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8" r:id="rId2"/>
  </p:sldMasterIdLst>
  <p:notesMasterIdLst>
    <p:notesMasterId r:id="rId30"/>
  </p:notesMasterIdLst>
  <p:sldIdLst>
    <p:sldId id="256" r:id="rId3"/>
    <p:sldId id="311" r:id="rId4"/>
    <p:sldId id="327" r:id="rId5"/>
    <p:sldId id="303" r:id="rId6"/>
    <p:sldId id="305" r:id="rId7"/>
    <p:sldId id="304" r:id="rId8"/>
    <p:sldId id="306" r:id="rId9"/>
    <p:sldId id="307" r:id="rId10"/>
    <p:sldId id="326" r:id="rId11"/>
    <p:sldId id="312" r:id="rId12"/>
    <p:sldId id="324" r:id="rId13"/>
    <p:sldId id="318" r:id="rId14"/>
    <p:sldId id="269" r:id="rId15"/>
    <p:sldId id="288" r:id="rId16"/>
    <p:sldId id="271" r:id="rId17"/>
    <p:sldId id="313" r:id="rId18"/>
    <p:sldId id="272" r:id="rId19"/>
    <p:sldId id="273" r:id="rId20"/>
    <p:sldId id="274" r:id="rId21"/>
    <p:sldId id="314" r:id="rId22"/>
    <p:sldId id="320" r:id="rId23"/>
    <p:sldId id="319" r:id="rId24"/>
    <p:sldId id="321" r:id="rId25"/>
    <p:sldId id="322" r:id="rId26"/>
    <p:sldId id="323" r:id="rId27"/>
    <p:sldId id="325" r:id="rId28"/>
    <p:sldId id="297" r:id="rId29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 varScale="1">
        <p:scale>
          <a:sx n="66" d="100"/>
          <a:sy n="66" d="100"/>
        </p:scale>
        <p:origin x="504" y="84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6305"/>
            <a:ext cx="2256235" cy="87799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6305"/>
            <a:ext cx="3833813" cy="4422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84298"/>
            <a:ext cx="2256235" cy="354435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27120"/>
            <a:ext cx="4114800" cy="42820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62986"/>
            <a:ext cx="4114800" cy="31089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55322"/>
            <a:ext cx="4114800" cy="6081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4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7505"/>
            <a:ext cx="1543050" cy="44211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7505"/>
            <a:ext cx="4514850" cy="4421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7203864"/>
            <a:ext cx="308610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7203864"/>
            <a:ext cx="462915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7203864"/>
            <a:ext cx="3086100" cy="413808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F77B9B-19E9-469F-87EB-88488330B3F8}"/>
              </a:ext>
            </a:extLst>
          </p:cNvPr>
          <p:cNvGrpSpPr/>
          <p:nvPr userDrawn="1"/>
        </p:nvGrpSpPr>
        <p:grpSpPr>
          <a:xfrm>
            <a:off x="377280" y="-304800"/>
            <a:ext cx="13159610" cy="8077200"/>
            <a:chOff x="335360" y="0"/>
            <a:chExt cx="11697431" cy="65253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9649D-9E1C-4EC6-9C12-A2ACC6FEECC1}"/>
                </a:ext>
              </a:extLst>
            </p:cNvPr>
            <p:cNvSpPr/>
            <p:nvPr/>
          </p:nvSpPr>
          <p:spPr>
            <a:xfrm>
              <a:off x="335360" y="332656"/>
              <a:ext cx="11521280" cy="6192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Graphic 8" descr="Assorted circles and squares">
              <a:extLst>
                <a:ext uri="{FF2B5EF4-FFF2-40B4-BE49-F238E27FC236}">
                  <a16:creationId xmlns:a16="http://schemas.microsoft.com/office/drawing/2014/main" id="{528D3581-FF3A-4714-8BE5-C7FE140C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5149" y="0"/>
              <a:ext cx="2297642" cy="2297642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CA950A7E-56F6-4A88-B4FF-8E02B53C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69824" y="246239"/>
              <a:ext cx="1639976" cy="168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09655"/>
            <a:ext cx="5829300" cy="1110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36240"/>
            <a:ext cx="4800600" cy="132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29658"/>
            <a:ext cx="5829300" cy="102912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96183"/>
            <a:ext cx="5829300" cy="113347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9863"/>
            <a:ext cx="303014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43239"/>
            <a:ext cx="303014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9863"/>
            <a:ext cx="303133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43239"/>
            <a:ext cx="303133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5.svg"/><Relationship Id="rId5" Type="http://schemas.openxmlformats.org/officeDocument/2006/relationships/tags" Target="../tags/tag1.xml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theme" Target="../theme/theme1.xml"/><Relationship Id="rId9" Type="http://schemas.openxmlformats.org/officeDocument/2006/relationships/image" Target="../media/image3.svg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0911EA-6F09-44FC-9A96-C5301314583D}"/>
              </a:ext>
            </a:extLst>
          </p:cNvPr>
          <p:cNvGrpSpPr/>
          <p:nvPr userDrawn="1"/>
        </p:nvGrpSpPr>
        <p:grpSpPr>
          <a:xfrm>
            <a:off x="18024" y="0"/>
            <a:ext cx="13697976" cy="8001000"/>
            <a:chOff x="18024" y="0"/>
            <a:chExt cx="13697976" cy="8001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B38F9C-B78E-4373-BA2E-7A164BC2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8024" y="0"/>
              <a:ext cx="13697976" cy="8001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B7D3456-973C-40AE-879B-C0360DEA52DB}"/>
                </a:ext>
              </a:extLst>
            </p:cNvPr>
            <p:cNvSpPr/>
            <p:nvPr/>
          </p:nvSpPr>
          <p:spPr>
            <a:xfrm>
              <a:off x="426862" y="324347"/>
              <a:ext cx="12874292" cy="7205638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7BEF37-9EB5-4DA2-B461-91CAC4D8A92D}"/>
                </a:ext>
              </a:extLst>
            </p:cNvPr>
            <p:cNvSpPr/>
            <p:nvPr/>
          </p:nvSpPr>
          <p:spPr>
            <a:xfrm>
              <a:off x="817072" y="667500"/>
              <a:ext cx="12099879" cy="6519333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6A2A7F3A-951B-4360-915F-AC68B4797705}"/>
                </a:ext>
              </a:extLst>
            </p:cNvPr>
            <p:cNvGrpSpPr/>
            <p:nvPr/>
          </p:nvGrpSpPr>
          <p:grpSpPr>
            <a:xfrm flipH="1">
              <a:off x="11729725" y="213642"/>
              <a:ext cx="1589453" cy="1909597"/>
              <a:chOff x="0" y="0"/>
              <a:chExt cx="2829411" cy="3273594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D59633FA-2D62-48C8-806E-0CC29836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829411" cy="1749091"/>
              </a:xfrm>
              <a:prstGeom prst="rect">
                <a:avLst/>
              </a:prstGeom>
            </p:spPr>
          </p:pic>
          <p:pic>
            <p:nvPicPr>
              <p:cNvPr id="14" name="Picture 9">
                <a:extLst>
                  <a:ext uri="{FF2B5EF4-FFF2-40B4-BE49-F238E27FC236}">
                    <a16:creationId xmlns:a16="http://schemas.microsoft.com/office/drawing/2014/main" id="{978EAB8D-AB3A-44EB-8074-9869EDC2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7453" y="369438"/>
                <a:ext cx="2255899" cy="2255899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39EBAF54-68AA-4990-BBAF-C2F8493B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708" y="2410280"/>
                <a:ext cx="1707996" cy="863314"/>
              </a:xfrm>
              <a:prstGeom prst="rect">
                <a:avLst/>
              </a:prstGeom>
            </p:spPr>
          </p:pic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20CFE7B4-6577-443C-9F17-3600F27B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9621" y="622843"/>
                <a:ext cx="1113732" cy="919335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C290DB2-3876-487E-B5D8-55DE653841EA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3F423-3FAA-4333-A922-7130CACBE2DC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773400" y="7759485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40" r:id="rId3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7504"/>
            <a:ext cx="61722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9041"/>
            <a:ext cx="6172200" cy="341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802576"/>
            <a:ext cx="21717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55141-7BC3-4841-9A73-94D5E2E62B57}"/>
              </a:ext>
            </a:extLst>
          </p:cNvPr>
          <p:cNvGrpSpPr/>
          <p:nvPr userDrawn="1"/>
        </p:nvGrpSpPr>
        <p:grpSpPr>
          <a:xfrm>
            <a:off x="0" y="0"/>
            <a:ext cx="13817600" cy="7772400"/>
            <a:chOff x="0" y="0"/>
            <a:chExt cx="13817600" cy="77724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F273200-57F3-4078-89F2-7B3952BF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13817600" cy="7772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102999-2191-46DB-A80E-22F1A4C65A2A}"/>
                </a:ext>
              </a:extLst>
            </p:cNvPr>
            <p:cNvSpPr/>
            <p:nvPr/>
          </p:nvSpPr>
          <p:spPr>
            <a:xfrm>
              <a:off x="545835" y="417018"/>
              <a:ext cx="12712965" cy="6974382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6CD60A-E69D-4B81-B8F0-EF6AFBBA700E}"/>
                </a:ext>
              </a:extLst>
            </p:cNvPr>
            <p:cNvSpPr/>
            <p:nvPr/>
          </p:nvSpPr>
          <p:spPr>
            <a:xfrm>
              <a:off x="1066800" y="858214"/>
              <a:ext cx="11734800" cy="607598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6A47CEC-38F8-49C2-AB4E-AC83115C3F3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3FC657-DCD7-4AA2-A3CD-3DD3BA33386F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5697200" y="7277100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svg"/><Relationship Id="rId1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.png"/><Relationship Id="rId17" Type="http://schemas.openxmlformats.org/officeDocument/2006/relationships/image" Target="../media/image7.svg"/><Relationship Id="rId2" Type="http://schemas.openxmlformats.org/officeDocument/2006/relationships/image" Target="../media/image1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sv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A collection of circles in various sizes and patterns">
            <a:extLst>
              <a:ext uri="{FF2B5EF4-FFF2-40B4-BE49-F238E27FC236}">
                <a16:creationId xmlns:a16="http://schemas.microsoft.com/office/drawing/2014/main" id="{DB1F90DA-DE7F-449A-BA36-FA2B72721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512401" y="1512906"/>
            <a:ext cx="3818444" cy="3818444"/>
          </a:xfrm>
          <a:prstGeom prst="rect">
            <a:avLst/>
          </a:prstGeom>
        </p:spPr>
      </p:pic>
      <p:pic>
        <p:nvPicPr>
          <p:cNvPr id="19" name="Graphic 18" descr="A collection of circles in various sizes and patterns">
            <a:extLst>
              <a:ext uri="{FF2B5EF4-FFF2-40B4-BE49-F238E27FC236}">
                <a16:creationId xmlns:a16="http://schemas.microsoft.com/office/drawing/2014/main" id="{02184982-0E83-41AA-AB90-39AD40D66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22602" y="-681805"/>
            <a:ext cx="7737802" cy="773780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324C80B-FF65-4AD6-B896-E18692BFEDAC}"/>
              </a:ext>
            </a:extLst>
          </p:cNvPr>
          <p:cNvGrpSpPr/>
          <p:nvPr/>
        </p:nvGrpSpPr>
        <p:grpSpPr>
          <a:xfrm>
            <a:off x="381000" y="4267200"/>
            <a:ext cx="2992256" cy="3218070"/>
            <a:chOff x="0" y="0"/>
            <a:chExt cx="2829411" cy="3273594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7377FA1-C4BC-4973-A972-70E2D658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569BACA-223C-49DE-9D0A-C5EA452B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49E8194-E983-46ED-99CA-32E6E9E1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D9852BA-4048-424F-9751-E6D6BB44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 flipH="1">
            <a:off x="11201400" y="304800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31DBCB-6961-435F-8A47-0EB40DC888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2157" y="1795314"/>
            <a:ext cx="7897582" cy="381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20261E-6 L 0.72986 0.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7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3.26797E-7 L -0.74398 -0.008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99" y="-4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5FBF9-0B64-4501-BCBC-945B148C3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158" y="2514600"/>
            <a:ext cx="519424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524654" y="4082034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1303851" y="1600200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222327" y="415823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410557" y="415823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0" name="Line 261">
            <a:extLst>
              <a:ext uri="{FF2B5EF4-FFF2-40B4-BE49-F238E27FC236}">
                <a16:creationId xmlns:a16="http://schemas.microsoft.com/office/drawing/2014/main" id="{4E4F69D2-3563-40F2-80BB-B7DFC821A9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399" y="2847272"/>
            <a:ext cx="1208637" cy="1169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1" name="Text Box 262">
            <a:extLst>
              <a:ext uri="{FF2B5EF4-FFF2-40B4-BE49-F238E27FC236}">
                <a16:creationId xmlns:a16="http://schemas.microsoft.com/office/drawing/2014/main" id="{6DF384C5-14CD-4AA5-9B6A-12033822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21" y="2377118"/>
            <a:ext cx="1143000" cy="49331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2cm</a:t>
            </a:r>
          </a:p>
        </p:txBody>
      </p:sp>
      <p:sp>
        <p:nvSpPr>
          <p:cNvPr id="13" name="Line 42">
            <a:extLst>
              <a:ext uri="{FF2B5EF4-FFF2-40B4-BE49-F238E27FC236}">
                <a16:creationId xmlns:a16="http://schemas.microsoft.com/office/drawing/2014/main" id="{466AF27E-C3F3-4C7C-80B3-79573EB64C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6852" y="4041805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4" name="Line 43">
            <a:extLst>
              <a:ext uri="{FF2B5EF4-FFF2-40B4-BE49-F238E27FC236}">
                <a16:creationId xmlns:a16="http://schemas.microsoft.com/office/drawing/2014/main" id="{8BFEF1B6-D6D6-46B3-90C6-9E11E60DD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88301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5" name="Line 44">
            <a:extLst>
              <a:ext uri="{FF2B5EF4-FFF2-40B4-BE49-F238E27FC236}">
                <a16:creationId xmlns:a16="http://schemas.microsoft.com/office/drawing/2014/main" id="{485C3398-FD8A-4A3D-9E79-681C06FE9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6798" y="5838813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0B222730-3C0C-4716-8A31-04088375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947" y="4853054"/>
            <a:ext cx="7761800" cy="98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bán kính 2cm 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chính là độ dài của đoạn thẳng AB.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976AD1AE-579A-45A1-A2A9-0A9404CA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58" y="6257070"/>
            <a:ext cx="10978083" cy="6779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04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7516E-7 L 0.46146 4.57516E-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  <p:bldP spid="13" grpId="0" animBg="1"/>
      <p:bldP spid="14" grpId="0" animBg="1"/>
      <p:bldP spid="15" grpId="0" animBg="1"/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624536" y="5134456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7575932" y="2672515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322209" y="521065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510439" y="521065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B98CB3-8685-4179-9560-02EE94BA7789}"/>
              </a:ext>
            </a:extLst>
          </p:cNvPr>
          <p:cNvSpPr txBox="1"/>
          <p:nvPr/>
        </p:nvSpPr>
        <p:spPr>
          <a:xfrm>
            <a:off x="1267354" y="758238"/>
            <a:ext cx="868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bán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r = 2cm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6471D-9F10-4A59-B290-30B30DF7BD2C}"/>
              </a:ext>
            </a:extLst>
          </p:cNvPr>
          <p:cNvSpPr txBox="1"/>
          <p:nvPr/>
        </p:nvSpPr>
        <p:spPr>
          <a:xfrm>
            <a:off x="1227964" y="1687928"/>
            <a:ext cx="10023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đường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d = 4cm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1" name="Line 42">
            <a:extLst>
              <a:ext uri="{FF2B5EF4-FFF2-40B4-BE49-F238E27FC236}">
                <a16:creationId xmlns:a16="http://schemas.microsoft.com/office/drawing/2014/main" id="{3B483633-6189-4FEB-A185-38718F7517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6734" y="5094227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2" name="Line 43">
            <a:extLst>
              <a:ext uri="{FF2B5EF4-FFF2-40B4-BE49-F238E27FC236}">
                <a16:creationId xmlns:a16="http://schemas.microsoft.com/office/drawing/2014/main" id="{A0D9AE73-B8A3-4248-B89A-20ABA8FD0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6137" y="5240723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3" name="Line 44">
            <a:extLst>
              <a:ext uri="{FF2B5EF4-FFF2-40B4-BE49-F238E27FC236}">
                <a16:creationId xmlns:a16="http://schemas.microsoft.com/office/drawing/2014/main" id="{2F0761A7-C5B0-4F28-A484-73EDCDC795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4535" y="6891235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pic>
        <p:nvPicPr>
          <p:cNvPr id="14" name="Picture 4" descr="thuoc2">
            <a:extLst>
              <a:ext uri="{FF2B5EF4-FFF2-40B4-BE49-F238E27FC236}">
                <a16:creationId xmlns:a16="http://schemas.microsoft.com/office/drawing/2014/main" id="{0F891A20-2887-4654-86B2-9026A787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599" y="5180228"/>
            <a:ext cx="10134599" cy="114067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06407-394B-4C47-BDBF-99C0ABB38918}"/>
              </a:ext>
            </a:extLst>
          </p:cNvPr>
          <p:cNvSpPr txBox="1"/>
          <p:nvPr/>
        </p:nvSpPr>
        <p:spPr>
          <a:xfrm>
            <a:off x="3606606" y="6387008"/>
            <a:ext cx="469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itchFamily="18" charset="0"/>
              </a:rPr>
              <a:t>K</a:t>
            </a:r>
            <a:r>
              <a:rPr lang="en-US" sz="2400" b="1">
                <a:latin typeface="Times New Roman" panose="02020603050405020304" pitchFamily="18" charset="0"/>
                <a:cs typeface="Times New Roman" pitchFamily="18" charset="0"/>
              </a:rPr>
              <a:t>hoảng 12,5cm đến 12,6cm.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11" grpId="0" animBg="1"/>
      <p:bldP spid="12" grpId="0" animBg="1"/>
      <p:bldP spid="1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4B6A53-D278-473A-A048-68AE4592060F}"/>
              </a:ext>
            </a:extLst>
          </p:cNvPr>
          <p:cNvSpPr/>
          <p:nvPr/>
        </p:nvSpPr>
        <p:spPr>
          <a:xfrm>
            <a:off x="3962400" y="5548216"/>
            <a:ext cx="5791200" cy="148522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58A3F9EF-466D-4A35-8CCA-96045EC81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868" y="1600292"/>
            <a:ext cx="2441605" cy="2441605"/>
          </a:xfrm>
          <a:prstGeom prst="rect">
            <a:avLst/>
          </a:prstGeom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5353050" y="2849881"/>
            <a:ext cx="2419350" cy="1439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43600" y="3006408"/>
            <a:ext cx="2400299" cy="73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4cm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6507957" y="2821095"/>
            <a:ext cx="83343" cy="6297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1" name="AutoShape 12"/>
          <p:cNvSpPr>
            <a:spLocks/>
          </p:cNvSpPr>
          <p:nvPr/>
        </p:nvSpPr>
        <p:spPr bwMode="auto">
          <a:xfrm rot="5400000" flipV="1">
            <a:off x="6442710" y="1806258"/>
            <a:ext cx="259080" cy="24003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85800" y="4231643"/>
            <a:ext cx="12344400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Arial" charset="0"/>
              </a:rPr>
              <a:t> 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3,14:</a:t>
            </a:r>
            <a:r>
              <a:rPr lang="en-US" sz="3800" b="1" dirty="0">
                <a:latin typeface="Arial" charset="0"/>
              </a:rPr>
              <a:t>	</a:t>
            </a:r>
            <a:r>
              <a:rPr lang="en-US" sz="3800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495800" y="5897973"/>
            <a:ext cx="34290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3,14 =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010400" y="5897973"/>
            <a:ext cx="37719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12,56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D3E03-AA6D-46C3-B314-DB097456557F}"/>
              </a:ext>
            </a:extLst>
          </p:cNvPr>
          <p:cNvSpPr/>
          <p:nvPr/>
        </p:nvSpPr>
        <p:spPr>
          <a:xfrm>
            <a:off x="228600" y="152400"/>
            <a:ext cx="13258800" cy="7620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73437" y="914207"/>
            <a:ext cx="12240868" cy="616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26" name="AutoShape 9"/>
          <p:cNvSpPr>
            <a:spLocks/>
          </p:cNvSpPr>
          <p:nvPr/>
        </p:nvSpPr>
        <p:spPr bwMode="auto">
          <a:xfrm rot="5400000" flipV="1">
            <a:off x="3040437" y="807525"/>
            <a:ext cx="76200" cy="12954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430837" y="920611"/>
            <a:ext cx="17145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49729" y="914207"/>
            <a:ext cx="29718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 flipV="1">
            <a:off x="8107737" y="388425"/>
            <a:ext cx="152400" cy="2209800"/>
          </a:xfrm>
          <a:prstGeom prst="rightBrace">
            <a:avLst>
              <a:gd name="adj1" fmla="val 91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735637" y="14933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993437" y="13409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629150" y="2151710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5734050" y="2122923"/>
            <a:ext cx="29718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210050" y="2170336"/>
            <a:ext cx="42291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1601492" y="3069273"/>
            <a:ext cx="342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6668792" y="3175835"/>
            <a:ext cx="6172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1944392" y="3175835"/>
            <a:ext cx="5753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là chu vi của hình tròn,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403974" y="4066850"/>
            <a:ext cx="9829799" cy="1108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Hoặc: </a:t>
            </a:r>
            <a:r>
              <a:rPr lang="en-US"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4610100" y="5417814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5648325" y="5414910"/>
            <a:ext cx="38862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4210050" y="5379413"/>
            <a:ext cx="46863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6744992" y="6497715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2344442" y="6486590"/>
            <a:ext cx="47244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1201442" y="6408268"/>
            <a:ext cx="1485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" name="Text Box 46"/>
          <p:cNvSpPr txBox="1">
            <a:spLocks noChangeArrowheads="1"/>
          </p:cNvSpPr>
          <p:nvPr/>
        </p:nvSpPr>
        <p:spPr bwMode="auto">
          <a:xfrm>
            <a:off x="5925842" y="6425746"/>
            <a:ext cx="1295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BF4F18-8B18-445B-AED9-63B8A4E8E63B}"/>
              </a:ext>
            </a:extLst>
          </p:cNvPr>
          <p:cNvGrpSpPr/>
          <p:nvPr/>
        </p:nvGrpSpPr>
        <p:grpSpPr>
          <a:xfrm>
            <a:off x="10172700" y="4271945"/>
            <a:ext cx="2441605" cy="2441605"/>
            <a:chOff x="10172700" y="4271945"/>
            <a:chExt cx="2441605" cy="2441605"/>
          </a:xfrm>
        </p:grpSpPr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88BCB8D2-7D03-41F8-A1AE-03725FD1E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72700" y="4271945"/>
              <a:ext cx="2441605" cy="2441605"/>
            </a:xfrm>
            <a:prstGeom prst="rect">
              <a:avLst/>
            </a:prstGeom>
          </p:spPr>
        </p:pic>
        <p:sp>
          <p:nvSpPr>
            <p:cNvPr id="40" name="Text Box 30"/>
            <p:cNvSpPr txBox="1">
              <a:spLocks noChangeArrowheads="1"/>
            </p:cNvSpPr>
            <p:nvPr/>
          </p:nvSpPr>
          <p:spPr bwMode="auto">
            <a:xfrm>
              <a:off x="11162479" y="5669911"/>
              <a:ext cx="542925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41" name="Oval 31"/>
            <p:cNvSpPr>
              <a:spLocks noChangeArrowheads="1"/>
            </p:cNvSpPr>
            <p:nvPr/>
          </p:nvSpPr>
          <p:spPr bwMode="auto">
            <a:xfrm flipH="1" flipV="1">
              <a:off x="11341072" y="5334000"/>
              <a:ext cx="88928" cy="702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AutoShape 32"/>
            <p:cNvSpPr>
              <a:spLocks/>
            </p:cNvSpPr>
            <p:nvPr/>
          </p:nvSpPr>
          <p:spPr bwMode="auto">
            <a:xfrm rot="5400000" flipV="1">
              <a:off x="11238150" y="4408294"/>
              <a:ext cx="259080" cy="2263743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AutoShape 35"/>
            <p:cNvSpPr>
              <a:spLocks/>
            </p:cNvSpPr>
            <p:nvPr/>
          </p:nvSpPr>
          <p:spPr bwMode="auto">
            <a:xfrm rot="5400000">
              <a:off x="10731133" y="4710456"/>
              <a:ext cx="201507" cy="1143000"/>
            </a:xfrm>
            <a:prstGeom prst="leftBrace">
              <a:avLst>
                <a:gd name="adj1" fmla="val 35714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11222832" y="4797527"/>
              <a:ext cx="571500" cy="53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55" name="Line 49"/>
            <p:cNvSpPr>
              <a:spLocks noChangeShapeType="1"/>
            </p:cNvSpPr>
            <p:nvPr/>
          </p:nvSpPr>
          <p:spPr bwMode="auto">
            <a:xfrm flipV="1">
              <a:off x="10172701" y="5382707"/>
              <a:ext cx="2326862" cy="63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22786" tIns="61393" rIns="122786" bIns="61393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51"/>
            <p:cNvSpPr txBox="1">
              <a:spLocks noChangeArrowheads="1"/>
            </p:cNvSpPr>
            <p:nvPr/>
          </p:nvSpPr>
          <p:spPr bwMode="auto">
            <a:xfrm>
              <a:off x="10769112" y="4650605"/>
              <a:ext cx="457200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62963E-6 2.94118E-6 L -0.06608 0.1985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" y="99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3704E-6 7.84314E-7 L -0.125 0.2205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1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3" grpId="0"/>
      <p:bldP spid="34" grpId="0" animBg="1"/>
      <p:bldP spid="35" grpId="0"/>
      <p:bldP spid="36" grpId="0"/>
      <p:bldP spid="37" grpId="0"/>
      <p:bldP spid="43" grpId="0" animBg="1"/>
      <p:bldP spid="47" grpId="0"/>
      <p:bldP spid="48" grpId="0"/>
      <p:bldP spid="49" grpId="0" animBg="1"/>
      <p:bldP spid="51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1219200" y="1842347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2324100" y="1842347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1143001" y="5093380"/>
            <a:ext cx="5372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1100" y="3114360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2324100" y="3114360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1143001" y="569790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1143001" y="448886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Line 36"/>
          <p:cNvSpPr>
            <a:spLocks noChangeShapeType="1"/>
          </p:cNvSpPr>
          <p:nvPr/>
        </p:nvSpPr>
        <p:spPr bwMode="auto">
          <a:xfrm>
            <a:off x="5829300" y="1842347"/>
            <a:ext cx="0" cy="5527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5829300" y="767866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38"/>
          <p:cNvSpPr txBox="1">
            <a:spLocks noChangeArrowheads="1"/>
          </p:cNvSpPr>
          <p:nvPr/>
        </p:nvSpPr>
        <p:spPr bwMode="auto">
          <a:xfrm>
            <a:off x="6526081" y="1504146"/>
            <a:ext cx="5475419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6cm.</a:t>
            </a: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7100164" y="3243943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 x 3,14 = 18,84 (cm)</a:t>
            </a:r>
          </a:p>
        </p:txBody>
      </p:sp>
      <p:sp>
        <p:nvSpPr>
          <p:cNvPr id="76" name="Text Box 41"/>
          <p:cNvSpPr txBox="1">
            <a:spLocks noChangeArrowheads="1"/>
          </p:cNvSpPr>
          <p:nvPr/>
        </p:nvSpPr>
        <p:spPr bwMode="auto">
          <a:xfrm>
            <a:off x="6248400" y="2572125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77" name="Text Box 42"/>
          <p:cNvSpPr txBox="1">
            <a:spLocks noChangeArrowheads="1"/>
          </p:cNvSpPr>
          <p:nvPr/>
        </p:nvSpPr>
        <p:spPr bwMode="auto">
          <a:xfrm>
            <a:off x="5868046" y="3690204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 Box 43"/>
          <p:cNvSpPr txBox="1">
            <a:spLocks noChangeArrowheads="1"/>
          </p:cNvSpPr>
          <p:nvPr/>
        </p:nvSpPr>
        <p:spPr bwMode="auto">
          <a:xfrm>
            <a:off x="6607445" y="4363946"/>
            <a:ext cx="5370807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5cm.</a:t>
            </a:r>
          </a:p>
        </p:txBody>
      </p: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7025898" y="6069172"/>
            <a:ext cx="6629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x 2 x 3,14 = 31,4 (cm)</a:t>
            </a:r>
          </a:p>
        </p:txBody>
      </p:sp>
      <p:sp>
        <p:nvSpPr>
          <p:cNvPr id="81" name="Text Box 46"/>
          <p:cNvSpPr txBox="1">
            <a:spLocks noChangeArrowheads="1"/>
          </p:cNvSpPr>
          <p:nvPr/>
        </p:nvSpPr>
        <p:spPr bwMode="auto">
          <a:xfrm>
            <a:off x="6389824" y="5517834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6" grpId="0"/>
      <p:bldP spid="77" grpId="0"/>
      <p:bldP spid="78" grpId="0"/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54409-74E0-456E-A9E7-36AFEFE52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695" y="2514600"/>
            <a:ext cx="49077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d: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089322" y="254730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203622" y="3324548"/>
            <a:ext cx="53721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546522" y="4015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0,6 x 3,14 = 1,884 (cm)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289351" y="5483548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5089322" y="479266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5546522" y="6174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2,5 x 3,14 = 7,85 (dm)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5CEF2-D7C6-4F43-B97A-6971D3FC0C60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E8CDA16D-5862-4DAF-9356-EF9033C2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A7FEC2-52A1-4493-AEAE-D61E5F40A1F5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sp>
        <p:nvSpPr>
          <p:cNvPr id="13" name="Text Box 16">
            <a:extLst>
              <a:ext uri="{FF2B5EF4-FFF2-40B4-BE49-F238E27FC236}">
                <a16:creationId xmlns:a16="http://schemas.microsoft.com/office/drawing/2014/main" id="{E3DD9381-3D59-4178-A1D1-5F85754C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692215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95DE2B1A-4786-44E2-9ECF-DF98C1C49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00" y="1710096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0CD251-C3D3-4E34-848A-8085C9C19A4F}"/>
              </a:ext>
            </a:extLst>
          </p:cNvPr>
          <p:cNvGrpSpPr/>
          <p:nvPr/>
        </p:nvGrpSpPr>
        <p:grpSpPr>
          <a:xfrm>
            <a:off x="2119077" y="3357006"/>
            <a:ext cx="3227054" cy="2171700"/>
            <a:chOff x="2119077" y="3357006"/>
            <a:chExt cx="3227054" cy="2171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3A75F4-BFD9-4BB3-8994-0059BCC52EE7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EEB1A3-7879-4ED6-A8B3-55D66068854A}"/>
                </a:ext>
              </a:extLst>
            </p:cNvPr>
            <p:cNvCxnSpPr>
              <a:cxnSpLocks/>
              <a:stCxn id="16" idx="2"/>
              <a:endCxn id="16" idx="6"/>
            </p:cNvCxnSpPr>
            <p:nvPr/>
          </p:nvCxnSpPr>
          <p:spPr>
            <a:xfrm>
              <a:off x="2119077" y="4442856"/>
              <a:ext cx="2171700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6F278D0D-CEFE-42C0-ADD8-AB6E78EF7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1068" y="3918510"/>
              <a:ext cx="2405063" cy="523557"/>
              <a:chOff x="318" y="1438"/>
              <a:chExt cx="1010" cy="291"/>
            </a:xfrm>
          </p:grpSpPr>
          <p:sp>
            <p:nvSpPr>
              <p:cNvPr id="19" name="Text Box 3">
                <a:extLst>
                  <a:ext uri="{FF2B5EF4-FFF2-40B4-BE49-F238E27FC236}">
                    <a16:creationId xmlns:a16="http://schemas.microsoft.com/office/drawing/2014/main" id="{7CAE9CBE-C093-4109-A791-007E0DA8C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" y="1438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3603F9F1-811C-4F59-8974-16C53F42E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4" grpId="0"/>
      <p:bldP spid="35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83169" y="2288540"/>
            <a:ext cx="118872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001862" y="3805200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368967" y="4613099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x 2 x 3,14 = 3,14 (m)</a:t>
            </a: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5887558" y="2189548"/>
            <a:ext cx="4000500" cy="1495108"/>
            <a:chOff x="576" y="1229"/>
            <a:chExt cx="1680" cy="831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576" y="1401"/>
              <a:ext cx="168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=      m ;</a:t>
              </a:r>
            </a:p>
          </p:txBody>
        </p:sp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1136" y="1229"/>
              <a:ext cx="384" cy="831"/>
              <a:chOff x="2624" y="2126"/>
              <a:chExt cx="384" cy="831"/>
            </a:xfrm>
          </p:grpSpPr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2624" y="2126"/>
                <a:ext cx="384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2624" y="2507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6970056" y="4396115"/>
            <a:ext cx="935831" cy="1495108"/>
            <a:chOff x="3143" y="2069"/>
            <a:chExt cx="393" cy="831"/>
          </a:xfrm>
        </p:grpSpPr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3152" y="2069"/>
              <a:ext cx="38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3143" y="2433"/>
              <a:ext cx="1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5">
            <a:extLst>
              <a:ext uri="{FF2B5EF4-FFF2-40B4-BE49-F238E27FC236}">
                <a16:creationId xmlns:a16="http://schemas.microsoft.com/office/drawing/2014/main" id="{B5CC43F7-CB53-499E-B860-6239A5B0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Tính chu vi hình tròn có bán kính r: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BA8CBC-3F19-43B0-AA5F-78287425ABF7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9508E355-E6D0-4C37-ADE2-B7243663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A73EDA-1D0A-4F3C-B0B0-3BB1AC705207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2C360F-6188-4F1D-BBC8-8ED3431D947B}"/>
              </a:ext>
            </a:extLst>
          </p:cNvPr>
          <p:cNvGrpSpPr/>
          <p:nvPr/>
        </p:nvGrpSpPr>
        <p:grpSpPr>
          <a:xfrm>
            <a:off x="2119077" y="3357006"/>
            <a:ext cx="3227053" cy="2171700"/>
            <a:chOff x="2119077" y="3357006"/>
            <a:chExt cx="3227053" cy="21717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B0CBEAC-689D-4960-8496-0673C9A173A6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8B57CA-265E-47D0-BCFE-1839B4F6654E}"/>
                </a:ext>
              </a:extLst>
            </p:cNvPr>
            <p:cNvCxnSpPr>
              <a:endCxn id="19" idx="6"/>
            </p:cNvCxnSpPr>
            <p:nvPr/>
          </p:nvCxnSpPr>
          <p:spPr>
            <a:xfrm>
              <a:off x="3276600" y="4442856"/>
              <a:ext cx="1014177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BC51690E-CAE0-49E4-AE16-F6CCEF09D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5430" y="3851941"/>
              <a:ext cx="1790700" cy="523557"/>
              <a:chOff x="576" y="1401"/>
              <a:chExt cx="752" cy="291"/>
            </a:xfrm>
          </p:grpSpPr>
          <p:sp>
            <p:nvSpPr>
              <p:cNvPr id="29" name="Text Box 3">
                <a:extLst>
                  <a:ext uri="{FF2B5EF4-FFF2-40B4-BE49-F238E27FC236}">
                    <a16:creationId xmlns:a16="http://schemas.microsoft.com/office/drawing/2014/main" id="{4DCFDB73-1DA8-4993-89C4-2D21579A2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1401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B1B93044-7B8B-4FD8-AF4A-19C1BC6F0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554542" y="3903196"/>
            <a:ext cx="4822941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164142" y="4664526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0,75 x 3,14 = 2,355 (m)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195383" y="3177439"/>
            <a:ext cx="29718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 u="sng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giải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5554542" y="5373287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số: 2,355 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E3ED7470-6711-4A3F-AB30-50FD5796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12935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Một bánh xe ô tô có đường kính là 0,75m. Tính chu vi bánh xe 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042619-C510-47DB-AC34-663A0FC1A253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E8B2434F-23AB-43D4-9534-9087A3EDC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89BFB5-FBC6-44AA-9579-714BFC19DD4A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pic>
        <p:nvPicPr>
          <p:cNvPr id="14" name="Picture 2" descr="Lốp/vỏ Xe Ô Tô Michelin Energy XM2 175/70R13, bảng giá 1/2022">
            <a:extLst>
              <a:ext uri="{FF2B5EF4-FFF2-40B4-BE49-F238E27FC236}">
                <a16:creationId xmlns:a16="http://schemas.microsoft.com/office/drawing/2014/main" id="{B90C9C5D-A2A2-4A4C-A11A-F3E21D9D6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r="17199"/>
          <a:stretch/>
        </p:blipFill>
        <p:spPr bwMode="auto">
          <a:xfrm>
            <a:off x="1086174" y="3283496"/>
            <a:ext cx="312419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29ECAF-2A3C-4CF3-968E-868F9B45CD9B}"/>
              </a:ext>
            </a:extLst>
          </p:cNvPr>
          <p:cNvCxnSpPr/>
          <p:nvPr/>
        </p:nvCxnSpPr>
        <p:spPr>
          <a:xfrm>
            <a:off x="1279213" y="4807496"/>
            <a:ext cx="289560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80AFA4-5186-41F6-93A0-B759E8AD4CC4}"/>
              </a:ext>
            </a:extLst>
          </p:cNvPr>
          <p:cNvSpPr txBox="1"/>
          <p:nvPr/>
        </p:nvSpPr>
        <p:spPr>
          <a:xfrm>
            <a:off x="1833786" y="4975962"/>
            <a:ext cx="16289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/>
              <a:t>0,75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30" grpId="0"/>
      <p:bldP spid="10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880E7-10D9-4BC5-BF38-94C510244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563" y="2514600"/>
            <a:ext cx="524911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590800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389C6A-1984-476E-B541-07D1DEED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07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C7F42-2190-4DC5-9057-18C883B9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6" y="1524000"/>
            <a:ext cx="12116427" cy="2548296"/>
          </a:xfrm>
          <a:prstGeom prst="rect">
            <a:avLst/>
          </a:prstGeom>
        </p:spPr>
      </p:pic>
      <p:pic>
        <p:nvPicPr>
          <p:cNvPr id="12" name="Picture 11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3FEC7F4F-8F2F-4C3B-92AC-AE3F366FB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/>
          <a:stretch/>
        </p:blipFill>
        <p:spPr>
          <a:xfrm>
            <a:off x="6962442" y="4079819"/>
            <a:ext cx="2766405" cy="328217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901263-D96D-47B7-8B7B-0070534B7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0" y="5105400"/>
            <a:ext cx="3257344" cy="235902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0AE38B1-1A8F-4297-880E-01B4870DB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85" y="3764325"/>
            <a:ext cx="4385308" cy="370010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AA712CF-C860-4326-886A-EF587127B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97" y="3381965"/>
            <a:ext cx="3257343" cy="43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6" y="2307552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8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kí hiệu còn thiếu vào công thức tính chu vi hình tròn: 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… x 3,14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6018" y="6391870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70259" y="3357306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517157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990600" y="457200"/>
            <a:ext cx="10782298" cy="1524000"/>
          </a:xfrm>
          <a:custGeom>
            <a:avLst/>
            <a:gdLst>
              <a:gd name="connsiteX0" fmla="*/ 0 w 10782298"/>
              <a:gd name="connsiteY0" fmla="*/ 254005 h 1524000"/>
              <a:gd name="connsiteX1" fmla="*/ 254005 w 10782298"/>
              <a:gd name="connsiteY1" fmla="*/ 0 h 1524000"/>
              <a:gd name="connsiteX2" fmla="*/ 927542 w 10782298"/>
              <a:gd name="connsiteY2" fmla="*/ 0 h 1524000"/>
              <a:gd name="connsiteX3" fmla="*/ 1703821 w 10782298"/>
              <a:gd name="connsiteY3" fmla="*/ 0 h 1524000"/>
              <a:gd name="connsiteX4" fmla="*/ 2377358 w 10782298"/>
              <a:gd name="connsiteY4" fmla="*/ 0 h 1524000"/>
              <a:gd name="connsiteX5" fmla="*/ 3153637 w 10782298"/>
              <a:gd name="connsiteY5" fmla="*/ 0 h 1524000"/>
              <a:gd name="connsiteX6" fmla="*/ 3518945 w 10782298"/>
              <a:gd name="connsiteY6" fmla="*/ 0 h 1524000"/>
              <a:gd name="connsiteX7" fmla="*/ 3884253 w 10782298"/>
              <a:gd name="connsiteY7" fmla="*/ 0 h 1524000"/>
              <a:gd name="connsiteX8" fmla="*/ 4455047 w 10782298"/>
              <a:gd name="connsiteY8" fmla="*/ 0 h 1524000"/>
              <a:gd name="connsiteX9" fmla="*/ 4820355 w 10782298"/>
              <a:gd name="connsiteY9" fmla="*/ 0 h 1524000"/>
              <a:gd name="connsiteX10" fmla="*/ 5596635 w 10782298"/>
              <a:gd name="connsiteY10" fmla="*/ 0 h 1524000"/>
              <a:gd name="connsiteX11" fmla="*/ 5859200 w 10782298"/>
              <a:gd name="connsiteY11" fmla="*/ 0 h 1524000"/>
              <a:gd name="connsiteX12" fmla="*/ 6635479 w 10782298"/>
              <a:gd name="connsiteY12" fmla="*/ 0 h 1524000"/>
              <a:gd name="connsiteX13" fmla="*/ 6898045 w 10782298"/>
              <a:gd name="connsiteY13" fmla="*/ 0 h 1524000"/>
              <a:gd name="connsiteX14" fmla="*/ 7571581 w 10782298"/>
              <a:gd name="connsiteY14" fmla="*/ 0 h 1524000"/>
              <a:gd name="connsiteX15" fmla="*/ 8039632 w 10782298"/>
              <a:gd name="connsiteY15" fmla="*/ 0 h 1524000"/>
              <a:gd name="connsiteX16" fmla="*/ 8815912 w 10782298"/>
              <a:gd name="connsiteY16" fmla="*/ 0 h 1524000"/>
              <a:gd name="connsiteX17" fmla="*/ 9386705 w 10782298"/>
              <a:gd name="connsiteY17" fmla="*/ 0 h 1524000"/>
              <a:gd name="connsiteX18" fmla="*/ 9957499 w 10782298"/>
              <a:gd name="connsiteY18" fmla="*/ 0 h 1524000"/>
              <a:gd name="connsiteX19" fmla="*/ 10528293 w 10782298"/>
              <a:gd name="connsiteY19" fmla="*/ 0 h 1524000"/>
              <a:gd name="connsiteX20" fmla="*/ 10782298 w 10782298"/>
              <a:gd name="connsiteY20" fmla="*/ 254005 h 1524000"/>
              <a:gd name="connsiteX21" fmla="*/ 10782298 w 10782298"/>
              <a:gd name="connsiteY21" fmla="*/ 772160 h 1524000"/>
              <a:gd name="connsiteX22" fmla="*/ 10782298 w 10782298"/>
              <a:gd name="connsiteY22" fmla="*/ 1269995 h 1524000"/>
              <a:gd name="connsiteX23" fmla="*/ 10528293 w 10782298"/>
              <a:gd name="connsiteY23" fmla="*/ 1524000 h 1524000"/>
              <a:gd name="connsiteX24" fmla="*/ 9854756 w 10782298"/>
              <a:gd name="connsiteY24" fmla="*/ 1524000 h 1524000"/>
              <a:gd name="connsiteX25" fmla="*/ 9592191 w 10782298"/>
              <a:gd name="connsiteY25" fmla="*/ 1524000 h 1524000"/>
              <a:gd name="connsiteX26" fmla="*/ 9124140 w 10782298"/>
              <a:gd name="connsiteY26" fmla="*/ 1524000 h 1524000"/>
              <a:gd name="connsiteX27" fmla="*/ 8758832 w 10782298"/>
              <a:gd name="connsiteY27" fmla="*/ 1524000 h 1524000"/>
              <a:gd name="connsiteX28" fmla="*/ 8085296 w 10782298"/>
              <a:gd name="connsiteY28" fmla="*/ 1524000 h 1524000"/>
              <a:gd name="connsiteX29" fmla="*/ 7309016 w 10782298"/>
              <a:gd name="connsiteY29" fmla="*/ 1524000 h 1524000"/>
              <a:gd name="connsiteX30" fmla="*/ 6943708 w 10782298"/>
              <a:gd name="connsiteY30" fmla="*/ 1524000 h 1524000"/>
              <a:gd name="connsiteX31" fmla="*/ 6372914 w 10782298"/>
              <a:gd name="connsiteY31" fmla="*/ 1524000 h 1524000"/>
              <a:gd name="connsiteX32" fmla="*/ 5699378 w 10782298"/>
              <a:gd name="connsiteY32" fmla="*/ 1524000 h 1524000"/>
              <a:gd name="connsiteX33" fmla="*/ 4923098 w 10782298"/>
              <a:gd name="connsiteY33" fmla="*/ 1524000 h 1524000"/>
              <a:gd name="connsiteX34" fmla="*/ 4352304 w 10782298"/>
              <a:gd name="connsiteY34" fmla="*/ 1524000 h 1524000"/>
              <a:gd name="connsiteX35" fmla="*/ 3986996 w 10782298"/>
              <a:gd name="connsiteY35" fmla="*/ 1524000 h 1524000"/>
              <a:gd name="connsiteX36" fmla="*/ 3210717 w 10782298"/>
              <a:gd name="connsiteY36" fmla="*/ 1524000 h 1524000"/>
              <a:gd name="connsiteX37" fmla="*/ 2639923 w 10782298"/>
              <a:gd name="connsiteY37" fmla="*/ 1524000 h 1524000"/>
              <a:gd name="connsiteX38" fmla="*/ 2377358 w 10782298"/>
              <a:gd name="connsiteY38" fmla="*/ 1524000 h 1524000"/>
              <a:gd name="connsiteX39" fmla="*/ 2012050 w 10782298"/>
              <a:gd name="connsiteY39" fmla="*/ 1524000 h 1524000"/>
              <a:gd name="connsiteX40" fmla="*/ 1338513 w 10782298"/>
              <a:gd name="connsiteY40" fmla="*/ 1524000 h 1524000"/>
              <a:gd name="connsiteX41" fmla="*/ 1075948 w 10782298"/>
              <a:gd name="connsiteY41" fmla="*/ 1524000 h 1524000"/>
              <a:gd name="connsiteX42" fmla="*/ 254005 w 10782298"/>
              <a:gd name="connsiteY42" fmla="*/ 1524000 h 1524000"/>
              <a:gd name="connsiteX43" fmla="*/ 0 w 10782298"/>
              <a:gd name="connsiteY43" fmla="*/ 1269995 h 1524000"/>
              <a:gd name="connsiteX44" fmla="*/ 0 w 10782298"/>
              <a:gd name="connsiteY44" fmla="*/ 751840 h 1524000"/>
              <a:gd name="connsiteX45" fmla="*/ 0 w 10782298"/>
              <a:gd name="connsiteY45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2298" h="1524000" fill="none" extrusionOk="0">
                <a:moveTo>
                  <a:pt x="0" y="254005"/>
                </a:moveTo>
                <a:cubicBezTo>
                  <a:pt x="-11093" y="124627"/>
                  <a:pt x="106304" y="-532"/>
                  <a:pt x="254005" y="0"/>
                </a:cubicBezTo>
                <a:cubicBezTo>
                  <a:pt x="488902" y="-17090"/>
                  <a:pt x="758778" y="5380"/>
                  <a:pt x="927542" y="0"/>
                </a:cubicBezTo>
                <a:cubicBezTo>
                  <a:pt x="1096306" y="-5380"/>
                  <a:pt x="1325394" y="30257"/>
                  <a:pt x="1703821" y="0"/>
                </a:cubicBezTo>
                <a:cubicBezTo>
                  <a:pt x="2082248" y="-30257"/>
                  <a:pt x="2108438" y="67944"/>
                  <a:pt x="2377358" y="0"/>
                </a:cubicBezTo>
                <a:cubicBezTo>
                  <a:pt x="2646278" y="-67944"/>
                  <a:pt x="2966737" y="86380"/>
                  <a:pt x="3153637" y="0"/>
                </a:cubicBezTo>
                <a:cubicBezTo>
                  <a:pt x="3340537" y="-86380"/>
                  <a:pt x="3445724" y="4279"/>
                  <a:pt x="3518945" y="0"/>
                </a:cubicBezTo>
                <a:cubicBezTo>
                  <a:pt x="3592166" y="-4279"/>
                  <a:pt x="3732261" y="28823"/>
                  <a:pt x="3884253" y="0"/>
                </a:cubicBezTo>
                <a:cubicBezTo>
                  <a:pt x="4036245" y="-28823"/>
                  <a:pt x="4178346" y="40556"/>
                  <a:pt x="4455047" y="0"/>
                </a:cubicBezTo>
                <a:cubicBezTo>
                  <a:pt x="4731748" y="-40556"/>
                  <a:pt x="4651358" y="37030"/>
                  <a:pt x="4820355" y="0"/>
                </a:cubicBezTo>
                <a:cubicBezTo>
                  <a:pt x="4989352" y="-37030"/>
                  <a:pt x="5374707" y="22745"/>
                  <a:pt x="5596635" y="0"/>
                </a:cubicBezTo>
                <a:cubicBezTo>
                  <a:pt x="5818563" y="-22745"/>
                  <a:pt x="5728428" y="15068"/>
                  <a:pt x="5859200" y="0"/>
                </a:cubicBezTo>
                <a:cubicBezTo>
                  <a:pt x="5989973" y="-15068"/>
                  <a:pt x="6360212" y="13919"/>
                  <a:pt x="6635479" y="0"/>
                </a:cubicBezTo>
                <a:cubicBezTo>
                  <a:pt x="6910746" y="-13919"/>
                  <a:pt x="6839173" y="23"/>
                  <a:pt x="6898045" y="0"/>
                </a:cubicBezTo>
                <a:cubicBezTo>
                  <a:pt x="6956917" y="-23"/>
                  <a:pt x="7241984" y="20321"/>
                  <a:pt x="7571581" y="0"/>
                </a:cubicBezTo>
                <a:cubicBezTo>
                  <a:pt x="7901178" y="-20321"/>
                  <a:pt x="7860112" y="49636"/>
                  <a:pt x="8039632" y="0"/>
                </a:cubicBezTo>
                <a:cubicBezTo>
                  <a:pt x="8219152" y="-49636"/>
                  <a:pt x="8520206" y="23870"/>
                  <a:pt x="8815912" y="0"/>
                </a:cubicBezTo>
                <a:cubicBezTo>
                  <a:pt x="9111618" y="-23870"/>
                  <a:pt x="9248630" y="2028"/>
                  <a:pt x="9386705" y="0"/>
                </a:cubicBezTo>
                <a:cubicBezTo>
                  <a:pt x="9524780" y="-2028"/>
                  <a:pt x="9780908" y="10116"/>
                  <a:pt x="9957499" y="0"/>
                </a:cubicBezTo>
                <a:cubicBezTo>
                  <a:pt x="10134090" y="-10116"/>
                  <a:pt x="10412253" y="65820"/>
                  <a:pt x="10528293" y="0"/>
                </a:cubicBezTo>
                <a:cubicBezTo>
                  <a:pt x="10638280" y="-16480"/>
                  <a:pt x="10748804" y="112302"/>
                  <a:pt x="10782298" y="254005"/>
                </a:cubicBezTo>
                <a:cubicBezTo>
                  <a:pt x="10793267" y="488589"/>
                  <a:pt x="10759236" y="604999"/>
                  <a:pt x="10782298" y="772160"/>
                </a:cubicBezTo>
                <a:cubicBezTo>
                  <a:pt x="10805360" y="939321"/>
                  <a:pt x="10764677" y="1056283"/>
                  <a:pt x="10782298" y="1269995"/>
                </a:cubicBezTo>
                <a:cubicBezTo>
                  <a:pt x="10775414" y="1408479"/>
                  <a:pt x="10628907" y="1516377"/>
                  <a:pt x="10528293" y="1524000"/>
                </a:cubicBezTo>
                <a:cubicBezTo>
                  <a:pt x="10339846" y="1581156"/>
                  <a:pt x="10120447" y="1448703"/>
                  <a:pt x="9854756" y="1524000"/>
                </a:cubicBezTo>
                <a:cubicBezTo>
                  <a:pt x="9589065" y="1599297"/>
                  <a:pt x="9706176" y="1503351"/>
                  <a:pt x="9592191" y="1524000"/>
                </a:cubicBezTo>
                <a:cubicBezTo>
                  <a:pt x="9478206" y="1544649"/>
                  <a:pt x="9280694" y="1522510"/>
                  <a:pt x="9124140" y="1524000"/>
                </a:cubicBezTo>
                <a:cubicBezTo>
                  <a:pt x="8967586" y="1525490"/>
                  <a:pt x="8918289" y="1488394"/>
                  <a:pt x="8758832" y="1524000"/>
                </a:cubicBezTo>
                <a:cubicBezTo>
                  <a:pt x="8599375" y="1559606"/>
                  <a:pt x="8271045" y="1478292"/>
                  <a:pt x="8085296" y="1524000"/>
                </a:cubicBezTo>
                <a:cubicBezTo>
                  <a:pt x="7899547" y="1569708"/>
                  <a:pt x="7606564" y="1487964"/>
                  <a:pt x="7309016" y="1524000"/>
                </a:cubicBezTo>
                <a:cubicBezTo>
                  <a:pt x="7011468" y="1560036"/>
                  <a:pt x="7029332" y="1504880"/>
                  <a:pt x="6943708" y="1524000"/>
                </a:cubicBezTo>
                <a:cubicBezTo>
                  <a:pt x="6858084" y="1543120"/>
                  <a:pt x="6641088" y="1499695"/>
                  <a:pt x="6372914" y="1524000"/>
                </a:cubicBezTo>
                <a:cubicBezTo>
                  <a:pt x="6104740" y="1548305"/>
                  <a:pt x="5878579" y="1447429"/>
                  <a:pt x="5699378" y="1524000"/>
                </a:cubicBezTo>
                <a:cubicBezTo>
                  <a:pt x="5520177" y="1600571"/>
                  <a:pt x="5291822" y="1444011"/>
                  <a:pt x="4923098" y="1524000"/>
                </a:cubicBezTo>
                <a:cubicBezTo>
                  <a:pt x="4554374" y="1603989"/>
                  <a:pt x="4557058" y="1487583"/>
                  <a:pt x="4352304" y="1524000"/>
                </a:cubicBezTo>
                <a:cubicBezTo>
                  <a:pt x="4147550" y="1560417"/>
                  <a:pt x="4069323" y="1480267"/>
                  <a:pt x="3986996" y="1524000"/>
                </a:cubicBezTo>
                <a:cubicBezTo>
                  <a:pt x="3904669" y="1567733"/>
                  <a:pt x="3478944" y="1433922"/>
                  <a:pt x="3210717" y="1524000"/>
                </a:cubicBezTo>
                <a:cubicBezTo>
                  <a:pt x="2942490" y="1614078"/>
                  <a:pt x="2763735" y="1519049"/>
                  <a:pt x="2639923" y="1524000"/>
                </a:cubicBezTo>
                <a:cubicBezTo>
                  <a:pt x="2516111" y="1528951"/>
                  <a:pt x="2454480" y="1496534"/>
                  <a:pt x="2377358" y="1524000"/>
                </a:cubicBezTo>
                <a:cubicBezTo>
                  <a:pt x="2300237" y="1551466"/>
                  <a:pt x="2168916" y="1484851"/>
                  <a:pt x="2012050" y="1524000"/>
                </a:cubicBezTo>
                <a:cubicBezTo>
                  <a:pt x="1855184" y="1563149"/>
                  <a:pt x="1554183" y="1485833"/>
                  <a:pt x="1338513" y="1524000"/>
                </a:cubicBezTo>
                <a:cubicBezTo>
                  <a:pt x="1122843" y="1562167"/>
                  <a:pt x="1204899" y="1516577"/>
                  <a:pt x="1075948" y="1524000"/>
                </a:cubicBezTo>
                <a:cubicBezTo>
                  <a:pt x="946997" y="1531423"/>
                  <a:pt x="636567" y="1451585"/>
                  <a:pt x="254005" y="1524000"/>
                </a:cubicBezTo>
                <a:cubicBezTo>
                  <a:pt x="151388" y="1523344"/>
                  <a:pt x="121" y="1403331"/>
                  <a:pt x="0" y="1269995"/>
                </a:cubicBezTo>
                <a:cubicBezTo>
                  <a:pt x="-59412" y="1090644"/>
                  <a:pt x="51599" y="962240"/>
                  <a:pt x="0" y="751840"/>
                </a:cubicBezTo>
                <a:cubicBezTo>
                  <a:pt x="-51599" y="541440"/>
                  <a:pt x="44124" y="361188"/>
                  <a:pt x="0" y="254005"/>
                </a:cubicBezTo>
                <a:close/>
              </a:path>
              <a:path w="107822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393341" y="-18655"/>
                  <a:pt x="592465" y="46936"/>
                  <a:pt x="722056" y="0"/>
                </a:cubicBezTo>
                <a:cubicBezTo>
                  <a:pt x="851647" y="-46936"/>
                  <a:pt x="858463" y="19552"/>
                  <a:pt x="984621" y="0"/>
                </a:cubicBezTo>
                <a:cubicBezTo>
                  <a:pt x="1110779" y="-19552"/>
                  <a:pt x="1275072" y="10146"/>
                  <a:pt x="1452672" y="0"/>
                </a:cubicBezTo>
                <a:cubicBezTo>
                  <a:pt x="1630272" y="-10146"/>
                  <a:pt x="1693761" y="30269"/>
                  <a:pt x="1920723" y="0"/>
                </a:cubicBezTo>
                <a:cubicBezTo>
                  <a:pt x="2147685" y="-30269"/>
                  <a:pt x="2351880" y="57048"/>
                  <a:pt x="2491517" y="0"/>
                </a:cubicBezTo>
                <a:cubicBezTo>
                  <a:pt x="2631154" y="-57048"/>
                  <a:pt x="2655272" y="30974"/>
                  <a:pt x="2754082" y="0"/>
                </a:cubicBezTo>
                <a:cubicBezTo>
                  <a:pt x="2852892" y="-30974"/>
                  <a:pt x="2965116" y="26664"/>
                  <a:pt x="3119390" y="0"/>
                </a:cubicBezTo>
                <a:cubicBezTo>
                  <a:pt x="3273664" y="-26664"/>
                  <a:pt x="3555415" y="17381"/>
                  <a:pt x="3895669" y="0"/>
                </a:cubicBezTo>
                <a:cubicBezTo>
                  <a:pt x="4235923" y="-17381"/>
                  <a:pt x="4172356" y="19680"/>
                  <a:pt x="4260977" y="0"/>
                </a:cubicBezTo>
                <a:cubicBezTo>
                  <a:pt x="4349598" y="-19680"/>
                  <a:pt x="4647994" y="66268"/>
                  <a:pt x="4934514" y="0"/>
                </a:cubicBezTo>
                <a:cubicBezTo>
                  <a:pt x="5221034" y="-66268"/>
                  <a:pt x="5423076" y="46193"/>
                  <a:pt x="5710794" y="0"/>
                </a:cubicBezTo>
                <a:cubicBezTo>
                  <a:pt x="5998512" y="-46193"/>
                  <a:pt x="5915964" y="17279"/>
                  <a:pt x="5973359" y="0"/>
                </a:cubicBezTo>
                <a:cubicBezTo>
                  <a:pt x="6030754" y="-17279"/>
                  <a:pt x="6192025" y="16409"/>
                  <a:pt x="6338667" y="0"/>
                </a:cubicBezTo>
                <a:cubicBezTo>
                  <a:pt x="6485309" y="-16409"/>
                  <a:pt x="6737880" y="19479"/>
                  <a:pt x="7114946" y="0"/>
                </a:cubicBezTo>
                <a:cubicBezTo>
                  <a:pt x="7492012" y="-19479"/>
                  <a:pt x="7416786" y="10146"/>
                  <a:pt x="7685740" y="0"/>
                </a:cubicBezTo>
                <a:cubicBezTo>
                  <a:pt x="7954694" y="-10146"/>
                  <a:pt x="8100782" y="8898"/>
                  <a:pt x="8462020" y="0"/>
                </a:cubicBezTo>
                <a:cubicBezTo>
                  <a:pt x="8823258" y="-8898"/>
                  <a:pt x="8911999" y="4845"/>
                  <a:pt x="9032813" y="0"/>
                </a:cubicBezTo>
                <a:cubicBezTo>
                  <a:pt x="9153627" y="-4845"/>
                  <a:pt x="9626293" y="27545"/>
                  <a:pt x="9809093" y="0"/>
                </a:cubicBezTo>
                <a:cubicBezTo>
                  <a:pt x="9991893" y="-27545"/>
                  <a:pt x="10352374" y="28860"/>
                  <a:pt x="10528293" y="0"/>
                </a:cubicBezTo>
                <a:cubicBezTo>
                  <a:pt x="10672529" y="32848"/>
                  <a:pt x="10768547" y="121433"/>
                  <a:pt x="10782298" y="254005"/>
                </a:cubicBezTo>
                <a:cubicBezTo>
                  <a:pt x="10836982" y="400022"/>
                  <a:pt x="10725782" y="609913"/>
                  <a:pt x="10782298" y="782320"/>
                </a:cubicBezTo>
                <a:cubicBezTo>
                  <a:pt x="10838814" y="954728"/>
                  <a:pt x="10749261" y="1131758"/>
                  <a:pt x="10782298" y="1269995"/>
                </a:cubicBezTo>
                <a:cubicBezTo>
                  <a:pt x="10808363" y="1398315"/>
                  <a:pt x="10648582" y="1507729"/>
                  <a:pt x="10528293" y="1524000"/>
                </a:cubicBezTo>
                <a:cubicBezTo>
                  <a:pt x="10459253" y="1552974"/>
                  <a:pt x="10362039" y="1496945"/>
                  <a:pt x="10265728" y="1524000"/>
                </a:cubicBezTo>
                <a:cubicBezTo>
                  <a:pt x="10169418" y="1551055"/>
                  <a:pt x="9968559" y="1483371"/>
                  <a:pt x="9797677" y="1524000"/>
                </a:cubicBezTo>
                <a:cubicBezTo>
                  <a:pt x="9626795" y="1564629"/>
                  <a:pt x="9619923" y="1504064"/>
                  <a:pt x="9535112" y="1524000"/>
                </a:cubicBezTo>
                <a:cubicBezTo>
                  <a:pt x="9450301" y="1543936"/>
                  <a:pt x="9224590" y="1491993"/>
                  <a:pt x="9067061" y="1524000"/>
                </a:cubicBezTo>
                <a:cubicBezTo>
                  <a:pt x="8909532" y="1556007"/>
                  <a:pt x="8826825" y="1482837"/>
                  <a:pt x="8599010" y="1524000"/>
                </a:cubicBezTo>
                <a:cubicBezTo>
                  <a:pt x="8371195" y="1565163"/>
                  <a:pt x="8228961" y="1497360"/>
                  <a:pt x="8028216" y="1524000"/>
                </a:cubicBezTo>
                <a:cubicBezTo>
                  <a:pt x="7827471" y="1550640"/>
                  <a:pt x="7701249" y="1503942"/>
                  <a:pt x="7560165" y="1524000"/>
                </a:cubicBezTo>
                <a:cubicBezTo>
                  <a:pt x="7419081" y="1544058"/>
                  <a:pt x="7081542" y="1503700"/>
                  <a:pt x="6886629" y="1524000"/>
                </a:cubicBezTo>
                <a:cubicBezTo>
                  <a:pt x="6691716" y="1544300"/>
                  <a:pt x="6594671" y="1498845"/>
                  <a:pt x="6418578" y="1524000"/>
                </a:cubicBezTo>
                <a:cubicBezTo>
                  <a:pt x="6242485" y="1549155"/>
                  <a:pt x="6183185" y="1507652"/>
                  <a:pt x="5950527" y="1524000"/>
                </a:cubicBezTo>
                <a:cubicBezTo>
                  <a:pt x="5717869" y="1540348"/>
                  <a:pt x="5770593" y="1506459"/>
                  <a:pt x="5687962" y="1524000"/>
                </a:cubicBezTo>
                <a:cubicBezTo>
                  <a:pt x="5605332" y="1541541"/>
                  <a:pt x="5502151" y="1495385"/>
                  <a:pt x="5425397" y="1524000"/>
                </a:cubicBezTo>
                <a:cubicBezTo>
                  <a:pt x="5348644" y="1552615"/>
                  <a:pt x="5048998" y="1508112"/>
                  <a:pt x="4854603" y="1524000"/>
                </a:cubicBezTo>
                <a:cubicBezTo>
                  <a:pt x="4660208" y="1539888"/>
                  <a:pt x="4647371" y="1484012"/>
                  <a:pt x="4489295" y="1524000"/>
                </a:cubicBezTo>
                <a:cubicBezTo>
                  <a:pt x="4331219" y="1563988"/>
                  <a:pt x="4070081" y="1496002"/>
                  <a:pt x="3918501" y="1524000"/>
                </a:cubicBezTo>
                <a:cubicBezTo>
                  <a:pt x="3766921" y="1551998"/>
                  <a:pt x="3680057" y="1490783"/>
                  <a:pt x="3553193" y="1524000"/>
                </a:cubicBezTo>
                <a:cubicBezTo>
                  <a:pt x="3426329" y="1557217"/>
                  <a:pt x="3165929" y="1514853"/>
                  <a:pt x="2879656" y="1524000"/>
                </a:cubicBezTo>
                <a:cubicBezTo>
                  <a:pt x="2593383" y="1533147"/>
                  <a:pt x="2511647" y="1493933"/>
                  <a:pt x="2411605" y="1524000"/>
                </a:cubicBezTo>
                <a:cubicBezTo>
                  <a:pt x="2311563" y="1554067"/>
                  <a:pt x="1888031" y="1475709"/>
                  <a:pt x="1635326" y="1524000"/>
                </a:cubicBezTo>
                <a:cubicBezTo>
                  <a:pt x="1382621" y="1572291"/>
                  <a:pt x="1382025" y="1478744"/>
                  <a:pt x="1167275" y="1524000"/>
                </a:cubicBezTo>
                <a:cubicBezTo>
                  <a:pt x="952525" y="1569256"/>
                  <a:pt x="481047" y="1446230"/>
                  <a:pt x="254005" y="1524000"/>
                </a:cubicBezTo>
                <a:cubicBezTo>
                  <a:pt x="106048" y="1531438"/>
                  <a:pt x="-27943" y="1379481"/>
                  <a:pt x="0" y="1269995"/>
                </a:cubicBezTo>
                <a:cubicBezTo>
                  <a:pt x="-41269" y="1172924"/>
                  <a:pt x="28450" y="939947"/>
                  <a:pt x="0" y="792480"/>
                </a:cubicBezTo>
                <a:cubicBezTo>
                  <a:pt x="-28450" y="645013"/>
                  <a:pt x="13241" y="424587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từ còn thiếu vào chỗ trống: </a:t>
            </a:r>
            <a:r>
              <a:rPr lang="vi-VN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 dài của một đường tròn gọi là ………. của hình tròn đó.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2461557" y="3312792"/>
              <a:ext cx="34820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 kính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2730825" y="6391870"/>
              <a:ext cx="26837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Diện tích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8537125" y="3357306"/>
              <a:ext cx="26148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Bán kính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8859606" y="6321926"/>
              <a:ext cx="19094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 vi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89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4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08E797AF-E36A-4AA6-A0FA-A51CEE40B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" r="14625" b="-3024"/>
          <a:stretch/>
        </p:blipFill>
        <p:spPr>
          <a:xfrm>
            <a:off x="-76201" y="32288"/>
            <a:ext cx="14249401" cy="8197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0E8B1-DF55-494E-A7C6-BD69F9CF440A}"/>
              </a:ext>
            </a:extLst>
          </p:cNvPr>
          <p:cNvSpPr/>
          <p:nvPr/>
        </p:nvSpPr>
        <p:spPr>
          <a:xfrm>
            <a:off x="2971800" y="1611506"/>
            <a:ext cx="8881970" cy="2389116"/>
          </a:xfrm>
          <a:prstGeom prst="rect">
            <a:avLst/>
          </a:prstGeom>
          <a:noFill/>
        </p:spPr>
        <p:txBody>
          <a:bodyPr wrap="square" lIns="102870" tIns="51435" rIns="102870" bIns="51435">
            <a:spAutoFit/>
          </a:bodyPr>
          <a:lstStyle/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 thêm bài trên Olm</a:t>
            </a:r>
          </a:p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 bài: </a:t>
            </a:r>
          </a:p>
          <a:p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Luyện tập (trang 99)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3B9AC-A40D-4D05-8462-D124CD14C732}"/>
              </a:ext>
            </a:extLst>
          </p:cNvPr>
          <p:cNvSpPr/>
          <p:nvPr/>
        </p:nvSpPr>
        <p:spPr>
          <a:xfrm>
            <a:off x="2833743" y="619399"/>
            <a:ext cx="5811398" cy="934871"/>
          </a:xfrm>
          <a:prstGeom prst="rect">
            <a:avLst/>
          </a:prstGeom>
          <a:solidFill>
            <a:srgbClr val="FFFF00"/>
          </a:solidFill>
        </p:spPr>
        <p:txBody>
          <a:bodyPr wrap="none" lIns="102870" tIns="51435" rIns="102870" bIns="51435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 hướng học tập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A63A0E4-135B-48D8-989A-88F1E8CC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8516" y="305725"/>
            <a:ext cx="3171120" cy="4476221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BC01F160-6AD2-415B-8B0E-ECC19DF38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46442" y="4839182"/>
            <a:ext cx="3726978" cy="3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97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hãy xem đoạn video sau và </a:t>
            </a:r>
            <a:r>
              <a:rPr lang="en-US" sz="44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vật </a:t>
            </a:r>
          </a:p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dạng đường tròn và hình tròn nhé!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318A8C6-4E17-4196-A9F5-99007E4C6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7140" y="4590974"/>
            <a:ext cx="3817720" cy="290941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B4B737-4691-4339-8FB8-3B0BE775A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29799" y="4412476"/>
            <a:ext cx="297180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551688"/>
            <a:ext cx="11277600" cy="179222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7710599" y="2483609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 kính 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7754142" y="3507582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Đường kính 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2127405" y="2739927"/>
            <a:ext cx="3593790" cy="36622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17C9A0-392B-4E29-ACEE-CBA5BFC2F8C3}"/>
              </a:ext>
            </a:extLst>
          </p:cNvPr>
          <p:cNvSpPr/>
          <p:nvPr/>
        </p:nvSpPr>
        <p:spPr>
          <a:xfrm>
            <a:off x="3810000" y="4495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8F62AF-BC2E-4322-A635-7C4A075C4DB0}"/>
              </a:ext>
            </a:extLst>
          </p:cNvPr>
          <p:cNvCxnSpPr>
            <a:cxnSpLocks/>
          </p:cNvCxnSpPr>
          <p:nvPr/>
        </p:nvCxnSpPr>
        <p:spPr>
          <a:xfrm flipH="1">
            <a:off x="4038600" y="4532950"/>
            <a:ext cx="1682596" cy="77150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95E0D2-6B88-460F-BB8D-D9A89E814C8C}"/>
              </a:ext>
            </a:extLst>
          </p:cNvPr>
          <p:cNvCxnSpPr>
            <a:cxnSpLocks/>
          </p:cNvCxnSpPr>
          <p:nvPr/>
        </p:nvCxnSpPr>
        <p:spPr>
          <a:xfrm flipH="1">
            <a:off x="2328722" y="4653690"/>
            <a:ext cx="1557478" cy="795478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792C02-E7BC-4C68-8951-ECEF231DD085}"/>
              </a:ext>
            </a:extLst>
          </p:cNvPr>
          <p:cNvCxnSpPr>
            <a:cxnSpLocks/>
          </p:cNvCxnSpPr>
          <p:nvPr/>
        </p:nvCxnSpPr>
        <p:spPr>
          <a:xfrm flipH="1">
            <a:off x="3886054" y="2739927"/>
            <a:ext cx="76346" cy="366224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5C49AE4-20BE-4617-A70F-B023420D0973}"/>
              </a:ext>
            </a:extLst>
          </p:cNvPr>
          <p:cNvSpPr/>
          <p:nvPr/>
        </p:nvSpPr>
        <p:spPr>
          <a:xfrm>
            <a:off x="5753083" y="5190959"/>
            <a:ext cx="340349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7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2 x r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4FEA02-8738-49BA-946F-B9A5FFC9592A}"/>
              </a:ext>
            </a:extLst>
          </p:cNvPr>
          <p:cNvGrpSpPr/>
          <p:nvPr/>
        </p:nvGrpSpPr>
        <p:grpSpPr>
          <a:xfrm>
            <a:off x="9397318" y="5221093"/>
            <a:ext cx="3143809" cy="1267655"/>
            <a:chOff x="9397318" y="5221093"/>
            <a:chExt cx="3143809" cy="126765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0E5471-21AA-49A1-BF55-8E2FC68213A8}"/>
                </a:ext>
              </a:extLst>
            </p:cNvPr>
            <p:cNvSpPr/>
            <p:nvPr/>
          </p:nvSpPr>
          <p:spPr>
            <a:xfrm>
              <a:off x="9397318" y="5221093"/>
              <a:ext cx="3143809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= </a:t>
              </a:r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 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/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600" b="1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D36B27-6A72-4EFE-8EEE-5E5EE63B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45" y="658272"/>
            <a:ext cx="94008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459FC1F-7FB8-4BD2-A2BA-77DB1260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44600" cy="815340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>
            <a:off x="-5181600" y="5364007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0170B9-A92D-4CF7-896A-04A67349CA39}"/>
              </a:ext>
            </a:extLst>
          </p:cNvPr>
          <p:cNvSpPr/>
          <p:nvPr/>
        </p:nvSpPr>
        <p:spPr>
          <a:xfrm>
            <a:off x="5029200" y="4385434"/>
            <a:ext cx="4333941" cy="978573"/>
          </a:xfrm>
          <a:custGeom>
            <a:avLst/>
            <a:gdLst>
              <a:gd name="connsiteX0" fmla="*/ 0 w 4333941"/>
              <a:gd name="connsiteY0" fmla="*/ 163099 h 978573"/>
              <a:gd name="connsiteX1" fmla="*/ 163099 w 4333941"/>
              <a:gd name="connsiteY1" fmla="*/ 0 h 978573"/>
              <a:gd name="connsiteX2" fmla="*/ 815789 w 4333941"/>
              <a:gd name="connsiteY2" fmla="*/ 0 h 978573"/>
              <a:gd name="connsiteX3" fmla="*/ 1428401 w 4333941"/>
              <a:gd name="connsiteY3" fmla="*/ 0 h 978573"/>
              <a:gd name="connsiteX4" fmla="*/ 2081090 w 4333941"/>
              <a:gd name="connsiteY4" fmla="*/ 0 h 978573"/>
              <a:gd name="connsiteX5" fmla="*/ 2653625 w 4333941"/>
              <a:gd name="connsiteY5" fmla="*/ 0 h 978573"/>
              <a:gd name="connsiteX6" fmla="*/ 3146005 w 4333941"/>
              <a:gd name="connsiteY6" fmla="*/ 0 h 978573"/>
              <a:gd name="connsiteX7" fmla="*/ 4170842 w 4333941"/>
              <a:gd name="connsiteY7" fmla="*/ 0 h 978573"/>
              <a:gd name="connsiteX8" fmla="*/ 4333941 w 4333941"/>
              <a:gd name="connsiteY8" fmla="*/ 163099 h 978573"/>
              <a:gd name="connsiteX9" fmla="*/ 4333941 w 4333941"/>
              <a:gd name="connsiteY9" fmla="*/ 476239 h 978573"/>
              <a:gd name="connsiteX10" fmla="*/ 4333941 w 4333941"/>
              <a:gd name="connsiteY10" fmla="*/ 815474 h 978573"/>
              <a:gd name="connsiteX11" fmla="*/ 4170842 w 4333941"/>
              <a:gd name="connsiteY11" fmla="*/ 978573 h 978573"/>
              <a:gd name="connsiteX12" fmla="*/ 3678462 w 4333941"/>
              <a:gd name="connsiteY12" fmla="*/ 978573 h 978573"/>
              <a:gd name="connsiteX13" fmla="*/ 3226160 w 4333941"/>
              <a:gd name="connsiteY13" fmla="*/ 978573 h 978573"/>
              <a:gd name="connsiteX14" fmla="*/ 2693702 w 4333941"/>
              <a:gd name="connsiteY14" fmla="*/ 978573 h 978573"/>
              <a:gd name="connsiteX15" fmla="*/ 2241400 w 4333941"/>
              <a:gd name="connsiteY15" fmla="*/ 978573 h 978573"/>
              <a:gd name="connsiteX16" fmla="*/ 1789098 w 4333941"/>
              <a:gd name="connsiteY16" fmla="*/ 978573 h 978573"/>
              <a:gd name="connsiteX17" fmla="*/ 1256640 w 4333941"/>
              <a:gd name="connsiteY17" fmla="*/ 978573 h 978573"/>
              <a:gd name="connsiteX18" fmla="*/ 724183 w 4333941"/>
              <a:gd name="connsiteY18" fmla="*/ 978573 h 978573"/>
              <a:gd name="connsiteX19" fmla="*/ 163099 w 4333941"/>
              <a:gd name="connsiteY19" fmla="*/ 978573 h 978573"/>
              <a:gd name="connsiteX20" fmla="*/ 0 w 4333941"/>
              <a:gd name="connsiteY20" fmla="*/ 815474 h 978573"/>
              <a:gd name="connsiteX21" fmla="*/ 0 w 4333941"/>
              <a:gd name="connsiteY21" fmla="*/ 489287 h 978573"/>
              <a:gd name="connsiteX22" fmla="*/ 0 w 4333941"/>
              <a:gd name="connsiteY22" fmla="*/ 163099 h 97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33941" h="978573" fill="none" extrusionOk="0">
                <a:moveTo>
                  <a:pt x="0" y="163099"/>
                </a:moveTo>
                <a:cubicBezTo>
                  <a:pt x="20379" y="88644"/>
                  <a:pt x="57269" y="-7545"/>
                  <a:pt x="163099" y="0"/>
                </a:cubicBezTo>
                <a:cubicBezTo>
                  <a:pt x="419927" y="-43769"/>
                  <a:pt x="545601" y="68034"/>
                  <a:pt x="815789" y="0"/>
                </a:cubicBezTo>
                <a:cubicBezTo>
                  <a:pt x="1085977" y="-68034"/>
                  <a:pt x="1184055" y="60498"/>
                  <a:pt x="1428401" y="0"/>
                </a:cubicBezTo>
                <a:cubicBezTo>
                  <a:pt x="1672747" y="-60498"/>
                  <a:pt x="1836411" y="17997"/>
                  <a:pt x="2081090" y="0"/>
                </a:cubicBezTo>
                <a:cubicBezTo>
                  <a:pt x="2325769" y="-17997"/>
                  <a:pt x="2457799" y="40341"/>
                  <a:pt x="2653625" y="0"/>
                </a:cubicBezTo>
                <a:cubicBezTo>
                  <a:pt x="2849451" y="-40341"/>
                  <a:pt x="2937047" y="50020"/>
                  <a:pt x="3146005" y="0"/>
                </a:cubicBezTo>
                <a:cubicBezTo>
                  <a:pt x="3354963" y="-50020"/>
                  <a:pt x="3843571" y="116443"/>
                  <a:pt x="4170842" y="0"/>
                </a:cubicBezTo>
                <a:cubicBezTo>
                  <a:pt x="4267887" y="23227"/>
                  <a:pt x="4328711" y="87029"/>
                  <a:pt x="4333941" y="163099"/>
                </a:cubicBezTo>
                <a:cubicBezTo>
                  <a:pt x="4364400" y="304836"/>
                  <a:pt x="4313086" y="337074"/>
                  <a:pt x="4333941" y="476239"/>
                </a:cubicBezTo>
                <a:cubicBezTo>
                  <a:pt x="4354796" y="615404"/>
                  <a:pt x="4301828" y="716470"/>
                  <a:pt x="4333941" y="815474"/>
                </a:cubicBezTo>
                <a:cubicBezTo>
                  <a:pt x="4329649" y="907540"/>
                  <a:pt x="4269191" y="981638"/>
                  <a:pt x="4170842" y="978573"/>
                </a:cubicBezTo>
                <a:cubicBezTo>
                  <a:pt x="3927502" y="1012784"/>
                  <a:pt x="3873905" y="941966"/>
                  <a:pt x="3678462" y="978573"/>
                </a:cubicBezTo>
                <a:cubicBezTo>
                  <a:pt x="3483019" y="1015180"/>
                  <a:pt x="3324133" y="971625"/>
                  <a:pt x="3226160" y="978573"/>
                </a:cubicBezTo>
                <a:cubicBezTo>
                  <a:pt x="3128187" y="985521"/>
                  <a:pt x="2814229" y="925807"/>
                  <a:pt x="2693702" y="978573"/>
                </a:cubicBezTo>
                <a:cubicBezTo>
                  <a:pt x="2573175" y="1031339"/>
                  <a:pt x="2345157" y="933150"/>
                  <a:pt x="2241400" y="978573"/>
                </a:cubicBezTo>
                <a:cubicBezTo>
                  <a:pt x="2137643" y="1023996"/>
                  <a:pt x="1959562" y="940821"/>
                  <a:pt x="1789098" y="978573"/>
                </a:cubicBezTo>
                <a:cubicBezTo>
                  <a:pt x="1618634" y="1016325"/>
                  <a:pt x="1407796" y="953090"/>
                  <a:pt x="1256640" y="978573"/>
                </a:cubicBezTo>
                <a:cubicBezTo>
                  <a:pt x="1105484" y="1004056"/>
                  <a:pt x="849390" y="929403"/>
                  <a:pt x="724183" y="978573"/>
                </a:cubicBezTo>
                <a:cubicBezTo>
                  <a:pt x="598976" y="1027743"/>
                  <a:pt x="442951" y="954176"/>
                  <a:pt x="163099" y="978573"/>
                </a:cubicBezTo>
                <a:cubicBezTo>
                  <a:pt x="74287" y="976105"/>
                  <a:pt x="8420" y="907147"/>
                  <a:pt x="0" y="815474"/>
                </a:cubicBezTo>
                <a:cubicBezTo>
                  <a:pt x="-37034" y="727277"/>
                  <a:pt x="28463" y="615542"/>
                  <a:pt x="0" y="489287"/>
                </a:cubicBezTo>
                <a:cubicBezTo>
                  <a:pt x="-28463" y="363032"/>
                  <a:pt x="31674" y="262734"/>
                  <a:pt x="0" y="163099"/>
                </a:cubicBezTo>
                <a:close/>
              </a:path>
              <a:path w="4333941" h="978573" stroke="0" extrusionOk="0">
                <a:moveTo>
                  <a:pt x="0" y="163099"/>
                </a:moveTo>
                <a:cubicBezTo>
                  <a:pt x="6025" y="76288"/>
                  <a:pt x="62635" y="15308"/>
                  <a:pt x="163099" y="0"/>
                </a:cubicBezTo>
                <a:cubicBezTo>
                  <a:pt x="308137" y="-35069"/>
                  <a:pt x="478530" y="2803"/>
                  <a:pt x="615401" y="0"/>
                </a:cubicBezTo>
                <a:cubicBezTo>
                  <a:pt x="752272" y="-2803"/>
                  <a:pt x="967263" y="27931"/>
                  <a:pt x="1228014" y="0"/>
                </a:cubicBezTo>
                <a:cubicBezTo>
                  <a:pt x="1488765" y="-27931"/>
                  <a:pt x="1587031" y="67142"/>
                  <a:pt x="1800548" y="0"/>
                </a:cubicBezTo>
                <a:cubicBezTo>
                  <a:pt x="2014065" y="-67142"/>
                  <a:pt x="2042244" y="22187"/>
                  <a:pt x="2252851" y="0"/>
                </a:cubicBezTo>
                <a:cubicBezTo>
                  <a:pt x="2463458" y="-22187"/>
                  <a:pt x="2587054" y="51384"/>
                  <a:pt x="2905540" y="0"/>
                </a:cubicBezTo>
                <a:cubicBezTo>
                  <a:pt x="3224026" y="-51384"/>
                  <a:pt x="3201023" y="22791"/>
                  <a:pt x="3478075" y="0"/>
                </a:cubicBezTo>
                <a:cubicBezTo>
                  <a:pt x="3755128" y="-22791"/>
                  <a:pt x="3903223" y="75943"/>
                  <a:pt x="4170842" y="0"/>
                </a:cubicBezTo>
                <a:cubicBezTo>
                  <a:pt x="4257056" y="-6932"/>
                  <a:pt x="4330932" y="61068"/>
                  <a:pt x="4333941" y="163099"/>
                </a:cubicBezTo>
                <a:cubicBezTo>
                  <a:pt x="4355933" y="227307"/>
                  <a:pt x="4311387" y="362779"/>
                  <a:pt x="4333941" y="476239"/>
                </a:cubicBezTo>
                <a:cubicBezTo>
                  <a:pt x="4356495" y="589699"/>
                  <a:pt x="4330501" y="698547"/>
                  <a:pt x="4333941" y="815474"/>
                </a:cubicBezTo>
                <a:cubicBezTo>
                  <a:pt x="4325908" y="899925"/>
                  <a:pt x="4275020" y="998448"/>
                  <a:pt x="4170842" y="978573"/>
                </a:cubicBezTo>
                <a:cubicBezTo>
                  <a:pt x="4062157" y="1018950"/>
                  <a:pt x="3876742" y="947320"/>
                  <a:pt x="3638385" y="978573"/>
                </a:cubicBezTo>
                <a:cubicBezTo>
                  <a:pt x="3400028" y="1009826"/>
                  <a:pt x="3294797" y="924964"/>
                  <a:pt x="3186082" y="978573"/>
                </a:cubicBezTo>
                <a:cubicBezTo>
                  <a:pt x="3077367" y="1032182"/>
                  <a:pt x="2700283" y="927108"/>
                  <a:pt x="2573470" y="978573"/>
                </a:cubicBezTo>
                <a:cubicBezTo>
                  <a:pt x="2446657" y="1030038"/>
                  <a:pt x="2197625" y="927704"/>
                  <a:pt x="2041013" y="978573"/>
                </a:cubicBezTo>
                <a:cubicBezTo>
                  <a:pt x="1884401" y="1029442"/>
                  <a:pt x="1769001" y="950101"/>
                  <a:pt x="1548633" y="978573"/>
                </a:cubicBezTo>
                <a:cubicBezTo>
                  <a:pt x="1328265" y="1007045"/>
                  <a:pt x="1237068" y="918977"/>
                  <a:pt x="1016176" y="978573"/>
                </a:cubicBezTo>
                <a:cubicBezTo>
                  <a:pt x="795284" y="1038169"/>
                  <a:pt x="572203" y="954773"/>
                  <a:pt x="163099" y="978573"/>
                </a:cubicBezTo>
                <a:cubicBezTo>
                  <a:pt x="58911" y="962231"/>
                  <a:pt x="11774" y="901791"/>
                  <a:pt x="0" y="815474"/>
                </a:cubicBezTo>
                <a:cubicBezTo>
                  <a:pt x="-2293" y="702235"/>
                  <a:pt x="25902" y="585671"/>
                  <a:pt x="0" y="508858"/>
                </a:cubicBezTo>
                <a:cubicBezTo>
                  <a:pt x="-25902" y="432045"/>
                  <a:pt x="22025" y="286537"/>
                  <a:pt x="0" y="1630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375402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Ravie" panose="04040805050809020602" pitchFamily="82" charset="0"/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436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84314E-7 L 1.12257 -0.0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3" y="-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9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701</Words>
  <Application>Microsoft Office PowerPoint</Application>
  <PresentationFormat>Tùy chỉnh</PresentationFormat>
  <Paragraphs>134</Paragraphs>
  <Slides>27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Ravie</vt:lpstr>
      <vt:lpstr>Times New Roman</vt:lpstr>
      <vt:lpstr>Wingdings</vt:lpstr>
      <vt:lpstr>Chủ đề của Office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EduFive</dc:title>
  <dc:creator>EduFive</dc:creator>
  <cp:lastModifiedBy>anh bich</cp:lastModifiedBy>
  <cp:revision>90</cp:revision>
  <dcterms:created xsi:type="dcterms:W3CDTF">2018-01-11T09:44:45Z</dcterms:created>
  <dcterms:modified xsi:type="dcterms:W3CDTF">2022-01-20T09:44:37Z</dcterms:modified>
</cp:coreProperties>
</file>