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3" r:id="rId1"/>
  </p:sldMasterIdLst>
  <p:notesMasterIdLst>
    <p:notesMasterId r:id="rId52"/>
  </p:notesMasterIdLst>
  <p:sldIdLst>
    <p:sldId id="360" r:id="rId2"/>
    <p:sldId id="309" r:id="rId3"/>
    <p:sldId id="310" r:id="rId4"/>
    <p:sldId id="311" r:id="rId5"/>
    <p:sldId id="312" r:id="rId6"/>
    <p:sldId id="313" r:id="rId7"/>
    <p:sldId id="314" r:id="rId8"/>
    <p:sldId id="362" r:id="rId9"/>
    <p:sldId id="347" r:id="rId10"/>
    <p:sldId id="363" r:id="rId11"/>
    <p:sldId id="353" r:id="rId12"/>
    <p:sldId id="349" r:id="rId13"/>
    <p:sldId id="354" r:id="rId14"/>
    <p:sldId id="350" r:id="rId15"/>
    <p:sldId id="351" r:id="rId16"/>
    <p:sldId id="355" r:id="rId17"/>
    <p:sldId id="356" r:id="rId18"/>
    <p:sldId id="357" r:id="rId19"/>
    <p:sldId id="358" r:id="rId20"/>
    <p:sldId id="359" r:id="rId21"/>
    <p:sldId id="365" r:id="rId22"/>
    <p:sldId id="339" r:id="rId23"/>
    <p:sldId id="340" r:id="rId24"/>
    <p:sldId id="341" r:id="rId25"/>
    <p:sldId id="366" r:id="rId26"/>
    <p:sldId id="368" r:id="rId27"/>
    <p:sldId id="367" r:id="rId28"/>
    <p:sldId id="373" r:id="rId29"/>
    <p:sldId id="375" r:id="rId30"/>
    <p:sldId id="376" r:id="rId31"/>
    <p:sldId id="377" r:id="rId32"/>
    <p:sldId id="378" r:id="rId33"/>
    <p:sldId id="379" r:id="rId34"/>
    <p:sldId id="380" r:id="rId35"/>
    <p:sldId id="381" r:id="rId36"/>
    <p:sldId id="382" r:id="rId37"/>
    <p:sldId id="383" r:id="rId38"/>
    <p:sldId id="384" r:id="rId39"/>
    <p:sldId id="385" r:id="rId40"/>
    <p:sldId id="386" r:id="rId41"/>
    <p:sldId id="387" r:id="rId42"/>
    <p:sldId id="388" r:id="rId43"/>
    <p:sldId id="389" r:id="rId44"/>
    <p:sldId id="390" r:id="rId45"/>
    <p:sldId id="391" r:id="rId46"/>
    <p:sldId id="392" r:id="rId47"/>
    <p:sldId id="393" r:id="rId48"/>
    <p:sldId id="396" r:id="rId49"/>
    <p:sldId id="395" r:id="rId50"/>
    <p:sldId id="394" r:id="rId51"/>
  </p:sldIdLst>
  <p:sldSz cx="11887200" cy="6858000"/>
  <p:notesSz cx="6858000" cy="9144000"/>
  <p:custDataLst>
    <p:tags r:id="rId53"/>
  </p:custDataLst>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7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99FFCC"/>
    <a:srgbClr val="000066"/>
    <a:srgbClr val="000000"/>
    <a:srgbClr val="CCFFFF"/>
    <a:srgbClr val="FF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29" autoAdjust="0"/>
    <p:restoredTop sz="91837" autoAdjust="0"/>
  </p:normalViewPr>
  <p:slideViewPr>
    <p:cSldViewPr>
      <p:cViewPr>
        <p:scale>
          <a:sx n="73" d="100"/>
          <a:sy n="73" d="100"/>
        </p:scale>
        <p:origin x="-750" y="-66"/>
      </p:cViewPr>
      <p:guideLst>
        <p:guide orient="horz" pos="2160"/>
        <p:guide pos="3744"/>
      </p:guideLst>
    </p:cSldViewPr>
  </p:slideViewPr>
  <p:notesTextViewPr>
    <p:cViewPr>
      <p:scale>
        <a:sx n="100" d="100"/>
        <a:sy n="100" d="100"/>
      </p:scale>
      <p:origin x="0" y="0"/>
    </p:cViewPr>
  </p:notesTextViewPr>
  <p:sorterViewPr>
    <p:cViewPr>
      <p:scale>
        <a:sx n="66" d="100"/>
        <a:sy n="66" d="100"/>
      </p:scale>
      <p:origin x="0" y="22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4C003BF-0657-47E6-87A2-FC4F4056A2E3}" type="datetimeFigureOut">
              <a:rPr lang="en-US"/>
              <a:pPr>
                <a:defRPr/>
              </a:pPr>
              <a:t>1/15/2022</a:t>
            </a:fld>
            <a:endParaRPr lang="en-US"/>
          </a:p>
        </p:txBody>
      </p:sp>
      <p:sp>
        <p:nvSpPr>
          <p:cNvPr id="4" name="Slide Image Placeholder 3"/>
          <p:cNvSpPr>
            <a:spLocks noGrp="1" noRot="1" noChangeAspect="1"/>
          </p:cNvSpPr>
          <p:nvPr>
            <p:ph type="sldImg" idx="2"/>
          </p:nvPr>
        </p:nvSpPr>
        <p:spPr>
          <a:xfrm>
            <a:off x="457200" y="685800"/>
            <a:ext cx="59436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F1222BD-DDA4-467B-8423-CD861611C26A}" type="slidenum">
              <a:rPr lang="en-US" altLang="en-US"/>
              <a:pPr/>
              <a:t>‹#›</a:t>
            </a:fld>
            <a:endParaRPr lang="en-US" altLang="en-US"/>
          </a:p>
        </p:txBody>
      </p:sp>
    </p:spTree>
    <p:extLst>
      <p:ext uri="{BB962C8B-B14F-4D97-AF65-F5344CB8AC3E}">
        <p14:creationId xmlns:p14="http://schemas.microsoft.com/office/powerpoint/2010/main" val="15784497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DCA0B470-3271-4236-A1CE-23944CC0311C}" type="slidenum">
              <a:rPr lang="en-US" altLang="en-US"/>
              <a:pPr/>
              <a:t>34</a:t>
            </a:fld>
            <a:endParaRPr lang="en-US" altLang="en-US"/>
          </a:p>
        </p:txBody>
      </p:sp>
    </p:spTree>
    <p:extLst>
      <p:ext uri="{BB962C8B-B14F-4D97-AF65-F5344CB8AC3E}">
        <p14:creationId xmlns:p14="http://schemas.microsoft.com/office/powerpoint/2010/main" val="19796365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11896725"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grpSp>
        <p:nvGrpSpPr>
          <p:cNvPr id="5" name="Group 15"/>
          <p:cNvGrpSpPr>
            <a:grpSpLocks/>
          </p:cNvGrpSpPr>
          <p:nvPr/>
        </p:nvGrpSpPr>
        <p:grpSpPr bwMode="auto">
          <a:xfrm>
            <a:off x="-4763" y="4953000"/>
            <a:ext cx="11891963" cy="1911350"/>
            <a:chOff x="-3765" y="4832896"/>
            <a:chExt cx="9147765" cy="2032192"/>
          </a:xfrm>
        </p:grpSpPr>
        <p:sp>
          <p:nvSpPr>
            <p:cNvPr id="6" name="Freeform 5"/>
            <p:cNvSpPr>
              <a:spLocks/>
            </p:cNvSpPr>
            <p:nvPr/>
          </p:nvSpPr>
          <p:spPr bwMode="auto">
            <a:xfrm>
              <a:off x="1687552" y="4832896"/>
              <a:ext cx="745644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7" name="Freeform 6"/>
            <p:cNvSpPr>
              <a:spLocks/>
            </p:cNvSpPr>
            <p:nvPr/>
          </p:nvSpPr>
          <p:spPr bwMode="auto">
            <a:xfrm>
              <a:off x="35313" y="5135025"/>
              <a:ext cx="9108687"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891540" y="1752602"/>
            <a:ext cx="1010412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891540" y="3611607"/>
            <a:ext cx="1010412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lstStyle>
          <a:p>
            <a:fld id="{EDEFE9BD-B84D-4A29-BB87-DD8C4FBB4EEA}" type="slidenum">
              <a:rPr lang="en-US" altLang="en-US"/>
              <a:pPr/>
              <a:t>‹#›</a:t>
            </a:fld>
            <a:endParaRPr lang="en-US" altLang="en-US"/>
          </a:p>
        </p:txBody>
      </p:sp>
    </p:spTree>
    <p:extLst>
      <p:ext uri="{BB962C8B-B14F-4D97-AF65-F5344CB8AC3E}">
        <p14:creationId xmlns:p14="http://schemas.microsoft.com/office/powerpoint/2010/main" val="2872519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4360" y="1481330"/>
            <a:ext cx="10698480" cy="43860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63563EA9-68B7-42EC-903B-9723AB5E7BCD}" type="slidenum">
              <a:rPr lang="en-US" altLang="en-US"/>
              <a:pPr/>
              <a:t>‹#›</a:t>
            </a:fld>
            <a:endParaRPr lang="en-US" altLang="en-US"/>
          </a:p>
        </p:txBody>
      </p:sp>
    </p:spTree>
    <p:extLst>
      <p:ext uri="{BB962C8B-B14F-4D97-AF65-F5344CB8AC3E}">
        <p14:creationId xmlns:p14="http://schemas.microsoft.com/office/powerpoint/2010/main" val="31105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7217" y="274641"/>
            <a:ext cx="2310711" cy="559276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94360" y="274641"/>
            <a:ext cx="8221980" cy="55927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C61FC8BE-EB48-42A0-83E9-CFCDDCC47DF3}" type="slidenum">
              <a:rPr lang="en-US" altLang="en-US"/>
              <a:pPr/>
              <a:t>‹#›</a:t>
            </a:fld>
            <a:endParaRPr lang="en-US" altLang="en-US"/>
          </a:p>
        </p:txBody>
      </p:sp>
    </p:spTree>
    <p:extLst>
      <p:ext uri="{BB962C8B-B14F-4D97-AF65-F5344CB8AC3E}">
        <p14:creationId xmlns:p14="http://schemas.microsoft.com/office/powerpoint/2010/main" val="4143857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0632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70EB449A-B270-49E6-8937-AE194F434A36}" type="slidenum">
              <a:rPr lang="en-US" altLang="en-US"/>
              <a:pPr/>
              <a:t>‹#›</a:t>
            </a:fld>
            <a:endParaRPr lang="en-US" altLang="en-US"/>
          </a:p>
        </p:txBody>
      </p:sp>
    </p:spTree>
    <p:extLst>
      <p:ext uri="{BB962C8B-B14F-4D97-AF65-F5344CB8AC3E}">
        <p14:creationId xmlns:p14="http://schemas.microsoft.com/office/powerpoint/2010/main" val="523086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Chevron 3"/>
          <p:cNvSpPr/>
          <p:nvPr/>
        </p:nvSpPr>
        <p:spPr>
          <a:xfrm>
            <a:off x="4727575" y="3005138"/>
            <a:ext cx="238125"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p>
        </p:txBody>
      </p:sp>
      <p:sp>
        <p:nvSpPr>
          <p:cNvPr id="5" name="Chevron 4"/>
          <p:cNvSpPr/>
          <p:nvPr/>
        </p:nvSpPr>
        <p:spPr>
          <a:xfrm>
            <a:off x="4484688" y="3005138"/>
            <a:ext cx="238125"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p>
        </p:txBody>
      </p:sp>
      <p:sp>
        <p:nvSpPr>
          <p:cNvPr id="2" name="Title 1"/>
          <p:cNvSpPr>
            <a:spLocks noGrp="1"/>
          </p:cNvSpPr>
          <p:nvPr>
            <p:ph type="title"/>
          </p:nvPr>
        </p:nvSpPr>
        <p:spPr>
          <a:xfrm>
            <a:off x="939089" y="1059712"/>
            <a:ext cx="1010412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5099527" y="2931712"/>
            <a:ext cx="59436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8B9FB953-7C28-48E4-B737-BD11CC28FE41}" type="slidenum">
              <a:rPr lang="en-US" altLang="en-US"/>
              <a:pPr/>
              <a:t>‹#›</a:t>
            </a:fld>
            <a:endParaRPr lang="en-US" altLang="en-US"/>
          </a:p>
        </p:txBody>
      </p:sp>
    </p:spTree>
    <p:extLst>
      <p:ext uri="{BB962C8B-B14F-4D97-AF65-F5344CB8AC3E}">
        <p14:creationId xmlns:p14="http://schemas.microsoft.com/office/powerpoint/2010/main" val="271902865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60" y="1481329"/>
            <a:ext cx="525018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42660" y="1481329"/>
            <a:ext cx="525018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E46DF778-0967-49A6-90C4-F1C7C914B7E5}" type="slidenum">
              <a:rPr lang="en-US" altLang="en-US"/>
              <a:pPr/>
              <a:t>‹#›</a:t>
            </a:fld>
            <a:endParaRPr lang="en-US" altLang="en-US"/>
          </a:p>
        </p:txBody>
      </p:sp>
    </p:spTree>
    <p:extLst>
      <p:ext uri="{BB962C8B-B14F-4D97-AF65-F5344CB8AC3E}">
        <p14:creationId xmlns:p14="http://schemas.microsoft.com/office/powerpoint/2010/main" val="26068497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4360" y="273050"/>
            <a:ext cx="1069848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594360" y="5410200"/>
            <a:ext cx="5252244"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6038534" y="5410200"/>
            <a:ext cx="525430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594360" y="1444295"/>
            <a:ext cx="5252244"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038533" y="1444295"/>
            <a:ext cx="5254308"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D6BE16FE-7FE7-407C-9398-BEB30CE26422}" type="slidenum">
              <a:rPr lang="en-US" altLang="en-US"/>
              <a:pPr/>
              <a:t>‹#›</a:t>
            </a:fld>
            <a:endParaRPr lang="en-US" altLang="en-US"/>
          </a:p>
        </p:txBody>
      </p:sp>
    </p:spTree>
    <p:extLst>
      <p:ext uri="{BB962C8B-B14F-4D97-AF65-F5344CB8AC3E}">
        <p14:creationId xmlns:p14="http://schemas.microsoft.com/office/powerpoint/2010/main" val="90144425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3CF749DB-F4FE-4A09-8632-2DEFC8FBDDF0}" type="slidenum">
              <a:rPr lang="en-US" altLang="en-US"/>
              <a:pPr/>
              <a:t>‹#›</a:t>
            </a:fld>
            <a:endParaRPr lang="en-US" altLang="en-US"/>
          </a:p>
        </p:txBody>
      </p:sp>
    </p:spTree>
    <p:extLst>
      <p:ext uri="{BB962C8B-B14F-4D97-AF65-F5344CB8AC3E}">
        <p14:creationId xmlns:p14="http://schemas.microsoft.com/office/powerpoint/2010/main" val="178887964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fld id="{42D680D5-65C5-4C24-B524-85E3AC9B3422}" type="slidenum">
              <a:rPr lang="en-US" altLang="en-US"/>
              <a:pPr/>
              <a:t>‹#›</a:t>
            </a:fld>
            <a:endParaRPr lang="en-US" altLang="en-US"/>
          </a:p>
        </p:txBody>
      </p:sp>
    </p:spTree>
    <p:extLst>
      <p:ext uri="{BB962C8B-B14F-4D97-AF65-F5344CB8AC3E}">
        <p14:creationId xmlns:p14="http://schemas.microsoft.com/office/powerpoint/2010/main" val="2489227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8720" y="4876800"/>
            <a:ext cx="9726309"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5745480" y="5355102"/>
            <a:ext cx="5166970"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1188720" y="274320"/>
            <a:ext cx="972373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86CFBEFE-A098-45D8-BB1F-D9802184C2F2}" type="slidenum">
              <a:rPr lang="en-US" altLang="en-US"/>
              <a:pPr/>
              <a:t>‹#›</a:t>
            </a:fld>
            <a:endParaRPr lang="en-US" altLang="en-US"/>
          </a:p>
        </p:txBody>
      </p:sp>
    </p:spTree>
    <p:extLst>
      <p:ext uri="{BB962C8B-B14F-4D97-AF65-F5344CB8AC3E}">
        <p14:creationId xmlns:p14="http://schemas.microsoft.com/office/powerpoint/2010/main" val="326172610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Freeform 4"/>
          <p:cNvSpPr>
            <a:spLocks/>
          </p:cNvSpPr>
          <p:nvPr/>
        </p:nvSpPr>
        <p:spPr bwMode="auto">
          <a:xfrm>
            <a:off x="931863" y="5002213"/>
            <a:ext cx="4941887"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6" name="Freeform 5"/>
          <p:cNvSpPr>
            <a:spLocks/>
          </p:cNvSpPr>
          <p:nvPr/>
        </p:nvSpPr>
        <p:spPr bwMode="auto">
          <a:xfrm>
            <a:off x="-69850" y="5784850"/>
            <a:ext cx="4943475"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a:p>
        </p:txBody>
      </p:sp>
      <p:sp>
        <p:nvSpPr>
          <p:cNvPr id="7" name="Right Triangle 6"/>
          <p:cNvSpPr>
            <a:spLocks/>
          </p:cNvSpPr>
          <p:nvPr/>
        </p:nvSpPr>
        <p:spPr bwMode="auto">
          <a:xfrm>
            <a:off x="-7855" y="5791253"/>
            <a:ext cx="4423008" cy="1080868"/>
          </a:xfrm>
          <a:prstGeom prst="rtTriangle">
            <a:avLst/>
          </a:pr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cxnSp>
        <p:nvCxnSpPr>
          <p:cNvPr id="8" name="Straight Connector 7"/>
          <p:cNvCxnSpPr/>
          <p:nvPr/>
        </p:nvCxnSpPr>
        <p:spPr>
          <a:xfrm>
            <a:off x="-12008" y="5787739"/>
            <a:ext cx="4427162"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11263313" y="4987925"/>
            <a:ext cx="238125"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p>
        </p:txBody>
      </p:sp>
      <p:sp>
        <p:nvSpPr>
          <p:cNvPr id="10" name="Chevron 9"/>
          <p:cNvSpPr/>
          <p:nvPr/>
        </p:nvSpPr>
        <p:spPr>
          <a:xfrm>
            <a:off x="11020425" y="4987925"/>
            <a:ext cx="238125"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p>
        </p:txBody>
      </p:sp>
      <p:sp>
        <p:nvSpPr>
          <p:cNvPr id="4" name="Text Placeholder 3"/>
          <p:cNvSpPr>
            <a:spLocks noGrp="1"/>
          </p:cNvSpPr>
          <p:nvPr>
            <p:ph type="body" sz="half" idx="2"/>
          </p:nvPr>
        </p:nvSpPr>
        <p:spPr>
          <a:xfrm>
            <a:off x="1483602" y="5443402"/>
            <a:ext cx="931164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297180" y="189968"/>
            <a:ext cx="1129284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2" name="Title 1"/>
          <p:cNvSpPr>
            <a:spLocks noGrp="1"/>
          </p:cNvSpPr>
          <p:nvPr>
            <p:ph type="title"/>
          </p:nvPr>
        </p:nvSpPr>
        <p:spPr>
          <a:xfrm>
            <a:off x="297180" y="4865122"/>
            <a:ext cx="1049806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en-US"/>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lvl1pPr>
          </a:lstStyle>
          <a:p>
            <a:fld id="{918C49A3-01D3-4DC1-B1D9-8C405774E6F0}" type="slidenum">
              <a:rPr lang="en-US" altLang="en-US"/>
              <a:pPr/>
              <a:t>‹#›</a:t>
            </a:fld>
            <a:endParaRPr lang="en-US" altLang="en-US"/>
          </a:p>
        </p:txBody>
      </p:sp>
    </p:spTree>
    <p:extLst>
      <p:ext uri="{BB962C8B-B14F-4D97-AF65-F5344CB8AC3E}">
        <p14:creationId xmlns:p14="http://schemas.microsoft.com/office/powerpoint/2010/main" val="42037818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20">
          <a:fgClr>
            <a:srgbClr val="FFFF00"/>
          </a:fgClr>
          <a:bgClr>
            <a:schemeClr val="bg1"/>
          </a:bgClr>
        </a:patt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931863" y="5002213"/>
            <a:ext cx="4941887"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2" name="Freeform 11"/>
          <p:cNvSpPr>
            <a:spLocks/>
          </p:cNvSpPr>
          <p:nvPr/>
        </p:nvSpPr>
        <p:spPr bwMode="auto">
          <a:xfrm>
            <a:off x="-69850" y="5784850"/>
            <a:ext cx="4943475"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a:p>
        </p:txBody>
      </p:sp>
      <p:sp>
        <p:nvSpPr>
          <p:cNvPr id="14" name="Right Triangle 13"/>
          <p:cNvSpPr>
            <a:spLocks/>
          </p:cNvSpPr>
          <p:nvPr/>
        </p:nvSpPr>
        <p:spPr bwMode="auto">
          <a:xfrm>
            <a:off x="-7855" y="5791253"/>
            <a:ext cx="4423008"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cxnSp>
        <p:nvCxnSpPr>
          <p:cNvPr id="15" name="Straight Connector 14"/>
          <p:cNvCxnSpPr/>
          <p:nvPr/>
        </p:nvCxnSpPr>
        <p:spPr>
          <a:xfrm>
            <a:off x="-12008" y="5787739"/>
            <a:ext cx="4427162"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593725" y="274638"/>
            <a:ext cx="10699750" cy="1143000"/>
          </a:xfrm>
          <a:prstGeom prst="rect">
            <a:avLst/>
          </a:prstGeom>
        </p:spPr>
        <p:txBody>
          <a:bodyPr vert="horz" anchor="ctr">
            <a:normAutofit/>
            <a:scene3d>
              <a:camera prst="orthographicFront"/>
              <a:lightRig rig="soft" dir="t"/>
            </a:scene3d>
            <a:sp3d prstMaterial="softEdge">
              <a:bevelT w="25400" h="25400"/>
            </a:sp3d>
          </a:bodyPr>
          <a:lstStyle/>
          <a:p>
            <a:r>
              <a:rPr lang="en-US" smtClean="0"/>
              <a:t>Click to edit Master title style</a:t>
            </a:r>
            <a:endParaRPr lang="en-US"/>
          </a:p>
        </p:txBody>
      </p:sp>
      <p:sp>
        <p:nvSpPr>
          <p:cNvPr id="1033" name="Text Placeholder 29"/>
          <p:cNvSpPr>
            <a:spLocks noGrp="1"/>
          </p:cNvSpPr>
          <p:nvPr>
            <p:ph type="body" idx="1"/>
          </p:nvPr>
        </p:nvSpPr>
        <p:spPr bwMode="auto">
          <a:xfrm>
            <a:off x="593725" y="1481138"/>
            <a:ext cx="1069975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8745538" y="6408738"/>
            <a:ext cx="2495550" cy="365125"/>
          </a:xfrm>
          <a:prstGeom prst="rect">
            <a:avLst/>
          </a:prstGeom>
        </p:spPr>
        <p:txBody>
          <a:bodyPr vert="horz" anchor="b"/>
          <a:lstStyle>
            <a:lvl1pPr algn="l" eaLnBrk="1" latinLnBrk="0" hangingPunct="1">
              <a:defRPr kumimoji="0" sz="1000">
                <a:solidFill>
                  <a:schemeClr val="tx1"/>
                </a:solidFill>
              </a:defRPr>
            </a:lvl1pPr>
            <a:extLst/>
          </a:lstStyle>
          <a:p>
            <a:pPr>
              <a:defRPr/>
            </a:pPr>
            <a:endParaRPr lang="en-US"/>
          </a:p>
        </p:txBody>
      </p:sp>
      <p:sp>
        <p:nvSpPr>
          <p:cNvPr id="22" name="Footer Placeholder 21"/>
          <p:cNvSpPr>
            <a:spLocks noGrp="1"/>
          </p:cNvSpPr>
          <p:nvPr>
            <p:ph type="ftr" sz="quarter" idx="3"/>
          </p:nvPr>
        </p:nvSpPr>
        <p:spPr>
          <a:xfrm>
            <a:off x="5694363" y="6408738"/>
            <a:ext cx="3055937"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p>
        </p:txBody>
      </p:sp>
      <p:sp>
        <p:nvSpPr>
          <p:cNvPr id="18" name="Slide Number Placeholder 17"/>
          <p:cNvSpPr>
            <a:spLocks noGrp="1"/>
          </p:cNvSpPr>
          <p:nvPr>
            <p:ph type="sldNum" sz="quarter" idx="4"/>
          </p:nvPr>
        </p:nvSpPr>
        <p:spPr>
          <a:xfrm>
            <a:off x="11241088" y="6408738"/>
            <a:ext cx="476250"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lvl1pPr>
          </a:lstStyle>
          <a:p>
            <a:fld id="{D29946FD-0903-4DCD-A77A-79F53B10050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6" r:id="rId1"/>
    <p:sldLayoutId id="2147483802" r:id="rId2"/>
    <p:sldLayoutId id="2147483807" r:id="rId3"/>
    <p:sldLayoutId id="2147483808" r:id="rId4"/>
    <p:sldLayoutId id="2147483809" r:id="rId5"/>
    <p:sldLayoutId id="2147483810" r:id="rId6"/>
    <p:sldLayoutId id="2147483803" r:id="rId7"/>
    <p:sldLayoutId id="2147483811" r:id="rId8"/>
    <p:sldLayoutId id="2147483812" r:id="rId9"/>
    <p:sldLayoutId id="2147483804" r:id="rId10"/>
    <p:sldLayoutId id="2147483805" r:id="rId11"/>
    <p:sldLayoutId id="2147483813" r:id="rId12"/>
  </p:sldLayoutIdLst>
  <p:txStyles>
    <p:title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Lucida Sans Unicode" panose="020B0602030504020204" pitchFamily="34" charset="0"/>
        </a:defRPr>
      </a:lvl2pPr>
      <a:lvl3pPr algn="l" rtl="0" fontAlgn="base">
        <a:spcBef>
          <a:spcPct val="0"/>
        </a:spcBef>
        <a:spcAft>
          <a:spcPct val="0"/>
        </a:spcAft>
        <a:defRPr sz="4100" b="1">
          <a:solidFill>
            <a:schemeClr val="tx2"/>
          </a:solidFill>
          <a:latin typeface="Lucida Sans Unicode" panose="020B0602030504020204" pitchFamily="34" charset="0"/>
        </a:defRPr>
      </a:lvl3pPr>
      <a:lvl4pPr algn="l" rtl="0" fontAlgn="base">
        <a:spcBef>
          <a:spcPct val="0"/>
        </a:spcBef>
        <a:spcAft>
          <a:spcPct val="0"/>
        </a:spcAft>
        <a:defRPr sz="4100" b="1">
          <a:solidFill>
            <a:schemeClr val="tx2"/>
          </a:solidFill>
          <a:latin typeface="Lucida Sans Unicode" panose="020B0602030504020204" pitchFamily="34" charset="0"/>
        </a:defRPr>
      </a:lvl4pPr>
      <a:lvl5pPr algn="l" rtl="0" fontAlgn="base">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extLst/>
    </p:titleStyle>
    <p:bodyStyle>
      <a:lvl1pPr marL="365125" indent="-255588" algn="l" rtl="0" fontAlgn="base">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fontAlgn="base">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fontAlgn="base">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fontAlgn="base">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wmf"/></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4.w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4.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4.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4.wmf"/></Relationships>
</file>

<file path=ppt/slides/_rels/slide33.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image" Target="../media/image24.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27.jpeg"/><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4.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image" Target="../media/image28.jpeg"/><Relationship Id="rId4" Type="http://schemas.openxmlformats.org/officeDocument/2006/relationships/slide" Target="slide6.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24.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24.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24.w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24.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24.wmf"/></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24.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24.wmf"/></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24.w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24.w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24.wmf"/></Relationships>
</file>

<file path=ppt/slides/_rels/slide4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24.wmf"/></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6.gif"/><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gif"/><Relationship Id="rId5" Type="http://schemas.openxmlformats.org/officeDocument/2006/relationships/image" Target="../media/image38.gif"/><Relationship Id="rId4" Type="http://schemas.openxmlformats.org/officeDocument/2006/relationships/image" Target="../media/image37.gif"/></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5400" y="835476"/>
            <a:ext cx="8686800" cy="4062651"/>
          </a:xfrm>
          <a:prstGeom prst="rect">
            <a:avLst/>
          </a:prstGeom>
          <a:noFill/>
        </p:spPr>
        <p:txBody>
          <a:bodyPr wrap="square" rtlCol="0">
            <a:spAutoFit/>
          </a:bodyPr>
          <a:lstStyle/>
          <a:p>
            <a:pPr algn="ctr"/>
            <a:r>
              <a:rPr lang="en-US" sz="4800" b="1" dirty="0" smtClean="0">
                <a:solidFill>
                  <a:srgbClr val="FF0000"/>
                </a:solidFill>
              </a:rPr>
              <a:t>CHÀO MỪNG CÁC EM ĐẾN VỚI TIẾT HỌC TRỰC TUYẾN</a:t>
            </a:r>
          </a:p>
          <a:p>
            <a:pPr algn="ctr"/>
            <a:r>
              <a:rPr lang="en-US" sz="5400" b="1" dirty="0" smtClean="0">
                <a:solidFill>
                  <a:srgbClr val="0070C0"/>
                </a:solidFill>
              </a:rPr>
              <a:t>MÔN: TẬP ĐỌC</a:t>
            </a:r>
            <a:endParaRPr lang="vi-VN" sz="5400" b="1" dirty="0" smtClean="0">
              <a:solidFill>
                <a:srgbClr val="0070C0"/>
              </a:solidFill>
            </a:endParaRPr>
          </a:p>
          <a:p>
            <a:pPr algn="ctr"/>
            <a:r>
              <a:rPr lang="vi-VN" sz="5400" b="1" dirty="0" smtClean="0">
                <a:solidFill>
                  <a:srgbClr val="0070C0"/>
                </a:solidFill>
              </a:rPr>
              <a:t>BỐN ANH TÀI</a:t>
            </a:r>
          </a:p>
          <a:p>
            <a:pPr algn="ctr"/>
            <a:r>
              <a:rPr lang="vi-VN" sz="5400" b="1" dirty="0" smtClean="0">
                <a:solidFill>
                  <a:srgbClr val="0070C0"/>
                </a:solidFill>
              </a:rPr>
              <a:t> (TUẦN 19</a:t>
            </a:r>
            <a:r>
              <a:rPr lang="vi-VN" sz="5400" b="1" dirty="0" smtClean="0">
                <a:solidFill>
                  <a:srgbClr val="0070C0"/>
                </a:solidFill>
              </a:rPr>
              <a:t>, 20</a:t>
            </a:r>
            <a:r>
              <a:rPr lang="vi-VN" sz="5400" b="1" dirty="0" smtClean="0">
                <a:solidFill>
                  <a:srgbClr val="0070C0"/>
                </a:solidFill>
              </a:rPr>
              <a:t>)</a:t>
            </a:r>
            <a:endParaRPr lang="en-US" sz="5400" b="1" dirty="0">
              <a:solidFill>
                <a:srgbClr val="0070C0"/>
              </a:solidFill>
            </a:endParaRPr>
          </a:p>
        </p:txBody>
      </p:sp>
      <p:sp>
        <p:nvSpPr>
          <p:cNvPr id="2" name="TextBox 1"/>
          <p:cNvSpPr txBox="1"/>
          <p:nvPr/>
        </p:nvSpPr>
        <p:spPr>
          <a:xfrm>
            <a:off x="457200" y="342573"/>
            <a:ext cx="6400799" cy="523220"/>
          </a:xfrm>
          <a:prstGeom prst="rect">
            <a:avLst/>
          </a:prstGeom>
          <a:noFill/>
        </p:spPr>
        <p:txBody>
          <a:bodyPr wrap="square" rtlCol="0">
            <a:spAutoFit/>
          </a:bodyPr>
          <a:lstStyle/>
          <a:p>
            <a:r>
              <a:rPr lang="vi-VN" sz="2800" b="1" dirty="0" smtClean="0"/>
              <a:t>TRƯỜNG TIỂU HỌC </a:t>
            </a:r>
            <a:r>
              <a:rPr lang="vi-VN" sz="2800" b="1" dirty="0" smtClean="0"/>
              <a:t>GIANG BIÊN</a:t>
            </a:r>
            <a:endParaRPr lang="en-US" sz="2800" b="1" dirty="0"/>
          </a:p>
        </p:txBody>
      </p:sp>
      <p:grpSp>
        <p:nvGrpSpPr>
          <p:cNvPr id="6" name="Group 134"/>
          <p:cNvGrpSpPr>
            <a:grpSpLocks/>
          </p:cNvGrpSpPr>
          <p:nvPr/>
        </p:nvGrpSpPr>
        <p:grpSpPr bwMode="auto">
          <a:xfrm>
            <a:off x="0" y="0"/>
            <a:ext cx="11887200" cy="6858000"/>
            <a:chOff x="0" y="0"/>
            <a:chExt cx="5760" cy="4320"/>
          </a:xfrm>
        </p:grpSpPr>
        <p:pic>
          <p:nvPicPr>
            <p:cNvPr id="7" name="Picture 135" descr="bluli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6" descr="bluli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7" descr="bluli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099" y="2099"/>
              <a:ext cx="427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8" descr="bluli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87" y="2147"/>
              <a:ext cx="427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305245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080" y="-49213"/>
            <a:ext cx="11973878" cy="706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778159" y="304800"/>
            <a:ext cx="8153400" cy="2062103"/>
          </a:xfrm>
          <a:prstGeom prst="rect">
            <a:avLst/>
          </a:prstGeom>
          <a:noFill/>
        </p:spPr>
        <p:txBody>
          <a:bodyPr wrap="square" rtlCol="0">
            <a:spAutoFit/>
          </a:bodyPr>
          <a:lstStyle/>
          <a:p>
            <a:pPr algn="ctr"/>
            <a:r>
              <a:rPr lang="en-US" sz="2800" dirty="0" err="1" smtClean="0">
                <a:solidFill>
                  <a:schemeClr val="bg1"/>
                </a:solidFill>
              </a:rPr>
              <a:t>Thứ</a:t>
            </a:r>
            <a:r>
              <a:rPr lang="en-US" sz="2800" dirty="0" smtClean="0">
                <a:solidFill>
                  <a:schemeClr val="bg1"/>
                </a:solidFill>
              </a:rPr>
              <a:t> </a:t>
            </a:r>
            <a:r>
              <a:rPr lang="en-US" sz="2800" dirty="0" err="1" smtClean="0">
                <a:solidFill>
                  <a:schemeClr val="bg1"/>
                </a:solidFill>
              </a:rPr>
              <a:t>hai</a:t>
            </a:r>
            <a:r>
              <a:rPr lang="en-US" sz="2800" dirty="0" smtClean="0">
                <a:solidFill>
                  <a:schemeClr val="bg1"/>
                </a:solidFill>
              </a:rPr>
              <a:t> </a:t>
            </a:r>
            <a:r>
              <a:rPr lang="en-US" sz="2800" dirty="0" err="1" smtClean="0">
                <a:solidFill>
                  <a:schemeClr val="bg1"/>
                </a:solidFill>
              </a:rPr>
              <a:t>ngày</a:t>
            </a:r>
            <a:r>
              <a:rPr lang="en-US" sz="2800" dirty="0" smtClean="0">
                <a:solidFill>
                  <a:schemeClr val="bg1"/>
                </a:solidFill>
              </a:rPr>
              <a:t> 1</a:t>
            </a:r>
            <a:r>
              <a:rPr lang="vi-VN" sz="2800" dirty="0" smtClean="0">
                <a:solidFill>
                  <a:schemeClr val="bg1"/>
                </a:solidFill>
              </a:rPr>
              <a:t>7</a:t>
            </a:r>
            <a:r>
              <a:rPr lang="en-US" sz="2800" dirty="0" smtClean="0">
                <a:solidFill>
                  <a:schemeClr val="bg1"/>
                </a:solidFill>
              </a:rPr>
              <a:t> </a:t>
            </a:r>
            <a:r>
              <a:rPr lang="en-US" sz="2800" dirty="0" err="1" smtClean="0">
                <a:solidFill>
                  <a:schemeClr val="bg1"/>
                </a:solidFill>
              </a:rPr>
              <a:t>tháng</a:t>
            </a:r>
            <a:r>
              <a:rPr lang="en-US" sz="2800" dirty="0" smtClean="0">
                <a:solidFill>
                  <a:schemeClr val="bg1"/>
                </a:solidFill>
              </a:rPr>
              <a:t> 1 </a:t>
            </a:r>
            <a:r>
              <a:rPr lang="en-US" sz="2800" dirty="0" err="1" smtClean="0">
                <a:solidFill>
                  <a:schemeClr val="bg1"/>
                </a:solidFill>
              </a:rPr>
              <a:t>năm</a:t>
            </a:r>
            <a:r>
              <a:rPr lang="en-US" sz="2800" dirty="0" smtClean="0">
                <a:solidFill>
                  <a:schemeClr val="bg1"/>
                </a:solidFill>
              </a:rPr>
              <a:t> 2022</a:t>
            </a:r>
          </a:p>
          <a:p>
            <a:pPr algn="ctr"/>
            <a:r>
              <a:rPr lang="en-US" sz="3600" u="sng" dirty="0" err="1" smtClean="0">
                <a:solidFill>
                  <a:schemeClr val="bg1"/>
                </a:solidFill>
              </a:rPr>
              <a:t>Tập</a:t>
            </a:r>
            <a:r>
              <a:rPr lang="en-US" sz="3600" u="sng" dirty="0" smtClean="0">
                <a:solidFill>
                  <a:schemeClr val="bg1"/>
                </a:solidFill>
              </a:rPr>
              <a:t> </a:t>
            </a:r>
            <a:r>
              <a:rPr lang="en-US" sz="3600" u="sng" dirty="0" err="1" smtClean="0">
                <a:solidFill>
                  <a:schemeClr val="bg1"/>
                </a:solidFill>
              </a:rPr>
              <a:t>đọc</a:t>
            </a:r>
            <a:endParaRPr lang="en-US" sz="3600" u="sng" dirty="0" smtClean="0">
              <a:solidFill>
                <a:schemeClr val="bg1"/>
              </a:solidFill>
            </a:endParaRPr>
          </a:p>
          <a:p>
            <a:pPr algn="ctr"/>
            <a:r>
              <a:rPr lang="en-US" sz="3600" dirty="0" err="1" smtClean="0">
                <a:solidFill>
                  <a:srgbClr val="FFFF00"/>
                </a:solidFill>
              </a:rPr>
              <a:t>Bốn</a:t>
            </a:r>
            <a:r>
              <a:rPr lang="en-US" sz="3600" dirty="0" smtClean="0">
                <a:solidFill>
                  <a:srgbClr val="FFFF00"/>
                </a:solidFill>
              </a:rPr>
              <a:t> </a:t>
            </a:r>
            <a:r>
              <a:rPr lang="en-US" sz="3600" dirty="0" err="1" smtClean="0">
                <a:solidFill>
                  <a:srgbClr val="FFFF00"/>
                </a:solidFill>
              </a:rPr>
              <a:t>anh</a:t>
            </a:r>
            <a:r>
              <a:rPr lang="en-US" sz="3600" dirty="0" smtClean="0">
                <a:solidFill>
                  <a:srgbClr val="FFFF00"/>
                </a:solidFill>
              </a:rPr>
              <a:t> </a:t>
            </a:r>
            <a:r>
              <a:rPr lang="en-US" sz="3600" dirty="0" err="1" smtClean="0">
                <a:solidFill>
                  <a:srgbClr val="FFFF00"/>
                </a:solidFill>
              </a:rPr>
              <a:t>tài</a:t>
            </a:r>
            <a:endParaRPr lang="en-US" sz="3600" dirty="0" smtClean="0">
              <a:solidFill>
                <a:srgbClr val="FFFF00"/>
              </a:solidFill>
            </a:endParaRPr>
          </a:p>
          <a:p>
            <a:pPr algn="r"/>
            <a:r>
              <a:rPr lang="en-US" sz="2800" i="1" dirty="0" err="1" smtClean="0">
                <a:solidFill>
                  <a:schemeClr val="bg1"/>
                </a:solidFill>
              </a:rPr>
              <a:t>Truyên</a:t>
            </a:r>
            <a:r>
              <a:rPr lang="en-US" sz="2800" i="1" dirty="0" smtClean="0">
                <a:solidFill>
                  <a:schemeClr val="bg1"/>
                </a:solidFill>
              </a:rPr>
              <a:t> </a:t>
            </a:r>
            <a:r>
              <a:rPr lang="en-US" sz="2800" i="1" dirty="0" err="1" smtClean="0">
                <a:solidFill>
                  <a:schemeClr val="bg1"/>
                </a:solidFill>
              </a:rPr>
              <a:t>cổ</a:t>
            </a:r>
            <a:r>
              <a:rPr lang="en-US" sz="2800" i="1" dirty="0" smtClean="0">
                <a:solidFill>
                  <a:schemeClr val="bg1"/>
                </a:solidFill>
              </a:rPr>
              <a:t> </a:t>
            </a:r>
            <a:r>
              <a:rPr lang="en-US" sz="2800" i="1" dirty="0" err="1" smtClean="0">
                <a:solidFill>
                  <a:schemeClr val="bg1"/>
                </a:solidFill>
              </a:rPr>
              <a:t>dân</a:t>
            </a:r>
            <a:r>
              <a:rPr lang="en-US" sz="2800" i="1" dirty="0" smtClean="0">
                <a:solidFill>
                  <a:schemeClr val="bg1"/>
                </a:solidFill>
              </a:rPr>
              <a:t> </a:t>
            </a:r>
            <a:r>
              <a:rPr lang="en-US" sz="2800" i="1" dirty="0" err="1" smtClean="0">
                <a:solidFill>
                  <a:schemeClr val="bg1"/>
                </a:solidFill>
              </a:rPr>
              <a:t>tộc</a:t>
            </a:r>
            <a:r>
              <a:rPr lang="en-US" sz="2800" i="1" dirty="0" smtClean="0">
                <a:solidFill>
                  <a:schemeClr val="bg1"/>
                </a:solidFill>
              </a:rPr>
              <a:t> </a:t>
            </a:r>
            <a:r>
              <a:rPr lang="en-US" sz="2800" i="1" dirty="0" err="1" smtClean="0">
                <a:solidFill>
                  <a:schemeClr val="bg1"/>
                </a:solidFill>
              </a:rPr>
              <a:t>Tày</a:t>
            </a:r>
            <a:endParaRPr lang="en-US" sz="2800" i="1" dirty="0">
              <a:solidFill>
                <a:schemeClr val="bg1"/>
              </a:solidFill>
            </a:endParaRPr>
          </a:p>
        </p:txBody>
      </p:sp>
    </p:spTree>
    <p:extLst>
      <p:ext uri="{BB962C8B-B14F-4D97-AF65-F5344CB8AC3E}">
        <p14:creationId xmlns:p14="http://schemas.microsoft.com/office/powerpoint/2010/main" val="8680426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7222" y="313255"/>
            <a:ext cx="8008382" cy="594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图片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9930" y="771407"/>
            <a:ext cx="1224319" cy="122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3417">
            <a:off x="629960" y="1573173"/>
            <a:ext cx="3008948" cy="425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图片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63409">
            <a:off x="8511422" y="355045"/>
            <a:ext cx="1289327" cy="128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D0DA1A78-517C-4772-A9C2-969AE648E42B}"/>
              </a:ext>
            </a:extLst>
          </p:cNvPr>
          <p:cNvSpPr/>
          <p:nvPr/>
        </p:nvSpPr>
        <p:spPr>
          <a:xfrm>
            <a:off x="4597555" y="2834579"/>
            <a:ext cx="5861566" cy="1170321"/>
          </a:xfrm>
          <a:prstGeom prst="rect">
            <a:avLst/>
          </a:prstGeom>
          <a:noFill/>
        </p:spPr>
        <p:txBody>
          <a:bodyPr>
            <a:spAutoFit/>
          </a:bodyPr>
          <a:lstStyle/>
          <a:p>
            <a:pPr algn="ctr" eaLnBrk="1" fontAlgn="auto" hangingPunct="1">
              <a:spcBef>
                <a:spcPts val="0"/>
              </a:spcBef>
              <a:spcAft>
                <a:spcPts val="0"/>
              </a:spcAft>
              <a:defRPr/>
            </a:pPr>
            <a:r>
              <a:rPr lang="en-US" sz="7020" b="1" dirty="0">
                <a:ln w="0"/>
                <a:solidFill>
                  <a:srgbClr val="002060"/>
                </a:solidFill>
                <a:effectLst>
                  <a:outerShdw blurRad="38100" dist="19050" dir="2700000" algn="tl" rotWithShape="0">
                    <a:schemeClr val="dk1">
                      <a:alpha val="40000"/>
                    </a:schemeClr>
                  </a:outerShdw>
                </a:effectLst>
                <a:cs typeface="Times New Roman" panose="02020603050405020304" pitchFamily="18" charset="0"/>
              </a:rPr>
              <a:t>LUYỆN ĐỌC</a:t>
            </a:r>
          </a:p>
        </p:txBody>
      </p:sp>
    </p:spTree>
    <p:extLst>
      <p:ext uri="{BB962C8B-B14F-4D97-AF65-F5344CB8AC3E}">
        <p14:creationId xmlns:p14="http://schemas.microsoft.com/office/powerpoint/2010/main" val="1582698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50" y="33454"/>
            <a:ext cx="11876049" cy="6909584"/>
          </a:xfrm>
          <a:prstGeom prst="rect">
            <a:avLst/>
          </a:prstGeom>
          <a:noFill/>
        </p:spPr>
        <p:txBody>
          <a:bodyPr wrap="square" rtlCol="0">
            <a:spAutoFit/>
          </a:bodyPr>
          <a:lstStyle/>
          <a:p>
            <a:pPr algn="ctr"/>
            <a:r>
              <a:rPr lang="vi-VN" sz="2800" b="1">
                <a:solidFill>
                  <a:srgbClr val="FF0000"/>
                </a:solidFill>
              </a:rPr>
              <a:t>Bốn anh tài</a:t>
            </a:r>
            <a:endParaRPr lang="vi-VN" sz="2800">
              <a:solidFill>
                <a:srgbClr val="FF0000"/>
              </a:solidFill>
            </a:endParaRPr>
          </a:p>
          <a:p>
            <a:r>
              <a:rPr lang="vi-VN" sz="2400"/>
              <a:t>   </a:t>
            </a:r>
            <a:r>
              <a:rPr lang="vi-VN" sz="2300"/>
              <a:t>Ngày xưa, ở bản kia có một chú bé tuy nhỏ người nhưng ăn một lúc hết chín chõ xôi. Dân bản đặt tên cho chú là Cẩu Khây. Cẩu Khây lên mười tuổi, sức đã bằng trai mười tám; mười lăm tuổi đã tinh thông võ nghệ.</a:t>
            </a:r>
          </a:p>
          <a:p>
            <a:r>
              <a:rPr lang="vi-VN" sz="2300"/>
              <a:t>   Hồi ấy, trong vùng xuất hiện một con yêu tinh chuyên bắt người và súc vật. Chẳng mấy chốc, làng bản tan hoang, nhiều nơi không còn ai sống sót. Thương dân bản, Cẩu Khây quyết chí lên đường diệt trừ yêu tinh.</a:t>
            </a:r>
          </a:p>
          <a:p>
            <a:r>
              <a:rPr lang="vi-VN" sz="2300"/>
              <a:t>   Đến một cánh đồng khô cạn, Cẩu Khây thấy một cậu bé vạm vỡ đang dùng tay làm vồ đóng cọc để đắp đập dẫn nước vào ruộng. Mỗi quả đấm của cậu giáng xuống, cọc tre thụt sâu hàng gang tay. Hỏi chuyện, Cẩu Khây biết tên cậu là Nắm Tay Đóng Cọc. Nắm Tay Đóng Cọc sốt sắng xin được cùng Cẩu Khây đi diệt trừ yêu tinh.</a:t>
            </a:r>
          </a:p>
          <a:p>
            <a:r>
              <a:rPr lang="vi-VN" sz="2300"/>
              <a:t>   Đến một vùng khác, hai người nghe có tiếng tát nước ầm ầm. Họ ngạc nhiên thấy một cậu bé đang lấy vành tai tát nước suối lên một thửa ruộng cao bằng mái nhà. Nghe Cẩu Khây nói chuyện, Lấy Tai Tát Nước hăm hở cùng hai bạn lên đường.</a:t>
            </a:r>
          </a:p>
          <a:p>
            <a:r>
              <a:rPr lang="vi-VN" sz="2300"/>
              <a:t>   Đi được ít lâu, ba người lại gặp một cậu bé đang ngồi dưới gốc cây, lấy móng tay đục gỗ thành lòng máng dẫn nước vào ruộng. Cẩu Khây cùng các bạn đến làm quen và nói rõ chí hướng của ba người. Móng Tay Đục Máng hăng hái xin được làm em út đi theo.</a:t>
            </a:r>
          </a:p>
          <a:p>
            <a:pPr algn="r"/>
            <a:r>
              <a:rPr lang="vi-VN" sz="2300"/>
              <a:t>(còn nữa)</a:t>
            </a:r>
          </a:p>
          <a:p>
            <a:pPr algn="r"/>
            <a:r>
              <a:rPr lang="vi-VN" sz="2300" b="1"/>
              <a:t>TRUYỆN CỔ DÂN TỘC </a:t>
            </a:r>
            <a:r>
              <a:rPr lang="vi-VN" sz="2300" b="1" smtClean="0"/>
              <a:t>TÀY</a:t>
            </a:r>
            <a:endParaRPr lang="en-US" sz="2300" b="1" smtClean="0"/>
          </a:p>
        </p:txBody>
      </p:sp>
    </p:spTree>
    <p:extLst>
      <p:ext uri="{BB962C8B-B14F-4D97-AF65-F5344CB8AC3E}">
        <p14:creationId xmlns:p14="http://schemas.microsoft.com/office/powerpoint/2010/main" val="13885582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0"/>
          <p:cNvPicPr>
            <a:picLocks noChangeAspect="1"/>
          </p:cNvPicPr>
          <p:nvPr/>
        </p:nvPicPr>
        <p:blipFill rotWithShape="1">
          <a:blip r:embed="rId2" cstate="print">
            <a:extLst>
              <a:ext uri="{28A0092B-C50C-407E-A947-70E740481C1C}">
                <a14:useLocalDpi xmlns:a14="http://schemas.microsoft.com/office/drawing/2010/main" val="0"/>
              </a:ext>
            </a:extLst>
          </a:blip>
          <a:srcRect t="22718"/>
          <a:stretch>
            <a:fillRect/>
          </a:stretch>
        </p:blipFill>
        <p:spPr>
          <a:xfrm>
            <a:off x="14013" y="2"/>
            <a:ext cx="2156809" cy="1953617"/>
          </a:xfrm>
          <a:prstGeom prst="rect">
            <a:avLst/>
          </a:prstGeom>
        </p:spPr>
      </p:pic>
      <p:sp>
        <p:nvSpPr>
          <p:cNvPr id="5" name="文本框 31"/>
          <p:cNvSpPr txBox="1"/>
          <p:nvPr/>
        </p:nvSpPr>
        <p:spPr>
          <a:xfrm>
            <a:off x="2533384" y="1439501"/>
            <a:ext cx="6818489" cy="769441"/>
          </a:xfrm>
          <a:custGeom>
            <a:avLst/>
            <a:gdLst>
              <a:gd name="connsiteX0" fmla="*/ 0 w 6588700"/>
              <a:gd name="connsiteY0" fmla="*/ 380332 h 1123712"/>
              <a:gd name="connsiteX1" fmla="*/ 380332 w 6588700"/>
              <a:gd name="connsiteY1" fmla="*/ 0 h 1123712"/>
              <a:gd name="connsiteX2" fmla="*/ 6208368 w 6588700"/>
              <a:gd name="connsiteY2" fmla="*/ 0 h 1123712"/>
              <a:gd name="connsiteX3" fmla="*/ 6588700 w 6588700"/>
              <a:gd name="connsiteY3" fmla="*/ 380332 h 1123712"/>
              <a:gd name="connsiteX4" fmla="*/ 6588700 w 6588700"/>
              <a:gd name="connsiteY4" fmla="*/ 743380 h 1123712"/>
              <a:gd name="connsiteX5" fmla="*/ 6208368 w 6588700"/>
              <a:gd name="connsiteY5" fmla="*/ 1123712 h 1123712"/>
              <a:gd name="connsiteX6" fmla="*/ 380332 w 6588700"/>
              <a:gd name="connsiteY6" fmla="*/ 1123712 h 1123712"/>
              <a:gd name="connsiteX7" fmla="*/ 0 w 6588700"/>
              <a:gd name="connsiteY7" fmla="*/ 743380 h 1123712"/>
              <a:gd name="connsiteX8" fmla="*/ 0 w 6588700"/>
              <a:gd name="connsiteY8" fmla="*/ 380332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8700" h="1123712" extrusionOk="0">
                <a:moveTo>
                  <a:pt x="0" y="380332"/>
                </a:moveTo>
                <a:cubicBezTo>
                  <a:pt x="-30636" y="159428"/>
                  <a:pt x="172013" y="-29052"/>
                  <a:pt x="380332" y="0"/>
                </a:cubicBezTo>
                <a:cubicBezTo>
                  <a:pt x="2765618" y="21081"/>
                  <a:pt x="5175681" y="112621"/>
                  <a:pt x="6208368" y="0"/>
                </a:cubicBezTo>
                <a:cubicBezTo>
                  <a:pt x="6412866" y="32844"/>
                  <a:pt x="6593683" y="169433"/>
                  <a:pt x="6588700" y="380332"/>
                </a:cubicBezTo>
                <a:cubicBezTo>
                  <a:pt x="6580767" y="423651"/>
                  <a:pt x="6612761" y="596215"/>
                  <a:pt x="6588700" y="743380"/>
                </a:cubicBezTo>
                <a:cubicBezTo>
                  <a:pt x="6591583" y="960423"/>
                  <a:pt x="6387765" y="1132461"/>
                  <a:pt x="6208368" y="1123712"/>
                </a:cubicBezTo>
                <a:cubicBezTo>
                  <a:pt x="5069794" y="1031646"/>
                  <a:pt x="1094342" y="1149336"/>
                  <a:pt x="380332" y="1123712"/>
                </a:cubicBezTo>
                <a:cubicBezTo>
                  <a:pt x="178925" y="1158376"/>
                  <a:pt x="3613" y="926992"/>
                  <a:pt x="0" y="743380"/>
                </a:cubicBezTo>
                <a:cubicBezTo>
                  <a:pt x="-2499" y="614300"/>
                  <a:pt x="-4306" y="550468"/>
                  <a:pt x="0" y="380332"/>
                </a:cubicBezTo>
                <a:close/>
              </a:path>
            </a:pathLst>
          </a:custGeom>
          <a:noFill/>
          <a:ln w="38100">
            <a:solidFill>
              <a:srgbClr val="002060"/>
            </a:solidFill>
          </a:ln>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4400" b="1" spc="300" dirty="0" err="1" smtClean="0">
                <a:ln>
                  <a:solidFill>
                    <a:srgbClr val="6EBA35"/>
                  </a:solidFill>
                </a:ln>
                <a:solidFill>
                  <a:srgbClr val="4A54C9"/>
                </a:solidFill>
                <a:latin typeface="Times New Roman" panose="02020603050405020304" pitchFamily="18" charset="0"/>
                <a:ea typeface="方正姚体" panose="02010601030101010101" pitchFamily="2" charset="-122"/>
                <a:cs typeface="Times New Roman" panose="02020603050405020304" pitchFamily="18" charset="0"/>
              </a:rPr>
              <a:t>Bài</a:t>
            </a:r>
            <a:r>
              <a:rPr lang="en-US" altLang="zh-CN" sz="4400" b="1" spc="300" dirty="0" smtClean="0">
                <a:ln>
                  <a:solidFill>
                    <a:srgbClr val="6EBA35"/>
                  </a:solidFill>
                </a:ln>
                <a:solidFill>
                  <a:srgbClr val="4A54C9"/>
                </a:solidFill>
                <a:latin typeface="Times New Roman" panose="02020603050405020304" pitchFamily="18" charset="0"/>
                <a:ea typeface="方正姚体" panose="02010601030101010101" pitchFamily="2" charset="-122"/>
                <a:cs typeface="Times New Roman" panose="02020603050405020304" pitchFamily="18" charset="0"/>
              </a:rPr>
              <a:t> </a:t>
            </a:r>
            <a:r>
              <a:rPr lang="en-US" altLang="zh-CN" sz="4400" b="1" spc="300" dirty="0" err="1" smtClean="0">
                <a:ln>
                  <a:solidFill>
                    <a:srgbClr val="6EBA35"/>
                  </a:solidFill>
                </a:ln>
                <a:solidFill>
                  <a:srgbClr val="4A54C9"/>
                </a:solidFill>
                <a:latin typeface="Times New Roman" panose="02020603050405020304" pitchFamily="18" charset="0"/>
                <a:ea typeface="方正姚体" panose="02010601030101010101" pitchFamily="2" charset="-122"/>
                <a:cs typeface="Times New Roman" panose="02020603050405020304" pitchFamily="18" charset="0"/>
              </a:rPr>
              <a:t>văn</a:t>
            </a:r>
            <a:r>
              <a:rPr lang="en-US" altLang="zh-CN" sz="4400" b="1" spc="300" dirty="0" smtClean="0">
                <a:ln>
                  <a:solidFill>
                    <a:srgbClr val="6EBA35"/>
                  </a:solidFill>
                </a:ln>
                <a:solidFill>
                  <a:srgbClr val="4A54C9"/>
                </a:solidFill>
                <a:latin typeface="Times New Roman" panose="02020603050405020304" pitchFamily="18" charset="0"/>
                <a:ea typeface="方正姚体" panose="02010601030101010101" pitchFamily="2" charset="-122"/>
                <a:cs typeface="Times New Roman" panose="02020603050405020304" pitchFamily="18" charset="0"/>
              </a:rPr>
              <a:t> chia </a:t>
            </a:r>
            <a:r>
              <a:rPr lang="en-US" altLang="zh-CN" sz="4400" b="1" spc="300" err="1" smtClean="0">
                <a:ln>
                  <a:solidFill>
                    <a:srgbClr val="6EBA35"/>
                  </a:solidFill>
                </a:ln>
                <a:solidFill>
                  <a:srgbClr val="4A54C9"/>
                </a:solidFill>
                <a:latin typeface="Times New Roman" panose="02020603050405020304" pitchFamily="18" charset="0"/>
                <a:ea typeface="方正姚体" panose="02010601030101010101" pitchFamily="2" charset="-122"/>
                <a:cs typeface="Times New Roman" panose="02020603050405020304" pitchFamily="18" charset="0"/>
              </a:rPr>
              <a:t>làm</a:t>
            </a:r>
            <a:r>
              <a:rPr kumimoji="0" lang="en-US" altLang="zh-CN" sz="4400" b="1" i="0" u="none" strike="noStrike" kern="1200" cap="none" spc="300" normalizeH="0" baseline="0" noProof="0" smtClean="0">
                <a:ln>
                  <a:solidFill>
                    <a:srgbClr val="6EBA35"/>
                  </a:solidFill>
                </a:ln>
                <a:solidFill>
                  <a:srgbClr val="4A54C9"/>
                </a:solidFill>
                <a:effectLst/>
                <a:uLnTx/>
                <a:uFillTx/>
                <a:latin typeface="Times New Roman" panose="02020603050405020304" pitchFamily="18" charset="0"/>
                <a:ea typeface="方正姚体" panose="02010601030101010101" pitchFamily="2" charset="-122"/>
                <a:cs typeface="Times New Roman" panose="02020603050405020304" pitchFamily="18" charset="0"/>
              </a:rPr>
              <a:t> 5 </a:t>
            </a:r>
            <a:r>
              <a:rPr kumimoji="0" lang="en-US" altLang="zh-CN" sz="4400" b="1" i="0" u="none" strike="noStrike" kern="1200" cap="none" spc="300" normalizeH="0" baseline="0" noProof="0" dirty="0" err="1">
                <a:ln>
                  <a:solidFill>
                    <a:srgbClr val="6EBA35"/>
                  </a:solidFill>
                </a:ln>
                <a:solidFill>
                  <a:srgbClr val="4A54C9"/>
                </a:solidFill>
                <a:effectLst/>
                <a:uLnTx/>
                <a:uFillTx/>
                <a:latin typeface="Times New Roman" panose="02020603050405020304" pitchFamily="18" charset="0"/>
                <a:ea typeface="方正姚体" panose="02010601030101010101" pitchFamily="2" charset="-122"/>
                <a:cs typeface="Times New Roman" panose="02020603050405020304" pitchFamily="18" charset="0"/>
              </a:rPr>
              <a:t>đoạn</a:t>
            </a:r>
            <a:endParaRPr kumimoji="0" lang="zh-CN" altLang="en-US" sz="4400" b="1" i="0" u="none" strike="noStrike" kern="1200" cap="none" spc="300" normalizeH="0" baseline="0" noProof="0" dirty="0">
              <a:ln>
                <a:solidFill>
                  <a:srgbClr val="6EBA35"/>
                </a:solidFill>
              </a:ln>
              <a:solidFill>
                <a:srgbClr val="4A54C9"/>
              </a:solidFill>
              <a:effectLst/>
              <a:uLnTx/>
              <a:uFillTx/>
              <a:latin typeface="Times New Roman" panose="02020603050405020304" pitchFamily="18" charset="0"/>
              <a:ea typeface="方正姚体" panose="02010601030101010101" pitchFamily="2" charset="-122"/>
              <a:cs typeface="Times New Roman" panose="02020603050405020304" pitchFamily="18" charset="0"/>
            </a:endParaRPr>
          </a:p>
        </p:txBody>
      </p:sp>
      <p:pic>
        <p:nvPicPr>
          <p:cNvPr id="6" name="图片 6"/>
          <p:cNvPicPr>
            <a:picLocks noChangeAspect="1"/>
          </p:cNvPicPr>
          <p:nvPr/>
        </p:nvPicPr>
        <p:blipFill rotWithShape="1">
          <a:blip r:embed="rId3">
            <a:extLst>
              <a:ext uri="{28A0092B-C50C-407E-A947-70E740481C1C}">
                <a14:useLocalDpi xmlns:a14="http://schemas.microsoft.com/office/drawing/2010/main" val="0"/>
              </a:ext>
            </a:extLst>
          </a:blip>
          <a:srcRect l="20023" b="67764"/>
          <a:stretch>
            <a:fillRect/>
          </a:stretch>
        </p:blipFill>
        <p:spPr>
          <a:xfrm flipV="1">
            <a:off x="8420996" y="42388"/>
            <a:ext cx="3466204" cy="1397113"/>
          </a:xfrm>
          <a:prstGeom prst="rect">
            <a:avLst/>
          </a:prstGeom>
        </p:spPr>
      </p:pic>
      <p:sp>
        <p:nvSpPr>
          <p:cNvPr id="7" name="Text Placeholder 2"/>
          <p:cNvSpPr txBox="1"/>
          <p:nvPr/>
        </p:nvSpPr>
        <p:spPr>
          <a:xfrm>
            <a:off x="2832260" y="1953619"/>
            <a:ext cx="2330565" cy="964077"/>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780"/>
              </a:lnSpc>
              <a:spcBef>
                <a:spcPts val="40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alpha val="60000"/>
                </a:prstClr>
              </a:solidFill>
              <a:effectLst/>
              <a:uLnTx/>
              <a:uFillTx/>
              <a:latin typeface="腾祥铁山楷书繁" panose="01010104010101010101" pitchFamily="2" charset="-122"/>
              <a:ea typeface="腾祥铁山楷书繁" panose="01010104010101010101" pitchFamily="2" charset="-122"/>
              <a:cs typeface="Source Sans Pro" charset="0"/>
            </a:endParaRPr>
          </a:p>
        </p:txBody>
      </p:sp>
      <p:grpSp>
        <p:nvGrpSpPr>
          <p:cNvPr id="8" name="Group 138"/>
          <p:cNvGrpSpPr>
            <a:grpSpLocks/>
          </p:cNvGrpSpPr>
          <p:nvPr/>
        </p:nvGrpSpPr>
        <p:grpSpPr bwMode="auto">
          <a:xfrm>
            <a:off x="3587849" y="104425"/>
            <a:ext cx="4754163" cy="1237711"/>
            <a:chOff x="1018706" y="857227"/>
            <a:chExt cx="7143752" cy="2563583"/>
          </a:xfrm>
        </p:grpSpPr>
        <p:pic>
          <p:nvPicPr>
            <p:cNvPr id="9"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706" y="857227"/>
              <a:ext cx="7143752" cy="256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141">
              <a:extLst/>
            </p:cNvPr>
            <p:cNvSpPr txBox="1"/>
            <p:nvPr/>
          </p:nvSpPr>
          <p:spPr>
            <a:xfrm>
              <a:off x="1692447" y="1390840"/>
              <a:ext cx="6176067" cy="1338700"/>
            </a:xfrm>
            <a:prstGeom prst="rect">
              <a:avLst/>
            </a:prstGeom>
          </p:spPr>
          <p:txBody>
            <a:bodyPr>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342900">
                <a:lnSpc>
                  <a:spcPct val="100000"/>
                </a:lnSpc>
                <a:defRPr/>
              </a:pPr>
              <a:r>
                <a:rPr lang="en-US" altLang="zh-CN" b="1" smtClean="0">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rPr>
                <a:t>CHIA ĐOẠN</a:t>
              </a:r>
              <a:endParaRPr lang="zh-CN" altLang="en-US" b="1" dirty="0">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13" name="Text Box 12"/>
          <p:cNvSpPr txBox="1">
            <a:spLocks noChangeArrowheads="1"/>
          </p:cNvSpPr>
          <p:nvPr/>
        </p:nvSpPr>
        <p:spPr bwMode="auto">
          <a:xfrm>
            <a:off x="838200" y="2739249"/>
            <a:ext cx="10956925" cy="327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nSpc>
                <a:spcPct val="75000"/>
              </a:lnSpc>
              <a:spcBef>
                <a:spcPct val="50000"/>
              </a:spcBef>
            </a:pPr>
            <a:r>
              <a:rPr lang="en-US" altLang="en-US" sz="3600" b="1">
                <a:solidFill>
                  <a:srgbClr val="FF0000"/>
                </a:solidFill>
                <a:cs typeface="Times New Roman" panose="02020603050405020304" pitchFamily="18" charset="0"/>
              </a:rPr>
              <a:t>Đoạn 1: </a:t>
            </a:r>
            <a:r>
              <a:rPr lang="en-US" altLang="en-US" sz="3600" b="1">
                <a:solidFill>
                  <a:srgbClr val="0000FF"/>
                </a:solidFill>
                <a:cs typeface="Times New Roman" panose="02020603050405020304" pitchFamily="18" charset="0"/>
              </a:rPr>
              <a:t>Ngày xưa ...đến tinh thông võ nghệ.</a:t>
            </a:r>
          </a:p>
          <a:p>
            <a:pPr>
              <a:lnSpc>
                <a:spcPct val="75000"/>
              </a:lnSpc>
              <a:spcBef>
                <a:spcPct val="50000"/>
              </a:spcBef>
            </a:pPr>
            <a:r>
              <a:rPr lang="en-US" altLang="en-US" sz="3600" b="1">
                <a:solidFill>
                  <a:srgbClr val="FF0000"/>
                </a:solidFill>
                <a:cs typeface="Times New Roman" panose="02020603050405020304" pitchFamily="18" charset="0"/>
              </a:rPr>
              <a:t>Đoạn 2:</a:t>
            </a:r>
            <a:r>
              <a:rPr lang="en-US" altLang="en-US" sz="3600" b="1">
                <a:solidFill>
                  <a:srgbClr val="0000FF"/>
                </a:solidFill>
                <a:cs typeface="Times New Roman" panose="02020603050405020304" pitchFamily="18" charset="0"/>
              </a:rPr>
              <a:t> Hồi ấy ...đến diệt trừ yêu tinh.</a:t>
            </a:r>
          </a:p>
          <a:p>
            <a:pPr>
              <a:lnSpc>
                <a:spcPct val="75000"/>
              </a:lnSpc>
              <a:spcBef>
                <a:spcPct val="50000"/>
              </a:spcBef>
            </a:pPr>
            <a:r>
              <a:rPr lang="en-US" altLang="en-US" sz="3600" b="1">
                <a:solidFill>
                  <a:srgbClr val="FF0000"/>
                </a:solidFill>
                <a:cs typeface="Times New Roman" panose="02020603050405020304" pitchFamily="18" charset="0"/>
              </a:rPr>
              <a:t>Đoạn 3:</a:t>
            </a:r>
            <a:r>
              <a:rPr lang="en-US" altLang="en-US" sz="3600" b="1">
                <a:solidFill>
                  <a:srgbClr val="0000FF"/>
                </a:solidFill>
                <a:cs typeface="Times New Roman" panose="02020603050405020304" pitchFamily="18" charset="0"/>
              </a:rPr>
              <a:t> Đến một cánh đồng ...đến diệt trừ yêu tinh.</a:t>
            </a:r>
          </a:p>
          <a:p>
            <a:pPr>
              <a:lnSpc>
                <a:spcPct val="75000"/>
              </a:lnSpc>
              <a:spcBef>
                <a:spcPct val="50000"/>
              </a:spcBef>
            </a:pPr>
            <a:r>
              <a:rPr lang="en-US" altLang="en-US" sz="3600" b="1">
                <a:solidFill>
                  <a:srgbClr val="FF0000"/>
                </a:solidFill>
                <a:cs typeface="Times New Roman" panose="02020603050405020304" pitchFamily="18" charset="0"/>
              </a:rPr>
              <a:t>Đoạn 4:</a:t>
            </a:r>
            <a:r>
              <a:rPr lang="en-US" altLang="en-US" sz="3600" b="1">
                <a:solidFill>
                  <a:srgbClr val="0000FF"/>
                </a:solidFill>
                <a:cs typeface="Times New Roman" panose="02020603050405020304" pitchFamily="18" charset="0"/>
              </a:rPr>
              <a:t>  Đến một vùng khác...đến hai bạn lên đường. </a:t>
            </a:r>
          </a:p>
          <a:p>
            <a:pPr>
              <a:lnSpc>
                <a:spcPct val="75000"/>
              </a:lnSpc>
              <a:spcBef>
                <a:spcPct val="50000"/>
              </a:spcBef>
            </a:pPr>
            <a:r>
              <a:rPr lang="en-US" altLang="en-US" sz="3600" b="1">
                <a:solidFill>
                  <a:srgbClr val="FF0000"/>
                </a:solidFill>
                <a:cs typeface="Times New Roman" panose="02020603050405020304" pitchFamily="18" charset="0"/>
              </a:rPr>
              <a:t>Đoạn 5:</a:t>
            </a:r>
            <a:r>
              <a:rPr lang="en-US" altLang="en-US" sz="3600" b="1">
                <a:solidFill>
                  <a:srgbClr val="0000FF"/>
                </a:solidFill>
                <a:cs typeface="Times New Roman" panose="02020603050405020304" pitchFamily="18" charset="0"/>
              </a:rPr>
              <a:t> Phần còn lại. </a:t>
            </a:r>
          </a:p>
        </p:txBody>
      </p:sp>
    </p:spTree>
    <p:extLst>
      <p:ext uri="{BB962C8B-B14F-4D97-AF65-F5344CB8AC3E}">
        <p14:creationId xmlns:p14="http://schemas.microsoft.com/office/powerpoint/2010/main" val="122575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3454"/>
            <a:ext cx="11582399" cy="6909584"/>
          </a:xfrm>
          <a:prstGeom prst="rect">
            <a:avLst/>
          </a:prstGeom>
          <a:noFill/>
        </p:spPr>
        <p:txBody>
          <a:bodyPr wrap="square" rtlCol="0">
            <a:spAutoFit/>
          </a:bodyPr>
          <a:lstStyle/>
          <a:p>
            <a:pPr algn="ctr"/>
            <a:r>
              <a:rPr lang="vi-VN" sz="2800" b="1">
                <a:solidFill>
                  <a:srgbClr val="FF0000"/>
                </a:solidFill>
              </a:rPr>
              <a:t>Bốn anh tài</a:t>
            </a:r>
            <a:endParaRPr lang="vi-VN" sz="2800">
              <a:solidFill>
                <a:srgbClr val="FF0000"/>
              </a:solidFill>
            </a:endParaRPr>
          </a:p>
          <a:p>
            <a:r>
              <a:rPr lang="vi-VN" sz="2400"/>
              <a:t>   </a:t>
            </a:r>
            <a:r>
              <a:rPr lang="vi-VN" sz="2300">
                <a:solidFill>
                  <a:srgbClr val="0000FF"/>
                </a:solidFill>
              </a:rPr>
              <a:t>Ngày xưa, ở bản kia có một chú bé tuy nhỏ người nhưng ăn một lúc hết chín chõ xôi. Dân bản đặt tên cho chú là Cẩu Khây. Cẩu Khây lên mười tuổi, sức đã bằng trai mười tám; mười lăm tuổi đã tinh thông võ nghệ.</a:t>
            </a:r>
          </a:p>
          <a:p>
            <a:r>
              <a:rPr lang="vi-VN" sz="2300"/>
              <a:t>   Hồi ấy, trong vùng xuất hiện một con yêu tinh chuyên bắt người và súc vật. Chẳng mấy chốc, làng bản tan hoang, nhiều nơi không còn ai sống sót. Thương dân bản, Cẩu Khây quyết chí lên đường diệt trừ yêu tinh.</a:t>
            </a:r>
          </a:p>
          <a:p>
            <a:r>
              <a:rPr lang="vi-VN" sz="2300"/>
              <a:t>   </a:t>
            </a:r>
            <a:r>
              <a:rPr lang="vi-VN" sz="2300">
                <a:solidFill>
                  <a:schemeClr val="accent3">
                    <a:lumMod val="50000"/>
                  </a:schemeClr>
                </a:solidFill>
              </a:rPr>
              <a:t>Đến một cánh đồng khô cạn, Cẩu Khây thấy một cậu bé vạm vỡ đang dùng tay làm vồ đóng cọc để đắp đập dẫn nước vào ruộng. Mỗi quả đấm của cậu giáng xuống, cọc tre thụt sâu hàng gang tay. Hỏi chuyện, Cẩu Khây biết tên cậu là Nắm Tay Đóng Cọc. Nắm Tay Đóng Cọc sốt sắng xin được cùng Cẩu Khây đi diệt trừ yêu tinh.</a:t>
            </a:r>
          </a:p>
          <a:p>
            <a:r>
              <a:rPr lang="vi-VN" sz="2300"/>
              <a:t>   </a:t>
            </a:r>
            <a:r>
              <a:rPr lang="vi-VN" sz="2300">
                <a:solidFill>
                  <a:srgbClr val="FF0000"/>
                </a:solidFill>
              </a:rPr>
              <a:t>Đến một vùng khác, hai người nghe có tiếng tát nước ầm ầm. Họ ngạc nhiên thấy một cậu bé đang lấy vành tai tát nước suối lên một thửa ruộng cao bằng mái nhà. Nghe Cẩu Khây nói chuyện, Lấy Tai Tát Nước hăm hở cùng hai bạn lên đường.</a:t>
            </a:r>
          </a:p>
          <a:p>
            <a:r>
              <a:rPr lang="vi-VN" sz="2300"/>
              <a:t>   </a:t>
            </a:r>
            <a:r>
              <a:rPr lang="vi-VN" sz="2300">
                <a:solidFill>
                  <a:srgbClr val="000066"/>
                </a:solidFill>
              </a:rPr>
              <a:t>Đi được ít lâu, ba người lại gặp một cậu bé đang ngồi dưới gốc cây, lấy móng tay đục gỗ thành lòng máng dẫn nước vào ruộng. Cẩu Khây cùng các bạn đến làm quen và nói rõ chí hướng của ba người. Móng Tay Đục Máng hăng hái xin được làm em út đi theo.</a:t>
            </a:r>
          </a:p>
          <a:p>
            <a:pPr algn="r"/>
            <a:r>
              <a:rPr lang="vi-VN" sz="2300"/>
              <a:t>(còn nữa)</a:t>
            </a:r>
          </a:p>
          <a:p>
            <a:pPr algn="r"/>
            <a:r>
              <a:rPr lang="vi-VN" sz="2300" b="1"/>
              <a:t>TRUYỆN CỔ DÂN TỘC </a:t>
            </a:r>
            <a:r>
              <a:rPr lang="vi-VN" sz="2300" b="1" smtClean="0"/>
              <a:t>TÀY</a:t>
            </a:r>
            <a:endParaRPr lang="en-US" sz="2300" b="1" smtClean="0"/>
          </a:p>
        </p:txBody>
      </p:sp>
      <p:sp>
        <p:nvSpPr>
          <p:cNvPr id="5" name="Oval 4"/>
          <p:cNvSpPr/>
          <p:nvPr/>
        </p:nvSpPr>
        <p:spPr>
          <a:xfrm>
            <a:off x="119875" y="457200"/>
            <a:ext cx="36985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latin typeface="Times New Roman" panose="02020603050405020304" pitchFamily="18" charset="0"/>
                <a:cs typeface="Times New Roman" panose="02020603050405020304" pitchFamily="18" charset="0"/>
              </a:rPr>
              <a:t>1</a:t>
            </a:r>
            <a:endParaRPr lang="en-US">
              <a:latin typeface="Times New Roman" panose="02020603050405020304" pitchFamily="18" charset="0"/>
              <a:cs typeface="Times New Roman" panose="02020603050405020304" pitchFamily="18" charset="0"/>
            </a:endParaRPr>
          </a:p>
        </p:txBody>
      </p:sp>
      <p:sp>
        <p:nvSpPr>
          <p:cNvPr id="6" name="Oval 5"/>
          <p:cNvSpPr/>
          <p:nvPr/>
        </p:nvSpPr>
        <p:spPr>
          <a:xfrm>
            <a:off x="74341" y="1524000"/>
            <a:ext cx="36985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2</a:t>
            </a:r>
          </a:p>
        </p:txBody>
      </p:sp>
      <p:sp>
        <p:nvSpPr>
          <p:cNvPr id="7" name="Oval 6"/>
          <p:cNvSpPr/>
          <p:nvPr/>
        </p:nvSpPr>
        <p:spPr>
          <a:xfrm>
            <a:off x="84563" y="2590800"/>
            <a:ext cx="36985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3</a:t>
            </a:r>
          </a:p>
        </p:txBody>
      </p:sp>
      <p:sp>
        <p:nvSpPr>
          <p:cNvPr id="8" name="Oval 7"/>
          <p:cNvSpPr/>
          <p:nvPr/>
        </p:nvSpPr>
        <p:spPr>
          <a:xfrm>
            <a:off x="119875" y="3962400"/>
            <a:ext cx="36985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4</a:t>
            </a:r>
          </a:p>
        </p:txBody>
      </p:sp>
      <p:sp>
        <p:nvSpPr>
          <p:cNvPr id="9" name="Oval 8"/>
          <p:cNvSpPr/>
          <p:nvPr/>
        </p:nvSpPr>
        <p:spPr>
          <a:xfrm>
            <a:off x="119875" y="5029200"/>
            <a:ext cx="36985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8068666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47008"/>
            <a:ext cx="11811000" cy="2510992"/>
          </a:xfrm>
          <a:prstGeom prst="rect">
            <a:avLst/>
          </a:prstGeom>
        </p:spPr>
      </p:pic>
      <p:sp>
        <p:nvSpPr>
          <p:cNvPr id="5" name="Rectangle 4"/>
          <p:cNvSpPr/>
          <p:nvPr/>
        </p:nvSpPr>
        <p:spPr>
          <a:xfrm>
            <a:off x="1012300" y="3674695"/>
            <a:ext cx="5083700" cy="769441"/>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5027024" y="4588301"/>
            <a:ext cx="5955189" cy="769441"/>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a:t>
            </a:r>
            <a:endPar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Rectangle 6"/>
          <p:cNvSpPr/>
          <p:nvPr/>
        </p:nvSpPr>
        <p:spPr>
          <a:xfrm>
            <a:off x="5809752" y="2659559"/>
            <a:ext cx="4389734" cy="769441"/>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Rectangle 4"/>
          <p:cNvSpPr/>
          <p:nvPr/>
        </p:nvSpPr>
        <p:spPr>
          <a:xfrm>
            <a:off x="1524000" y="1643548"/>
            <a:ext cx="3667741" cy="76944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4400">
                <a:solidFill>
                  <a:srgbClr val="0000FF"/>
                </a:solidFill>
                <a:latin typeface="Times New Roman" panose="02020603050405020304" pitchFamily="18" charset="0"/>
                <a:cs typeface="Times New Roman" panose="02020603050405020304" pitchFamily="18" charset="0"/>
              </a:rPr>
              <a:t>c</a:t>
            </a:r>
            <a:r>
              <a:rPr lang="en-US" altLang="en-US" sz="4400" smtClean="0">
                <a:solidFill>
                  <a:srgbClr val="0000FF"/>
                </a:solidFill>
                <a:latin typeface="Times New Roman" panose="02020603050405020304" pitchFamily="18" charset="0"/>
                <a:cs typeface="Times New Roman" panose="02020603050405020304" pitchFamily="18" charset="0"/>
              </a:rPr>
              <a:t>hõ xôi</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Rectangle 7"/>
          <p:cNvSpPr/>
          <p:nvPr/>
        </p:nvSpPr>
        <p:spPr>
          <a:xfrm>
            <a:off x="6547029" y="2112723"/>
            <a:ext cx="4319808" cy="76944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4400">
                <a:solidFill>
                  <a:srgbClr val="0000FF"/>
                </a:solidFill>
                <a:latin typeface="Times New Roman" panose="02020603050405020304" pitchFamily="18" charset="0"/>
                <a:cs typeface="Times New Roman" panose="02020603050405020304" pitchFamily="18" charset="0"/>
              </a:rPr>
              <a:t>v</a:t>
            </a:r>
            <a:r>
              <a:rPr lang="en-US" altLang="en-US" sz="4400" smtClean="0">
                <a:solidFill>
                  <a:srgbClr val="0000FF"/>
                </a:solidFill>
                <a:latin typeface="Times New Roman" panose="02020603050405020304" pitchFamily="18" charset="0"/>
                <a:cs typeface="Times New Roman" panose="02020603050405020304" pitchFamily="18" charset="0"/>
              </a:rPr>
              <a:t>ạm vỡ</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10" name="Rectangle 8"/>
          <p:cNvSpPr/>
          <p:nvPr/>
        </p:nvSpPr>
        <p:spPr>
          <a:xfrm>
            <a:off x="1524000" y="2925594"/>
            <a:ext cx="3667741" cy="70173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228600" marR="0" lvl="0" indent="-228600" algn="ctr" defTabSz="914400" rtl="0" eaLnBrk="1" fontAlgn="auto" latinLnBrk="0" hangingPunct="1">
              <a:lnSpc>
                <a:spcPct val="90000"/>
              </a:lnSpc>
              <a:spcBef>
                <a:spcPct val="50000"/>
              </a:spcBef>
              <a:spcAft>
                <a:spcPts val="0"/>
              </a:spcAft>
              <a:buClrTx/>
              <a:buSzTx/>
              <a:buFont typeface="Arial" panose="020B0604020202020204" pitchFamily="34" charset="0"/>
              <a:buNone/>
              <a:tabLst/>
              <a:defRPr/>
            </a:pPr>
            <a:r>
              <a:rPr lang="en-US" altLang="en-US" sz="4400" smtClean="0">
                <a:solidFill>
                  <a:srgbClr val="0000FF"/>
                </a:solidFill>
                <a:latin typeface="Times New Roman" panose="02020603050405020304" pitchFamily="18" charset="0"/>
                <a:cs typeface="Times New Roman" panose="02020603050405020304" pitchFamily="18" charset="0"/>
              </a:rPr>
              <a:t>Cẩu Khây</a:t>
            </a:r>
            <a:endParaRPr kumimoji="0" lang="en-US" alt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9"/>
          <p:cNvSpPr/>
          <p:nvPr/>
        </p:nvSpPr>
        <p:spPr>
          <a:xfrm>
            <a:off x="6576792" y="3537138"/>
            <a:ext cx="4462426" cy="701731"/>
          </a:xfrm>
          <a:custGeom>
            <a:avLst/>
            <a:gdLst>
              <a:gd name="connsiteX0" fmla="*/ 0 w 5083699"/>
              <a:gd name="connsiteY0" fmla="*/ 0 h 769441"/>
              <a:gd name="connsiteX1" fmla="*/ 463181 w 5083699"/>
              <a:gd name="connsiteY1" fmla="*/ 0 h 769441"/>
              <a:gd name="connsiteX2" fmla="*/ 977200 w 5083699"/>
              <a:gd name="connsiteY2" fmla="*/ 0 h 769441"/>
              <a:gd name="connsiteX3" fmla="*/ 1440381 w 5083699"/>
              <a:gd name="connsiteY3" fmla="*/ 0 h 769441"/>
              <a:gd name="connsiteX4" fmla="*/ 1903563 w 5083699"/>
              <a:gd name="connsiteY4" fmla="*/ 0 h 769441"/>
              <a:gd name="connsiteX5" fmla="*/ 2519255 w 5083699"/>
              <a:gd name="connsiteY5" fmla="*/ 0 h 769441"/>
              <a:gd name="connsiteX6" fmla="*/ 2931600 w 5083699"/>
              <a:gd name="connsiteY6" fmla="*/ 0 h 769441"/>
              <a:gd name="connsiteX7" fmla="*/ 3343944 w 5083699"/>
              <a:gd name="connsiteY7" fmla="*/ 0 h 769441"/>
              <a:gd name="connsiteX8" fmla="*/ 3807126 w 5083699"/>
              <a:gd name="connsiteY8" fmla="*/ 0 h 769441"/>
              <a:gd name="connsiteX9" fmla="*/ 4219470 w 5083699"/>
              <a:gd name="connsiteY9" fmla="*/ 0 h 769441"/>
              <a:gd name="connsiteX10" fmla="*/ 5083699 w 5083699"/>
              <a:gd name="connsiteY10" fmla="*/ 0 h 769441"/>
              <a:gd name="connsiteX11" fmla="*/ 5083699 w 5083699"/>
              <a:gd name="connsiteY11" fmla="*/ 384721 h 769441"/>
              <a:gd name="connsiteX12" fmla="*/ 5083699 w 5083699"/>
              <a:gd name="connsiteY12" fmla="*/ 769441 h 769441"/>
              <a:gd name="connsiteX13" fmla="*/ 4468007 w 5083699"/>
              <a:gd name="connsiteY13" fmla="*/ 769441 h 769441"/>
              <a:gd name="connsiteX14" fmla="*/ 3953988 w 5083699"/>
              <a:gd name="connsiteY14" fmla="*/ 769441 h 769441"/>
              <a:gd name="connsiteX15" fmla="*/ 3439970 w 5083699"/>
              <a:gd name="connsiteY15" fmla="*/ 769441 h 769441"/>
              <a:gd name="connsiteX16" fmla="*/ 2824277 w 5083699"/>
              <a:gd name="connsiteY16" fmla="*/ 769441 h 769441"/>
              <a:gd name="connsiteX17" fmla="*/ 2208585 w 5083699"/>
              <a:gd name="connsiteY17" fmla="*/ 769441 h 769441"/>
              <a:gd name="connsiteX18" fmla="*/ 1643729 w 5083699"/>
              <a:gd name="connsiteY18" fmla="*/ 769441 h 769441"/>
              <a:gd name="connsiteX19" fmla="*/ 1129711 w 5083699"/>
              <a:gd name="connsiteY19" fmla="*/ 769441 h 769441"/>
              <a:gd name="connsiteX20" fmla="*/ 615692 w 5083699"/>
              <a:gd name="connsiteY20" fmla="*/ 769441 h 769441"/>
              <a:gd name="connsiteX21" fmla="*/ 0 w 5083699"/>
              <a:gd name="connsiteY21" fmla="*/ 769441 h 769441"/>
              <a:gd name="connsiteX22" fmla="*/ 0 w 5083699"/>
              <a:gd name="connsiteY22" fmla="*/ 392415 h 769441"/>
              <a:gd name="connsiteX23" fmla="*/ 0 w 5083699"/>
              <a:gd name="connsiteY23"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83699" h="769441" fill="none" extrusionOk="0">
                <a:moveTo>
                  <a:pt x="0" y="0"/>
                </a:moveTo>
                <a:cubicBezTo>
                  <a:pt x="219738" y="-5881"/>
                  <a:pt x="328618" y="23013"/>
                  <a:pt x="463181" y="0"/>
                </a:cubicBezTo>
                <a:cubicBezTo>
                  <a:pt x="597744" y="-23013"/>
                  <a:pt x="798817" y="26951"/>
                  <a:pt x="977200" y="0"/>
                </a:cubicBezTo>
                <a:cubicBezTo>
                  <a:pt x="1155583" y="-26951"/>
                  <a:pt x="1265607" y="18812"/>
                  <a:pt x="1440381" y="0"/>
                </a:cubicBezTo>
                <a:cubicBezTo>
                  <a:pt x="1615155" y="-18812"/>
                  <a:pt x="1800375" y="50796"/>
                  <a:pt x="1903563" y="0"/>
                </a:cubicBezTo>
                <a:cubicBezTo>
                  <a:pt x="2006751" y="-50796"/>
                  <a:pt x="2257660" y="16302"/>
                  <a:pt x="2519255" y="0"/>
                </a:cubicBezTo>
                <a:cubicBezTo>
                  <a:pt x="2780850" y="-16302"/>
                  <a:pt x="2783854" y="28378"/>
                  <a:pt x="2931600" y="0"/>
                </a:cubicBezTo>
                <a:cubicBezTo>
                  <a:pt x="3079346" y="-28378"/>
                  <a:pt x="3142588" y="42426"/>
                  <a:pt x="3343944" y="0"/>
                </a:cubicBezTo>
                <a:cubicBezTo>
                  <a:pt x="3545300" y="-42426"/>
                  <a:pt x="3626568" y="25064"/>
                  <a:pt x="3807126" y="0"/>
                </a:cubicBezTo>
                <a:cubicBezTo>
                  <a:pt x="3987684" y="-25064"/>
                  <a:pt x="4127788" y="15118"/>
                  <a:pt x="4219470" y="0"/>
                </a:cubicBezTo>
                <a:cubicBezTo>
                  <a:pt x="4311152" y="-15118"/>
                  <a:pt x="4869196" y="75342"/>
                  <a:pt x="5083699" y="0"/>
                </a:cubicBezTo>
                <a:cubicBezTo>
                  <a:pt x="5096048" y="102649"/>
                  <a:pt x="5067361" y="303516"/>
                  <a:pt x="5083699" y="384721"/>
                </a:cubicBezTo>
                <a:cubicBezTo>
                  <a:pt x="5100037" y="465926"/>
                  <a:pt x="5055143" y="594385"/>
                  <a:pt x="5083699" y="769441"/>
                </a:cubicBezTo>
                <a:cubicBezTo>
                  <a:pt x="4873074" y="791057"/>
                  <a:pt x="4758532" y="746635"/>
                  <a:pt x="4468007" y="769441"/>
                </a:cubicBezTo>
                <a:cubicBezTo>
                  <a:pt x="4177482" y="792247"/>
                  <a:pt x="4127365" y="739280"/>
                  <a:pt x="3953988" y="769441"/>
                </a:cubicBezTo>
                <a:cubicBezTo>
                  <a:pt x="3780611" y="799602"/>
                  <a:pt x="3676851" y="743205"/>
                  <a:pt x="3439970" y="769441"/>
                </a:cubicBezTo>
                <a:cubicBezTo>
                  <a:pt x="3203089" y="795677"/>
                  <a:pt x="2967118" y="749481"/>
                  <a:pt x="2824277" y="769441"/>
                </a:cubicBezTo>
                <a:cubicBezTo>
                  <a:pt x="2681436" y="789401"/>
                  <a:pt x="2421294" y="768776"/>
                  <a:pt x="2208585" y="769441"/>
                </a:cubicBezTo>
                <a:cubicBezTo>
                  <a:pt x="1995876" y="770106"/>
                  <a:pt x="1800943" y="746704"/>
                  <a:pt x="1643729" y="769441"/>
                </a:cubicBezTo>
                <a:cubicBezTo>
                  <a:pt x="1486515" y="792178"/>
                  <a:pt x="1245392" y="709790"/>
                  <a:pt x="1129711" y="769441"/>
                </a:cubicBezTo>
                <a:cubicBezTo>
                  <a:pt x="1014030" y="829092"/>
                  <a:pt x="790404" y="718770"/>
                  <a:pt x="615692" y="769441"/>
                </a:cubicBezTo>
                <a:cubicBezTo>
                  <a:pt x="440980" y="820112"/>
                  <a:pt x="284740" y="767983"/>
                  <a:pt x="0" y="769441"/>
                </a:cubicBezTo>
                <a:cubicBezTo>
                  <a:pt x="-8903" y="615207"/>
                  <a:pt x="33978" y="517301"/>
                  <a:pt x="0" y="392415"/>
                </a:cubicBezTo>
                <a:cubicBezTo>
                  <a:pt x="-33978" y="267529"/>
                  <a:pt x="16261" y="115400"/>
                  <a:pt x="0" y="0"/>
                </a:cubicBezTo>
                <a:close/>
              </a:path>
              <a:path w="5083699" h="769441" stroke="0" extrusionOk="0">
                <a:moveTo>
                  <a:pt x="0" y="0"/>
                </a:moveTo>
                <a:cubicBezTo>
                  <a:pt x="164434" y="-18004"/>
                  <a:pt x="306986" y="33699"/>
                  <a:pt x="463181" y="0"/>
                </a:cubicBezTo>
                <a:cubicBezTo>
                  <a:pt x="619376" y="-33699"/>
                  <a:pt x="824480" y="21082"/>
                  <a:pt x="1028037" y="0"/>
                </a:cubicBezTo>
                <a:cubicBezTo>
                  <a:pt x="1231594" y="-21082"/>
                  <a:pt x="1390811" y="8045"/>
                  <a:pt x="1643729" y="0"/>
                </a:cubicBezTo>
                <a:cubicBezTo>
                  <a:pt x="1896647" y="-8045"/>
                  <a:pt x="1962491" y="13223"/>
                  <a:pt x="2056074" y="0"/>
                </a:cubicBezTo>
                <a:cubicBezTo>
                  <a:pt x="2149658" y="-13223"/>
                  <a:pt x="2387916" y="55588"/>
                  <a:pt x="2671766" y="0"/>
                </a:cubicBezTo>
                <a:cubicBezTo>
                  <a:pt x="2955616" y="-55588"/>
                  <a:pt x="3092970" y="1778"/>
                  <a:pt x="3338296" y="0"/>
                </a:cubicBezTo>
                <a:cubicBezTo>
                  <a:pt x="3583622" y="-1778"/>
                  <a:pt x="3629484" y="19930"/>
                  <a:pt x="3801477" y="0"/>
                </a:cubicBezTo>
                <a:cubicBezTo>
                  <a:pt x="3973470" y="-19930"/>
                  <a:pt x="4019888" y="41072"/>
                  <a:pt x="4213822" y="0"/>
                </a:cubicBezTo>
                <a:cubicBezTo>
                  <a:pt x="4407757" y="-41072"/>
                  <a:pt x="4834517" y="91895"/>
                  <a:pt x="5083699" y="0"/>
                </a:cubicBezTo>
                <a:cubicBezTo>
                  <a:pt x="5091103" y="183234"/>
                  <a:pt x="5037589" y="220585"/>
                  <a:pt x="5083699" y="384721"/>
                </a:cubicBezTo>
                <a:cubicBezTo>
                  <a:pt x="5129809" y="548857"/>
                  <a:pt x="5048644" y="592129"/>
                  <a:pt x="5083699" y="769441"/>
                </a:cubicBezTo>
                <a:cubicBezTo>
                  <a:pt x="4989928" y="792056"/>
                  <a:pt x="4869585" y="727425"/>
                  <a:pt x="4671355" y="769441"/>
                </a:cubicBezTo>
                <a:cubicBezTo>
                  <a:pt x="4473125" y="811457"/>
                  <a:pt x="4264714" y="725016"/>
                  <a:pt x="4055662" y="769441"/>
                </a:cubicBezTo>
                <a:cubicBezTo>
                  <a:pt x="3846610" y="813866"/>
                  <a:pt x="3822490" y="714775"/>
                  <a:pt x="3592481" y="769441"/>
                </a:cubicBezTo>
                <a:cubicBezTo>
                  <a:pt x="3362472" y="824107"/>
                  <a:pt x="3317042" y="726664"/>
                  <a:pt x="3180136" y="769441"/>
                </a:cubicBezTo>
                <a:cubicBezTo>
                  <a:pt x="3043230" y="812218"/>
                  <a:pt x="2882707" y="761157"/>
                  <a:pt x="2666118" y="769441"/>
                </a:cubicBezTo>
                <a:cubicBezTo>
                  <a:pt x="2449529" y="777725"/>
                  <a:pt x="2415751" y="739975"/>
                  <a:pt x="2253773" y="769441"/>
                </a:cubicBezTo>
                <a:cubicBezTo>
                  <a:pt x="2091796" y="798907"/>
                  <a:pt x="1934246" y="734183"/>
                  <a:pt x="1739755" y="769441"/>
                </a:cubicBezTo>
                <a:cubicBezTo>
                  <a:pt x="1545264" y="804699"/>
                  <a:pt x="1498782" y="759980"/>
                  <a:pt x="1327410" y="769441"/>
                </a:cubicBezTo>
                <a:cubicBezTo>
                  <a:pt x="1156038" y="778902"/>
                  <a:pt x="795757" y="743176"/>
                  <a:pt x="660881" y="769441"/>
                </a:cubicBezTo>
                <a:cubicBezTo>
                  <a:pt x="526005" y="795706"/>
                  <a:pt x="302209" y="711310"/>
                  <a:pt x="0" y="769441"/>
                </a:cubicBezTo>
                <a:cubicBezTo>
                  <a:pt x="-7789" y="685454"/>
                  <a:pt x="41498" y="463419"/>
                  <a:pt x="0" y="377026"/>
                </a:cubicBezTo>
                <a:cubicBezTo>
                  <a:pt x="-41498" y="290633"/>
                  <a:pt x="34617" y="177151"/>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228600" marR="0" lvl="0" indent="-228600" algn="ctr" defTabSz="914400" rtl="0" eaLnBrk="1" fontAlgn="auto" latinLnBrk="0" hangingPunct="1">
              <a:lnSpc>
                <a:spcPct val="90000"/>
              </a:lnSpc>
              <a:spcBef>
                <a:spcPct val="50000"/>
              </a:spcBef>
              <a:spcAft>
                <a:spcPts val="0"/>
              </a:spcAft>
              <a:buClrTx/>
              <a:buSzTx/>
              <a:buFont typeface="Arial" panose="020B0604020202020204" pitchFamily="34" charset="0"/>
              <a:buNone/>
              <a:tabLst/>
              <a:defRPr/>
            </a:pPr>
            <a:r>
              <a:rPr lang="en-US" altLang="en-US" sz="4400" smtClean="0">
                <a:solidFill>
                  <a:srgbClr val="0000FF"/>
                </a:solidFill>
                <a:latin typeface="Times New Roman" panose="02020603050405020304" pitchFamily="18" charset="0"/>
                <a:cs typeface="Times New Roman" panose="02020603050405020304" pitchFamily="18" charset="0"/>
              </a:rPr>
              <a:t>Lấy Tai Tát Nước</a:t>
            </a:r>
            <a:endParaRPr kumimoji="0" lang="en-US" alt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grpSp>
        <p:nvGrpSpPr>
          <p:cNvPr id="12" name="Group 138"/>
          <p:cNvGrpSpPr>
            <a:grpSpLocks/>
          </p:cNvGrpSpPr>
          <p:nvPr/>
        </p:nvGrpSpPr>
        <p:grpSpPr bwMode="auto">
          <a:xfrm>
            <a:off x="2963044" y="163521"/>
            <a:ext cx="6263735" cy="1024467"/>
            <a:chOff x="-185986" y="452526"/>
            <a:chExt cx="7143752" cy="2563583"/>
          </a:xfrm>
        </p:grpSpPr>
        <p:pic>
          <p:nvPicPr>
            <p:cNvPr id="13"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986" y="452526"/>
              <a:ext cx="7143752" cy="256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41">
              <a:extLst/>
            </p:cNvPr>
            <p:cNvSpPr txBox="1"/>
            <p:nvPr/>
          </p:nvSpPr>
          <p:spPr>
            <a:xfrm>
              <a:off x="781699" y="800571"/>
              <a:ext cx="6176067" cy="1617351"/>
            </a:xfrm>
            <a:prstGeom prst="rect">
              <a:avLst/>
            </a:prstGeom>
          </p:spPr>
          <p:txBody>
            <a:bodyPr>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342900">
                <a:lnSpc>
                  <a:spcPct val="100000"/>
                </a:lnSpc>
                <a:defRPr/>
              </a:pPr>
              <a:r>
                <a:rPr lang="en-US" altLang="zh-CN" b="1" smtClean="0">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rPr>
                <a:t>LUYỆN ĐỌC TỪ KHÓ</a:t>
              </a:r>
              <a:endParaRPr lang="zh-CN" altLang="en-US" b="1" dirty="0">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15" name="Rectangle 8"/>
          <p:cNvSpPr/>
          <p:nvPr/>
        </p:nvSpPr>
        <p:spPr>
          <a:xfrm>
            <a:off x="1524000" y="4141668"/>
            <a:ext cx="3667741" cy="70173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228600" marR="0" lvl="0" indent="-228600" algn="ctr" defTabSz="914400" rtl="0" eaLnBrk="1" fontAlgn="auto" latinLnBrk="0" hangingPunct="1">
              <a:lnSpc>
                <a:spcPct val="90000"/>
              </a:lnSpc>
              <a:spcBef>
                <a:spcPct val="50000"/>
              </a:spcBef>
              <a:spcAft>
                <a:spcPts val="0"/>
              </a:spcAft>
              <a:buClrTx/>
              <a:buSzTx/>
              <a:buFont typeface="Arial" panose="020B0604020202020204" pitchFamily="34" charset="0"/>
              <a:buNone/>
              <a:tabLst/>
              <a:defRPr/>
            </a:pPr>
            <a:r>
              <a:rPr lang="en-US" altLang="en-US" sz="4400">
                <a:solidFill>
                  <a:srgbClr val="0000FF"/>
                </a:solidFill>
                <a:latin typeface="Times New Roman" panose="02020603050405020304" pitchFamily="18" charset="0"/>
                <a:cs typeface="Times New Roman" panose="02020603050405020304" pitchFamily="18" charset="0"/>
              </a:rPr>
              <a:t>s</a:t>
            </a:r>
            <a:r>
              <a:rPr lang="en-US" altLang="en-US" sz="4400" smtClean="0">
                <a:solidFill>
                  <a:srgbClr val="0000FF"/>
                </a:solidFill>
                <a:latin typeface="Times New Roman" panose="02020603050405020304" pitchFamily="18" charset="0"/>
                <a:cs typeface="Times New Roman" panose="02020603050405020304" pitchFamily="18" charset="0"/>
              </a:rPr>
              <a:t>ống sót</a:t>
            </a:r>
            <a:endParaRPr kumimoji="0" lang="en-US" altLang="en-US" sz="4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7357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81" y="5470634"/>
            <a:ext cx="11734800" cy="1387366"/>
          </a:xfrm>
          <a:prstGeom prst="rect">
            <a:avLst/>
          </a:prstGeom>
        </p:spPr>
      </p:pic>
      <p:grpSp>
        <p:nvGrpSpPr>
          <p:cNvPr id="5" name="Group 138"/>
          <p:cNvGrpSpPr>
            <a:grpSpLocks/>
          </p:cNvGrpSpPr>
          <p:nvPr/>
        </p:nvGrpSpPr>
        <p:grpSpPr bwMode="auto">
          <a:xfrm>
            <a:off x="3305934" y="364701"/>
            <a:ext cx="6263735" cy="1024467"/>
            <a:chOff x="-185986" y="452526"/>
            <a:chExt cx="7143752" cy="2563583"/>
          </a:xfrm>
        </p:grpSpPr>
        <p:pic>
          <p:nvPicPr>
            <p:cNvPr id="6"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986" y="452526"/>
              <a:ext cx="7143752" cy="256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141">
              <a:extLst/>
            </p:cNvPr>
            <p:cNvSpPr txBox="1"/>
            <p:nvPr/>
          </p:nvSpPr>
          <p:spPr>
            <a:xfrm>
              <a:off x="781699" y="800571"/>
              <a:ext cx="6176067" cy="1617351"/>
            </a:xfrm>
            <a:prstGeom prst="rect">
              <a:avLst/>
            </a:prstGeom>
          </p:spPr>
          <p:txBody>
            <a:bodyPr>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342900">
                <a:lnSpc>
                  <a:spcPct val="100000"/>
                </a:lnSpc>
                <a:defRPr/>
              </a:pPr>
              <a:r>
                <a:rPr lang="en-US" altLang="zh-CN" b="1" smtClean="0">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rPr>
                <a:t>LUYỆN ĐỌC CÂU DÀI</a:t>
              </a:r>
              <a:endParaRPr lang="zh-CN" altLang="en-US" b="1" dirty="0">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8" name="Rectangle 3"/>
          <p:cNvSpPr>
            <a:spLocks noChangeArrowheads="1"/>
          </p:cNvSpPr>
          <p:nvPr/>
        </p:nvSpPr>
        <p:spPr bwMode="auto">
          <a:xfrm>
            <a:off x="609600" y="2057400"/>
            <a:ext cx="1107916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4800" dirty="0" smtClean="0">
                <a:solidFill>
                  <a:srgbClr val="0000FF"/>
                </a:solidFill>
              </a:rPr>
              <a:t>      Đến </a:t>
            </a:r>
            <a:r>
              <a:rPr lang="en-US" altLang="en-US" sz="4800" dirty="0">
                <a:solidFill>
                  <a:srgbClr val="0000FF"/>
                </a:solidFill>
              </a:rPr>
              <a:t>một cánh đồng khô cạn</a:t>
            </a:r>
            <a:r>
              <a:rPr lang="en-US" altLang="en-US" sz="4800">
                <a:solidFill>
                  <a:srgbClr val="0000FF"/>
                </a:solidFill>
              </a:rPr>
              <a:t>, </a:t>
            </a:r>
            <a:r>
              <a:rPr lang="en-US" altLang="en-US" sz="4800" smtClean="0">
                <a:solidFill>
                  <a:srgbClr val="0000FF"/>
                </a:solidFill>
              </a:rPr>
              <a:t>Cẩu </a:t>
            </a:r>
            <a:r>
              <a:rPr lang="en-US" altLang="en-US" sz="4800" dirty="0">
                <a:solidFill>
                  <a:srgbClr val="0000FF"/>
                </a:solidFill>
              </a:rPr>
              <a:t>Khây thấy một cậu bé </a:t>
            </a:r>
            <a:r>
              <a:rPr lang="en-US" altLang="en-US" sz="4800" u="sng" dirty="0">
                <a:solidFill>
                  <a:srgbClr val="0000FF"/>
                </a:solidFill>
              </a:rPr>
              <a:t>vạm vỡ</a:t>
            </a:r>
            <a:r>
              <a:rPr lang="en-US" altLang="en-US" sz="4800" dirty="0">
                <a:solidFill>
                  <a:srgbClr val="0000FF"/>
                </a:solidFill>
              </a:rPr>
              <a:t> đang </a:t>
            </a:r>
            <a:r>
              <a:rPr lang="en-US" altLang="en-US" sz="4800" u="sng" dirty="0">
                <a:solidFill>
                  <a:srgbClr val="0000FF"/>
                </a:solidFill>
              </a:rPr>
              <a:t>dùng tay</a:t>
            </a:r>
            <a:r>
              <a:rPr lang="en-US" altLang="en-US" sz="4800" dirty="0">
                <a:solidFill>
                  <a:srgbClr val="0000FF"/>
                </a:solidFill>
              </a:rPr>
              <a:t> làm vồ </a:t>
            </a:r>
            <a:r>
              <a:rPr lang="en-US" altLang="en-US" sz="4800" u="sng" dirty="0">
                <a:solidFill>
                  <a:srgbClr val="0000FF"/>
                </a:solidFill>
              </a:rPr>
              <a:t>đóng cọc</a:t>
            </a:r>
            <a:r>
              <a:rPr lang="en-US" altLang="en-US" sz="4800" dirty="0">
                <a:solidFill>
                  <a:srgbClr val="0000FF"/>
                </a:solidFill>
              </a:rPr>
              <a:t> </a:t>
            </a:r>
            <a:r>
              <a:rPr lang="en-US" altLang="en-US" sz="4800" dirty="0">
                <a:solidFill>
                  <a:srgbClr val="FF0000"/>
                </a:solidFill>
              </a:rPr>
              <a:t>/</a:t>
            </a:r>
            <a:r>
              <a:rPr lang="en-US" altLang="en-US" sz="4800" dirty="0">
                <a:solidFill>
                  <a:srgbClr val="0000FF"/>
                </a:solidFill>
              </a:rPr>
              <a:t> để đắp đập dẫn nước vào ruộng</a:t>
            </a:r>
            <a:r>
              <a:rPr lang="en-US" altLang="en-US" sz="4800">
                <a:solidFill>
                  <a:srgbClr val="0000FF"/>
                </a:solidFill>
              </a:rPr>
              <a:t>. </a:t>
            </a:r>
            <a:endParaRPr lang="en-US" altLang="en-US" sz="4800" dirty="0">
              <a:solidFill>
                <a:srgbClr val="0000FF"/>
              </a:solidFill>
            </a:endParaRPr>
          </a:p>
        </p:txBody>
      </p:sp>
    </p:spTree>
    <p:extLst>
      <p:ext uri="{BB962C8B-B14F-4D97-AF65-F5344CB8AC3E}">
        <p14:creationId xmlns:p14="http://schemas.microsoft.com/office/powerpoint/2010/main" val="167193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3454"/>
            <a:ext cx="11582399" cy="6909584"/>
          </a:xfrm>
          <a:prstGeom prst="rect">
            <a:avLst/>
          </a:prstGeom>
          <a:noFill/>
        </p:spPr>
        <p:txBody>
          <a:bodyPr wrap="square" rtlCol="0">
            <a:spAutoFit/>
          </a:bodyPr>
          <a:lstStyle/>
          <a:p>
            <a:pPr algn="ctr"/>
            <a:r>
              <a:rPr lang="vi-VN" sz="2800" b="1">
                <a:solidFill>
                  <a:srgbClr val="FF0000"/>
                </a:solidFill>
              </a:rPr>
              <a:t>Bốn anh tài</a:t>
            </a:r>
            <a:endParaRPr lang="vi-VN" sz="2800">
              <a:solidFill>
                <a:srgbClr val="FF0000"/>
              </a:solidFill>
            </a:endParaRPr>
          </a:p>
          <a:p>
            <a:r>
              <a:rPr lang="vi-VN" sz="2400"/>
              <a:t>   </a:t>
            </a:r>
            <a:r>
              <a:rPr lang="vi-VN" sz="2300">
                <a:solidFill>
                  <a:srgbClr val="0000FF"/>
                </a:solidFill>
              </a:rPr>
              <a:t>Ngày xưa, ở bản kia có một chú bé tuy nhỏ người nhưng ăn một lúc hết chín chõ xôi. Dân bản đặt tên cho chú là Cẩu Khây. Cẩu Khây lên mười tuổi, sức đã bằng trai mười tám; mười lăm tuổi đã tinh thông võ nghệ.</a:t>
            </a:r>
          </a:p>
          <a:p>
            <a:r>
              <a:rPr lang="vi-VN" sz="2300"/>
              <a:t>   Hồi ấy, trong vùng xuất hiện một con yêu tinh chuyên bắt người và súc vật. Chẳng mấy chốc, làng bản tan hoang, nhiều nơi không còn ai sống sót. Thương dân bản, Cẩu Khây quyết chí lên đường diệt trừ yêu tinh.</a:t>
            </a:r>
          </a:p>
          <a:p>
            <a:r>
              <a:rPr lang="vi-VN" sz="2300"/>
              <a:t>   </a:t>
            </a:r>
            <a:r>
              <a:rPr lang="vi-VN" sz="2300">
                <a:solidFill>
                  <a:schemeClr val="accent3">
                    <a:lumMod val="50000"/>
                  </a:schemeClr>
                </a:solidFill>
              </a:rPr>
              <a:t>Đến một cánh đồng khô cạn, Cẩu Khây thấy một cậu bé vạm vỡ đang dùng tay làm vồ đóng cọc để đắp đập dẫn nước vào ruộng. Mỗi quả đấm của cậu giáng xuống, cọc tre thụt sâu hàng gang tay. Hỏi chuyện, Cẩu Khây biết tên cậu là Nắm Tay Đóng Cọc. Nắm Tay Đóng Cọc sốt sắng xin được cùng Cẩu Khây đi diệt trừ yêu tinh.</a:t>
            </a:r>
          </a:p>
          <a:p>
            <a:r>
              <a:rPr lang="vi-VN" sz="2300"/>
              <a:t>   </a:t>
            </a:r>
            <a:r>
              <a:rPr lang="vi-VN" sz="2300">
                <a:solidFill>
                  <a:srgbClr val="FF0000"/>
                </a:solidFill>
              </a:rPr>
              <a:t>Đến một vùng khác, hai người nghe có tiếng tát nước ầm ầm. Họ ngạc nhiên thấy một cậu bé đang lấy vành tai tát nước suối lên một thửa ruộng cao bằng mái nhà. Nghe Cẩu Khây nói chuyện, Lấy Tai Tát Nước hăm hở cùng hai bạn lên đường.</a:t>
            </a:r>
          </a:p>
          <a:p>
            <a:r>
              <a:rPr lang="vi-VN" sz="2300"/>
              <a:t>   </a:t>
            </a:r>
            <a:r>
              <a:rPr lang="vi-VN" sz="2300">
                <a:solidFill>
                  <a:srgbClr val="000066"/>
                </a:solidFill>
              </a:rPr>
              <a:t>Đi được ít lâu, ba người lại gặp một cậu bé đang ngồi dưới gốc cây, lấy móng tay đục gỗ thành lòng máng dẫn nước vào ruộng. Cẩu Khây cùng các bạn đến làm quen và nói rõ chí hướng của ba người. Móng Tay Đục Máng hăng hái xin được làm em út đi theo.</a:t>
            </a:r>
          </a:p>
          <a:p>
            <a:pPr algn="r"/>
            <a:r>
              <a:rPr lang="vi-VN" sz="2300"/>
              <a:t>(còn nữa)</a:t>
            </a:r>
          </a:p>
          <a:p>
            <a:pPr algn="r"/>
            <a:r>
              <a:rPr lang="vi-VN" sz="2300" b="1"/>
              <a:t>TRUYỆN CỔ DÂN TỘC </a:t>
            </a:r>
            <a:r>
              <a:rPr lang="vi-VN" sz="2300" b="1" smtClean="0"/>
              <a:t>TÀY</a:t>
            </a:r>
            <a:endParaRPr lang="en-US" sz="2300" b="1" smtClean="0"/>
          </a:p>
        </p:txBody>
      </p:sp>
      <p:sp>
        <p:nvSpPr>
          <p:cNvPr id="5" name="Oval 4"/>
          <p:cNvSpPr/>
          <p:nvPr/>
        </p:nvSpPr>
        <p:spPr>
          <a:xfrm>
            <a:off x="119875" y="457200"/>
            <a:ext cx="36985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latin typeface="Times New Roman" panose="02020603050405020304" pitchFamily="18" charset="0"/>
                <a:cs typeface="Times New Roman" panose="02020603050405020304" pitchFamily="18" charset="0"/>
              </a:rPr>
              <a:t>1</a:t>
            </a:r>
            <a:endParaRPr lang="en-US">
              <a:latin typeface="Times New Roman" panose="02020603050405020304" pitchFamily="18" charset="0"/>
              <a:cs typeface="Times New Roman" panose="02020603050405020304" pitchFamily="18" charset="0"/>
            </a:endParaRPr>
          </a:p>
        </p:txBody>
      </p:sp>
      <p:sp>
        <p:nvSpPr>
          <p:cNvPr id="6" name="Oval 5"/>
          <p:cNvSpPr/>
          <p:nvPr/>
        </p:nvSpPr>
        <p:spPr>
          <a:xfrm>
            <a:off x="74341" y="1524000"/>
            <a:ext cx="36985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2</a:t>
            </a:r>
          </a:p>
        </p:txBody>
      </p:sp>
      <p:sp>
        <p:nvSpPr>
          <p:cNvPr id="7" name="Oval 6"/>
          <p:cNvSpPr/>
          <p:nvPr/>
        </p:nvSpPr>
        <p:spPr>
          <a:xfrm>
            <a:off x="84563" y="2590800"/>
            <a:ext cx="36985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3</a:t>
            </a:r>
          </a:p>
        </p:txBody>
      </p:sp>
      <p:sp>
        <p:nvSpPr>
          <p:cNvPr id="8" name="Oval 7"/>
          <p:cNvSpPr/>
          <p:nvPr/>
        </p:nvSpPr>
        <p:spPr>
          <a:xfrm>
            <a:off x="119875" y="3962400"/>
            <a:ext cx="36985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4</a:t>
            </a:r>
          </a:p>
        </p:txBody>
      </p:sp>
      <p:sp>
        <p:nvSpPr>
          <p:cNvPr id="9" name="Oval 8"/>
          <p:cNvSpPr/>
          <p:nvPr/>
        </p:nvSpPr>
        <p:spPr>
          <a:xfrm>
            <a:off x="119875" y="5029200"/>
            <a:ext cx="36985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6752639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965748" y="175837"/>
            <a:ext cx="5348302" cy="1024467"/>
            <a:chOff x="2965748" y="175837"/>
            <a:chExt cx="5348302" cy="1024467"/>
          </a:xfrm>
        </p:grpSpPr>
        <p:pic>
          <p:nvPicPr>
            <p:cNvPr id="5"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65748" y="175837"/>
              <a:ext cx="5348302" cy="102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1">
              <a:extLst/>
            </p:cNvPr>
            <p:cNvSpPr txBox="1"/>
            <p:nvPr/>
          </p:nvSpPr>
          <p:spPr bwMode="auto">
            <a:xfrm>
              <a:off x="3756760" y="286074"/>
              <a:ext cx="4271077" cy="646331"/>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342900">
                <a:lnSpc>
                  <a:spcPct val="100000"/>
                </a:lnSpc>
                <a:defRPr/>
              </a:pPr>
              <a:r>
                <a:rPr lang="en-US" altLang="zh-CN" b="1" smtClean="0">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rPr>
                <a:t>GIẢI NGHĨA TỪ</a:t>
              </a:r>
              <a:endParaRPr lang="zh-CN" altLang="en-US" b="1" dirty="0">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7" name="TextBox 6"/>
          <p:cNvSpPr txBox="1"/>
          <p:nvPr/>
        </p:nvSpPr>
        <p:spPr>
          <a:xfrm>
            <a:off x="685800" y="1642564"/>
            <a:ext cx="9606975" cy="707886"/>
          </a:xfrm>
          <a:prstGeom prst="rect">
            <a:avLst/>
          </a:prstGeom>
          <a:noFill/>
        </p:spPr>
        <p:txBody>
          <a:bodyPr wrap="square" rtlCol="0">
            <a:spAutoFit/>
          </a:bodyPr>
          <a:lstStyle/>
          <a:p>
            <a:r>
              <a:rPr lang="en-US" sz="4000"/>
              <a:t> </a:t>
            </a:r>
            <a:r>
              <a:rPr lang="en-US" sz="4000" smtClean="0">
                <a:solidFill>
                  <a:srgbClr val="FF0000"/>
                </a:solidFill>
              </a:rPr>
              <a:t>- Cẩu </a:t>
            </a:r>
            <a:r>
              <a:rPr lang="en-US" sz="4000">
                <a:solidFill>
                  <a:srgbClr val="FF0000"/>
                </a:solidFill>
              </a:rPr>
              <a:t>Khây </a:t>
            </a:r>
            <a:r>
              <a:rPr lang="en-US" sz="4000"/>
              <a:t>(tiếng Tày): chín chõ xôi.</a:t>
            </a:r>
            <a:endParaRPr lang="en-US" sz="4000">
              <a:latin typeface="Times New Roman" panose="02020603050405020304" pitchFamily="18" charset="0"/>
              <a:cs typeface="Times New Roman" panose="02020603050405020304" pitchFamily="18" charset="0"/>
            </a:endParaRPr>
          </a:p>
        </p:txBody>
      </p:sp>
      <p:sp>
        <p:nvSpPr>
          <p:cNvPr id="8" name="TextBox 7"/>
          <p:cNvSpPr txBox="1"/>
          <p:nvPr/>
        </p:nvSpPr>
        <p:spPr>
          <a:xfrm>
            <a:off x="696951" y="2792710"/>
            <a:ext cx="10809249" cy="1323439"/>
          </a:xfrm>
          <a:prstGeom prst="rect">
            <a:avLst/>
          </a:prstGeom>
          <a:noFill/>
        </p:spPr>
        <p:txBody>
          <a:bodyPr wrap="square" rtlCol="0">
            <a:spAutoFit/>
          </a:bodyPr>
          <a:lstStyle/>
          <a:p>
            <a:r>
              <a:rPr lang="en-US" sz="4000"/>
              <a:t> </a:t>
            </a:r>
            <a:r>
              <a:rPr lang="en-US" sz="4000" smtClean="0">
                <a:solidFill>
                  <a:srgbClr val="FF0000"/>
                </a:solidFill>
              </a:rPr>
              <a:t>- Tinh </a:t>
            </a:r>
            <a:r>
              <a:rPr lang="en-US" sz="4000">
                <a:solidFill>
                  <a:srgbClr val="FF0000"/>
                </a:solidFill>
              </a:rPr>
              <a:t>thông</a:t>
            </a:r>
            <a:r>
              <a:rPr lang="en-US" sz="4000"/>
              <a:t>: hiểu biết thấu đáo, có khả năng vận dụng thành thạo</a:t>
            </a:r>
            <a:r>
              <a:rPr lang="en-US" sz="4000" smtClean="0"/>
              <a:t>.</a:t>
            </a:r>
            <a:endParaRPr lang="en-US" sz="4000">
              <a:latin typeface="Times New Roman" panose="02020603050405020304" pitchFamily="18" charset="0"/>
              <a:cs typeface="Times New Roman" panose="02020603050405020304" pitchFamily="18" charset="0"/>
            </a:endParaRPr>
          </a:p>
        </p:txBody>
      </p:sp>
      <p:sp>
        <p:nvSpPr>
          <p:cNvPr id="11" name="Rectangle 10"/>
          <p:cNvSpPr/>
          <p:nvPr/>
        </p:nvSpPr>
        <p:spPr>
          <a:xfrm>
            <a:off x="839298" y="4419600"/>
            <a:ext cx="10438301" cy="1323439"/>
          </a:xfrm>
          <a:prstGeom prst="rect">
            <a:avLst/>
          </a:prstGeom>
        </p:spPr>
        <p:txBody>
          <a:bodyPr wrap="square">
            <a:spAutoFit/>
          </a:bodyPr>
          <a:lstStyle/>
          <a:p>
            <a:r>
              <a:rPr lang="en-US" sz="4000" smtClean="0">
                <a:solidFill>
                  <a:srgbClr val="FF0000"/>
                </a:solidFill>
                <a:cs typeface="Times New Roman" panose="02020603050405020304" pitchFamily="18" charset="0"/>
              </a:rPr>
              <a:t>- </a:t>
            </a:r>
            <a:r>
              <a:rPr lang="vi-VN" sz="4000" smtClean="0">
                <a:solidFill>
                  <a:srgbClr val="FF0000"/>
                </a:solidFill>
                <a:cs typeface="Times New Roman" panose="02020603050405020304" pitchFamily="18" charset="0"/>
              </a:rPr>
              <a:t>Yêu </a:t>
            </a:r>
            <a:r>
              <a:rPr lang="vi-VN" sz="4000">
                <a:solidFill>
                  <a:srgbClr val="FF0000"/>
                </a:solidFill>
                <a:cs typeface="Times New Roman" panose="02020603050405020304" pitchFamily="18" charset="0"/>
              </a:rPr>
              <a:t>tinh</a:t>
            </a:r>
            <a:r>
              <a:rPr lang="vi-VN" sz="4000">
                <a:solidFill>
                  <a:srgbClr val="000000"/>
                </a:solidFill>
                <a:cs typeface="Times New Roman" panose="02020603050405020304" pitchFamily="18" charset="0"/>
              </a:rPr>
              <a:t>: con vật tưởng tượng, có nhiều phép thuật và rất độc ác</a:t>
            </a:r>
            <a:r>
              <a:rPr lang="vi-VN" sz="4000" smtClean="0">
                <a:solidFill>
                  <a:srgbClr val="000000"/>
                </a:solidFill>
                <a:cs typeface="Times New Roman" panose="02020603050405020304" pitchFamily="18" charset="0"/>
              </a:rPr>
              <a:t>.</a:t>
            </a:r>
            <a:endParaRPr lang="en-US" sz="4000">
              <a:cs typeface="Times New Roman" panose="02020603050405020304" pitchFamily="18" charset="0"/>
            </a:endParaRPr>
          </a:p>
        </p:txBody>
      </p:sp>
    </p:spTree>
    <p:extLst>
      <p:ext uri="{BB962C8B-B14F-4D97-AF65-F5344CB8AC3E}">
        <p14:creationId xmlns:p14="http://schemas.microsoft.com/office/powerpoint/2010/main" val="22638885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50" y="33454"/>
            <a:ext cx="11876049" cy="6909584"/>
          </a:xfrm>
          <a:prstGeom prst="rect">
            <a:avLst/>
          </a:prstGeom>
          <a:noFill/>
        </p:spPr>
        <p:txBody>
          <a:bodyPr wrap="square" rtlCol="0">
            <a:spAutoFit/>
          </a:bodyPr>
          <a:lstStyle/>
          <a:p>
            <a:pPr algn="ctr"/>
            <a:r>
              <a:rPr lang="vi-VN" sz="2800" b="1">
                <a:solidFill>
                  <a:srgbClr val="FF0000"/>
                </a:solidFill>
              </a:rPr>
              <a:t>Bốn anh tài</a:t>
            </a:r>
            <a:endParaRPr lang="vi-VN" sz="2800">
              <a:solidFill>
                <a:srgbClr val="FF0000"/>
              </a:solidFill>
            </a:endParaRPr>
          </a:p>
          <a:p>
            <a:r>
              <a:rPr lang="vi-VN" sz="2400"/>
              <a:t>   </a:t>
            </a:r>
            <a:r>
              <a:rPr lang="vi-VN" sz="2300"/>
              <a:t>Ngày xưa, ở bản kia có một chú bé tuy nhỏ người nhưng ăn một lúc hết chín chõ xôi. Dân bản đặt tên cho chú là Cẩu Khây. Cẩu Khây lên mười tuổi, sức đã bằng trai mười tám; mười lăm tuổi đã tinh thông võ nghệ.</a:t>
            </a:r>
          </a:p>
          <a:p>
            <a:r>
              <a:rPr lang="vi-VN" sz="2300"/>
              <a:t>   Hồi ấy, trong vùng xuất hiện một con yêu tinh chuyên bắt người và súc vật. Chẳng mấy chốc, làng bản tan hoang, nhiều nơi không còn ai sống sót. Thương dân bản, Cẩu Khây quyết chí lên đường diệt trừ yêu tinh.</a:t>
            </a:r>
          </a:p>
          <a:p>
            <a:r>
              <a:rPr lang="vi-VN" sz="2300"/>
              <a:t>   Đến một cánh đồng khô cạn, Cẩu Khây thấy một cậu bé vạm vỡ đang dùng tay làm vồ đóng cọc để đắp đập dẫn nước vào ruộng. Mỗi quả đấm của cậu giáng xuống, cọc tre thụt sâu hàng gang tay. Hỏi chuyện, Cẩu Khây biết tên cậu là Nắm Tay Đóng Cọc. Nắm Tay Đóng Cọc sốt sắng xin được cùng Cẩu Khây đi diệt trừ yêu tinh.</a:t>
            </a:r>
          </a:p>
          <a:p>
            <a:r>
              <a:rPr lang="vi-VN" sz="2300"/>
              <a:t>   Đến một vùng khác, hai người nghe có tiếng tát nước ầm ầm. Họ ngạc nhiên thấy một cậu bé đang lấy vành tai tát nước suối lên một thửa ruộng cao bằng mái nhà. Nghe Cẩu Khây nói chuyện, Lấy Tai Tát Nước hăm hở cùng hai bạn lên đường.</a:t>
            </a:r>
          </a:p>
          <a:p>
            <a:r>
              <a:rPr lang="vi-VN" sz="2300"/>
              <a:t>   Đi được ít lâu, ba người lại gặp một cậu bé đang ngồi dưới gốc cây, lấy móng tay đục gỗ thành lòng máng dẫn nước vào ruộng. Cẩu Khây cùng các bạn đến làm quen và nói rõ chí hướng của ba người. Móng Tay Đục Máng hăng hái xin được làm em út đi theo.</a:t>
            </a:r>
          </a:p>
          <a:p>
            <a:pPr algn="r"/>
            <a:r>
              <a:rPr lang="vi-VN" sz="2300"/>
              <a:t>(còn nữa)</a:t>
            </a:r>
          </a:p>
          <a:p>
            <a:pPr algn="r"/>
            <a:r>
              <a:rPr lang="vi-VN" sz="2300" b="1"/>
              <a:t>TRUYỆN CỔ DÂN TỘC </a:t>
            </a:r>
            <a:r>
              <a:rPr lang="vi-VN" sz="2300" b="1" smtClean="0"/>
              <a:t>TÀY</a:t>
            </a:r>
            <a:endParaRPr lang="en-US" sz="2300" b="1" smtClean="0"/>
          </a:p>
        </p:txBody>
      </p:sp>
    </p:spTree>
    <p:extLst>
      <p:ext uri="{BB962C8B-B14F-4D97-AF65-F5344CB8AC3E}">
        <p14:creationId xmlns:p14="http://schemas.microsoft.com/office/powerpoint/2010/main" val="2493124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5"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60" y="37171"/>
            <a:ext cx="11820549" cy="6820829"/>
          </a:xfrm>
          <a:prstGeom prst="rect">
            <a:avLst/>
          </a:prstGeom>
          <a:noFill/>
          <a:ln w="3810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7238" y="329644"/>
            <a:ext cx="8008382" cy="594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图片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9930" y="771407"/>
            <a:ext cx="1224319" cy="122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3417">
            <a:off x="629960" y="1573173"/>
            <a:ext cx="3008948" cy="425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图片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63409">
            <a:off x="8511422" y="355045"/>
            <a:ext cx="1289327" cy="128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D0DA1A78-517C-4772-A9C2-969AE648E42B}"/>
              </a:ext>
            </a:extLst>
          </p:cNvPr>
          <p:cNvSpPr/>
          <p:nvPr/>
        </p:nvSpPr>
        <p:spPr>
          <a:xfrm>
            <a:off x="4471808" y="2714737"/>
            <a:ext cx="6706981" cy="1170321"/>
          </a:xfrm>
          <a:prstGeom prst="rect">
            <a:avLst/>
          </a:prstGeom>
          <a:noFill/>
        </p:spPr>
        <p:txBody>
          <a:bodyPr wrap="square">
            <a:spAutoFit/>
          </a:bodyPr>
          <a:lstStyle/>
          <a:p>
            <a:pPr algn="ctr" eaLnBrk="1" fontAlgn="auto" hangingPunct="1">
              <a:spcBef>
                <a:spcPts val="0"/>
              </a:spcBef>
              <a:spcAft>
                <a:spcPts val="0"/>
              </a:spcAft>
              <a:defRPr/>
            </a:pPr>
            <a:r>
              <a:rPr lang="en-US" sz="7020" b="1" dirty="0">
                <a:ln w="0"/>
                <a:solidFill>
                  <a:srgbClr val="002060"/>
                </a:solidFill>
                <a:effectLst>
                  <a:outerShdw blurRad="38100" dist="19050" dir="2700000" algn="tl" rotWithShape="0">
                    <a:schemeClr val="dk1">
                      <a:alpha val="40000"/>
                    </a:schemeClr>
                  </a:outerShdw>
                </a:effectLst>
                <a:cs typeface="Times New Roman" panose="02020603050405020304" pitchFamily="18" charset="0"/>
              </a:rPr>
              <a:t>TÌM HIỂU BÀI</a:t>
            </a:r>
          </a:p>
        </p:txBody>
      </p:sp>
    </p:spTree>
    <p:extLst>
      <p:ext uri="{BB962C8B-B14F-4D97-AF65-F5344CB8AC3E}">
        <p14:creationId xmlns:p14="http://schemas.microsoft.com/office/powerpoint/2010/main" val="4214187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838200" y="3238619"/>
            <a:ext cx="10092531" cy="1200329"/>
          </a:xfrm>
          <a:prstGeom prst="rect">
            <a:avLst/>
          </a:prstGeom>
          <a:noFill/>
          <a:ln>
            <a:noFill/>
          </a:ln>
          <a:extLst/>
        </p:spPr>
        <p:txBody>
          <a:bodyPr wrap="square">
            <a:spAutoFit/>
          </a:bodyPr>
          <a:lstStyle/>
          <a:p>
            <a:pPr algn="ctr">
              <a:defRPr/>
            </a:pPr>
            <a:r>
              <a:rPr lang="vi-VN" sz="3600" b="1" dirty="0" smtClean="0">
                <a:solidFill>
                  <a:srgbClr val="C00000"/>
                </a:solidFill>
              </a:rPr>
              <a:t>Những </a:t>
            </a:r>
            <a:r>
              <a:rPr lang="vi-VN" sz="3600" b="1" dirty="0">
                <a:solidFill>
                  <a:srgbClr val="C00000"/>
                </a:solidFill>
              </a:rPr>
              <a:t>chi tiết nào nói lên sức khoẻ và tài năng đặc biệt của Cẩu Khây?</a:t>
            </a:r>
            <a:endParaRPr lang="en-US" sz="3600" b="1" dirty="0">
              <a:solidFill>
                <a:srgbClr val="C00000"/>
              </a:solidFill>
            </a:endParaRPr>
          </a:p>
        </p:txBody>
      </p:sp>
      <p:sp>
        <p:nvSpPr>
          <p:cNvPr id="5" name="Rectangle 4"/>
          <p:cNvSpPr>
            <a:spLocks noChangeArrowheads="1"/>
          </p:cNvSpPr>
          <p:nvPr/>
        </p:nvSpPr>
        <p:spPr bwMode="auto">
          <a:xfrm>
            <a:off x="685800" y="4771311"/>
            <a:ext cx="10591800" cy="1200329"/>
          </a:xfrm>
          <a:prstGeom prst="rect">
            <a:avLst/>
          </a:prstGeom>
          <a:noFill/>
          <a:ln>
            <a:noFill/>
          </a:ln>
          <a:extLst/>
        </p:spPr>
        <p:txBody>
          <a:bodyPr wrap="square">
            <a:spAutoFit/>
          </a:bodyPr>
          <a:lstStyle/>
          <a:p>
            <a:pPr algn="ctr">
              <a:defRPr/>
            </a:pPr>
            <a:r>
              <a:rPr lang="vi-VN" sz="3600" b="1" dirty="0">
                <a:solidFill>
                  <a:srgbClr val="000000"/>
                </a:solidFill>
              </a:rPr>
              <a:t>Nhỏ người nhưng ăn một lúc hết chín chõ xôi, 10 tuổi sức đã bằng trai 18, 15 tuổi đã tinh thông </a:t>
            </a:r>
            <a:r>
              <a:rPr lang="vi-VN" sz="3600" b="1">
                <a:solidFill>
                  <a:srgbClr val="000000"/>
                </a:solidFill>
              </a:rPr>
              <a:t>võ </a:t>
            </a:r>
            <a:r>
              <a:rPr lang="vi-VN" sz="3600" b="1" smtClean="0">
                <a:solidFill>
                  <a:srgbClr val="000000"/>
                </a:solidFill>
              </a:rPr>
              <a:t>nghệ</a:t>
            </a:r>
            <a:r>
              <a:rPr lang="vi-VN" sz="3600" b="1" dirty="0">
                <a:solidFill>
                  <a:srgbClr val="000000"/>
                </a:solidFill>
              </a:rPr>
              <a:t>.</a:t>
            </a:r>
            <a:endParaRPr lang="en-US" sz="3600" b="1" dirty="0">
              <a:solidFill>
                <a:srgbClr val="000000"/>
              </a:solidFill>
            </a:endParaRPr>
          </a:p>
        </p:txBody>
      </p:sp>
      <p:sp>
        <p:nvSpPr>
          <p:cNvPr id="6" name="Rectangle 5"/>
          <p:cNvSpPr/>
          <p:nvPr/>
        </p:nvSpPr>
        <p:spPr>
          <a:xfrm>
            <a:off x="399178" y="457200"/>
            <a:ext cx="11165043" cy="2308324"/>
          </a:xfrm>
          <a:prstGeom prst="rect">
            <a:avLst/>
          </a:prstGeom>
          <a:solidFill>
            <a:srgbClr val="99FFCC"/>
          </a:solidFill>
        </p:spPr>
        <p:txBody>
          <a:bodyPr wrap="square">
            <a:spAutoFit/>
          </a:bodyPr>
          <a:lstStyle/>
          <a:p>
            <a:r>
              <a:rPr lang="en-US" sz="3600"/>
              <a:t> </a:t>
            </a:r>
            <a:r>
              <a:rPr lang="en-US" sz="3600" smtClean="0"/>
              <a:t>    </a:t>
            </a:r>
            <a:r>
              <a:rPr lang="vi-VN" sz="3600" smtClean="0"/>
              <a:t>Ngày </a:t>
            </a:r>
            <a:r>
              <a:rPr lang="vi-VN" sz="3600"/>
              <a:t>xưa, ở bản kia có một chú bé tuy nhỏ người nhưng ăn một lúc hết chín chõ xôi. Dân bản đặt tên cho chú là Cẩu Khây. Cẩu Khây lên mười tuổi, sức đã bằng trai mười tám; mười lăm tuổi đã tinh thông võ nghệ</a:t>
            </a:r>
            <a:r>
              <a:rPr lang="vi-VN" sz="3600" smtClean="0"/>
              <a:t>.</a:t>
            </a:r>
            <a:endParaRPr lang="vi-VN" sz="3600"/>
          </a:p>
        </p:txBody>
      </p:sp>
    </p:spTree>
    <p:extLst>
      <p:ext uri="{BB962C8B-B14F-4D97-AF65-F5344CB8AC3E}">
        <p14:creationId xmlns:p14="http://schemas.microsoft.com/office/powerpoint/2010/main" val="249107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4"/>
                                        </p:tgtEl>
                                        <p:attrNameLst>
                                          <p:attrName>ppt_x</p:attrName>
                                        </p:attrNameLst>
                                      </p:cBhvr>
                                      <p:tavLst>
                                        <p:tav tm="0">
                                          <p:val>
                                            <p:strVal val="ppt_x"/>
                                          </p:val>
                                        </p:tav>
                                        <p:tav tm="100000">
                                          <p:val>
                                            <p:strVal val="ppt_x"/>
                                          </p:val>
                                        </p:tav>
                                      </p:tavLst>
                                    </p:anim>
                                    <p:anim calcmode="lin" valueType="num">
                                      <p:cBhvr additive="base">
                                        <p:cTn id="17" dur="500"/>
                                        <p:tgtEl>
                                          <p:spTgt spid="4"/>
                                        </p:tgtEl>
                                        <p:attrNameLst>
                                          <p:attrName>ppt_y</p:attrName>
                                        </p:attrNameLst>
                                      </p:cBhvr>
                                      <p:tavLst>
                                        <p:tav tm="0">
                                          <p:val>
                                            <p:strVal val="ppt_y"/>
                                          </p:val>
                                        </p:tav>
                                        <p:tav tm="100000">
                                          <p:val>
                                            <p:strVal val="1+ppt_h/2"/>
                                          </p:val>
                                        </p:tav>
                                      </p:tavLst>
                                    </p:anim>
                                    <p:set>
                                      <p:cBhvr>
                                        <p:cTn id="1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AutoShape 5"/>
          <p:cNvSpPr>
            <a:spLocks noChangeArrowheads="1"/>
          </p:cNvSpPr>
          <p:nvPr/>
        </p:nvSpPr>
        <p:spPr bwMode="auto">
          <a:xfrm>
            <a:off x="3565525" y="914400"/>
            <a:ext cx="4656138" cy="533400"/>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endParaRPr lang="en-US" altLang="en-US" sz="2400" b="1">
              <a:solidFill>
                <a:srgbClr val="FF0000"/>
              </a:solidFill>
              <a:latin typeface=".VnRevueH" panose="020B7200000000000000" pitchFamily="34" charset="0"/>
            </a:endParaRPr>
          </a:p>
        </p:txBody>
      </p:sp>
      <p:sp>
        <p:nvSpPr>
          <p:cNvPr id="24" name="Rectangle 3"/>
          <p:cNvSpPr>
            <a:spLocks noChangeArrowheads="1"/>
          </p:cNvSpPr>
          <p:nvPr/>
        </p:nvSpPr>
        <p:spPr bwMode="auto">
          <a:xfrm>
            <a:off x="359734" y="2590800"/>
            <a:ext cx="11067720" cy="646331"/>
          </a:xfrm>
          <a:prstGeom prst="rect">
            <a:avLst/>
          </a:prstGeom>
          <a:noFill/>
          <a:ln>
            <a:noFill/>
          </a:ln>
          <a:extLst/>
        </p:spPr>
        <p:txBody>
          <a:bodyPr wrap="square">
            <a:spAutoFit/>
          </a:bodyPr>
          <a:lstStyle/>
          <a:p>
            <a:pPr>
              <a:defRPr/>
            </a:pPr>
            <a:r>
              <a:rPr lang="en-US" sz="3600" b="1" i="1" dirty="0" smtClean="0">
                <a:solidFill>
                  <a:srgbClr val="C00000"/>
                </a:solidFill>
              </a:rPr>
              <a:t>Chuyện </a:t>
            </a:r>
            <a:r>
              <a:rPr lang="en-US" sz="3600" b="1" i="1" dirty="0">
                <a:solidFill>
                  <a:srgbClr val="C00000"/>
                </a:solidFill>
              </a:rPr>
              <a:t>gì xảy ra với quê hương của Cẩu Khây? </a:t>
            </a:r>
          </a:p>
        </p:txBody>
      </p:sp>
      <p:sp>
        <p:nvSpPr>
          <p:cNvPr id="25" name="Rectangle 24"/>
          <p:cNvSpPr>
            <a:spLocks noChangeArrowheads="1"/>
          </p:cNvSpPr>
          <p:nvPr/>
        </p:nvSpPr>
        <p:spPr bwMode="auto">
          <a:xfrm>
            <a:off x="303499" y="3118850"/>
            <a:ext cx="11226030" cy="1754326"/>
          </a:xfrm>
          <a:prstGeom prst="rect">
            <a:avLst/>
          </a:prstGeom>
          <a:no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3600" b="1" smtClean="0"/>
              <a:t>- Quê </a:t>
            </a:r>
            <a:r>
              <a:rPr lang="en-US" altLang="en-US" sz="3600" b="1" dirty="0"/>
              <a:t>hương Cẩu Khây xuất hiện 1 con yêu tinh, </a:t>
            </a:r>
            <a:r>
              <a:rPr lang="vi-VN" altLang="en-US" sz="3600" b="1" dirty="0"/>
              <a:t>nó </a:t>
            </a:r>
            <a:r>
              <a:rPr lang="en-US" altLang="en-US" sz="3600" b="1" dirty="0"/>
              <a:t>bắt người và súc vật làm cho bản làng tan hoang, nhiều nơi không còn ai sống sót.</a:t>
            </a:r>
          </a:p>
        </p:txBody>
      </p:sp>
      <p:sp>
        <p:nvSpPr>
          <p:cNvPr id="26" name="Rectangle 25"/>
          <p:cNvSpPr>
            <a:spLocks noChangeArrowheads="1"/>
          </p:cNvSpPr>
          <p:nvPr/>
        </p:nvSpPr>
        <p:spPr bwMode="auto">
          <a:xfrm>
            <a:off x="288950" y="4879098"/>
            <a:ext cx="7932713" cy="646331"/>
          </a:xfrm>
          <a:prstGeom prst="rect">
            <a:avLst/>
          </a:prstGeom>
          <a:noFill/>
          <a:ln>
            <a:noFill/>
          </a:ln>
          <a:extLst/>
        </p:spPr>
        <p:txBody>
          <a:bodyPr wrap="square">
            <a:spAutoFit/>
          </a:bodyPr>
          <a:lstStyle/>
          <a:p>
            <a:pPr>
              <a:defRPr/>
            </a:pPr>
            <a:r>
              <a:rPr lang="en-US" sz="3600" b="1" i="1" dirty="0">
                <a:solidFill>
                  <a:srgbClr val="C00000"/>
                </a:solidFill>
              </a:rPr>
              <a:t>Thương dân bản, Cẩu Khây làm gì?</a:t>
            </a:r>
          </a:p>
        </p:txBody>
      </p:sp>
      <p:sp>
        <p:nvSpPr>
          <p:cNvPr id="27" name="Rectangle 26"/>
          <p:cNvSpPr>
            <a:spLocks noChangeArrowheads="1"/>
          </p:cNvSpPr>
          <p:nvPr/>
        </p:nvSpPr>
        <p:spPr bwMode="auto">
          <a:xfrm>
            <a:off x="303499" y="5562600"/>
            <a:ext cx="8062119" cy="646331"/>
          </a:xfrm>
          <a:prstGeom prst="rect">
            <a:avLst/>
          </a:prstGeom>
          <a:no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3600" b="1" smtClean="0">
                <a:solidFill>
                  <a:srgbClr val="000000"/>
                </a:solidFill>
              </a:rPr>
              <a:t>- </a:t>
            </a:r>
            <a:r>
              <a:rPr lang="vi-VN" altLang="en-US" sz="3600" b="1" smtClean="0">
                <a:solidFill>
                  <a:srgbClr val="000000"/>
                </a:solidFill>
              </a:rPr>
              <a:t>Quyết </a:t>
            </a:r>
            <a:r>
              <a:rPr lang="vi-VN" altLang="en-US" sz="3600" b="1" dirty="0">
                <a:solidFill>
                  <a:srgbClr val="000000"/>
                </a:solidFill>
              </a:rPr>
              <a:t>chí l</a:t>
            </a:r>
            <a:r>
              <a:rPr lang="en-US" altLang="en-US" sz="3600" b="1" dirty="0">
                <a:solidFill>
                  <a:srgbClr val="000000"/>
                </a:solidFill>
              </a:rPr>
              <a:t>ên đường diệt trừ yêu tinh.</a:t>
            </a:r>
          </a:p>
        </p:txBody>
      </p:sp>
      <p:sp>
        <p:nvSpPr>
          <p:cNvPr id="23" name="Rectangle 22"/>
          <p:cNvSpPr/>
          <p:nvPr/>
        </p:nvSpPr>
        <p:spPr>
          <a:xfrm>
            <a:off x="360585" y="168633"/>
            <a:ext cx="11165043" cy="2185214"/>
          </a:xfrm>
          <a:prstGeom prst="rect">
            <a:avLst/>
          </a:prstGeom>
          <a:solidFill>
            <a:srgbClr val="99FFCC"/>
          </a:solidFill>
        </p:spPr>
        <p:txBody>
          <a:bodyPr wrap="square">
            <a:spAutoFit/>
          </a:bodyPr>
          <a:lstStyle/>
          <a:p>
            <a:r>
              <a:rPr lang="vi-VN" sz="3400"/>
              <a:t>   Hồi ấy, trong vùng xuất hiện một con yêu tinh chuyên bắt người và súc vật. Chẳng mấy chốc, làng bản tan hoang, nhiều nơi không còn ai sống sót. Thương dân bản, Cẩu Khây quyết chí lên đường diệt trừ yêu tinh.</a:t>
            </a:r>
          </a:p>
        </p:txBody>
      </p:sp>
    </p:spTree>
    <p:extLst>
      <p:ext uri="{BB962C8B-B14F-4D97-AF65-F5344CB8AC3E}">
        <p14:creationId xmlns:p14="http://schemas.microsoft.com/office/powerpoint/2010/main" val="404104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Rectangle 3"/>
          <p:cNvSpPr>
            <a:spLocks noChangeArrowheads="1"/>
          </p:cNvSpPr>
          <p:nvPr/>
        </p:nvSpPr>
        <p:spPr bwMode="auto">
          <a:xfrm>
            <a:off x="1295400" y="152400"/>
            <a:ext cx="10325100" cy="646331"/>
          </a:xfrm>
          <a:prstGeom prst="rect">
            <a:avLst/>
          </a:prstGeom>
          <a:noFill/>
          <a:ln>
            <a:noFill/>
          </a:ln>
          <a:extLst/>
        </p:spPr>
        <p:txBody>
          <a:bodyPr wrap="square">
            <a:spAutoFit/>
          </a:bodyPr>
          <a:lstStyle/>
          <a:p>
            <a:pPr>
              <a:defRPr/>
            </a:pPr>
            <a:r>
              <a:rPr lang="en-US" sz="3600" b="1" i="1" dirty="0" smtClean="0">
                <a:solidFill>
                  <a:srgbClr val="C00000"/>
                </a:solidFill>
              </a:rPr>
              <a:t>C</a:t>
            </a:r>
            <a:r>
              <a:rPr lang="vi-VN" sz="3600" b="1" i="1" dirty="0">
                <a:solidFill>
                  <a:srgbClr val="C00000"/>
                </a:solidFill>
              </a:rPr>
              <a:t>ẩu</a:t>
            </a:r>
            <a:r>
              <a:rPr lang="en-US" sz="3600" b="1" i="1" dirty="0">
                <a:solidFill>
                  <a:srgbClr val="C00000"/>
                </a:solidFill>
              </a:rPr>
              <a:t> </a:t>
            </a:r>
            <a:r>
              <a:rPr lang="en-US" sz="3600" b="1" i="1" dirty="0" err="1">
                <a:solidFill>
                  <a:srgbClr val="C00000"/>
                </a:solidFill>
              </a:rPr>
              <a:t>Khây</a:t>
            </a:r>
            <a:r>
              <a:rPr lang="en-US" sz="3600" b="1" i="1" dirty="0">
                <a:solidFill>
                  <a:srgbClr val="C00000"/>
                </a:solidFill>
              </a:rPr>
              <a:t> </a:t>
            </a:r>
            <a:r>
              <a:rPr lang="en-US" sz="3600" b="1" i="1" dirty="0" err="1">
                <a:solidFill>
                  <a:srgbClr val="C00000"/>
                </a:solidFill>
              </a:rPr>
              <a:t>đi</a:t>
            </a:r>
            <a:r>
              <a:rPr lang="en-US" sz="3600" b="1" i="1" dirty="0">
                <a:solidFill>
                  <a:srgbClr val="C00000"/>
                </a:solidFill>
              </a:rPr>
              <a:t> </a:t>
            </a:r>
            <a:r>
              <a:rPr lang="en-US" sz="3600" b="1" i="1" dirty="0" err="1">
                <a:solidFill>
                  <a:srgbClr val="C00000"/>
                </a:solidFill>
              </a:rPr>
              <a:t>diệt</a:t>
            </a:r>
            <a:r>
              <a:rPr lang="en-US" sz="3600" b="1" i="1" dirty="0">
                <a:solidFill>
                  <a:srgbClr val="C00000"/>
                </a:solidFill>
              </a:rPr>
              <a:t> </a:t>
            </a:r>
            <a:r>
              <a:rPr lang="en-US" sz="3600" b="1" i="1" dirty="0" err="1">
                <a:solidFill>
                  <a:srgbClr val="C00000"/>
                </a:solidFill>
              </a:rPr>
              <a:t>trừ</a:t>
            </a:r>
            <a:r>
              <a:rPr lang="en-US" sz="3600" b="1" i="1" dirty="0">
                <a:solidFill>
                  <a:srgbClr val="C00000"/>
                </a:solidFill>
              </a:rPr>
              <a:t> </a:t>
            </a:r>
            <a:r>
              <a:rPr lang="en-US" sz="3600" b="1" i="1" dirty="0" err="1">
                <a:solidFill>
                  <a:srgbClr val="C00000"/>
                </a:solidFill>
              </a:rPr>
              <a:t>yêu</a:t>
            </a:r>
            <a:r>
              <a:rPr lang="en-US" sz="3600" b="1" i="1" dirty="0">
                <a:solidFill>
                  <a:srgbClr val="C00000"/>
                </a:solidFill>
              </a:rPr>
              <a:t> </a:t>
            </a:r>
            <a:r>
              <a:rPr lang="en-US" sz="3600" b="1" i="1" dirty="0" err="1">
                <a:solidFill>
                  <a:srgbClr val="C00000"/>
                </a:solidFill>
              </a:rPr>
              <a:t>tinh</a:t>
            </a:r>
            <a:r>
              <a:rPr lang="en-US" sz="3600" b="1" i="1" dirty="0">
                <a:solidFill>
                  <a:srgbClr val="C00000"/>
                </a:solidFill>
              </a:rPr>
              <a:t> </a:t>
            </a:r>
            <a:r>
              <a:rPr lang="en-US" sz="3600" b="1" i="1" dirty="0" err="1">
                <a:solidFill>
                  <a:srgbClr val="C00000"/>
                </a:solidFill>
              </a:rPr>
              <a:t>cùng</a:t>
            </a:r>
            <a:r>
              <a:rPr lang="en-US" sz="3600" b="1" i="1" dirty="0">
                <a:solidFill>
                  <a:srgbClr val="C00000"/>
                </a:solidFill>
              </a:rPr>
              <a:t> </a:t>
            </a:r>
            <a:r>
              <a:rPr lang="en-US" sz="3600" b="1" i="1" dirty="0" err="1">
                <a:solidFill>
                  <a:srgbClr val="C00000"/>
                </a:solidFill>
              </a:rPr>
              <a:t>những</a:t>
            </a:r>
            <a:r>
              <a:rPr lang="en-US" sz="3600" b="1" i="1" dirty="0">
                <a:solidFill>
                  <a:srgbClr val="C00000"/>
                </a:solidFill>
              </a:rPr>
              <a:t> </a:t>
            </a:r>
            <a:r>
              <a:rPr lang="en-US" sz="3600" b="1" i="1" dirty="0" err="1">
                <a:solidFill>
                  <a:srgbClr val="C00000"/>
                </a:solidFill>
              </a:rPr>
              <a:t>ai</a:t>
            </a:r>
            <a:r>
              <a:rPr lang="en-US" sz="3600" b="1" i="1" dirty="0">
                <a:solidFill>
                  <a:srgbClr val="C00000"/>
                </a:solidFill>
              </a:rPr>
              <a:t>?</a:t>
            </a:r>
          </a:p>
        </p:txBody>
      </p:sp>
      <p:sp>
        <p:nvSpPr>
          <p:cNvPr id="29" name="Rectangle 28"/>
          <p:cNvSpPr>
            <a:spLocks noChangeArrowheads="1"/>
          </p:cNvSpPr>
          <p:nvPr/>
        </p:nvSpPr>
        <p:spPr bwMode="auto">
          <a:xfrm>
            <a:off x="24795" y="819745"/>
            <a:ext cx="11734800" cy="615553"/>
          </a:xfrm>
          <a:prstGeom prst="rect">
            <a:avLst/>
          </a:prstGeom>
          <a:noFill/>
          <a:ln>
            <a:noFill/>
          </a:ln>
          <a:extLst/>
        </p:spPr>
        <p:txBody>
          <a:bodyPr wrap="square">
            <a:spAutoFit/>
          </a:bodyPr>
          <a:lstStyle/>
          <a:p>
            <a:pPr>
              <a:defRPr/>
            </a:pPr>
            <a:r>
              <a:rPr lang="en-US" sz="3400" b="1" smtClean="0">
                <a:solidFill>
                  <a:srgbClr val="000000"/>
                </a:solidFill>
              </a:rPr>
              <a:t>- Nắm </a:t>
            </a:r>
            <a:r>
              <a:rPr lang="en-US" sz="3400" b="1" dirty="0" err="1">
                <a:solidFill>
                  <a:srgbClr val="000000"/>
                </a:solidFill>
              </a:rPr>
              <a:t>Tay</a:t>
            </a:r>
            <a:r>
              <a:rPr lang="en-US" sz="3400" b="1" dirty="0">
                <a:solidFill>
                  <a:srgbClr val="000000"/>
                </a:solidFill>
              </a:rPr>
              <a:t> </a:t>
            </a:r>
            <a:r>
              <a:rPr lang="en-US" sz="3400" b="1" dirty="0" err="1">
                <a:solidFill>
                  <a:srgbClr val="000000"/>
                </a:solidFill>
              </a:rPr>
              <a:t>Đóng</a:t>
            </a:r>
            <a:r>
              <a:rPr lang="en-US" sz="3400" b="1" dirty="0">
                <a:solidFill>
                  <a:srgbClr val="000000"/>
                </a:solidFill>
              </a:rPr>
              <a:t> </a:t>
            </a:r>
            <a:r>
              <a:rPr lang="en-US" sz="3400" b="1" dirty="0" err="1">
                <a:solidFill>
                  <a:srgbClr val="000000"/>
                </a:solidFill>
              </a:rPr>
              <a:t>Cọc</a:t>
            </a:r>
            <a:r>
              <a:rPr lang="en-US" sz="3400" b="1" dirty="0">
                <a:solidFill>
                  <a:srgbClr val="000000"/>
                </a:solidFill>
              </a:rPr>
              <a:t>, </a:t>
            </a:r>
            <a:r>
              <a:rPr lang="en-US" sz="3400" b="1" dirty="0" err="1">
                <a:solidFill>
                  <a:srgbClr val="000000"/>
                </a:solidFill>
              </a:rPr>
              <a:t>Lấy</a:t>
            </a:r>
            <a:r>
              <a:rPr lang="en-US" sz="3400" b="1" dirty="0">
                <a:solidFill>
                  <a:srgbClr val="000000"/>
                </a:solidFill>
              </a:rPr>
              <a:t> Tai </a:t>
            </a:r>
            <a:r>
              <a:rPr lang="en-US" sz="3400" b="1" dirty="0" err="1">
                <a:solidFill>
                  <a:srgbClr val="000000"/>
                </a:solidFill>
              </a:rPr>
              <a:t>Tát</a:t>
            </a:r>
            <a:r>
              <a:rPr lang="en-US" sz="3400" b="1" dirty="0">
                <a:solidFill>
                  <a:srgbClr val="000000"/>
                </a:solidFill>
              </a:rPr>
              <a:t> </a:t>
            </a:r>
            <a:r>
              <a:rPr lang="en-US" sz="3400" b="1" dirty="0" err="1">
                <a:solidFill>
                  <a:srgbClr val="000000"/>
                </a:solidFill>
              </a:rPr>
              <a:t>Nước</a:t>
            </a:r>
            <a:r>
              <a:rPr lang="en-US" sz="3400" b="1" dirty="0">
                <a:solidFill>
                  <a:srgbClr val="000000"/>
                </a:solidFill>
              </a:rPr>
              <a:t>, </a:t>
            </a:r>
            <a:r>
              <a:rPr lang="en-US" sz="3400" b="1" dirty="0" err="1">
                <a:solidFill>
                  <a:srgbClr val="000000"/>
                </a:solidFill>
              </a:rPr>
              <a:t>Móng</a:t>
            </a:r>
            <a:r>
              <a:rPr lang="en-US" sz="3400" b="1" dirty="0">
                <a:solidFill>
                  <a:srgbClr val="000000"/>
                </a:solidFill>
              </a:rPr>
              <a:t> </a:t>
            </a:r>
            <a:r>
              <a:rPr lang="en-US" sz="3400" b="1" dirty="0" err="1">
                <a:solidFill>
                  <a:srgbClr val="000000"/>
                </a:solidFill>
              </a:rPr>
              <a:t>Tay</a:t>
            </a:r>
            <a:r>
              <a:rPr lang="en-US" sz="3400" b="1" dirty="0">
                <a:solidFill>
                  <a:srgbClr val="000000"/>
                </a:solidFill>
              </a:rPr>
              <a:t> </a:t>
            </a:r>
            <a:r>
              <a:rPr lang="en-US" sz="3400" b="1" dirty="0" err="1">
                <a:solidFill>
                  <a:srgbClr val="000000"/>
                </a:solidFill>
              </a:rPr>
              <a:t>Đục</a:t>
            </a:r>
            <a:r>
              <a:rPr lang="en-US" sz="3400" b="1" dirty="0">
                <a:solidFill>
                  <a:srgbClr val="000000"/>
                </a:solidFill>
              </a:rPr>
              <a:t> </a:t>
            </a:r>
            <a:r>
              <a:rPr lang="en-US" sz="3400" b="1" dirty="0" err="1">
                <a:solidFill>
                  <a:srgbClr val="000000"/>
                </a:solidFill>
              </a:rPr>
              <a:t>Máng</a:t>
            </a:r>
            <a:r>
              <a:rPr lang="en-US" sz="3400" b="1" dirty="0">
                <a:solidFill>
                  <a:srgbClr val="000000"/>
                </a:solidFill>
              </a:rPr>
              <a:t>.</a:t>
            </a:r>
          </a:p>
        </p:txBody>
      </p:sp>
      <p:pic>
        <p:nvPicPr>
          <p:cNvPr id="22" name="Picture 5" descr="scan0002"/>
          <p:cNvPicPr>
            <a:picLocks noChangeAspect="1" noChangeArrowheads="1"/>
          </p:cNvPicPr>
          <p:nvPr/>
        </p:nvPicPr>
        <p:blipFill rotWithShape="1">
          <a:blip r:embed="rId2">
            <a:extLst>
              <a:ext uri="{28A0092B-C50C-407E-A947-70E740481C1C}">
                <a14:useLocalDpi xmlns:a14="http://schemas.microsoft.com/office/drawing/2010/main" val="0"/>
              </a:ext>
            </a:extLst>
          </a:blip>
          <a:srcRect t="3182" r="1936" b="2766"/>
          <a:stretch/>
        </p:blipFill>
        <p:spPr bwMode="auto">
          <a:xfrm>
            <a:off x="1143000" y="1676401"/>
            <a:ext cx="9372942" cy="518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Callout 9"/>
          <p:cNvSpPr/>
          <p:nvPr/>
        </p:nvSpPr>
        <p:spPr>
          <a:xfrm>
            <a:off x="7696200" y="1981200"/>
            <a:ext cx="1981200" cy="762000"/>
          </a:xfrm>
          <a:prstGeom prst="wedgeEllipseCallout">
            <a:avLst>
              <a:gd name="adj1" fmla="val -65861"/>
              <a:gd name="adj2" fmla="val 771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Times New Roman" panose="02020603050405020304" pitchFamily="18" charset="0"/>
                <a:cs typeface="Times New Roman" panose="02020603050405020304" pitchFamily="18" charset="0"/>
              </a:rPr>
              <a:t>Móng Tay Đục Máng</a:t>
            </a:r>
            <a:endParaRPr lang="en-US">
              <a:solidFill>
                <a:schemeClr val="tx1"/>
              </a:solidFill>
              <a:latin typeface="Times New Roman" panose="02020603050405020304" pitchFamily="18" charset="0"/>
              <a:cs typeface="Times New Roman" panose="02020603050405020304" pitchFamily="18" charset="0"/>
            </a:endParaRPr>
          </a:p>
        </p:txBody>
      </p:sp>
      <p:sp>
        <p:nvSpPr>
          <p:cNvPr id="26" name="Oval Callout 25"/>
          <p:cNvSpPr/>
          <p:nvPr/>
        </p:nvSpPr>
        <p:spPr>
          <a:xfrm>
            <a:off x="2219093" y="1435298"/>
            <a:ext cx="1981200" cy="762000"/>
          </a:xfrm>
          <a:prstGeom prst="wedgeEllipseCallout">
            <a:avLst>
              <a:gd name="adj1" fmla="val 28699"/>
              <a:gd name="adj2" fmla="val 6689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Times New Roman" panose="02020603050405020304" pitchFamily="18" charset="0"/>
                <a:cs typeface="Times New Roman" panose="02020603050405020304" pitchFamily="18" charset="0"/>
              </a:rPr>
              <a:t>Lấy Tai </a:t>
            </a:r>
          </a:p>
          <a:p>
            <a:pPr algn="ctr"/>
            <a:r>
              <a:rPr lang="en-US" smtClean="0">
                <a:solidFill>
                  <a:schemeClr val="tx1"/>
                </a:solidFill>
                <a:latin typeface="Times New Roman" panose="02020603050405020304" pitchFamily="18" charset="0"/>
                <a:cs typeface="Times New Roman" panose="02020603050405020304" pitchFamily="18" charset="0"/>
              </a:rPr>
              <a:t>Tát Nước</a:t>
            </a:r>
            <a:endParaRPr lang="en-US">
              <a:solidFill>
                <a:schemeClr val="tx1"/>
              </a:solidFill>
              <a:latin typeface="Times New Roman" panose="02020603050405020304" pitchFamily="18" charset="0"/>
              <a:cs typeface="Times New Roman" panose="02020603050405020304" pitchFamily="18" charset="0"/>
            </a:endParaRPr>
          </a:p>
        </p:txBody>
      </p:sp>
      <p:sp>
        <p:nvSpPr>
          <p:cNvPr id="27" name="Oval Callout 26"/>
          <p:cNvSpPr/>
          <p:nvPr/>
        </p:nvSpPr>
        <p:spPr>
          <a:xfrm>
            <a:off x="457200" y="2590800"/>
            <a:ext cx="1981200" cy="762000"/>
          </a:xfrm>
          <a:prstGeom prst="wedgeEllipseCallout">
            <a:avLst>
              <a:gd name="adj1" fmla="val 51212"/>
              <a:gd name="adj2" fmla="val 771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Times New Roman" panose="02020603050405020304" pitchFamily="18" charset="0"/>
                <a:cs typeface="Times New Roman" panose="02020603050405020304" pitchFamily="18" charset="0"/>
              </a:rPr>
              <a:t>Nắm Tay Đóng Cọc</a:t>
            </a:r>
            <a:endParaRPr lang="en-US">
              <a:solidFill>
                <a:schemeClr val="tx1"/>
              </a:solidFill>
              <a:latin typeface="Times New Roman" panose="02020603050405020304" pitchFamily="18" charset="0"/>
              <a:cs typeface="Times New Roman" panose="02020603050405020304" pitchFamily="18" charset="0"/>
            </a:endParaRPr>
          </a:p>
        </p:txBody>
      </p:sp>
      <p:sp>
        <p:nvSpPr>
          <p:cNvPr id="30" name="Oval Callout 29"/>
          <p:cNvSpPr/>
          <p:nvPr/>
        </p:nvSpPr>
        <p:spPr>
          <a:xfrm>
            <a:off x="5257800" y="1837312"/>
            <a:ext cx="1599858" cy="541911"/>
          </a:xfrm>
          <a:prstGeom prst="wedgeEllipseCallout">
            <a:avLst>
              <a:gd name="adj1" fmla="val -19707"/>
              <a:gd name="adj2" fmla="val 771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Times New Roman" panose="02020603050405020304" pitchFamily="18" charset="0"/>
                <a:cs typeface="Times New Roman" panose="02020603050405020304" pitchFamily="18" charset="0"/>
              </a:rPr>
              <a:t>Cẩu Khây</a:t>
            </a:r>
            <a:endParaRPr lang="en-US">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184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10" grpId="0" animBg="1"/>
      <p:bldP spid="26" grpId="0" animBg="1"/>
      <p:bldP spid="27"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21"/>
          <p:cNvSpPr>
            <a:spLocks noChangeArrowheads="1"/>
          </p:cNvSpPr>
          <p:nvPr/>
        </p:nvSpPr>
        <p:spPr bwMode="auto">
          <a:xfrm>
            <a:off x="304800" y="4458831"/>
            <a:ext cx="11125200" cy="2246769"/>
          </a:xfrm>
          <a:prstGeom prst="rect">
            <a:avLst/>
          </a:prstGeom>
          <a:no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2800" b="1" smtClean="0">
                <a:solidFill>
                  <a:srgbClr val="FF0000"/>
                </a:solidFill>
              </a:rPr>
              <a:t>- </a:t>
            </a:r>
            <a:r>
              <a:rPr lang="vi-VN" altLang="en-US" sz="2800" b="1" smtClean="0">
                <a:solidFill>
                  <a:srgbClr val="FF0000"/>
                </a:solidFill>
              </a:rPr>
              <a:t>Nắm </a:t>
            </a:r>
            <a:r>
              <a:rPr lang="vi-VN" altLang="en-US" sz="2800" b="1" dirty="0">
                <a:solidFill>
                  <a:srgbClr val="FF0000"/>
                </a:solidFill>
              </a:rPr>
              <a:t>Tay Đóng Cọc:</a:t>
            </a:r>
            <a:r>
              <a:rPr lang="vi-VN" altLang="en-US" sz="2800" b="1" dirty="0">
                <a:solidFill>
                  <a:srgbClr val="0000FF"/>
                </a:solidFill>
              </a:rPr>
              <a:t> dùng tay làm vồ đóng cọc, mỗi quả đấm giáng xuống, cọc tre thụt sâu hàng gang tay</a:t>
            </a:r>
            <a:r>
              <a:rPr lang="vi-VN" altLang="en-US" sz="2800" b="1" i="1">
                <a:solidFill>
                  <a:srgbClr val="0000FF"/>
                </a:solidFill>
              </a:rPr>
              <a:t>. </a:t>
            </a:r>
            <a:endParaRPr lang="en-US" altLang="en-US" sz="2800" b="1" i="1" smtClean="0">
              <a:solidFill>
                <a:srgbClr val="0000FF"/>
              </a:solidFill>
            </a:endParaRPr>
          </a:p>
          <a:p>
            <a:pPr algn="just"/>
            <a:r>
              <a:rPr lang="en-US" altLang="en-US" sz="2800" b="1" smtClean="0">
                <a:solidFill>
                  <a:srgbClr val="FF0000"/>
                </a:solidFill>
              </a:rPr>
              <a:t>- Lấy </a:t>
            </a:r>
            <a:r>
              <a:rPr lang="en-US" altLang="en-US" sz="2800" b="1" dirty="0">
                <a:solidFill>
                  <a:srgbClr val="FF0000"/>
                </a:solidFill>
              </a:rPr>
              <a:t>Tai Tát Nước:</a:t>
            </a:r>
            <a:r>
              <a:rPr lang="en-US" altLang="en-US" sz="2800" b="1" dirty="0">
                <a:solidFill>
                  <a:srgbClr val="0000FF"/>
                </a:solidFill>
              </a:rPr>
              <a:t> lấy tai tát nước lên thửa ruộng cao bằng mái nhà</a:t>
            </a:r>
            <a:r>
              <a:rPr lang="en-US" altLang="en-US" sz="2800" b="1">
                <a:solidFill>
                  <a:srgbClr val="0000FF"/>
                </a:solidFill>
              </a:rPr>
              <a:t>. </a:t>
            </a:r>
            <a:endParaRPr lang="en-US" altLang="en-US" sz="2800" b="1" smtClean="0">
              <a:solidFill>
                <a:srgbClr val="0000FF"/>
              </a:solidFill>
            </a:endParaRPr>
          </a:p>
          <a:p>
            <a:pPr algn="just"/>
            <a:r>
              <a:rPr lang="en-US" altLang="en-US" sz="2800" b="1" i="1" smtClean="0">
                <a:solidFill>
                  <a:srgbClr val="FF0000"/>
                </a:solidFill>
              </a:rPr>
              <a:t>- </a:t>
            </a:r>
            <a:r>
              <a:rPr lang="en-US" altLang="en-US" sz="2800" b="1" smtClean="0">
                <a:solidFill>
                  <a:srgbClr val="FF0000"/>
                </a:solidFill>
              </a:rPr>
              <a:t>Móng </a:t>
            </a:r>
            <a:r>
              <a:rPr lang="en-US" altLang="en-US" sz="2800" b="1" dirty="0">
                <a:solidFill>
                  <a:srgbClr val="FF0000"/>
                </a:solidFill>
              </a:rPr>
              <a:t>Tay Đục Máng</a:t>
            </a:r>
            <a:r>
              <a:rPr lang="en-US" altLang="en-US" sz="2800" b="1" i="1" dirty="0">
                <a:solidFill>
                  <a:srgbClr val="FF0000"/>
                </a:solidFill>
              </a:rPr>
              <a:t>: </a:t>
            </a:r>
            <a:r>
              <a:rPr lang="en-US" altLang="en-US" sz="2800" b="1" dirty="0">
                <a:solidFill>
                  <a:srgbClr val="0000FF"/>
                </a:solidFill>
              </a:rPr>
              <a:t>lấy móng tay đục gỗ thành lòng máng để dẫn nước vào ruộng.</a:t>
            </a:r>
          </a:p>
        </p:txBody>
      </p:sp>
      <p:grpSp>
        <p:nvGrpSpPr>
          <p:cNvPr id="4" name="Group 3"/>
          <p:cNvGrpSpPr/>
          <p:nvPr/>
        </p:nvGrpSpPr>
        <p:grpSpPr>
          <a:xfrm>
            <a:off x="1676400" y="76200"/>
            <a:ext cx="7772742" cy="4441902"/>
            <a:chOff x="289932" y="-29737"/>
            <a:chExt cx="10058742" cy="5422702"/>
          </a:xfrm>
        </p:grpSpPr>
        <p:pic>
          <p:nvPicPr>
            <p:cNvPr id="21" name="Picture 5" descr="scan0002"/>
            <p:cNvPicPr>
              <a:picLocks noChangeAspect="1" noChangeArrowheads="1"/>
            </p:cNvPicPr>
            <p:nvPr/>
          </p:nvPicPr>
          <p:blipFill rotWithShape="1">
            <a:blip r:embed="rId2">
              <a:extLst>
                <a:ext uri="{28A0092B-C50C-407E-A947-70E740481C1C}">
                  <a14:useLocalDpi xmlns:a14="http://schemas.microsoft.com/office/drawing/2010/main" val="0"/>
                </a:ext>
              </a:extLst>
            </a:blip>
            <a:srcRect t="3182" r="1936" b="2766"/>
            <a:stretch/>
          </p:blipFill>
          <p:spPr bwMode="auto">
            <a:xfrm>
              <a:off x="975732" y="211366"/>
              <a:ext cx="9372942" cy="518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Callout 23"/>
            <p:cNvSpPr/>
            <p:nvPr/>
          </p:nvSpPr>
          <p:spPr>
            <a:xfrm>
              <a:off x="7528933" y="516165"/>
              <a:ext cx="2215793" cy="762000"/>
            </a:xfrm>
            <a:prstGeom prst="wedgeEllipseCallout">
              <a:avLst>
                <a:gd name="adj1" fmla="val -65861"/>
                <a:gd name="adj2" fmla="val 771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Times New Roman" panose="02020603050405020304" pitchFamily="18" charset="0"/>
                  <a:cs typeface="Times New Roman" panose="02020603050405020304" pitchFamily="18" charset="0"/>
                </a:rPr>
                <a:t>Móng Tay Đục Máng</a:t>
              </a:r>
              <a:endParaRPr lang="en-US">
                <a:solidFill>
                  <a:schemeClr val="tx1"/>
                </a:solidFill>
                <a:latin typeface="Times New Roman" panose="02020603050405020304" pitchFamily="18" charset="0"/>
                <a:cs typeface="Times New Roman" panose="02020603050405020304" pitchFamily="18" charset="0"/>
              </a:endParaRPr>
            </a:p>
          </p:txBody>
        </p:sp>
        <p:sp>
          <p:nvSpPr>
            <p:cNvPr id="25" name="Oval Callout 24"/>
            <p:cNvSpPr/>
            <p:nvPr/>
          </p:nvSpPr>
          <p:spPr>
            <a:xfrm>
              <a:off x="2051825" y="-29737"/>
              <a:ext cx="1981200" cy="762000"/>
            </a:xfrm>
            <a:prstGeom prst="wedgeEllipseCallout">
              <a:avLst>
                <a:gd name="adj1" fmla="val 28699"/>
                <a:gd name="adj2" fmla="val 6689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Times New Roman" panose="02020603050405020304" pitchFamily="18" charset="0"/>
                  <a:cs typeface="Times New Roman" panose="02020603050405020304" pitchFamily="18" charset="0"/>
                </a:rPr>
                <a:t>Lấy Tai </a:t>
              </a:r>
            </a:p>
            <a:p>
              <a:pPr algn="ctr"/>
              <a:r>
                <a:rPr lang="en-US" smtClean="0">
                  <a:solidFill>
                    <a:schemeClr val="tx1"/>
                  </a:solidFill>
                  <a:latin typeface="Times New Roman" panose="02020603050405020304" pitchFamily="18" charset="0"/>
                  <a:cs typeface="Times New Roman" panose="02020603050405020304" pitchFamily="18" charset="0"/>
                </a:rPr>
                <a:t>Tát Nước</a:t>
              </a:r>
              <a:endParaRPr lang="en-US">
                <a:solidFill>
                  <a:schemeClr val="tx1"/>
                </a:solidFill>
                <a:latin typeface="Times New Roman" panose="02020603050405020304" pitchFamily="18" charset="0"/>
                <a:cs typeface="Times New Roman" panose="02020603050405020304" pitchFamily="18" charset="0"/>
              </a:endParaRPr>
            </a:p>
          </p:txBody>
        </p:sp>
        <p:sp>
          <p:nvSpPr>
            <p:cNvPr id="26" name="Oval Callout 25"/>
            <p:cNvSpPr/>
            <p:nvPr/>
          </p:nvSpPr>
          <p:spPr>
            <a:xfrm>
              <a:off x="289932" y="1125766"/>
              <a:ext cx="2212824" cy="762000"/>
            </a:xfrm>
            <a:prstGeom prst="wedgeEllipseCallout">
              <a:avLst>
                <a:gd name="adj1" fmla="val 51212"/>
                <a:gd name="adj2" fmla="val 771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Times New Roman" panose="02020603050405020304" pitchFamily="18" charset="0"/>
                  <a:cs typeface="Times New Roman" panose="02020603050405020304" pitchFamily="18" charset="0"/>
                </a:rPr>
                <a:t>Nắm Tay Đóng Cọc</a:t>
              </a:r>
              <a:endParaRPr lang="en-US">
                <a:solidFill>
                  <a:schemeClr val="tx1"/>
                </a:solidFill>
                <a:latin typeface="Times New Roman" panose="02020603050405020304" pitchFamily="18" charset="0"/>
                <a:cs typeface="Times New Roman" panose="02020603050405020304" pitchFamily="18" charset="0"/>
              </a:endParaRPr>
            </a:p>
          </p:txBody>
        </p:sp>
        <p:sp>
          <p:nvSpPr>
            <p:cNvPr id="27" name="Oval Callout 26"/>
            <p:cNvSpPr/>
            <p:nvPr/>
          </p:nvSpPr>
          <p:spPr>
            <a:xfrm>
              <a:off x="5090532" y="211366"/>
              <a:ext cx="2139620" cy="702822"/>
            </a:xfrm>
            <a:prstGeom prst="wedgeEllipseCallout">
              <a:avLst>
                <a:gd name="adj1" fmla="val -19707"/>
                <a:gd name="adj2" fmla="val 771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Times New Roman" panose="02020603050405020304" pitchFamily="18" charset="0"/>
                  <a:cs typeface="Times New Roman" panose="02020603050405020304" pitchFamily="18" charset="0"/>
                </a:rPr>
                <a:t>Cẩu Khây</a:t>
              </a:r>
              <a:endParaRPr lang="en-US">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4425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95400" y="76200"/>
            <a:ext cx="8610600" cy="4876800"/>
            <a:chOff x="289932" y="-29737"/>
            <a:chExt cx="10058742" cy="5422702"/>
          </a:xfrm>
        </p:grpSpPr>
        <p:pic>
          <p:nvPicPr>
            <p:cNvPr id="5" name="Picture 5" descr="scan0002"/>
            <p:cNvPicPr>
              <a:picLocks noChangeAspect="1" noChangeArrowheads="1"/>
            </p:cNvPicPr>
            <p:nvPr/>
          </p:nvPicPr>
          <p:blipFill rotWithShape="1">
            <a:blip r:embed="rId2">
              <a:extLst>
                <a:ext uri="{28A0092B-C50C-407E-A947-70E740481C1C}">
                  <a14:useLocalDpi xmlns:a14="http://schemas.microsoft.com/office/drawing/2010/main" val="0"/>
                </a:ext>
              </a:extLst>
            </a:blip>
            <a:srcRect t="3182" r="1936" b="2766"/>
            <a:stretch/>
          </p:blipFill>
          <p:spPr bwMode="auto">
            <a:xfrm>
              <a:off x="975732" y="211366"/>
              <a:ext cx="9372942" cy="518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p:cNvSpPr/>
            <p:nvPr/>
          </p:nvSpPr>
          <p:spPr>
            <a:xfrm>
              <a:off x="7528933" y="516165"/>
              <a:ext cx="2215793" cy="762000"/>
            </a:xfrm>
            <a:prstGeom prst="wedgeEllipseCallout">
              <a:avLst>
                <a:gd name="adj1" fmla="val -65861"/>
                <a:gd name="adj2" fmla="val 771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Times New Roman" panose="02020603050405020304" pitchFamily="18" charset="0"/>
                  <a:cs typeface="Times New Roman" panose="02020603050405020304" pitchFamily="18" charset="0"/>
                </a:rPr>
                <a:t>Móng Tay Đục Máng</a:t>
              </a:r>
              <a:endParaRPr lang="en-US">
                <a:solidFill>
                  <a:schemeClr val="tx1"/>
                </a:solidFill>
                <a:latin typeface="Times New Roman" panose="02020603050405020304" pitchFamily="18" charset="0"/>
                <a:cs typeface="Times New Roman" panose="02020603050405020304" pitchFamily="18" charset="0"/>
              </a:endParaRPr>
            </a:p>
          </p:txBody>
        </p:sp>
        <p:sp>
          <p:nvSpPr>
            <p:cNvPr id="7" name="Oval Callout 6"/>
            <p:cNvSpPr/>
            <p:nvPr/>
          </p:nvSpPr>
          <p:spPr>
            <a:xfrm>
              <a:off x="2051825" y="-29737"/>
              <a:ext cx="1981200" cy="762000"/>
            </a:xfrm>
            <a:prstGeom prst="wedgeEllipseCallout">
              <a:avLst>
                <a:gd name="adj1" fmla="val 28699"/>
                <a:gd name="adj2" fmla="val 6689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Times New Roman" panose="02020603050405020304" pitchFamily="18" charset="0"/>
                  <a:cs typeface="Times New Roman" panose="02020603050405020304" pitchFamily="18" charset="0"/>
                </a:rPr>
                <a:t>Lấy Tai </a:t>
              </a:r>
            </a:p>
            <a:p>
              <a:pPr algn="ctr"/>
              <a:r>
                <a:rPr lang="en-US" smtClean="0">
                  <a:solidFill>
                    <a:schemeClr val="tx1"/>
                  </a:solidFill>
                  <a:latin typeface="Times New Roman" panose="02020603050405020304" pitchFamily="18" charset="0"/>
                  <a:cs typeface="Times New Roman" panose="02020603050405020304" pitchFamily="18" charset="0"/>
                </a:rPr>
                <a:t>Tát Nước</a:t>
              </a:r>
              <a:endParaRPr lang="en-US">
                <a:solidFill>
                  <a:schemeClr val="tx1"/>
                </a:solidFill>
                <a:latin typeface="Times New Roman" panose="02020603050405020304" pitchFamily="18" charset="0"/>
                <a:cs typeface="Times New Roman" panose="02020603050405020304" pitchFamily="18" charset="0"/>
              </a:endParaRPr>
            </a:p>
          </p:txBody>
        </p:sp>
        <p:sp>
          <p:nvSpPr>
            <p:cNvPr id="8" name="Oval Callout 7"/>
            <p:cNvSpPr/>
            <p:nvPr/>
          </p:nvSpPr>
          <p:spPr>
            <a:xfrm>
              <a:off x="289932" y="1125766"/>
              <a:ext cx="2212824" cy="762000"/>
            </a:xfrm>
            <a:prstGeom prst="wedgeEllipseCallout">
              <a:avLst>
                <a:gd name="adj1" fmla="val 51212"/>
                <a:gd name="adj2" fmla="val 771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Times New Roman" panose="02020603050405020304" pitchFamily="18" charset="0"/>
                  <a:cs typeface="Times New Roman" panose="02020603050405020304" pitchFamily="18" charset="0"/>
                </a:rPr>
                <a:t>Nắm Tay Đóng Cọc</a:t>
              </a:r>
              <a:endParaRPr lang="en-US">
                <a:solidFill>
                  <a:schemeClr val="tx1"/>
                </a:solidFill>
                <a:latin typeface="Times New Roman" panose="02020603050405020304" pitchFamily="18" charset="0"/>
                <a:cs typeface="Times New Roman" panose="02020603050405020304" pitchFamily="18" charset="0"/>
              </a:endParaRPr>
            </a:p>
          </p:txBody>
        </p:sp>
        <p:sp>
          <p:nvSpPr>
            <p:cNvPr id="9" name="Oval Callout 8"/>
            <p:cNvSpPr/>
            <p:nvPr/>
          </p:nvSpPr>
          <p:spPr>
            <a:xfrm>
              <a:off x="5090532" y="211366"/>
              <a:ext cx="2139620" cy="702822"/>
            </a:xfrm>
            <a:prstGeom prst="wedgeEllipseCallout">
              <a:avLst>
                <a:gd name="adj1" fmla="val -19707"/>
                <a:gd name="adj2" fmla="val 771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Times New Roman" panose="02020603050405020304" pitchFamily="18" charset="0"/>
                  <a:cs typeface="Times New Roman" panose="02020603050405020304" pitchFamily="18" charset="0"/>
                </a:rPr>
                <a:t>Cẩu Khây</a:t>
              </a:r>
              <a:endParaRPr lang="en-US">
                <a:solidFill>
                  <a:schemeClr val="tx1"/>
                </a:solidFill>
                <a:latin typeface="Times New Roman" panose="02020603050405020304" pitchFamily="18" charset="0"/>
                <a:cs typeface="Times New Roman" panose="02020603050405020304" pitchFamily="18" charset="0"/>
              </a:endParaRPr>
            </a:p>
          </p:txBody>
        </p:sp>
      </p:grpSp>
      <p:sp>
        <p:nvSpPr>
          <p:cNvPr id="10" name="Rectangle 3"/>
          <p:cNvSpPr>
            <a:spLocks noChangeArrowheads="1"/>
          </p:cNvSpPr>
          <p:nvPr/>
        </p:nvSpPr>
        <p:spPr bwMode="auto">
          <a:xfrm>
            <a:off x="217333" y="4953000"/>
            <a:ext cx="11506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vi-VN" altLang="en-US" sz="4000" b="1" dirty="0">
                <a:solidFill>
                  <a:srgbClr val="C00000"/>
                </a:solidFill>
              </a:rPr>
              <a:t>Em có nhận xét gì về tên các nhân vật trong truyện?</a:t>
            </a:r>
            <a:endParaRPr lang="en-US" altLang="en-US" sz="4000" b="1" dirty="0">
              <a:solidFill>
                <a:srgbClr val="C00000"/>
              </a:solidFill>
            </a:endParaRPr>
          </a:p>
        </p:txBody>
      </p:sp>
      <p:sp>
        <p:nvSpPr>
          <p:cNvPr id="11" name="Rectangle 10"/>
          <p:cNvSpPr>
            <a:spLocks noChangeArrowheads="1"/>
          </p:cNvSpPr>
          <p:nvPr/>
        </p:nvSpPr>
        <p:spPr bwMode="auto">
          <a:xfrm>
            <a:off x="445933" y="5660886"/>
            <a:ext cx="1104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vi-VN" altLang="en-US" sz="4000" b="1" dirty="0"/>
              <a:t>Tên các nhân vật chính là tài năng của mỗi người.</a:t>
            </a:r>
            <a:endParaRPr lang="en-US" altLang="en-US" sz="4000" b="1" dirty="0"/>
          </a:p>
        </p:txBody>
      </p:sp>
    </p:spTree>
    <p:extLst>
      <p:ext uri="{BB962C8B-B14F-4D97-AF65-F5344CB8AC3E}">
        <p14:creationId xmlns:p14="http://schemas.microsoft.com/office/powerpoint/2010/main" val="355421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
            <a:extLst>
              <a:ext uri="{FF2B5EF4-FFF2-40B4-BE49-F238E27FC236}">
                <a16:creationId xmlns:a16="http://schemas.microsoft.com/office/drawing/2014/main" xmlns="" id="{D1BFF0EC-4A86-4D29-9426-9DCA4D5210CF}"/>
              </a:ext>
            </a:extLst>
          </p:cNvPr>
          <p:cNvSpPr/>
          <p:nvPr/>
        </p:nvSpPr>
        <p:spPr>
          <a:xfrm>
            <a:off x="609600" y="231723"/>
            <a:ext cx="10555857" cy="1350962"/>
          </a:xfrm>
          <a:prstGeom prst="roundRect">
            <a:avLst/>
          </a:prstGeom>
          <a:solidFill>
            <a:srgbClr val="FADEF7"/>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smtClean="0">
                <a:solidFill>
                  <a:srgbClr val="C00000"/>
                </a:solidFill>
                <a:latin typeface="Times New Roman" panose="02020603050405020304" pitchFamily="18" charset="0"/>
              </a:rPr>
              <a:t>Các em thấy bốn anh em Cẩu Khây là những chàng trai như thế nào ?</a:t>
            </a:r>
            <a:endParaRPr lang="en-US" sz="4000" dirty="0">
              <a:solidFill>
                <a:srgbClr val="C00000"/>
              </a:solidFill>
              <a:latin typeface="Calibri Light" panose="020F0302020204030204"/>
            </a:endParaRPr>
          </a:p>
        </p:txBody>
      </p:sp>
      <p:sp>
        <p:nvSpPr>
          <p:cNvPr id="6" name="TextBox 5"/>
          <p:cNvSpPr txBox="1">
            <a:spLocks noChangeArrowheads="1"/>
          </p:cNvSpPr>
          <p:nvPr/>
        </p:nvSpPr>
        <p:spPr bwMode="auto">
          <a:xfrm>
            <a:off x="381000" y="2151764"/>
            <a:ext cx="90836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US" altLang="en-US" sz="4000" smtClean="0">
                <a:solidFill>
                  <a:srgbClr val="000000"/>
                </a:solidFill>
                <a:latin typeface="Times New Roman" panose="02020603050405020304" pitchFamily="18" charset="0"/>
                <a:cs typeface="Times New Roman" panose="02020603050405020304" pitchFamily="18" charset="0"/>
              </a:rPr>
              <a:t>A. Đẹp trai, tốt bụng, tài năng</a:t>
            </a:r>
            <a:endParaRPr lang="en-US" altLang="en-US" sz="4000">
              <a:solidFill>
                <a:srgbClr val="1F4E79"/>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395868" y="3106349"/>
            <a:ext cx="1182680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US" altLang="en-US" sz="3800" smtClean="0">
                <a:latin typeface="Times New Roman" panose="02020603050405020304" pitchFamily="18" charset="0"/>
                <a:cs typeface="Times New Roman" panose="02020603050405020304" pitchFamily="18" charset="0"/>
              </a:rPr>
              <a:t>B. Có sức khoẻ</a:t>
            </a:r>
            <a:r>
              <a:rPr lang="en-US" altLang="en-US" sz="3800">
                <a:latin typeface="Times New Roman" panose="02020603050405020304" pitchFamily="18" charset="0"/>
                <a:cs typeface="Times New Roman" panose="02020603050405020304" pitchFamily="18" charset="0"/>
              </a:rPr>
              <a:t>, tài năng, lòng nhiệt thành làm việc nghĩa </a:t>
            </a:r>
          </a:p>
        </p:txBody>
      </p:sp>
      <p:pic>
        <p:nvPicPr>
          <p:cNvPr id="8" name="图片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7415" y="5562600"/>
            <a:ext cx="2468042" cy="105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395868" y="4030156"/>
            <a:ext cx="105707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US" altLang="en-US" sz="4000" smtClean="0">
                <a:solidFill>
                  <a:srgbClr val="000000"/>
                </a:solidFill>
                <a:latin typeface="Times New Roman" panose="02020603050405020304" pitchFamily="18" charset="0"/>
                <a:cs typeface="Times New Roman" panose="02020603050405020304" pitchFamily="18" charset="0"/>
              </a:rPr>
              <a:t>C. Tài năng, lòng nhiệt thành làm việc nghĩa</a:t>
            </a:r>
            <a:endParaRPr lang="en-US" altLang="en-US" sz="4000">
              <a:solidFill>
                <a:srgbClr val="000000"/>
              </a:solidFill>
              <a:latin typeface="Times New Roman" panose="02020603050405020304" pitchFamily="18" charset="0"/>
              <a:cs typeface="Times New Roman" panose="02020603050405020304" pitchFamily="18" charset="0"/>
            </a:endParaRPr>
          </a:p>
        </p:txBody>
      </p:sp>
      <p:sp>
        <p:nvSpPr>
          <p:cNvPr id="10" name="Oval 9"/>
          <p:cNvSpPr/>
          <p:nvPr/>
        </p:nvSpPr>
        <p:spPr>
          <a:xfrm>
            <a:off x="315909" y="3140264"/>
            <a:ext cx="669942" cy="6744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a:spLocks noChangeArrowheads="1"/>
          </p:cNvSpPr>
          <p:nvPr/>
        </p:nvSpPr>
        <p:spPr bwMode="auto">
          <a:xfrm>
            <a:off x="381000" y="4935197"/>
            <a:ext cx="1127760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US" altLang="en-US" sz="3900" smtClean="0">
                <a:solidFill>
                  <a:srgbClr val="000000"/>
                </a:solidFill>
                <a:latin typeface="Times New Roman" panose="02020603050405020304" pitchFamily="18" charset="0"/>
                <a:cs typeface="Times New Roman" panose="02020603050405020304" pitchFamily="18" charset="0"/>
              </a:rPr>
              <a:t>D. Sức khỏe, tốt bụng, lòng nhiệt thành làm việc nghĩa</a:t>
            </a:r>
            <a:endParaRPr lang="en-US" altLang="en-US" sz="39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022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9" grpId="0"/>
      <p:bldP spid="10"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8431"/>
          <a:stretch/>
        </p:blipFill>
        <p:spPr>
          <a:xfrm>
            <a:off x="9853" y="0"/>
            <a:ext cx="12182684" cy="6858000"/>
          </a:xfrm>
          <a:prstGeom prst="rect">
            <a:avLst/>
          </a:prstGeom>
        </p:spPr>
      </p:pic>
      <p:sp>
        <p:nvSpPr>
          <p:cNvPr id="5" name="TextBox 3"/>
          <p:cNvSpPr txBox="1">
            <a:spLocks noChangeArrowheads="1"/>
          </p:cNvSpPr>
          <p:nvPr/>
        </p:nvSpPr>
        <p:spPr bwMode="auto">
          <a:xfrm>
            <a:off x="1457973" y="1752600"/>
            <a:ext cx="928644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r>
              <a:rPr lang="en-US" altLang="en-US" sz="4800" b="1">
                <a:solidFill>
                  <a:srgbClr val="0000FF"/>
                </a:solidFill>
                <a:latin typeface="Times New Roman" panose="02020603050405020304" pitchFamily="18" charset="0"/>
                <a:cs typeface="Times New Roman" panose="02020603050405020304" pitchFamily="18" charset="0"/>
              </a:rPr>
              <a:t>Câu chuyện ca ngợi sức khoẻ, tài năng, lòng nhiệt thành làm việc nghĩa của bốn anh em Cẩu Khây.</a:t>
            </a:r>
            <a:endParaRPr lang="en-US" altLang="en-US" sz="4800" dirty="0">
              <a:solidFill>
                <a:srgbClr val="0000FF"/>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478B90A9-3F40-4497-830D-2F18A905D0B1}"/>
              </a:ext>
            </a:extLst>
          </p:cNvPr>
          <p:cNvSpPr/>
          <p:nvPr/>
        </p:nvSpPr>
        <p:spPr>
          <a:xfrm>
            <a:off x="4574973" y="914400"/>
            <a:ext cx="3052439" cy="769441"/>
          </a:xfrm>
          <a:prstGeom prst="rect">
            <a:avLst/>
          </a:prstGeom>
          <a:noFill/>
        </p:spPr>
        <p:txBody>
          <a:bodyPr wrap="none">
            <a:spAutoFit/>
            <a:scene3d>
              <a:camera prst="orthographicFront"/>
              <a:lightRig rig="soft" dir="t">
                <a:rot lat="0" lon="0" rev="15600000"/>
              </a:lightRig>
            </a:scene3d>
            <a:sp3d extrusionH="57150" prstMaterial="softEdge">
              <a:bevelT w="25400" h="38100"/>
            </a:sp3d>
          </a:bodyPr>
          <a:lstStyle/>
          <a:p>
            <a:pPr algn="ctr" eaLnBrk="1" fontAlgn="auto" hangingPunct="1">
              <a:spcBef>
                <a:spcPts val="0"/>
              </a:spcBef>
              <a:spcAft>
                <a:spcPts val="0"/>
              </a:spcAft>
              <a:defRPr/>
            </a:pPr>
            <a:r>
              <a:rPr lang="en-US" sz="4400" b="1">
                <a:ln/>
                <a:solidFill>
                  <a:srgbClr val="FF0000"/>
                </a:solidFill>
                <a:latin typeface="Times New Roman" panose="02020603050405020304" pitchFamily="18" charset="0"/>
                <a:cs typeface="Times New Roman" panose="02020603050405020304" pitchFamily="18" charset="0"/>
              </a:rPr>
              <a:t>NỘI </a:t>
            </a:r>
            <a:r>
              <a:rPr lang="en-US" sz="4400" b="1" smtClean="0">
                <a:ln/>
                <a:solidFill>
                  <a:srgbClr val="FF0000"/>
                </a:solidFill>
                <a:latin typeface="Times New Roman" panose="02020603050405020304" pitchFamily="18" charset="0"/>
                <a:cs typeface="Times New Roman" panose="02020603050405020304" pitchFamily="18" charset="0"/>
              </a:rPr>
              <a:t>DUNG</a:t>
            </a:r>
            <a:endParaRPr lang="en-US" sz="4400" b="1" dirty="0">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15016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lophoccongdong (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73026"/>
            <a:ext cx="9144000" cy="731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WordArt 9"/>
          <p:cNvSpPr>
            <a:spLocks noChangeArrowheads="1" noChangeShapeType="1" noTextEdit="1"/>
          </p:cNvSpPr>
          <p:nvPr/>
        </p:nvSpPr>
        <p:spPr bwMode="auto">
          <a:xfrm>
            <a:off x="4033838" y="1447800"/>
            <a:ext cx="4495800" cy="1066800"/>
          </a:xfrm>
          <a:prstGeom prst="rect">
            <a:avLst/>
          </a:prstGeom>
        </p:spPr>
        <p:txBody>
          <a:bodyPr wrap="none" fromWordArt="1">
            <a:prstTxWarp prst="textPlain">
              <a:avLst>
                <a:gd name="adj" fmla="val 50000"/>
              </a:avLst>
            </a:prstTxWarp>
          </a:bodyPr>
          <a:lstStyle/>
          <a:p>
            <a:pPr algn="ctr"/>
            <a:r>
              <a:rPr lang="en-US" sz="3600" b="1" kern="10">
                <a:ln w="12700">
                  <a:solidFill>
                    <a:srgbClr val="FF0000"/>
                  </a:solidFill>
                  <a:round/>
                  <a:headEnd/>
                  <a:tailEnd/>
                </a:ln>
                <a:gradFill rotWithShape="1">
                  <a:gsLst>
                    <a:gs pos="0">
                      <a:srgbClr val="FF0000"/>
                    </a:gs>
                    <a:gs pos="100000">
                      <a:srgbClr val="FF0000"/>
                    </a:gs>
                  </a:gsLst>
                  <a:lin ang="5400000" scaled="1"/>
                </a:gradFill>
                <a:effectLst>
                  <a:outerShdw dist="35921" dir="2700000" algn="ctr" rotWithShape="0">
                    <a:srgbClr val="C0C0C0">
                      <a:alpha val="50000"/>
                    </a:srgbClr>
                  </a:outerShdw>
                </a:effectLst>
                <a:cs typeface="Times New Roman" panose="02020603050405020304" pitchFamily="18" charset="0"/>
              </a:rPr>
              <a:t>Tập đọc</a:t>
            </a:r>
          </a:p>
        </p:txBody>
      </p:sp>
      <p:pic>
        <p:nvPicPr>
          <p:cNvPr id="14342" name="Picture 8" descr="2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8207375" y="4876801"/>
            <a:ext cx="2209800"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
            <a:ext cx="19812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2"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551069" y="3969"/>
            <a:ext cx="19812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WordArt 9"/>
          <p:cNvSpPr>
            <a:spLocks noChangeArrowheads="1" noChangeShapeType="1" noTextEdit="1"/>
          </p:cNvSpPr>
          <p:nvPr/>
        </p:nvSpPr>
        <p:spPr bwMode="auto">
          <a:xfrm>
            <a:off x="2471738" y="2895600"/>
            <a:ext cx="7620000" cy="1371600"/>
          </a:xfrm>
          <a:prstGeom prst="rect">
            <a:avLst/>
          </a:prstGeom>
        </p:spPr>
        <p:txBody>
          <a:bodyPr wrap="none" fromWordArt="1">
            <a:prstTxWarp prst="textPlain">
              <a:avLst>
                <a:gd name="adj" fmla="val 50000"/>
              </a:avLst>
            </a:prstTxWarp>
          </a:bodyPr>
          <a:lstStyle/>
          <a:p>
            <a:pPr algn="ctr"/>
            <a:r>
              <a:rPr lang="en-US" sz="3600" b="1" kern="10">
                <a:ln w="12700">
                  <a:solidFill>
                    <a:srgbClr val="FFFF00"/>
                  </a:solidFill>
                  <a:round/>
                  <a:headEnd/>
                  <a:tailEnd/>
                </a:ln>
                <a:solidFill>
                  <a:srgbClr val="0000FF"/>
                </a:solidFill>
                <a:effectLst>
                  <a:outerShdw dist="35921" dir="2700000" algn="ctr" rotWithShape="0">
                    <a:srgbClr val="C0C0C0">
                      <a:alpha val="50000"/>
                    </a:srgbClr>
                  </a:outerShdw>
                </a:effectLst>
                <a:cs typeface="Times New Roman" panose="02020603050405020304" pitchFamily="18" charset="0"/>
              </a:rPr>
              <a:t>Bốn anh tài (tiếp theo)</a:t>
            </a:r>
          </a:p>
        </p:txBody>
      </p:sp>
    </p:spTree>
    <p:extLst>
      <p:ext uri="{BB962C8B-B14F-4D97-AF65-F5344CB8AC3E}">
        <p14:creationId xmlns:p14="http://schemas.microsoft.com/office/powerpoint/2010/main" val="228159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p:cNvPicPr>
            <a:picLocks noChangeAspect="1"/>
          </p:cNvPicPr>
          <p:nvPr/>
        </p:nvPicPr>
        <p:blipFill>
          <a:blip r:embed="rId3">
            <a:lum bright="-16000" contrast="26000"/>
            <a:extLst>
              <a:ext uri="{28A0092B-C50C-407E-A947-70E740481C1C}">
                <a14:useLocalDpi xmlns:a14="http://schemas.microsoft.com/office/drawing/2010/main" val="0"/>
              </a:ext>
            </a:extLst>
          </a:blip>
          <a:srcRect l="1050" t="1891" r="1431" b="2579"/>
          <a:stretch>
            <a:fillRect/>
          </a:stretch>
        </p:blipFill>
        <p:spPr bwMode="auto">
          <a:xfrm>
            <a:off x="1371600" y="1905000"/>
            <a:ext cx="9144000" cy="4953000"/>
          </a:xfrm>
          <a:prstGeom prst="rect">
            <a:avLst/>
          </a:prstGeom>
          <a:noFill/>
          <a:ln w="38100" cap="sq">
            <a:solidFill>
              <a:srgbClr val="000000"/>
            </a:solidFill>
            <a:miter lim="800000"/>
            <a:headEnd/>
            <a:tailEnd/>
          </a:ln>
          <a:effectLst>
            <a:outerShdw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sp>
        <p:nvSpPr>
          <p:cNvPr id="16387" name="Text Box 10"/>
          <p:cNvSpPr txBox="1">
            <a:spLocks noChangeArrowheads="1"/>
          </p:cNvSpPr>
          <p:nvPr/>
        </p:nvSpPr>
        <p:spPr bwMode="auto">
          <a:xfrm>
            <a:off x="3197225" y="11114"/>
            <a:ext cx="5145088"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ctr">
              <a:spcBef>
                <a:spcPct val="50000"/>
              </a:spcBef>
              <a:buFontTx/>
              <a:buNone/>
            </a:pPr>
            <a:r>
              <a:rPr lang="en-US" altLang="en-US" b="1">
                <a:solidFill>
                  <a:srgbClr val="FF0000"/>
                </a:solidFill>
                <a:latin typeface="Times New Roman" panose="02020603050405020304" pitchFamily="18" charset="0"/>
              </a:rPr>
              <a:t>Tập đọc</a:t>
            </a:r>
          </a:p>
          <a:p>
            <a:pPr algn="ctr">
              <a:spcBef>
                <a:spcPct val="50000"/>
              </a:spcBef>
              <a:buFontTx/>
              <a:buNone/>
            </a:pPr>
            <a:r>
              <a:rPr lang="en-US" altLang="en-US" b="1">
                <a:solidFill>
                  <a:srgbClr val="FF0000"/>
                </a:solidFill>
                <a:latin typeface="Times New Roman" panose="02020603050405020304" pitchFamily="18" charset="0"/>
              </a:rPr>
              <a:t>Bốn anh tài (</a:t>
            </a:r>
            <a:r>
              <a:rPr lang="en-US" altLang="en-US" sz="2400" b="1">
                <a:solidFill>
                  <a:srgbClr val="FF0000"/>
                </a:solidFill>
                <a:latin typeface="Times New Roman" panose="02020603050405020304" pitchFamily="18" charset="0"/>
              </a:rPr>
              <a:t>tiếp theo</a:t>
            </a:r>
            <a:r>
              <a:rPr lang="en-US" altLang="en-US" b="1">
                <a:solidFill>
                  <a:srgbClr val="FF0000"/>
                </a:solidFill>
                <a:latin typeface="Times New Roman" panose="02020603050405020304" pitchFamily="18" charset="0"/>
              </a:rPr>
              <a:t>)</a:t>
            </a:r>
            <a:endParaRPr lang="en-US" altLang="en-US" b="1">
              <a:solidFill>
                <a:srgbClr val="FF0000"/>
              </a:solidFill>
              <a:latin typeface="Verdana" panose="020B0604030504040204" pitchFamily="34" charset="0"/>
            </a:endParaRPr>
          </a:p>
        </p:txBody>
      </p:sp>
      <p:sp>
        <p:nvSpPr>
          <p:cNvPr id="16388" name="Text Box 9"/>
          <p:cNvSpPr txBox="1">
            <a:spLocks noChangeArrowheads="1"/>
          </p:cNvSpPr>
          <p:nvPr/>
        </p:nvSpPr>
        <p:spPr bwMode="auto">
          <a:xfrm>
            <a:off x="6657976" y="1316039"/>
            <a:ext cx="3622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spcBef>
                <a:spcPct val="0"/>
              </a:spcBef>
              <a:buFontTx/>
              <a:buNone/>
            </a:pPr>
            <a:r>
              <a:rPr lang="en-US" altLang="en-US" sz="2800" b="1">
                <a:solidFill>
                  <a:srgbClr val="10181C"/>
                </a:solidFill>
                <a:latin typeface="Times New Roman" panose="02020603050405020304" pitchFamily="18" charset="0"/>
              </a:rPr>
              <a:t>Truyện cổ dân tộc Tày</a:t>
            </a:r>
          </a:p>
        </p:txBody>
      </p:sp>
      <p:graphicFrame>
        <p:nvGraphicFramePr>
          <p:cNvPr id="16389" name="Object 1"/>
          <p:cNvGraphicFramePr>
            <a:graphicFrameLocks noChangeAspect="1"/>
          </p:cNvGraphicFramePr>
          <p:nvPr/>
        </p:nvGraphicFramePr>
        <p:xfrm>
          <a:off x="1371600" y="57151"/>
          <a:ext cx="1600200" cy="1274763"/>
        </p:xfrm>
        <a:graphic>
          <a:graphicData uri="http://schemas.openxmlformats.org/presentationml/2006/ole">
            <mc:AlternateContent xmlns:mc="http://schemas.openxmlformats.org/markup-compatibility/2006">
              <mc:Choice xmlns:v="urn:schemas-microsoft-com:vml" Requires="v">
                <p:oleObj spid="_x0000_s1029" name="Clip" r:id="rId4" imgW="1278331" imgH="1273759" progId="MS_ClipArt_Gallery.2">
                  <p:embed/>
                </p:oleObj>
              </mc:Choice>
              <mc:Fallback>
                <p:oleObj name="Clip" r:id="rId4" imgW="1278331" imgH="1273759" progId="MS_ClipArt_Gallery.2">
                  <p:embed/>
                  <p:pic>
                    <p:nvPicPr>
                      <p:cNvPr id="16389"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57151"/>
                        <a:ext cx="1600200" cy="1274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778422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7"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7200" cy="6858000"/>
          </a:xfrm>
          <a:prstGeom prst="rect">
            <a:avLst/>
          </a:prstGeom>
          <a:noFill/>
          <a:ln w="2857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2" name="Text Box 12"/>
          <p:cNvSpPr txBox="1">
            <a:spLocks noChangeArrowheads="1"/>
          </p:cNvSpPr>
          <p:nvPr/>
        </p:nvSpPr>
        <p:spPr bwMode="auto">
          <a:xfrm>
            <a:off x="2743201" y="1590676"/>
            <a:ext cx="6291263"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spcBef>
                <a:spcPct val="50000"/>
              </a:spcBef>
              <a:buFontTx/>
              <a:buNone/>
            </a:pPr>
            <a:r>
              <a:rPr lang="en-US" altLang="en-US" sz="3000" b="1">
                <a:solidFill>
                  <a:srgbClr val="000000"/>
                </a:solidFill>
                <a:latin typeface="Times New Roman" panose="02020603050405020304" pitchFamily="18" charset="0"/>
              </a:rPr>
              <a:t>   Bài đọc chia làm 2 đoạn :</a:t>
            </a:r>
          </a:p>
          <a:p>
            <a:pPr>
              <a:lnSpc>
                <a:spcPct val="75000"/>
              </a:lnSpc>
              <a:spcBef>
                <a:spcPct val="50000"/>
              </a:spcBef>
              <a:buFontTx/>
              <a:buNone/>
            </a:pPr>
            <a:r>
              <a:rPr lang="en-US" altLang="en-US" sz="3000" b="1">
                <a:solidFill>
                  <a:srgbClr val="000000"/>
                </a:solidFill>
                <a:latin typeface="Times New Roman" panose="02020603050405020304" pitchFamily="18" charset="0"/>
              </a:rPr>
              <a:t>   + </a:t>
            </a:r>
            <a:r>
              <a:rPr lang="en-US" altLang="en-US" sz="3000" b="1" u="sng">
                <a:solidFill>
                  <a:srgbClr val="000000"/>
                </a:solidFill>
                <a:latin typeface="Times New Roman" panose="02020603050405020304" pitchFamily="18" charset="0"/>
              </a:rPr>
              <a:t>Đoạn 1</a:t>
            </a:r>
            <a:r>
              <a:rPr lang="en-US" altLang="en-US" sz="3000" b="1">
                <a:solidFill>
                  <a:srgbClr val="000000"/>
                </a:solidFill>
                <a:latin typeface="Times New Roman" panose="02020603050405020304" pitchFamily="18" charset="0"/>
              </a:rPr>
              <a:t>:  </a:t>
            </a:r>
            <a:r>
              <a:rPr lang="en-US" altLang="en-US" sz="3000" b="1">
                <a:solidFill>
                  <a:srgbClr val="0000FF"/>
                </a:solidFill>
                <a:latin typeface="Times New Roman" panose="02020603050405020304" pitchFamily="18" charset="0"/>
              </a:rPr>
              <a:t>Từ đầu ... yêu tinh đấy.</a:t>
            </a:r>
          </a:p>
          <a:p>
            <a:pPr>
              <a:lnSpc>
                <a:spcPct val="75000"/>
              </a:lnSpc>
              <a:spcBef>
                <a:spcPct val="50000"/>
              </a:spcBef>
              <a:buFontTx/>
              <a:buNone/>
            </a:pPr>
            <a:r>
              <a:rPr lang="en-US" altLang="en-US" sz="3000" b="1">
                <a:solidFill>
                  <a:srgbClr val="000000"/>
                </a:solidFill>
                <a:latin typeface="Times New Roman" panose="02020603050405020304" pitchFamily="18" charset="0"/>
              </a:rPr>
              <a:t>   + </a:t>
            </a:r>
            <a:r>
              <a:rPr lang="en-US" altLang="en-US" sz="3000" b="1" u="sng">
                <a:solidFill>
                  <a:srgbClr val="000000"/>
                </a:solidFill>
                <a:latin typeface="Times New Roman" panose="02020603050405020304" pitchFamily="18" charset="0"/>
              </a:rPr>
              <a:t>Đoạn 2</a:t>
            </a:r>
            <a:r>
              <a:rPr lang="en-US" altLang="en-US" sz="3000" b="1">
                <a:solidFill>
                  <a:srgbClr val="000000"/>
                </a:solidFill>
                <a:latin typeface="Times New Roman" panose="02020603050405020304" pitchFamily="18" charset="0"/>
              </a:rPr>
              <a:t>:  </a:t>
            </a:r>
            <a:r>
              <a:rPr lang="en-US" altLang="en-US" sz="3000" b="1">
                <a:solidFill>
                  <a:srgbClr val="0000FF"/>
                </a:solidFill>
                <a:latin typeface="Times New Roman" panose="02020603050405020304" pitchFamily="18" charset="0"/>
              </a:rPr>
              <a:t>Phần còn lại.</a:t>
            </a:r>
          </a:p>
        </p:txBody>
      </p:sp>
      <p:graphicFrame>
        <p:nvGraphicFramePr>
          <p:cNvPr id="17411" name="Object 1"/>
          <p:cNvGraphicFramePr>
            <a:graphicFrameLocks noChangeAspect="1"/>
          </p:cNvGraphicFramePr>
          <p:nvPr/>
        </p:nvGraphicFramePr>
        <p:xfrm>
          <a:off x="1371600" y="57151"/>
          <a:ext cx="1600200" cy="1274763"/>
        </p:xfrm>
        <a:graphic>
          <a:graphicData uri="http://schemas.openxmlformats.org/presentationml/2006/ole">
            <mc:AlternateContent xmlns:mc="http://schemas.openxmlformats.org/markup-compatibility/2006">
              <mc:Choice xmlns:v="urn:schemas-microsoft-com:vml" Requires="v">
                <p:oleObj spid="_x0000_s2053" name="Clip" r:id="rId3" imgW="1278331" imgH="1273759" progId="MS_ClipArt_Gallery.2">
                  <p:embed/>
                </p:oleObj>
              </mc:Choice>
              <mc:Fallback>
                <p:oleObj name="Clip" r:id="rId3" imgW="1278331" imgH="1273759" progId="MS_ClipArt_Gallery.2">
                  <p:embed/>
                  <p:pic>
                    <p:nvPicPr>
                      <p:cNvPr id="17411"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7151"/>
                        <a:ext cx="1600200" cy="1274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412" name="Text Box 4"/>
          <p:cNvSpPr txBox="1">
            <a:spLocks noChangeArrowheads="1"/>
          </p:cNvSpPr>
          <p:nvPr/>
        </p:nvSpPr>
        <p:spPr bwMode="auto">
          <a:xfrm>
            <a:off x="304800" y="938214"/>
            <a:ext cx="990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indent="-285750">
              <a:spcBef>
                <a:spcPct val="20000"/>
              </a:spcBef>
              <a:buChar char="–"/>
              <a:defRPr sz="2800">
                <a:solidFill>
                  <a:schemeClr val="tx1"/>
                </a:solidFill>
                <a:latin typeface=".VnAristote" panose="020B7200000000000000" pitchFamily="34" charset="0"/>
              </a:defRPr>
            </a:lvl2pPr>
            <a:lvl3pPr indent="-228600">
              <a:spcBef>
                <a:spcPct val="20000"/>
              </a:spcBef>
              <a:buChar char="•"/>
              <a:defRPr sz="2400">
                <a:solidFill>
                  <a:schemeClr val="tx1"/>
                </a:solidFill>
                <a:latin typeface=".VnAristote" panose="020B7200000000000000" pitchFamily="34" charset="0"/>
              </a:defRPr>
            </a:lvl3pPr>
            <a:lvl4pPr indent="-228600">
              <a:spcBef>
                <a:spcPct val="20000"/>
              </a:spcBef>
              <a:buChar char="–"/>
              <a:defRPr sz="2000">
                <a:solidFill>
                  <a:schemeClr val="tx1"/>
                </a:solidFill>
                <a:latin typeface=".VnAristote" panose="020B7200000000000000" pitchFamily="34" charset="0"/>
              </a:defRPr>
            </a:lvl4pPr>
            <a:lvl5pPr indent="-228600">
              <a:spcBef>
                <a:spcPct val="20000"/>
              </a:spcBef>
              <a:buChar char="»"/>
              <a:defRPr sz="2000">
                <a:solidFill>
                  <a:schemeClr val="tx1"/>
                </a:solidFill>
                <a:latin typeface=".VnAristote" panose="020B7200000000000000" pitchFamily="34" charset="0"/>
              </a:defRPr>
            </a:lvl5pPr>
            <a:lvl6pPr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ctr">
              <a:spcBef>
                <a:spcPct val="0"/>
              </a:spcBef>
              <a:buFontTx/>
              <a:buNone/>
            </a:pPr>
            <a:r>
              <a:rPr lang="vi-VN" altLang="en-US" sz="2800">
                <a:latin typeface="Times New Roman" panose="02020603050405020304" pitchFamily="18" charset="0"/>
              </a:rPr>
              <a:t>Bài tập đọc chia làm mấy đoạn?</a:t>
            </a:r>
            <a:endParaRPr lang="en-US" altLang="en-US" sz="2800">
              <a:latin typeface="Times New Roman" panose="02020603050405020304" pitchFamily="18" charset="0"/>
            </a:endParaRPr>
          </a:p>
        </p:txBody>
      </p:sp>
    </p:spTree>
    <p:extLst>
      <p:ext uri="{BB962C8B-B14F-4D97-AF65-F5344CB8AC3E}">
        <p14:creationId xmlns:p14="http://schemas.microsoft.com/office/powerpoint/2010/main" val="1883176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81932">
                                            <p:txEl>
                                              <p:pRg st="0" end="0"/>
                                            </p:txEl>
                                          </p:spTgt>
                                        </p:tgtEl>
                                        <p:attrNameLst>
                                          <p:attrName>style.visibility</p:attrName>
                                        </p:attrNameLst>
                                      </p:cBhvr>
                                      <p:to>
                                        <p:strVal val="visible"/>
                                      </p:to>
                                    </p:set>
                                    <p:anim calcmode="lin" valueType="num">
                                      <p:cBhvr>
                                        <p:cTn id="7" dur="1000" fill="hold"/>
                                        <p:tgtEl>
                                          <p:spTgt spid="81932">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193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1932">
                                            <p:txEl>
                                              <p:pRg st="0" end="0"/>
                                            </p:txEl>
                                          </p:spTgt>
                                        </p:tgtEl>
                                      </p:cBhvr>
                                    </p:animEffect>
                                  </p:childTnLst>
                                </p:cTn>
                              </p:par>
                              <p:par>
                                <p:cTn id="10" presetID="29" presetClass="entr" presetSubtype="0" fill="hold" nodeType="withEffect">
                                  <p:stCondLst>
                                    <p:cond delay="0"/>
                                  </p:stCondLst>
                                  <p:childTnLst>
                                    <p:set>
                                      <p:cBhvr>
                                        <p:cTn id="11" dur="1" fill="hold">
                                          <p:stCondLst>
                                            <p:cond delay="0"/>
                                          </p:stCondLst>
                                        </p:cTn>
                                        <p:tgtEl>
                                          <p:spTgt spid="81932">
                                            <p:txEl>
                                              <p:pRg st="1" end="1"/>
                                            </p:txEl>
                                          </p:spTgt>
                                        </p:tgtEl>
                                        <p:attrNameLst>
                                          <p:attrName>style.visibility</p:attrName>
                                        </p:attrNameLst>
                                      </p:cBhvr>
                                      <p:to>
                                        <p:strVal val="visible"/>
                                      </p:to>
                                    </p:set>
                                    <p:anim calcmode="lin" valueType="num">
                                      <p:cBhvr>
                                        <p:cTn id="12" dur="1000" fill="hold"/>
                                        <p:tgtEl>
                                          <p:spTgt spid="81932">
                                            <p:txEl>
                                              <p:pRg st="1" end="1"/>
                                            </p:txEl>
                                          </p:spTgt>
                                        </p:tgtEl>
                                        <p:attrNameLst>
                                          <p:attrName>ppt_x</p:attrName>
                                        </p:attrNameLst>
                                      </p:cBhvr>
                                      <p:tavLst>
                                        <p:tav tm="0">
                                          <p:val>
                                            <p:strVal val="#ppt_x-.2"/>
                                          </p:val>
                                        </p:tav>
                                        <p:tav tm="100000">
                                          <p:val>
                                            <p:strVal val="#ppt_x"/>
                                          </p:val>
                                        </p:tav>
                                      </p:tavLst>
                                    </p:anim>
                                    <p:anim calcmode="lin" valueType="num">
                                      <p:cBhvr>
                                        <p:cTn id="13" dur="1000" fill="hold"/>
                                        <p:tgtEl>
                                          <p:spTgt spid="8193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1932">
                                            <p:txEl>
                                              <p:pRg st="1" end="1"/>
                                            </p:txEl>
                                          </p:spTgt>
                                        </p:tgtEl>
                                      </p:cBhvr>
                                    </p:animEffect>
                                  </p:childTnLst>
                                </p:cTn>
                              </p:par>
                              <p:par>
                                <p:cTn id="15" presetID="29" presetClass="entr" presetSubtype="0" fill="hold" nodeType="withEffect">
                                  <p:stCondLst>
                                    <p:cond delay="0"/>
                                  </p:stCondLst>
                                  <p:childTnLst>
                                    <p:set>
                                      <p:cBhvr>
                                        <p:cTn id="16" dur="1" fill="hold">
                                          <p:stCondLst>
                                            <p:cond delay="0"/>
                                          </p:stCondLst>
                                        </p:cTn>
                                        <p:tgtEl>
                                          <p:spTgt spid="81932">
                                            <p:txEl>
                                              <p:pRg st="2" end="2"/>
                                            </p:txEl>
                                          </p:spTgt>
                                        </p:tgtEl>
                                        <p:attrNameLst>
                                          <p:attrName>style.visibility</p:attrName>
                                        </p:attrNameLst>
                                      </p:cBhvr>
                                      <p:to>
                                        <p:strVal val="visible"/>
                                      </p:to>
                                    </p:set>
                                    <p:anim calcmode="lin" valueType="num">
                                      <p:cBhvr>
                                        <p:cTn id="17" dur="1000" fill="hold"/>
                                        <p:tgtEl>
                                          <p:spTgt spid="81932">
                                            <p:txEl>
                                              <p:pRg st="2" end="2"/>
                                            </p:txEl>
                                          </p:spTgt>
                                        </p:tgtEl>
                                        <p:attrNameLst>
                                          <p:attrName>ppt_x</p:attrName>
                                        </p:attrNameLst>
                                      </p:cBhvr>
                                      <p:tavLst>
                                        <p:tav tm="0">
                                          <p:val>
                                            <p:strVal val="#ppt_x-.2"/>
                                          </p:val>
                                        </p:tav>
                                        <p:tav tm="100000">
                                          <p:val>
                                            <p:strVal val="#ppt_x"/>
                                          </p:val>
                                        </p:tav>
                                      </p:tavLst>
                                    </p:anim>
                                    <p:anim calcmode="lin" valueType="num">
                                      <p:cBhvr>
                                        <p:cTn id="18" dur="1000" fill="hold"/>
                                        <p:tgtEl>
                                          <p:spTgt spid="81932">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19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8"/>
          <p:cNvSpPr txBox="1">
            <a:spLocks noChangeArrowheads="1"/>
          </p:cNvSpPr>
          <p:nvPr/>
        </p:nvSpPr>
        <p:spPr bwMode="auto">
          <a:xfrm>
            <a:off x="2138363" y="1295400"/>
            <a:ext cx="2819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ctr" eaLnBrk="1" hangingPunct="1">
              <a:spcBef>
                <a:spcPct val="50000"/>
              </a:spcBef>
              <a:buFontTx/>
              <a:buNone/>
            </a:pPr>
            <a:r>
              <a:rPr lang="en-US" altLang="en-US" sz="2900" b="1" u="sng">
                <a:solidFill>
                  <a:srgbClr val="0000FF"/>
                </a:solidFill>
                <a:latin typeface="Times New Roman" panose="02020603050405020304" pitchFamily="18" charset="0"/>
                <a:cs typeface="Times New Roman" panose="02020603050405020304" pitchFamily="18" charset="0"/>
              </a:rPr>
              <a:t>Luyện đọc</a:t>
            </a:r>
            <a:r>
              <a:rPr lang="en-US" altLang="en-US" sz="2900" b="1">
                <a:solidFill>
                  <a:srgbClr val="0000FF"/>
                </a:solidFill>
                <a:latin typeface="Times New Roman" panose="02020603050405020304" pitchFamily="18" charset="0"/>
                <a:cs typeface="Times New Roman" panose="02020603050405020304" pitchFamily="18" charset="0"/>
              </a:rPr>
              <a:t> :</a:t>
            </a:r>
          </a:p>
        </p:txBody>
      </p:sp>
      <p:sp>
        <p:nvSpPr>
          <p:cNvPr id="18435" name="Text Box 9"/>
          <p:cNvSpPr txBox="1">
            <a:spLocks noChangeArrowheads="1"/>
          </p:cNvSpPr>
          <p:nvPr/>
        </p:nvSpPr>
        <p:spPr bwMode="auto">
          <a:xfrm>
            <a:off x="6904038" y="1295400"/>
            <a:ext cx="2819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ctr" eaLnBrk="1" hangingPunct="1">
              <a:spcBef>
                <a:spcPct val="50000"/>
              </a:spcBef>
              <a:buFontTx/>
              <a:buNone/>
            </a:pPr>
            <a:r>
              <a:rPr lang="en-US" altLang="en-US" sz="2900" b="1" u="sng">
                <a:solidFill>
                  <a:srgbClr val="0000FF"/>
                </a:solidFill>
                <a:latin typeface="Times New Roman" panose="02020603050405020304" pitchFamily="18" charset="0"/>
                <a:cs typeface="Times New Roman" panose="02020603050405020304" pitchFamily="18" charset="0"/>
              </a:rPr>
              <a:t>Tìm hiểu bài</a:t>
            </a:r>
            <a:r>
              <a:rPr lang="en-US" altLang="en-US" sz="2900" b="1">
                <a:solidFill>
                  <a:srgbClr val="0000FF"/>
                </a:solidFill>
                <a:latin typeface="Times New Roman" panose="02020603050405020304" pitchFamily="18" charset="0"/>
                <a:cs typeface="Times New Roman" panose="02020603050405020304" pitchFamily="18" charset="0"/>
              </a:rPr>
              <a:t>:</a:t>
            </a:r>
          </a:p>
        </p:txBody>
      </p:sp>
      <p:grpSp>
        <p:nvGrpSpPr>
          <p:cNvPr id="18436" name="Group 10"/>
          <p:cNvGrpSpPr>
            <a:grpSpLocks/>
          </p:cNvGrpSpPr>
          <p:nvPr/>
        </p:nvGrpSpPr>
        <p:grpSpPr bwMode="auto">
          <a:xfrm>
            <a:off x="5029200" y="1676400"/>
            <a:ext cx="1676400" cy="4343400"/>
            <a:chOff x="2304" y="1488"/>
            <a:chExt cx="1056" cy="2832"/>
          </a:xfrm>
        </p:grpSpPr>
        <p:sp>
          <p:nvSpPr>
            <p:cNvPr id="18444" name="Line 7"/>
            <p:cNvSpPr>
              <a:spLocks noChangeShapeType="1"/>
            </p:cNvSpPr>
            <p:nvPr/>
          </p:nvSpPr>
          <p:spPr bwMode="auto">
            <a:xfrm>
              <a:off x="2832" y="1488"/>
              <a:ext cx="0" cy="28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45" name="Line 12"/>
            <p:cNvSpPr>
              <a:spLocks noChangeShapeType="1"/>
            </p:cNvSpPr>
            <p:nvPr/>
          </p:nvSpPr>
          <p:spPr bwMode="auto">
            <a:xfrm>
              <a:off x="2304" y="1488"/>
              <a:ext cx="10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4" name="Rectangle 3"/>
          <p:cNvSpPr txBox="1">
            <a:spLocks noChangeArrowheads="1"/>
          </p:cNvSpPr>
          <p:nvPr/>
        </p:nvSpPr>
        <p:spPr bwMode="auto">
          <a:xfrm>
            <a:off x="2519363" y="2209801"/>
            <a:ext cx="269081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eaLnBrk="1" hangingPunct="1">
              <a:buFontTx/>
              <a:buNone/>
            </a:pPr>
            <a:r>
              <a:rPr lang="en-US" altLang="en-US" b="1">
                <a:solidFill>
                  <a:srgbClr val="000000"/>
                </a:solidFill>
                <a:latin typeface="Times New Roman" panose="02020603050405020304" pitchFamily="18" charset="0"/>
                <a:cs typeface="Times New Roman" panose="02020603050405020304" pitchFamily="18" charset="0"/>
              </a:rPr>
              <a:t>vắng teo</a:t>
            </a:r>
          </a:p>
          <a:p>
            <a:pPr eaLnBrk="1" hangingPunct="1">
              <a:buFontTx/>
              <a:buNone/>
            </a:pPr>
            <a:r>
              <a:rPr lang="en-US" altLang="en-US" b="1">
                <a:solidFill>
                  <a:srgbClr val="000000"/>
                </a:solidFill>
                <a:latin typeface="Times New Roman" panose="02020603050405020304" pitchFamily="18" charset="0"/>
                <a:cs typeface="Times New Roman" panose="02020603050405020304" pitchFamily="18" charset="0"/>
              </a:rPr>
              <a:t>lè lưỡi</a:t>
            </a:r>
          </a:p>
          <a:p>
            <a:pPr eaLnBrk="1" hangingPunct="1">
              <a:buFontTx/>
              <a:buNone/>
            </a:pPr>
            <a:r>
              <a:rPr lang="en-US" altLang="en-US" b="1">
                <a:solidFill>
                  <a:srgbClr val="000000"/>
                </a:solidFill>
                <a:latin typeface="Times New Roman" panose="02020603050405020304" pitchFamily="18" charset="0"/>
                <a:cs typeface="Times New Roman" panose="02020603050405020304" pitchFamily="18" charset="0"/>
              </a:rPr>
              <a:t>quật túi bụi</a:t>
            </a:r>
          </a:p>
          <a:p>
            <a:pPr eaLnBrk="1" hangingPunct="1">
              <a:buFontTx/>
              <a:buNone/>
            </a:pPr>
            <a:r>
              <a:rPr lang="en-US" altLang="en-US" b="1">
                <a:solidFill>
                  <a:srgbClr val="000000"/>
                </a:solidFill>
                <a:latin typeface="Times New Roman" panose="02020603050405020304" pitchFamily="18" charset="0"/>
                <a:cs typeface="Times New Roman" panose="02020603050405020304" pitchFamily="18" charset="0"/>
              </a:rPr>
              <a:t>khoét máng</a:t>
            </a:r>
          </a:p>
        </p:txBody>
      </p:sp>
      <p:cxnSp>
        <p:nvCxnSpPr>
          <p:cNvPr id="13" name="Straight Connector 12"/>
          <p:cNvCxnSpPr>
            <a:cxnSpLocks noChangeShapeType="1"/>
          </p:cNvCxnSpPr>
          <p:nvPr/>
        </p:nvCxnSpPr>
        <p:spPr bwMode="auto">
          <a:xfrm>
            <a:off x="2592388" y="3352800"/>
            <a:ext cx="20320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6" name="Straight Connector 15"/>
          <p:cNvCxnSpPr>
            <a:cxnSpLocks noChangeShapeType="1"/>
          </p:cNvCxnSpPr>
          <p:nvPr/>
        </p:nvCxnSpPr>
        <p:spPr bwMode="auto">
          <a:xfrm>
            <a:off x="3667125" y="2743200"/>
            <a:ext cx="395288"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a:off x="3178176" y="3322638"/>
            <a:ext cx="544513"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9" name="Straight Connector 18"/>
          <p:cNvCxnSpPr>
            <a:cxnSpLocks noChangeShapeType="1"/>
          </p:cNvCxnSpPr>
          <p:nvPr/>
        </p:nvCxnSpPr>
        <p:spPr bwMode="auto">
          <a:xfrm>
            <a:off x="2994026" y="3962400"/>
            <a:ext cx="366713"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22" name="Straight Connector 21"/>
          <p:cNvCxnSpPr>
            <a:cxnSpLocks noChangeShapeType="1"/>
          </p:cNvCxnSpPr>
          <p:nvPr/>
        </p:nvCxnSpPr>
        <p:spPr bwMode="auto">
          <a:xfrm>
            <a:off x="2994026" y="4495800"/>
            <a:ext cx="542925"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graphicFrame>
        <p:nvGraphicFramePr>
          <p:cNvPr id="18443" name="Object 6"/>
          <p:cNvGraphicFramePr>
            <a:graphicFrameLocks noChangeAspect="1"/>
          </p:cNvGraphicFramePr>
          <p:nvPr/>
        </p:nvGraphicFramePr>
        <p:xfrm>
          <a:off x="1371600" y="57151"/>
          <a:ext cx="1600200" cy="1274763"/>
        </p:xfrm>
        <a:graphic>
          <a:graphicData uri="http://schemas.openxmlformats.org/presentationml/2006/ole">
            <mc:AlternateContent xmlns:mc="http://schemas.openxmlformats.org/markup-compatibility/2006">
              <mc:Choice xmlns:v="urn:schemas-microsoft-com:vml" Requires="v">
                <p:oleObj spid="_x0000_s3077" name="Clip" r:id="rId3" imgW="1278331" imgH="1273759" progId="MS_ClipArt_Gallery.2">
                  <p:embed/>
                </p:oleObj>
              </mc:Choice>
              <mc:Fallback>
                <p:oleObj name="Clip" r:id="rId3" imgW="1278331" imgH="1273759" progId="MS_ClipArt_Gallery.2">
                  <p:embed/>
                  <p:pic>
                    <p:nvPicPr>
                      <p:cNvPr id="18443"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7151"/>
                        <a:ext cx="1600200" cy="1274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692215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wipe(down)">
                                      <p:cBhvr>
                                        <p:cTn id="10" dur="500"/>
                                        <p:tgtEl>
                                          <p:spTgt spid="14">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wipe(down)">
                                      <p:cBhvr>
                                        <p:cTn id="13" dur="500"/>
                                        <p:tgtEl>
                                          <p:spTgt spid="14">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14">
                                            <p:txEl>
                                              <p:pRg st="3" end="3"/>
                                            </p:txEl>
                                          </p:spTgt>
                                        </p:tgtEl>
                                        <p:attrNameLst>
                                          <p:attrName>style.visibility</p:attrName>
                                        </p:attrNameLst>
                                      </p:cBhvr>
                                      <p:to>
                                        <p:strVal val="visible"/>
                                      </p:to>
                                    </p:set>
                                    <p:animEffect transition="in" filter="circle(in)">
                                      <p:cBhvr>
                                        <p:cTn id="16" dur="2000"/>
                                        <p:tgtEl>
                                          <p:spTgt spid="14">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circle(in)">
                                      <p:cBhvr>
                                        <p:cTn id="36" dur="2000"/>
                                        <p:tgtEl>
                                          <p:spTgt spid="1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6" presetClass="entr" presetSubtype="16"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circle(in)">
                                      <p:cBhvr>
                                        <p:cTn id="4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2286000" y="2057400"/>
            <a:ext cx="2819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ctr" eaLnBrk="1" hangingPunct="1">
              <a:spcBef>
                <a:spcPct val="50000"/>
              </a:spcBef>
              <a:buFontTx/>
              <a:buNone/>
            </a:pPr>
            <a:r>
              <a:rPr lang="en-US" altLang="en-US" sz="2900" b="1" u="sng">
                <a:solidFill>
                  <a:srgbClr val="0000FF"/>
                </a:solidFill>
                <a:latin typeface="Times New Roman" panose="02020603050405020304" pitchFamily="18" charset="0"/>
                <a:cs typeface="Times New Roman" panose="02020603050405020304" pitchFamily="18" charset="0"/>
              </a:rPr>
              <a:t>Luyện đọc</a:t>
            </a:r>
            <a:r>
              <a:rPr lang="en-US" altLang="en-US" sz="2900" b="1">
                <a:solidFill>
                  <a:srgbClr val="0000FF"/>
                </a:solidFill>
                <a:latin typeface="Times New Roman" panose="02020603050405020304" pitchFamily="18" charset="0"/>
                <a:cs typeface="Times New Roman" panose="02020603050405020304" pitchFamily="18" charset="0"/>
              </a:rPr>
              <a:t> :</a:t>
            </a:r>
          </a:p>
        </p:txBody>
      </p:sp>
      <p:sp>
        <p:nvSpPr>
          <p:cNvPr id="19459" name="Text Box 9"/>
          <p:cNvSpPr txBox="1">
            <a:spLocks noChangeArrowheads="1"/>
          </p:cNvSpPr>
          <p:nvPr/>
        </p:nvSpPr>
        <p:spPr bwMode="auto">
          <a:xfrm>
            <a:off x="6934200" y="2057400"/>
            <a:ext cx="2819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ctr" eaLnBrk="1" hangingPunct="1">
              <a:spcBef>
                <a:spcPct val="50000"/>
              </a:spcBef>
              <a:buFontTx/>
              <a:buNone/>
            </a:pPr>
            <a:r>
              <a:rPr lang="en-US" altLang="en-US" sz="2900" b="1" u="sng">
                <a:solidFill>
                  <a:srgbClr val="0000FF"/>
                </a:solidFill>
                <a:latin typeface="Times New Roman" panose="02020603050405020304" pitchFamily="18" charset="0"/>
                <a:cs typeface="Times New Roman" panose="02020603050405020304" pitchFamily="18" charset="0"/>
              </a:rPr>
              <a:t>Tìm hiểu bài</a:t>
            </a:r>
            <a:r>
              <a:rPr lang="en-US" altLang="en-US" sz="2900" b="1">
                <a:solidFill>
                  <a:srgbClr val="0000FF"/>
                </a:solidFill>
                <a:latin typeface="Times New Roman" panose="02020603050405020304" pitchFamily="18" charset="0"/>
                <a:cs typeface="Times New Roman" panose="02020603050405020304" pitchFamily="18" charset="0"/>
              </a:rPr>
              <a:t>:</a:t>
            </a:r>
          </a:p>
        </p:txBody>
      </p:sp>
      <p:grpSp>
        <p:nvGrpSpPr>
          <p:cNvPr id="19460" name="Group 10"/>
          <p:cNvGrpSpPr>
            <a:grpSpLocks/>
          </p:cNvGrpSpPr>
          <p:nvPr/>
        </p:nvGrpSpPr>
        <p:grpSpPr bwMode="auto">
          <a:xfrm>
            <a:off x="5029200" y="2514600"/>
            <a:ext cx="1676400" cy="4343400"/>
            <a:chOff x="2304" y="1488"/>
            <a:chExt cx="1056" cy="2832"/>
          </a:xfrm>
        </p:grpSpPr>
        <p:sp>
          <p:nvSpPr>
            <p:cNvPr id="19469" name="Line 7"/>
            <p:cNvSpPr>
              <a:spLocks noChangeShapeType="1"/>
            </p:cNvSpPr>
            <p:nvPr/>
          </p:nvSpPr>
          <p:spPr bwMode="auto">
            <a:xfrm>
              <a:off x="2832" y="1488"/>
              <a:ext cx="0" cy="28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0" name="Line 12"/>
            <p:cNvSpPr>
              <a:spLocks noChangeShapeType="1"/>
            </p:cNvSpPr>
            <p:nvPr/>
          </p:nvSpPr>
          <p:spPr bwMode="auto">
            <a:xfrm>
              <a:off x="2304" y="1488"/>
              <a:ext cx="10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461" name="Rectangle 3"/>
          <p:cNvSpPr txBox="1">
            <a:spLocks noChangeArrowheads="1"/>
          </p:cNvSpPr>
          <p:nvPr/>
        </p:nvSpPr>
        <p:spPr bwMode="auto">
          <a:xfrm>
            <a:off x="2501901" y="2927351"/>
            <a:ext cx="269081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eaLnBrk="1" hangingPunct="1">
              <a:buFontTx/>
              <a:buNone/>
            </a:pPr>
            <a:r>
              <a:rPr lang="en-US" altLang="en-US" b="1">
                <a:solidFill>
                  <a:srgbClr val="000000"/>
                </a:solidFill>
                <a:latin typeface="Times New Roman" panose="02020603050405020304" pitchFamily="18" charset="0"/>
                <a:cs typeface="Times New Roman" panose="02020603050405020304" pitchFamily="18" charset="0"/>
              </a:rPr>
              <a:t>vắng teo</a:t>
            </a:r>
          </a:p>
          <a:p>
            <a:pPr eaLnBrk="1" hangingPunct="1">
              <a:buFontTx/>
              <a:buNone/>
            </a:pPr>
            <a:r>
              <a:rPr lang="en-US" altLang="en-US" b="1">
                <a:solidFill>
                  <a:srgbClr val="000000"/>
                </a:solidFill>
                <a:latin typeface="Times New Roman" panose="02020603050405020304" pitchFamily="18" charset="0"/>
                <a:cs typeface="Times New Roman" panose="02020603050405020304" pitchFamily="18" charset="0"/>
              </a:rPr>
              <a:t>lè lưỡi</a:t>
            </a:r>
          </a:p>
          <a:p>
            <a:pPr eaLnBrk="1" hangingPunct="1">
              <a:buFontTx/>
              <a:buNone/>
            </a:pPr>
            <a:r>
              <a:rPr lang="en-US" altLang="en-US" b="1">
                <a:solidFill>
                  <a:srgbClr val="000000"/>
                </a:solidFill>
                <a:latin typeface="Times New Roman" panose="02020603050405020304" pitchFamily="18" charset="0"/>
                <a:cs typeface="Times New Roman" panose="02020603050405020304" pitchFamily="18" charset="0"/>
              </a:rPr>
              <a:t>quật túi bụi</a:t>
            </a:r>
          </a:p>
          <a:p>
            <a:pPr eaLnBrk="1" hangingPunct="1">
              <a:buFontTx/>
              <a:buNone/>
            </a:pPr>
            <a:r>
              <a:rPr lang="en-US" altLang="en-US" b="1">
                <a:solidFill>
                  <a:srgbClr val="000000"/>
                </a:solidFill>
                <a:latin typeface="Times New Roman" panose="02020603050405020304" pitchFamily="18" charset="0"/>
                <a:cs typeface="Times New Roman" panose="02020603050405020304" pitchFamily="18" charset="0"/>
              </a:rPr>
              <a:t>khoét máng</a:t>
            </a:r>
          </a:p>
        </p:txBody>
      </p:sp>
      <p:sp>
        <p:nvSpPr>
          <p:cNvPr id="15" name="Rectangle 3"/>
          <p:cNvSpPr txBox="1">
            <a:spLocks noChangeArrowheads="1"/>
          </p:cNvSpPr>
          <p:nvPr/>
        </p:nvSpPr>
        <p:spPr bwMode="auto">
          <a:xfrm>
            <a:off x="6492876" y="3048001"/>
            <a:ext cx="269081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eaLnBrk="1" hangingPunct="1">
              <a:buFontTx/>
              <a:buNone/>
            </a:pPr>
            <a:r>
              <a:rPr lang="en-US" altLang="en-US" b="1">
                <a:solidFill>
                  <a:srgbClr val="002060"/>
                </a:solidFill>
                <a:latin typeface="Times New Roman" panose="02020603050405020304" pitchFamily="18" charset="0"/>
                <a:cs typeface="Times New Roman" panose="02020603050405020304" pitchFamily="18" charset="0"/>
              </a:rPr>
              <a:t>núc nác</a:t>
            </a:r>
          </a:p>
        </p:txBody>
      </p:sp>
      <p:cxnSp>
        <p:nvCxnSpPr>
          <p:cNvPr id="19463" name="Straight Connector 12"/>
          <p:cNvCxnSpPr>
            <a:cxnSpLocks noChangeShapeType="1"/>
          </p:cNvCxnSpPr>
          <p:nvPr/>
        </p:nvCxnSpPr>
        <p:spPr bwMode="auto">
          <a:xfrm>
            <a:off x="2587625" y="4038600"/>
            <a:ext cx="20320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9464" name="Straight Connector 15"/>
          <p:cNvCxnSpPr>
            <a:cxnSpLocks noChangeShapeType="1"/>
          </p:cNvCxnSpPr>
          <p:nvPr/>
        </p:nvCxnSpPr>
        <p:spPr bwMode="auto">
          <a:xfrm>
            <a:off x="3643314" y="3417888"/>
            <a:ext cx="395287"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9465" name="Straight Connector 16"/>
          <p:cNvCxnSpPr>
            <a:cxnSpLocks noChangeShapeType="1"/>
          </p:cNvCxnSpPr>
          <p:nvPr/>
        </p:nvCxnSpPr>
        <p:spPr bwMode="auto">
          <a:xfrm>
            <a:off x="3098801" y="4038600"/>
            <a:ext cx="544513"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9466" name="Straight Connector 18"/>
          <p:cNvCxnSpPr>
            <a:cxnSpLocks noChangeShapeType="1"/>
          </p:cNvCxnSpPr>
          <p:nvPr/>
        </p:nvCxnSpPr>
        <p:spPr bwMode="auto">
          <a:xfrm>
            <a:off x="3005138" y="4572000"/>
            <a:ext cx="366712"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9467" name="Straight Connector 21"/>
          <p:cNvCxnSpPr>
            <a:cxnSpLocks noChangeShapeType="1"/>
          </p:cNvCxnSpPr>
          <p:nvPr/>
        </p:nvCxnSpPr>
        <p:spPr bwMode="auto">
          <a:xfrm>
            <a:off x="3005139" y="5181600"/>
            <a:ext cx="542925"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graphicFrame>
        <p:nvGraphicFramePr>
          <p:cNvPr id="19468" name="Object 1"/>
          <p:cNvGraphicFramePr>
            <a:graphicFrameLocks noChangeAspect="1"/>
          </p:cNvGraphicFramePr>
          <p:nvPr/>
        </p:nvGraphicFramePr>
        <p:xfrm>
          <a:off x="1371600" y="57151"/>
          <a:ext cx="1600200" cy="1274763"/>
        </p:xfrm>
        <a:graphic>
          <a:graphicData uri="http://schemas.openxmlformats.org/presentationml/2006/ole">
            <mc:AlternateContent xmlns:mc="http://schemas.openxmlformats.org/markup-compatibility/2006">
              <mc:Choice xmlns:v="urn:schemas-microsoft-com:vml" Requires="v">
                <p:oleObj spid="_x0000_s4101" name="Clip" r:id="rId3" imgW="1278331" imgH="1273759" progId="MS_ClipArt_Gallery.2">
                  <p:embed/>
                </p:oleObj>
              </mc:Choice>
              <mc:Fallback>
                <p:oleObj name="Clip" r:id="rId3" imgW="1278331" imgH="1273759" progId="MS_ClipArt_Gallery.2">
                  <p:embed/>
                  <p:pic>
                    <p:nvPicPr>
                      <p:cNvPr id="19468"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7151"/>
                        <a:ext cx="1600200" cy="1274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445640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Scan 3">
            <a:hlinkClick r:id="rId3" action="ppaction://hlinksldjump"/>
          </p:cNvPr>
          <p:cNvPicPr>
            <a:picLocks noChangeAspect="1" noChangeArrowheads="1"/>
          </p:cNvPicPr>
          <p:nvPr/>
        </p:nvPicPr>
        <p:blipFill>
          <a:blip r:embed="rId4"/>
          <a:srcRect/>
          <a:stretch>
            <a:fillRect/>
          </a:stretch>
        </p:blipFill>
        <p:spPr bwMode="auto">
          <a:xfrm>
            <a:off x="1371600" y="1371600"/>
            <a:ext cx="4724400" cy="464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27" name="Picture 26" descr="http://www.baoquangngai.vn/dataimages/201311/original/images894551_viem.jpg"/>
          <p:cNvPicPr>
            <a:picLocks noChangeAspect="1" noChangeArrowheads="1"/>
          </p:cNvPicPr>
          <p:nvPr/>
        </p:nvPicPr>
        <p:blipFill>
          <a:blip r:embed="rId5">
            <a:lum bright="-22000" contrast="14000"/>
            <a:extLst>
              <a:ext uri="{28A0092B-C50C-407E-A947-70E740481C1C}">
                <a14:useLocalDpi xmlns:a14="http://schemas.microsoft.com/office/drawing/2010/main" val="0"/>
              </a:ext>
            </a:extLst>
          </a:blip>
          <a:srcRect/>
          <a:stretch>
            <a:fillRect/>
          </a:stretch>
        </p:blipFill>
        <p:spPr bwMode="auto">
          <a:xfrm>
            <a:off x="6096000" y="1371600"/>
            <a:ext cx="4343400" cy="4648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8379" name="Text Box 11"/>
          <p:cNvSpPr txBox="1">
            <a:spLocks noChangeArrowheads="1"/>
          </p:cNvSpPr>
          <p:nvPr/>
        </p:nvSpPr>
        <p:spPr bwMode="auto">
          <a:xfrm>
            <a:off x="7543800" y="5318126"/>
            <a:ext cx="2971800" cy="701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spcBef>
                <a:spcPct val="50000"/>
              </a:spcBef>
              <a:buFontTx/>
              <a:buNone/>
            </a:pPr>
            <a:r>
              <a:rPr lang="en-US" altLang="en-US" sz="4000" b="1">
                <a:solidFill>
                  <a:srgbClr val="FF0000"/>
                </a:solidFill>
                <a:latin typeface="Times New Roman" panose="02020603050405020304" pitchFamily="18" charset="0"/>
              </a:rPr>
              <a:t>quả núc nác</a:t>
            </a:r>
          </a:p>
        </p:txBody>
      </p:sp>
      <p:graphicFrame>
        <p:nvGraphicFramePr>
          <p:cNvPr id="20485" name="Object 1"/>
          <p:cNvGraphicFramePr>
            <a:graphicFrameLocks noChangeAspect="1"/>
          </p:cNvGraphicFramePr>
          <p:nvPr/>
        </p:nvGraphicFramePr>
        <p:xfrm>
          <a:off x="1371600" y="57151"/>
          <a:ext cx="1600200" cy="1274763"/>
        </p:xfrm>
        <a:graphic>
          <a:graphicData uri="http://schemas.openxmlformats.org/presentationml/2006/ole">
            <mc:AlternateContent xmlns:mc="http://schemas.openxmlformats.org/markup-compatibility/2006">
              <mc:Choice xmlns:v="urn:schemas-microsoft-com:vml" Requires="v">
                <p:oleObj spid="_x0000_s5125" name="Clip" r:id="rId6" imgW="1278331" imgH="1273759" progId="MS_ClipArt_Gallery.2">
                  <p:embed/>
                </p:oleObj>
              </mc:Choice>
              <mc:Fallback>
                <p:oleObj name="Clip" r:id="rId6" imgW="1278331" imgH="1273759" progId="MS_ClipArt_Gallery.2">
                  <p:embed/>
                  <p:pic>
                    <p:nvPicPr>
                      <p:cNvPr id="20485"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57151"/>
                        <a:ext cx="1600200" cy="1274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407359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8)">
                                      <p:cBhvr>
                                        <p:cTn id="7" dur="1000"/>
                                        <p:tgtEl>
                                          <p:spTgt spid="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8379"/>
                                        </p:tgtEl>
                                        <p:attrNameLst>
                                          <p:attrName>style.visibility</p:attrName>
                                        </p:attrNameLst>
                                      </p:cBhvr>
                                      <p:to>
                                        <p:strVal val="visible"/>
                                      </p:to>
                                    </p:set>
                                    <p:animEffect transition="in" filter="slide(fromTop)">
                                      <p:cBhvr>
                                        <p:cTn id="12" dur="500"/>
                                        <p:tgtEl>
                                          <p:spTgt spid="5837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9"/>
          <p:cNvSpPr txBox="1">
            <a:spLocks noChangeArrowheads="1"/>
          </p:cNvSpPr>
          <p:nvPr/>
        </p:nvSpPr>
        <p:spPr bwMode="auto">
          <a:xfrm>
            <a:off x="3352800" y="1558926"/>
            <a:ext cx="2667000" cy="701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spcBef>
                <a:spcPct val="50000"/>
              </a:spcBef>
              <a:buFontTx/>
              <a:buNone/>
            </a:pPr>
            <a:r>
              <a:rPr lang="en-US" altLang="en-US" sz="4000" b="1">
                <a:solidFill>
                  <a:srgbClr val="FF0000"/>
                </a:solidFill>
                <a:latin typeface="Times New Roman" panose="02020603050405020304" pitchFamily="18" charset="0"/>
              </a:rPr>
              <a:t>thung lũng</a:t>
            </a:r>
          </a:p>
        </p:txBody>
      </p:sp>
      <p:grpSp>
        <p:nvGrpSpPr>
          <p:cNvPr id="21507" name="Group 12"/>
          <p:cNvGrpSpPr>
            <a:grpSpLocks/>
          </p:cNvGrpSpPr>
          <p:nvPr/>
        </p:nvGrpSpPr>
        <p:grpSpPr bwMode="auto">
          <a:xfrm>
            <a:off x="1360488" y="1524000"/>
            <a:ext cx="9144001" cy="4800600"/>
            <a:chOff x="-7" y="1370"/>
            <a:chExt cx="5760" cy="2976"/>
          </a:xfrm>
        </p:grpSpPr>
        <p:pic>
          <p:nvPicPr>
            <p:cNvPr id="3" name="Picture 41" descr="06">
              <a:hlinkClick r:id="rId4" action="ppaction://hlinksldjump"/>
            </p:cNvPr>
            <p:cNvPicPr>
              <a:picLocks noChangeAspect="1" noChangeArrowheads="1"/>
            </p:cNvPicPr>
            <p:nvPr/>
          </p:nvPicPr>
          <p:blipFill>
            <a:blip r:embed="rId5"/>
            <a:srcRect/>
            <a:stretch>
              <a:fillRect/>
            </a:stretch>
          </p:blipFill>
          <p:spPr bwMode="auto">
            <a:xfrm>
              <a:off x="-7" y="1370"/>
              <a:ext cx="5760" cy="2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22537" name="Text Box 11"/>
            <p:cNvSpPr txBox="1">
              <a:spLocks noChangeArrowheads="1"/>
            </p:cNvSpPr>
            <p:nvPr/>
          </p:nvSpPr>
          <p:spPr bwMode="auto">
            <a:xfrm>
              <a:off x="1499" y="3888"/>
              <a:ext cx="1680" cy="435"/>
            </a:xfrm>
            <a:prstGeom prst="rect">
              <a:avLst/>
            </a:prstGeom>
            <a:solidFill>
              <a:schemeClr val="bg2">
                <a:lumMod val="90000"/>
              </a:schemeClr>
            </a:solidFill>
            <a:ln>
              <a:noFill/>
            </a:ln>
            <a:effectLs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defRPr/>
              </a:pPr>
              <a:r>
                <a:rPr lang="en-US" sz="4000" b="1" dirty="0" err="1">
                  <a:solidFill>
                    <a:srgbClr val="C00000"/>
                  </a:solidFill>
                </a:rPr>
                <a:t>thung</a:t>
              </a:r>
              <a:r>
                <a:rPr lang="en-US" sz="4000" b="1" dirty="0">
                  <a:solidFill>
                    <a:srgbClr val="C00000"/>
                  </a:solidFill>
                </a:rPr>
                <a:t> </a:t>
              </a:r>
              <a:r>
                <a:rPr lang="en-US" sz="4000" b="1" dirty="0" err="1">
                  <a:solidFill>
                    <a:srgbClr val="C00000"/>
                  </a:solidFill>
                </a:rPr>
                <a:t>lũng</a:t>
              </a:r>
              <a:endParaRPr lang="en-US" sz="4000" b="1" dirty="0">
                <a:solidFill>
                  <a:srgbClr val="C00000"/>
                </a:solidFill>
              </a:endParaRPr>
            </a:p>
          </p:txBody>
        </p:sp>
      </p:grpSp>
      <p:graphicFrame>
        <p:nvGraphicFramePr>
          <p:cNvPr id="21508" name="Object 1"/>
          <p:cNvGraphicFramePr>
            <a:graphicFrameLocks noChangeAspect="1"/>
          </p:cNvGraphicFramePr>
          <p:nvPr/>
        </p:nvGraphicFramePr>
        <p:xfrm>
          <a:off x="1371600" y="57151"/>
          <a:ext cx="1600200" cy="1274763"/>
        </p:xfrm>
        <a:graphic>
          <a:graphicData uri="http://schemas.openxmlformats.org/presentationml/2006/ole">
            <mc:AlternateContent xmlns:mc="http://schemas.openxmlformats.org/markup-compatibility/2006">
              <mc:Choice xmlns:v="urn:schemas-microsoft-com:vml" Requires="v">
                <p:oleObj spid="_x0000_s6149" name="Clip" r:id="rId6" imgW="1278331" imgH="1273759" progId="MS_ClipArt_Gallery.2">
                  <p:embed/>
                </p:oleObj>
              </mc:Choice>
              <mc:Fallback>
                <p:oleObj name="Clip" r:id="rId6" imgW="1278331" imgH="1273759" progId="MS_ClipArt_Gallery.2">
                  <p:embed/>
                  <p:pic>
                    <p:nvPicPr>
                      <p:cNvPr id="21508"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57151"/>
                        <a:ext cx="1600200" cy="1274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838564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8"/>
          <p:cNvSpPr txBox="1">
            <a:spLocks noChangeArrowheads="1"/>
          </p:cNvSpPr>
          <p:nvPr/>
        </p:nvSpPr>
        <p:spPr bwMode="auto">
          <a:xfrm>
            <a:off x="2286000" y="2057400"/>
            <a:ext cx="2819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ctr" eaLnBrk="1" hangingPunct="1">
              <a:spcBef>
                <a:spcPct val="50000"/>
              </a:spcBef>
              <a:buFontTx/>
              <a:buNone/>
            </a:pPr>
            <a:r>
              <a:rPr lang="en-US" altLang="en-US" sz="2900" b="1" u="sng">
                <a:solidFill>
                  <a:srgbClr val="0000FF"/>
                </a:solidFill>
                <a:latin typeface="Times New Roman" panose="02020603050405020304" pitchFamily="18" charset="0"/>
                <a:cs typeface="Times New Roman" panose="02020603050405020304" pitchFamily="18" charset="0"/>
              </a:rPr>
              <a:t>Luyện đọc</a:t>
            </a:r>
            <a:r>
              <a:rPr lang="en-US" altLang="en-US" sz="2900" b="1">
                <a:solidFill>
                  <a:srgbClr val="0000FF"/>
                </a:solidFill>
                <a:latin typeface="Times New Roman" panose="02020603050405020304" pitchFamily="18" charset="0"/>
                <a:cs typeface="Times New Roman" panose="02020603050405020304" pitchFamily="18" charset="0"/>
              </a:rPr>
              <a:t> :</a:t>
            </a:r>
          </a:p>
        </p:txBody>
      </p:sp>
      <p:sp>
        <p:nvSpPr>
          <p:cNvPr id="23555" name="Text Box 9"/>
          <p:cNvSpPr txBox="1">
            <a:spLocks noChangeArrowheads="1"/>
          </p:cNvSpPr>
          <p:nvPr/>
        </p:nvSpPr>
        <p:spPr bwMode="auto">
          <a:xfrm>
            <a:off x="6934200" y="2057400"/>
            <a:ext cx="2819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ctr" eaLnBrk="1" hangingPunct="1">
              <a:spcBef>
                <a:spcPct val="50000"/>
              </a:spcBef>
              <a:buFontTx/>
              <a:buNone/>
            </a:pPr>
            <a:r>
              <a:rPr lang="en-US" altLang="en-US" sz="2900" b="1" u="sng">
                <a:solidFill>
                  <a:srgbClr val="0000FF"/>
                </a:solidFill>
                <a:latin typeface="Times New Roman" panose="02020603050405020304" pitchFamily="18" charset="0"/>
                <a:cs typeface="Times New Roman" panose="02020603050405020304" pitchFamily="18" charset="0"/>
              </a:rPr>
              <a:t>Tìm hiểu bài</a:t>
            </a:r>
            <a:r>
              <a:rPr lang="en-US" altLang="en-US" sz="2900" b="1">
                <a:solidFill>
                  <a:srgbClr val="0000FF"/>
                </a:solidFill>
                <a:latin typeface="Times New Roman" panose="02020603050405020304" pitchFamily="18" charset="0"/>
                <a:cs typeface="Times New Roman" panose="02020603050405020304" pitchFamily="18" charset="0"/>
              </a:rPr>
              <a:t>:</a:t>
            </a:r>
          </a:p>
        </p:txBody>
      </p:sp>
      <p:grpSp>
        <p:nvGrpSpPr>
          <p:cNvPr id="23556" name="Group 10"/>
          <p:cNvGrpSpPr>
            <a:grpSpLocks/>
          </p:cNvGrpSpPr>
          <p:nvPr/>
        </p:nvGrpSpPr>
        <p:grpSpPr bwMode="auto">
          <a:xfrm>
            <a:off x="5029200" y="2514600"/>
            <a:ext cx="1676400" cy="4343400"/>
            <a:chOff x="2304" y="1488"/>
            <a:chExt cx="1056" cy="2832"/>
          </a:xfrm>
        </p:grpSpPr>
        <p:sp>
          <p:nvSpPr>
            <p:cNvPr id="23565" name="Line 7"/>
            <p:cNvSpPr>
              <a:spLocks noChangeShapeType="1"/>
            </p:cNvSpPr>
            <p:nvPr/>
          </p:nvSpPr>
          <p:spPr bwMode="auto">
            <a:xfrm>
              <a:off x="2832" y="1488"/>
              <a:ext cx="0" cy="28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6" name="Line 12"/>
            <p:cNvSpPr>
              <a:spLocks noChangeShapeType="1"/>
            </p:cNvSpPr>
            <p:nvPr/>
          </p:nvSpPr>
          <p:spPr bwMode="auto">
            <a:xfrm>
              <a:off x="2304" y="1488"/>
              <a:ext cx="10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3557" name="Rectangle 3"/>
          <p:cNvSpPr txBox="1">
            <a:spLocks noChangeArrowheads="1"/>
          </p:cNvSpPr>
          <p:nvPr/>
        </p:nvSpPr>
        <p:spPr bwMode="auto">
          <a:xfrm>
            <a:off x="2501901" y="2927351"/>
            <a:ext cx="269081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eaLnBrk="1" hangingPunct="1">
              <a:buFontTx/>
              <a:buNone/>
            </a:pPr>
            <a:r>
              <a:rPr lang="en-US" altLang="en-US" b="1">
                <a:solidFill>
                  <a:srgbClr val="000000"/>
                </a:solidFill>
                <a:latin typeface="Times New Roman" panose="02020603050405020304" pitchFamily="18" charset="0"/>
                <a:cs typeface="Times New Roman" panose="02020603050405020304" pitchFamily="18" charset="0"/>
              </a:rPr>
              <a:t>vắng teo</a:t>
            </a:r>
          </a:p>
          <a:p>
            <a:pPr eaLnBrk="1" hangingPunct="1">
              <a:buFontTx/>
              <a:buNone/>
            </a:pPr>
            <a:r>
              <a:rPr lang="en-US" altLang="en-US" b="1">
                <a:solidFill>
                  <a:srgbClr val="000000"/>
                </a:solidFill>
                <a:latin typeface="Times New Roman" panose="02020603050405020304" pitchFamily="18" charset="0"/>
                <a:cs typeface="Times New Roman" panose="02020603050405020304" pitchFamily="18" charset="0"/>
              </a:rPr>
              <a:t>lè lưỡi</a:t>
            </a:r>
          </a:p>
          <a:p>
            <a:pPr eaLnBrk="1" hangingPunct="1">
              <a:buFontTx/>
              <a:buNone/>
            </a:pPr>
            <a:r>
              <a:rPr lang="en-US" altLang="en-US" b="1">
                <a:solidFill>
                  <a:srgbClr val="000000"/>
                </a:solidFill>
                <a:latin typeface="Times New Roman" panose="02020603050405020304" pitchFamily="18" charset="0"/>
                <a:cs typeface="Times New Roman" panose="02020603050405020304" pitchFamily="18" charset="0"/>
              </a:rPr>
              <a:t>quật túi bụi</a:t>
            </a:r>
          </a:p>
          <a:p>
            <a:pPr eaLnBrk="1" hangingPunct="1">
              <a:buFontTx/>
              <a:buNone/>
            </a:pPr>
            <a:r>
              <a:rPr lang="en-US" altLang="en-US" b="1">
                <a:solidFill>
                  <a:srgbClr val="000000"/>
                </a:solidFill>
                <a:latin typeface="Times New Roman" panose="02020603050405020304" pitchFamily="18" charset="0"/>
                <a:cs typeface="Times New Roman" panose="02020603050405020304" pitchFamily="18" charset="0"/>
              </a:rPr>
              <a:t>khoét máng</a:t>
            </a:r>
          </a:p>
        </p:txBody>
      </p:sp>
      <p:sp>
        <p:nvSpPr>
          <p:cNvPr id="15" name="Rectangle 3"/>
          <p:cNvSpPr txBox="1">
            <a:spLocks noChangeArrowheads="1"/>
          </p:cNvSpPr>
          <p:nvPr/>
        </p:nvSpPr>
        <p:spPr bwMode="auto">
          <a:xfrm>
            <a:off x="6492876" y="3048001"/>
            <a:ext cx="269081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eaLnBrk="1" hangingPunct="1">
              <a:buFontTx/>
              <a:buNone/>
            </a:pPr>
            <a:r>
              <a:rPr lang="en-US" altLang="en-US" b="1">
                <a:solidFill>
                  <a:srgbClr val="002060"/>
                </a:solidFill>
                <a:latin typeface="Times New Roman" panose="02020603050405020304" pitchFamily="18" charset="0"/>
                <a:cs typeface="Times New Roman" panose="02020603050405020304" pitchFamily="18" charset="0"/>
              </a:rPr>
              <a:t>núc nác</a:t>
            </a:r>
          </a:p>
          <a:p>
            <a:pPr eaLnBrk="1" hangingPunct="1">
              <a:buFontTx/>
              <a:buNone/>
            </a:pPr>
            <a:r>
              <a:rPr lang="en-US" altLang="en-US" b="1">
                <a:solidFill>
                  <a:srgbClr val="002060"/>
                </a:solidFill>
                <a:latin typeface="Times New Roman" panose="02020603050405020304" pitchFamily="18" charset="0"/>
                <a:cs typeface="Times New Roman" panose="02020603050405020304" pitchFamily="18" charset="0"/>
              </a:rPr>
              <a:t>núng thế</a:t>
            </a:r>
          </a:p>
        </p:txBody>
      </p:sp>
      <p:cxnSp>
        <p:nvCxnSpPr>
          <p:cNvPr id="23559" name="Straight Connector 12"/>
          <p:cNvCxnSpPr>
            <a:cxnSpLocks noChangeShapeType="1"/>
          </p:cNvCxnSpPr>
          <p:nvPr/>
        </p:nvCxnSpPr>
        <p:spPr bwMode="auto">
          <a:xfrm>
            <a:off x="2592388" y="3429000"/>
            <a:ext cx="20320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23560" name="Straight Connector 15"/>
          <p:cNvCxnSpPr>
            <a:cxnSpLocks noChangeShapeType="1"/>
          </p:cNvCxnSpPr>
          <p:nvPr/>
        </p:nvCxnSpPr>
        <p:spPr bwMode="auto">
          <a:xfrm>
            <a:off x="3643314" y="3417888"/>
            <a:ext cx="395287"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23561" name="Straight Connector 16"/>
          <p:cNvCxnSpPr>
            <a:cxnSpLocks noChangeShapeType="1"/>
          </p:cNvCxnSpPr>
          <p:nvPr/>
        </p:nvCxnSpPr>
        <p:spPr bwMode="auto">
          <a:xfrm>
            <a:off x="3098801" y="4038600"/>
            <a:ext cx="544513"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23562" name="Straight Connector 18"/>
          <p:cNvCxnSpPr>
            <a:cxnSpLocks noChangeShapeType="1"/>
          </p:cNvCxnSpPr>
          <p:nvPr/>
        </p:nvCxnSpPr>
        <p:spPr bwMode="auto">
          <a:xfrm>
            <a:off x="3005138" y="4533900"/>
            <a:ext cx="366712"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23563" name="Straight Connector 21"/>
          <p:cNvCxnSpPr>
            <a:cxnSpLocks noChangeShapeType="1"/>
          </p:cNvCxnSpPr>
          <p:nvPr/>
        </p:nvCxnSpPr>
        <p:spPr bwMode="auto">
          <a:xfrm>
            <a:off x="3005139" y="5181600"/>
            <a:ext cx="542925"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graphicFrame>
        <p:nvGraphicFramePr>
          <p:cNvPr id="23564" name="Object 1"/>
          <p:cNvGraphicFramePr>
            <a:graphicFrameLocks noChangeAspect="1"/>
          </p:cNvGraphicFramePr>
          <p:nvPr/>
        </p:nvGraphicFramePr>
        <p:xfrm>
          <a:off x="1371600" y="57151"/>
          <a:ext cx="1600200" cy="1274763"/>
        </p:xfrm>
        <a:graphic>
          <a:graphicData uri="http://schemas.openxmlformats.org/presentationml/2006/ole">
            <mc:AlternateContent xmlns:mc="http://schemas.openxmlformats.org/markup-compatibility/2006">
              <mc:Choice xmlns:v="urn:schemas-microsoft-com:vml" Requires="v">
                <p:oleObj spid="_x0000_s7173" name="Clip" r:id="rId3" imgW="1278331" imgH="1273759" progId="MS_ClipArt_Gallery.2">
                  <p:embed/>
                </p:oleObj>
              </mc:Choice>
              <mc:Fallback>
                <p:oleObj name="Clip" r:id="rId3" imgW="1278331" imgH="1273759" progId="MS_ClipArt_Gallery.2">
                  <p:embed/>
                  <p:pic>
                    <p:nvPicPr>
                      <p:cNvPr id="23564"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7151"/>
                        <a:ext cx="1600200" cy="1274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3060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wipe(down)">
                                      <p:cBhvr>
                                        <p:cTn id="7"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8"/>
          <p:cNvSpPr txBox="1">
            <a:spLocks noChangeArrowheads="1"/>
          </p:cNvSpPr>
          <p:nvPr/>
        </p:nvSpPr>
        <p:spPr bwMode="auto">
          <a:xfrm>
            <a:off x="2286000" y="2057400"/>
            <a:ext cx="2819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ctr" eaLnBrk="1" hangingPunct="1">
              <a:spcBef>
                <a:spcPct val="50000"/>
              </a:spcBef>
              <a:buFontTx/>
              <a:buNone/>
            </a:pPr>
            <a:r>
              <a:rPr lang="en-US" altLang="en-US" sz="2900" b="1" u="sng">
                <a:solidFill>
                  <a:srgbClr val="0000FF"/>
                </a:solidFill>
                <a:latin typeface="Times New Roman" panose="02020603050405020304" pitchFamily="18" charset="0"/>
                <a:cs typeface="Times New Roman" panose="02020603050405020304" pitchFamily="18" charset="0"/>
              </a:rPr>
              <a:t>Luyện đọc</a:t>
            </a:r>
            <a:r>
              <a:rPr lang="en-US" altLang="en-US" sz="2900" b="1">
                <a:solidFill>
                  <a:srgbClr val="0000FF"/>
                </a:solidFill>
                <a:latin typeface="Times New Roman" panose="02020603050405020304" pitchFamily="18" charset="0"/>
                <a:cs typeface="Times New Roman" panose="02020603050405020304" pitchFamily="18" charset="0"/>
              </a:rPr>
              <a:t> :</a:t>
            </a:r>
          </a:p>
        </p:txBody>
      </p:sp>
      <p:sp>
        <p:nvSpPr>
          <p:cNvPr id="24579" name="Text Box 9"/>
          <p:cNvSpPr txBox="1">
            <a:spLocks noChangeArrowheads="1"/>
          </p:cNvSpPr>
          <p:nvPr/>
        </p:nvSpPr>
        <p:spPr bwMode="auto">
          <a:xfrm>
            <a:off x="6934200" y="2057400"/>
            <a:ext cx="2819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ctr" eaLnBrk="1" hangingPunct="1">
              <a:spcBef>
                <a:spcPct val="50000"/>
              </a:spcBef>
              <a:buFontTx/>
              <a:buNone/>
            </a:pPr>
            <a:r>
              <a:rPr lang="en-US" altLang="en-US" sz="2900" b="1" u="sng">
                <a:solidFill>
                  <a:srgbClr val="0000FF"/>
                </a:solidFill>
                <a:latin typeface="Times New Roman" panose="02020603050405020304" pitchFamily="18" charset="0"/>
                <a:cs typeface="Times New Roman" panose="02020603050405020304" pitchFamily="18" charset="0"/>
              </a:rPr>
              <a:t>Tìm hiểu bài</a:t>
            </a:r>
            <a:r>
              <a:rPr lang="en-US" altLang="en-US" sz="2900" b="1">
                <a:solidFill>
                  <a:srgbClr val="0000FF"/>
                </a:solidFill>
                <a:latin typeface="Times New Roman" panose="02020603050405020304" pitchFamily="18" charset="0"/>
                <a:cs typeface="Times New Roman" panose="02020603050405020304" pitchFamily="18" charset="0"/>
              </a:rPr>
              <a:t>:</a:t>
            </a:r>
          </a:p>
        </p:txBody>
      </p:sp>
      <p:grpSp>
        <p:nvGrpSpPr>
          <p:cNvPr id="24580" name="Group 10"/>
          <p:cNvGrpSpPr>
            <a:grpSpLocks/>
          </p:cNvGrpSpPr>
          <p:nvPr/>
        </p:nvGrpSpPr>
        <p:grpSpPr bwMode="auto">
          <a:xfrm>
            <a:off x="5029200" y="2514600"/>
            <a:ext cx="1676400" cy="4343400"/>
            <a:chOff x="2304" y="1488"/>
            <a:chExt cx="1056" cy="2832"/>
          </a:xfrm>
        </p:grpSpPr>
        <p:sp>
          <p:nvSpPr>
            <p:cNvPr id="24591" name="Line 7"/>
            <p:cNvSpPr>
              <a:spLocks noChangeShapeType="1"/>
            </p:cNvSpPr>
            <p:nvPr/>
          </p:nvSpPr>
          <p:spPr bwMode="auto">
            <a:xfrm>
              <a:off x="2832" y="1488"/>
              <a:ext cx="0" cy="28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92" name="Line 12"/>
            <p:cNvSpPr>
              <a:spLocks noChangeShapeType="1"/>
            </p:cNvSpPr>
            <p:nvPr/>
          </p:nvSpPr>
          <p:spPr bwMode="auto">
            <a:xfrm>
              <a:off x="2304" y="1488"/>
              <a:ext cx="10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4581" name="Rectangle 3"/>
          <p:cNvSpPr txBox="1">
            <a:spLocks noChangeArrowheads="1"/>
          </p:cNvSpPr>
          <p:nvPr/>
        </p:nvSpPr>
        <p:spPr bwMode="auto">
          <a:xfrm>
            <a:off x="2501901" y="2927351"/>
            <a:ext cx="269081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eaLnBrk="1" hangingPunct="1">
              <a:buFontTx/>
              <a:buNone/>
            </a:pPr>
            <a:r>
              <a:rPr lang="en-US" altLang="en-US" b="1">
                <a:solidFill>
                  <a:srgbClr val="000000"/>
                </a:solidFill>
                <a:latin typeface="Times New Roman" panose="02020603050405020304" pitchFamily="18" charset="0"/>
                <a:cs typeface="Times New Roman" panose="02020603050405020304" pitchFamily="18" charset="0"/>
              </a:rPr>
              <a:t>vắng teo</a:t>
            </a:r>
          </a:p>
          <a:p>
            <a:pPr eaLnBrk="1" hangingPunct="1">
              <a:buFontTx/>
              <a:buNone/>
            </a:pPr>
            <a:r>
              <a:rPr lang="en-US" altLang="en-US" b="1">
                <a:solidFill>
                  <a:srgbClr val="000000"/>
                </a:solidFill>
                <a:latin typeface="Times New Roman" panose="02020603050405020304" pitchFamily="18" charset="0"/>
                <a:cs typeface="Times New Roman" panose="02020603050405020304" pitchFamily="18" charset="0"/>
              </a:rPr>
              <a:t>lè lưỡi</a:t>
            </a:r>
          </a:p>
          <a:p>
            <a:pPr eaLnBrk="1" hangingPunct="1">
              <a:buFontTx/>
              <a:buNone/>
            </a:pPr>
            <a:r>
              <a:rPr lang="en-US" altLang="en-US" b="1">
                <a:solidFill>
                  <a:srgbClr val="000000"/>
                </a:solidFill>
                <a:latin typeface="Times New Roman" panose="02020603050405020304" pitchFamily="18" charset="0"/>
                <a:cs typeface="Times New Roman" panose="02020603050405020304" pitchFamily="18" charset="0"/>
              </a:rPr>
              <a:t>quật túi bụi</a:t>
            </a:r>
          </a:p>
          <a:p>
            <a:pPr eaLnBrk="1" hangingPunct="1">
              <a:buFontTx/>
              <a:buNone/>
            </a:pPr>
            <a:r>
              <a:rPr lang="en-US" altLang="en-US" b="1">
                <a:solidFill>
                  <a:srgbClr val="000000"/>
                </a:solidFill>
                <a:latin typeface="Times New Roman" panose="02020603050405020304" pitchFamily="18" charset="0"/>
                <a:cs typeface="Times New Roman" panose="02020603050405020304" pitchFamily="18" charset="0"/>
              </a:rPr>
              <a:t>khoét máng</a:t>
            </a:r>
          </a:p>
        </p:txBody>
      </p:sp>
      <p:sp>
        <p:nvSpPr>
          <p:cNvPr id="24582" name="Rectangle 3"/>
          <p:cNvSpPr txBox="1">
            <a:spLocks noChangeArrowheads="1"/>
          </p:cNvSpPr>
          <p:nvPr/>
        </p:nvSpPr>
        <p:spPr bwMode="auto">
          <a:xfrm>
            <a:off x="6492876" y="3048001"/>
            <a:ext cx="269081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eaLnBrk="1" hangingPunct="1">
              <a:buFontTx/>
              <a:buNone/>
            </a:pPr>
            <a:r>
              <a:rPr lang="en-US" altLang="en-US" b="1">
                <a:solidFill>
                  <a:srgbClr val="002060"/>
                </a:solidFill>
                <a:latin typeface="Times New Roman" panose="02020603050405020304" pitchFamily="18" charset="0"/>
                <a:cs typeface="Times New Roman" panose="02020603050405020304" pitchFamily="18" charset="0"/>
              </a:rPr>
              <a:t>núc nác</a:t>
            </a:r>
          </a:p>
          <a:p>
            <a:pPr eaLnBrk="1" hangingPunct="1">
              <a:buFontTx/>
              <a:buNone/>
            </a:pPr>
            <a:r>
              <a:rPr lang="en-US" altLang="en-US" b="1">
                <a:solidFill>
                  <a:srgbClr val="002060"/>
                </a:solidFill>
                <a:latin typeface="Times New Roman" panose="02020603050405020304" pitchFamily="18" charset="0"/>
                <a:cs typeface="Times New Roman" panose="02020603050405020304" pitchFamily="18" charset="0"/>
              </a:rPr>
              <a:t>núng thế</a:t>
            </a:r>
          </a:p>
        </p:txBody>
      </p:sp>
      <p:cxnSp>
        <p:nvCxnSpPr>
          <p:cNvPr id="24583" name="Straight Connector 12"/>
          <p:cNvCxnSpPr>
            <a:cxnSpLocks noChangeShapeType="1"/>
          </p:cNvCxnSpPr>
          <p:nvPr/>
        </p:nvCxnSpPr>
        <p:spPr bwMode="auto">
          <a:xfrm>
            <a:off x="2592388" y="3429000"/>
            <a:ext cx="20320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24584" name="Straight Connector 15"/>
          <p:cNvCxnSpPr>
            <a:cxnSpLocks noChangeShapeType="1"/>
          </p:cNvCxnSpPr>
          <p:nvPr/>
        </p:nvCxnSpPr>
        <p:spPr bwMode="auto">
          <a:xfrm>
            <a:off x="3643314" y="3417888"/>
            <a:ext cx="395287"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24585" name="Straight Connector 16"/>
          <p:cNvCxnSpPr>
            <a:cxnSpLocks noChangeShapeType="1"/>
          </p:cNvCxnSpPr>
          <p:nvPr/>
        </p:nvCxnSpPr>
        <p:spPr bwMode="auto">
          <a:xfrm>
            <a:off x="3098801" y="4038600"/>
            <a:ext cx="544513"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24586" name="Straight Connector 18"/>
          <p:cNvCxnSpPr>
            <a:cxnSpLocks noChangeShapeType="1"/>
          </p:cNvCxnSpPr>
          <p:nvPr/>
        </p:nvCxnSpPr>
        <p:spPr bwMode="auto">
          <a:xfrm>
            <a:off x="3005138" y="4572000"/>
            <a:ext cx="366712"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24587" name="Straight Connector 21"/>
          <p:cNvCxnSpPr>
            <a:cxnSpLocks noChangeShapeType="1"/>
          </p:cNvCxnSpPr>
          <p:nvPr/>
        </p:nvCxnSpPr>
        <p:spPr bwMode="auto">
          <a:xfrm>
            <a:off x="3005139" y="5181600"/>
            <a:ext cx="542925"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24588" name="Subtitle 2"/>
          <p:cNvSpPr txBox="1">
            <a:spLocks/>
          </p:cNvSpPr>
          <p:nvPr/>
        </p:nvSpPr>
        <p:spPr bwMode="auto">
          <a:xfrm>
            <a:off x="3967163" y="3603625"/>
            <a:ext cx="61023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eaLnBrk="1" hangingPunct="1">
              <a:buFontTx/>
              <a:buNone/>
            </a:pPr>
            <a:endParaRPr lang="en-US" altLang="en-US" sz="6000" b="1">
              <a:solidFill>
                <a:srgbClr val="C00000"/>
              </a:solidFill>
              <a:latin typeface="Times New Roman" panose="02020603050405020304" pitchFamily="18" charset="0"/>
              <a:cs typeface="Times New Roman" panose="02020603050405020304" pitchFamily="18" charset="0"/>
            </a:endParaRPr>
          </a:p>
        </p:txBody>
      </p:sp>
      <p:sp>
        <p:nvSpPr>
          <p:cNvPr id="3" name="Horizontal Scroll 2"/>
          <p:cNvSpPr/>
          <p:nvPr/>
        </p:nvSpPr>
        <p:spPr bwMode="auto">
          <a:xfrm>
            <a:off x="3733800" y="5334001"/>
            <a:ext cx="4267200" cy="1349375"/>
          </a:xfrm>
          <a:prstGeom prst="horizontalScroll">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a:lstStyle/>
          <a:p>
            <a:pPr algn="ctr" eaLnBrk="1" hangingPunct="1">
              <a:spcBef>
                <a:spcPct val="20000"/>
              </a:spcBef>
              <a:buFont typeface="Arial" charset="0"/>
              <a:buNone/>
              <a:defRPr/>
            </a:pPr>
            <a:r>
              <a:rPr lang="en-US" sz="4000" b="1" dirty="0" err="1">
                <a:solidFill>
                  <a:srgbClr val="C00000"/>
                </a:solidFill>
                <a:cs typeface="Times New Roman" pitchFamily="18" charset="0"/>
              </a:rPr>
              <a:t>Đọc</a:t>
            </a:r>
            <a:r>
              <a:rPr lang="en-US" sz="4000" b="1" dirty="0">
                <a:solidFill>
                  <a:srgbClr val="C00000"/>
                </a:solidFill>
                <a:cs typeface="Times New Roman" pitchFamily="18" charset="0"/>
              </a:rPr>
              <a:t> </a:t>
            </a:r>
            <a:r>
              <a:rPr lang="en-US" sz="4000" b="1" dirty="0" err="1">
                <a:solidFill>
                  <a:srgbClr val="C00000"/>
                </a:solidFill>
                <a:cs typeface="Times New Roman" pitchFamily="18" charset="0"/>
              </a:rPr>
              <a:t>nhóm</a:t>
            </a:r>
            <a:r>
              <a:rPr lang="en-US" sz="4000" b="1" dirty="0">
                <a:solidFill>
                  <a:srgbClr val="C00000"/>
                </a:solidFill>
                <a:cs typeface="Times New Roman" pitchFamily="18" charset="0"/>
              </a:rPr>
              <a:t> </a:t>
            </a:r>
            <a:r>
              <a:rPr lang="en-US" sz="4000" b="1" dirty="0" err="1">
                <a:solidFill>
                  <a:srgbClr val="C00000"/>
                </a:solidFill>
                <a:cs typeface="Times New Roman" pitchFamily="18" charset="0"/>
              </a:rPr>
              <a:t>đôi</a:t>
            </a:r>
            <a:endParaRPr lang="en-US" sz="4000" b="1" dirty="0">
              <a:solidFill>
                <a:srgbClr val="C00000"/>
              </a:solidFill>
              <a:cs typeface="Times New Roman" pitchFamily="18" charset="0"/>
            </a:endParaRPr>
          </a:p>
        </p:txBody>
      </p:sp>
      <p:graphicFrame>
        <p:nvGraphicFramePr>
          <p:cNvPr id="24590" name="Object 3"/>
          <p:cNvGraphicFramePr>
            <a:graphicFrameLocks noChangeAspect="1"/>
          </p:cNvGraphicFramePr>
          <p:nvPr/>
        </p:nvGraphicFramePr>
        <p:xfrm>
          <a:off x="1371600" y="57151"/>
          <a:ext cx="1600200" cy="1274763"/>
        </p:xfrm>
        <a:graphic>
          <a:graphicData uri="http://schemas.openxmlformats.org/presentationml/2006/ole">
            <mc:AlternateContent xmlns:mc="http://schemas.openxmlformats.org/markup-compatibility/2006">
              <mc:Choice xmlns:v="urn:schemas-microsoft-com:vml" Requires="v">
                <p:oleObj spid="_x0000_s8197" name="Clip" r:id="rId3" imgW="1278331" imgH="1273759" progId="MS_ClipArt_Gallery.2">
                  <p:embed/>
                </p:oleObj>
              </mc:Choice>
              <mc:Fallback>
                <p:oleObj name="Clip" r:id="rId3" imgW="1278331" imgH="1273759" progId="MS_ClipArt_Gallery.2">
                  <p:embed/>
                  <p:pic>
                    <p:nvPicPr>
                      <p:cNvPr id="2459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7151"/>
                        <a:ext cx="1600200" cy="1274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175603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3"/>
          <p:cNvGraphicFramePr>
            <a:graphicFrameLocks noChangeAspect="1"/>
          </p:cNvGraphicFramePr>
          <p:nvPr/>
        </p:nvGraphicFramePr>
        <p:xfrm>
          <a:off x="1371600" y="57151"/>
          <a:ext cx="1600200" cy="1274763"/>
        </p:xfrm>
        <a:graphic>
          <a:graphicData uri="http://schemas.openxmlformats.org/presentationml/2006/ole">
            <mc:AlternateContent xmlns:mc="http://schemas.openxmlformats.org/markup-compatibility/2006">
              <mc:Choice xmlns:v="urn:schemas-microsoft-com:vml" Requires="v">
                <p:oleObj spid="_x0000_s9221" name="Clip" r:id="rId3" imgW="1278331" imgH="1273759" progId="MS_ClipArt_Gallery.2">
                  <p:embed/>
                </p:oleObj>
              </mc:Choice>
              <mc:Fallback>
                <p:oleObj name="Clip" r:id="rId3" imgW="1278331" imgH="1273759" progId="MS_ClipArt_Gallery.2">
                  <p:embed/>
                  <p:pic>
                    <p:nvPicPr>
                      <p:cNvPr id="25602"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7151"/>
                        <a:ext cx="1600200" cy="1274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Rectangle 2"/>
          <p:cNvSpPr/>
          <p:nvPr/>
        </p:nvSpPr>
        <p:spPr>
          <a:xfrm>
            <a:off x="3581401" y="0"/>
            <a:ext cx="4916731" cy="923330"/>
          </a:xfrm>
          <a:prstGeom prst="rect">
            <a:avLst/>
          </a:prstGeom>
          <a:noFill/>
        </p:spPr>
        <p:txBody>
          <a:bodyPr wrap="none">
            <a:spAutoFit/>
          </a:bodyPr>
          <a:lstStyle/>
          <a:p>
            <a:pPr algn="ctr">
              <a:defRPr/>
            </a:pP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TÌM </a:t>
            </a:r>
            <a:r>
              <a:rPr lang="en-US" sz="5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HiỂU</a:t>
            </a: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BÀI</a:t>
            </a:r>
          </a:p>
        </p:txBody>
      </p:sp>
      <p:sp>
        <p:nvSpPr>
          <p:cNvPr id="4" name="TextBox 3"/>
          <p:cNvSpPr txBox="1">
            <a:spLocks noChangeArrowheads="1"/>
          </p:cNvSpPr>
          <p:nvPr/>
        </p:nvSpPr>
        <p:spPr bwMode="auto">
          <a:xfrm>
            <a:off x="1371600" y="1447801"/>
            <a:ext cx="914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spcBef>
                <a:spcPct val="0"/>
              </a:spcBef>
              <a:buFontTx/>
              <a:buNone/>
            </a:pPr>
            <a:r>
              <a:rPr lang="en-US" altLang="en-US" b="1">
                <a:latin typeface="Times New Roman" panose="02020603050405020304" pitchFamily="18" charset="0"/>
              </a:rPr>
              <a:t>1. Tới nơi yêu tinh ở, anh em Cẩu Khây đã gặp ai và được giúp đỡ như thế nào?</a:t>
            </a:r>
          </a:p>
        </p:txBody>
      </p:sp>
      <p:sp>
        <p:nvSpPr>
          <p:cNvPr id="5" name="TextBox 4"/>
          <p:cNvSpPr txBox="1">
            <a:spLocks noChangeArrowheads="1"/>
          </p:cNvSpPr>
          <p:nvPr/>
        </p:nvSpPr>
        <p:spPr bwMode="auto">
          <a:xfrm>
            <a:off x="1373188" y="26670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a:spcBef>
                <a:spcPct val="0"/>
              </a:spcBef>
              <a:buFontTx/>
              <a:buNone/>
            </a:pPr>
            <a:r>
              <a:rPr lang="en-US" altLang="en-US" sz="3600" b="1">
                <a:solidFill>
                  <a:srgbClr val="FF0000"/>
                </a:solidFill>
                <a:latin typeface="Times New Roman" panose="02020603050405020304" pitchFamily="18" charset="0"/>
              </a:rPr>
              <a:t>Bốn anh em gặp được bà cụ già, được bà nấu cơm cho ăn và cho ngủ nhờ.</a:t>
            </a:r>
          </a:p>
        </p:txBody>
      </p:sp>
      <p:sp>
        <p:nvSpPr>
          <p:cNvPr id="6" name="TextBox 5"/>
          <p:cNvSpPr txBox="1">
            <a:spLocks noChangeArrowheads="1"/>
          </p:cNvSpPr>
          <p:nvPr/>
        </p:nvSpPr>
        <p:spPr bwMode="auto">
          <a:xfrm>
            <a:off x="1371600" y="40386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spcBef>
                <a:spcPct val="0"/>
              </a:spcBef>
              <a:buFontTx/>
              <a:buNone/>
            </a:pPr>
            <a:r>
              <a:rPr lang="en-US" altLang="en-US" b="1">
                <a:latin typeface="Times New Roman" panose="02020603050405020304" pitchFamily="18" charset="0"/>
              </a:rPr>
              <a:t>2. Thấy yêu tinh về, bà cụ đã làm gì?</a:t>
            </a:r>
          </a:p>
        </p:txBody>
      </p:sp>
      <p:sp>
        <p:nvSpPr>
          <p:cNvPr id="7" name="TextBox 6"/>
          <p:cNvSpPr txBox="1">
            <a:spLocks noChangeArrowheads="1"/>
          </p:cNvSpPr>
          <p:nvPr/>
        </p:nvSpPr>
        <p:spPr bwMode="auto">
          <a:xfrm>
            <a:off x="1371600" y="463073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spcBef>
                <a:spcPct val="0"/>
              </a:spcBef>
              <a:buFontTx/>
              <a:buNone/>
            </a:pPr>
            <a:r>
              <a:rPr lang="en-US" altLang="en-US" sz="3600" b="1">
                <a:solidFill>
                  <a:srgbClr val="FF0000"/>
                </a:solidFill>
                <a:latin typeface="Times New Roman" panose="02020603050405020304" pitchFamily="18" charset="0"/>
              </a:rPr>
              <a:t>Bà cụ giục bốn anh em chạy trốn.</a:t>
            </a:r>
          </a:p>
        </p:txBody>
      </p:sp>
      <p:sp>
        <p:nvSpPr>
          <p:cNvPr id="2" name="TextBox 1"/>
          <p:cNvSpPr txBox="1">
            <a:spLocks noChangeArrowheads="1"/>
          </p:cNvSpPr>
          <p:nvPr/>
        </p:nvSpPr>
        <p:spPr bwMode="auto">
          <a:xfrm>
            <a:off x="3810000" y="5867401"/>
            <a:ext cx="350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spcBef>
                <a:spcPct val="0"/>
              </a:spcBef>
              <a:buFontTx/>
              <a:buNone/>
            </a:pPr>
            <a:r>
              <a:rPr lang="en-US" altLang="en-US" sz="2800" b="1">
                <a:latin typeface="Times New Roman" panose="02020603050405020304" pitchFamily="18" charset="0"/>
              </a:rPr>
              <a:t>Nêu ý chính đoạn 1?</a:t>
            </a:r>
          </a:p>
        </p:txBody>
      </p:sp>
      <p:sp>
        <p:nvSpPr>
          <p:cNvPr id="8" name="Horizontal Scroll 7"/>
          <p:cNvSpPr>
            <a:spLocks noChangeArrowheads="1"/>
          </p:cNvSpPr>
          <p:nvPr/>
        </p:nvSpPr>
        <p:spPr bwMode="auto">
          <a:xfrm>
            <a:off x="1884364" y="5170488"/>
            <a:ext cx="7356475" cy="1581150"/>
          </a:xfrm>
          <a:prstGeom prst="horizontalScroll">
            <a:avLst>
              <a:gd name="adj" fmla="val 12500"/>
            </a:avLst>
          </a:prstGeom>
          <a:solidFill>
            <a:srgbClr val="FFFF00"/>
          </a:solidFill>
          <a:ln w="9525" algn="ctr">
            <a:solidFill>
              <a:schemeClr val="tx1"/>
            </a:solidFill>
            <a:round/>
            <a:headEnd/>
            <a:tailEnd/>
          </a:ln>
        </p:spPr>
        <p:txBody>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spcBef>
                <a:spcPct val="0"/>
              </a:spcBef>
              <a:buFontTx/>
              <a:buNone/>
            </a:pPr>
            <a:r>
              <a:rPr lang="en-US" altLang="en-US" b="1">
                <a:solidFill>
                  <a:srgbClr val="FF0000"/>
                </a:solidFill>
                <a:latin typeface="Times New Roman" panose="02020603050405020304" pitchFamily="18" charset="0"/>
              </a:rPr>
              <a:t>Bốn anh em Cẩu Khây đến nơi ở của yêu tinh và được bà cụ giúp đỡ</a:t>
            </a:r>
          </a:p>
        </p:txBody>
      </p:sp>
    </p:spTree>
    <p:extLst>
      <p:ext uri="{BB962C8B-B14F-4D97-AF65-F5344CB8AC3E}">
        <p14:creationId xmlns:p14="http://schemas.microsoft.com/office/powerpoint/2010/main" val="3265871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ppt_x</p:attrName>
                                        </p:attrNameLst>
                                      </p:cBhvr>
                                      <p:tavLst>
                                        <p:tav tm="0">
                                          <p:val>
                                            <p:strVal val="#ppt_x-.2"/>
                                          </p:val>
                                        </p:tav>
                                        <p:tav tm="100000">
                                          <p:val>
                                            <p:strVal val="#ppt_x"/>
                                          </p:val>
                                        </p:tav>
                                      </p:tavLst>
                                    </p:anim>
                                    <p:anim calcmode="lin" valueType="num">
                                      <p:cBhvr>
                                        <p:cTn id="14"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ppt_x</p:attrName>
                                        </p:attrNameLst>
                                      </p:cBhvr>
                                      <p:tavLst>
                                        <p:tav tm="0">
                                          <p:val>
                                            <p:strVal val="#ppt_x-.2"/>
                                          </p:val>
                                        </p:tav>
                                        <p:tav tm="100000">
                                          <p:val>
                                            <p:strVal val="#ppt_x"/>
                                          </p:val>
                                        </p:tav>
                                      </p:tavLst>
                                    </p:anim>
                                    <p:anim calcmode="lin" valueType="num">
                                      <p:cBhvr>
                                        <p:cTn id="21"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2" dur="10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ppt_x</p:attrName>
                                        </p:attrNameLst>
                                      </p:cBhvr>
                                      <p:tavLst>
                                        <p:tav tm="0">
                                          <p:val>
                                            <p:strVal val="#ppt_x-.2"/>
                                          </p:val>
                                        </p:tav>
                                        <p:tav tm="100000">
                                          <p:val>
                                            <p:strVal val="#ppt_x"/>
                                          </p:val>
                                        </p:tav>
                                      </p:tavLst>
                                    </p:anim>
                                    <p:anim calcmode="lin" valueType="num">
                                      <p:cBhvr>
                                        <p:cTn id="2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ppt_x</p:attrName>
                                        </p:attrNameLst>
                                      </p:cBhvr>
                                      <p:tavLst>
                                        <p:tav tm="0">
                                          <p:val>
                                            <p:strVal val="#ppt_x-.2"/>
                                          </p:val>
                                        </p:tav>
                                        <p:tav tm="100000">
                                          <p:val>
                                            <p:strVal val="#ppt_x"/>
                                          </p:val>
                                        </p:tav>
                                      </p:tavLst>
                                    </p:anim>
                                    <p:anim calcmode="lin" valueType="num">
                                      <p:cBhvr>
                                        <p:cTn id="35"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6" dur="1000"/>
                                        <p:tgtEl>
                                          <p:spTgt spid="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randombar(horizontal)">
                                      <p:cBhvr>
                                        <p:cTn id="41" dur="500"/>
                                        <p:tgtEl>
                                          <p:spTgt spid="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8" presetClass="entr" presetSubtype="16"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diamond(in)">
                                      <p:cBhvr>
                                        <p:cTn id="4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2" grpId="0"/>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3"/>
          <p:cNvGraphicFramePr>
            <a:graphicFrameLocks noChangeAspect="1"/>
          </p:cNvGraphicFramePr>
          <p:nvPr/>
        </p:nvGraphicFramePr>
        <p:xfrm>
          <a:off x="1371600" y="57151"/>
          <a:ext cx="1600200" cy="1274763"/>
        </p:xfrm>
        <a:graphic>
          <a:graphicData uri="http://schemas.openxmlformats.org/presentationml/2006/ole">
            <mc:AlternateContent xmlns:mc="http://schemas.openxmlformats.org/markup-compatibility/2006">
              <mc:Choice xmlns:v="urn:schemas-microsoft-com:vml" Requires="v">
                <p:oleObj spid="_x0000_s10245" name="Clip" r:id="rId3" imgW="1278331" imgH="1273759" progId="MS_ClipArt_Gallery.2">
                  <p:embed/>
                </p:oleObj>
              </mc:Choice>
              <mc:Fallback>
                <p:oleObj name="Clip" r:id="rId3" imgW="1278331" imgH="1273759" progId="MS_ClipArt_Gallery.2">
                  <p:embed/>
                  <p:pic>
                    <p:nvPicPr>
                      <p:cNvPr id="2662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7151"/>
                        <a:ext cx="1600200" cy="1274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TextBox 3"/>
          <p:cNvSpPr txBox="1">
            <a:spLocks noChangeArrowheads="1"/>
          </p:cNvSpPr>
          <p:nvPr/>
        </p:nvSpPr>
        <p:spPr bwMode="auto">
          <a:xfrm>
            <a:off x="1347788" y="2133601"/>
            <a:ext cx="9144001"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a:spcBef>
                <a:spcPct val="0"/>
              </a:spcBef>
              <a:buFontTx/>
              <a:buNone/>
            </a:pPr>
            <a:r>
              <a:rPr lang="en-US" altLang="en-US" b="1">
                <a:latin typeface="Times New Roman" panose="02020603050405020304" pitchFamily="18" charset="0"/>
              </a:rPr>
              <a:t>3. Hãy thuật lại cuộc chiến của bốn anh em Cẩu Khây.</a:t>
            </a:r>
          </a:p>
        </p:txBody>
      </p:sp>
      <p:sp>
        <p:nvSpPr>
          <p:cNvPr id="6" name="Explosion 1 5"/>
          <p:cNvSpPr>
            <a:spLocks noChangeArrowheads="1"/>
          </p:cNvSpPr>
          <p:nvPr/>
        </p:nvSpPr>
        <p:spPr bwMode="auto">
          <a:xfrm>
            <a:off x="3657600" y="3505200"/>
            <a:ext cx="5867400" cy="2819400"/>
          </a:xfrm>
          <a:prstGeom prst="irregularSeal1">
            <a:avLst/>
          </a:prstGeom>
          <a:solidFill>
            <a:schemeClr val="accent1"/>
          </a:solidFill>
          <a:ln w="9525" algn="ctr">
            <a:solidFill>
              <a:schemeClr val="tx1"/>
            </a:solidFill>
            <a:round/>
            <a:headEnd/>
            <a:tailEnd/>
          </a:ln>
        </p:spPr>
        <p:txBody>
          <a:bodyPr anchor="ct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ctr">
              <a:spcBef>
                <a:spcPct val="0"/>
              </a:spcBef>
              <a:buFontTx/>
              <a:buNone/>
            </a:pPr>
            <a:r>
              <a:rPr lang="en-US" altLang="en-US" sz="2800" b="1">
                <a:solidFill>
                  <a:srgbClr val="FF0000"/>
                </a:solidFill>
                <a:latin typeface="Times New Roman" panose="02020603050405020304" pitchFamily="18" charset="0"/>
              </a:rPr>
              <a:t>Thảo luận nhóm 4</a:t>
            </a:r>
          </a:p>
        </p:txBody>
      </p:sp>
    </p:spTree>
    <p:extLst>
      <p:ext uri="{BB962C8B-B14F-4D97-AF65-F5344CB8AC3E}">
        <p14:creationId xmlns:p14="http://schemas.microsoft.com/office/powerpoint/2010/main" val="567081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3"/>
          <p:cNvGraphicFramePr>
            <a:graphicFrameLocks noChangeAspect="1"/>
          </p:cNvGraphicFramePr>
          <p:nvPr/>
        </p:nvGraphicFramePr>
        <p:xfrm>
          <a:off x="1371600" y="57151"/>
          <a:ext cx="1600200" cy="1274763"/>
        </p:xfrm>
        <a:graphic>
          <a:graphicData uri="http://schemas.openxmlformats.org/presentationml/2006/ole">
            <mc:AlternateContent xmlns:mc="http://schemas.openxmlformats.org/markup-compatibility/2006">
              <mc:Choice xmlns:v="urn:schemas-microsoft-com:vml" Requires="v">
                <p:oleObj spid="_x0000_s11269" name="Clip" r:id="rId3" imgW="1278331" imgH="1273759" progId="MS_ClipArt_Gallery.2">
                  <p:embed/>
                </p:oleObj>
              </mc:Choice>
              <mc:Fallback>
                <p:oleObj name="Clip" r:id="rId3" imgW="1278331" imgH="1273759" progId="MS_ClipArt_Gallery.2">
                  <p:embed/>
                  <p:pic>
                    <p:nvPicPr>
                      <p:cNvPr id="2765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7151"/>
                        <a:ext cx="1600200" cy="1274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TextBox 3"/>
          <p:cNvSpPr txBox="1">
            <a:spLocks noChangeArrowheads="1"/>
          </p:cNvSpPr>
          <p:nvPr/>
        </p:nvSpPr>
        <p:spPr bwMode="auto">
          <a:xfrm>
            <a:off x="1371600" y="1447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a:spcBef>
                <a:spcPct val="0"/>
              </a:spcBef>
              <a:buFontTx/>
              <a:buNone/>
            </a:pPr>
            <a:r>
              <a:rPr lang="en-US" altLang="en-US" b="1">
                <a:latin typeface="Times New Roman" panose="02020603050405020304" pitchFamily="18" charset="0"/>
              </a:rPr>
              <a:t>4. Yêu tinh có phép thuật gì đặc biệt?</a:t>
            </a:r>
          </a:p>
        </p:txBody>
      </p:sp>
      <p:sp>
        <p:nvSpPr>
          <p:cNvPr id="5" name="TextBox 4"/>
          <p:cNvSpPr txBox="1">
            <a:spLocks noChangeArrowheads="1"/>
          </p:cNvSpPr>
          <p:nvPr/>
        </p:nvSpPr>
        <p:spPr bwMode="auto">
          <a:xfrm>
            <a:off x="1371600" y="28194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a:spcBef>
                <a:spcPct val="0"/>
              </a:spcBef>
              <a:buFontTx/>
              <a:buNone/>
            </a:pPr>
            <a:r>
              <a:rPr lang="en-US" altLang="en-US" sz="3600" b="1">
                <a:solidFill>
                  <a:srgbClr val="FF0000"/>
                </a:solidFill>
                <a:latin typeface="Times New Roman" panose="02020603050405020304" pitchFamily="18" charset="0"/>
              </a:rPr>
              <a:t>Yêu tinh có thể phun nước như mưa làm ngập cả cánh đồng, làng mạc.</a:t>
            </a:r>
          </a:p>
        </p:txBody>
      </p:sp>
    </p:spTree>
    <p:extLst>
      <p:ext uri="{BB962C8B-B14F-4D97-AF65-F5344CB8AC3E}">
        <p14:creationId xmlns:p14="http://schemas.microsoft.com/office/powerpoint/2010/main" val="3825867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ppt_x</p:attrName>
                                        </p:attrNameLst>
                                      </p:cBhvr>
                                      <p:tavLst>
                                        <p:tav tm="0">
                                          <p:val>
                                            <p:strVal val="#ppt_x-.2"/>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6"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7199" cy="6780213"/>
          </a:xfrm>
          <a:prstGeom prst="rect">
            <a:avLst/>
          </a:prstGeom>
          <a:noFill/>
          <a:ln w="2857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3"/>
          <p:cNvGraphicFramePr>
            <a:graphicFrameLocks noChangeAspect="1"/>
          </p:cNvGraphicFramePr>
          <p:nvPr/>
        </p:nvGraphicFramePr>
        <p:xfrm>
          <a:off x="1371600" y="57151"/>
          <a:ext cx="1600200" cy="1274763"/>
        </p:xfrm>
        <a:graphic>
          <a:graphicData uri="http://schemas.openxmlformats.org/presentationml/2006/ole">
            <mc:AlternateContent xmlns:mc="http://schemas.openxmlformats.org/markup-compatibility/2006">
              <mc:Choice xmlns:v="urn:schemas-microsoft-com:vml" Requires="v">
                <p:oleObj spid="_x0000_s12293" name="Clip" r:id="rId3" imgW="1278331" imgH="1273759" progId="MS_ClipArt_Gallery.2">
                  <p:embed/>
                </p:oleObj>
              </mc:Choice>
              <mc:Fallback>
                <p:oleObj name="Clip" r:id="rId3" imgW="1278331" imgH="1273759" progId="MS_ClipArt_Gallery.2">
                  <p:embed/>
                  <p:pic>
                    <p:nvPicPr>
                      <p:cNvPr id="2867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7151"/>
                        <a:ext cx="1600200" cy="1274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TextBox 3"/>
          <p:cNvSpPr txBox="1">
            <a:spLocks noChangeArrowheads="1"/>
          </p:cNvSpPr>
          <p:nvPr/>
        </p:nvSpPr>
        <p:spPr bwMode="auto">
          <a:xfrm>
            <a:off x="1371600" y="134939"/>
            <a:ext cx="9144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a:spcBef>
                <a:spcPct val="0"/>
              </a:spcBef>
              <a:buFontTx/>
              <a:buNone/>
            </a:pPr>
            <a:r>
              <a:rPr lang="en-US" altLang="en-US" b="1">
                <a:latin typeface="Times New Roman" panose="02020603050405020304" pitchFamily="18" charset="0"/>
              </a:rPr>
              <a:t>Câu 5: Vì sao anh em Cẩu Khây chiến thắng được yêu tinh?</a:t>
            </a:r>
          </a:p>
        </p:txBody>
      </p:sp>
      <p:sp>
        <p:nvSpPr>
          <p:cNvPr id="5" name="TextBox 4"/>
          <p:cNvSpPr txBox="1">
            <a:spLocks noChangeArrowheads="1"/>
          </p:cNvSpPr>
          <p:nvPr/>
        </p:nvSpPr>
        <p:spPr bwMode="auto">
          <a:xfrm>
            <a:off x="1360488" y="1211264"/>
            <a:ext cx="9144001"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a:spcBef>
                <a:spcPct val="0"/>
              </a:spcBef>
              <a:buFontTx/>
              <a:buChar char="-"/>
            </a:pPr>
            <a:r>
              <a:rPr lang="en-US" altLang="en-US" sz="3600" b="1">
                <a:solidFill>
                  <a:srgbClr val="FF0000"/>
                </a:solidFill>
                <a:latin typeface="Times New Roman" panose="02020603050405020304" pitchFamily="18" charset="0"/>
              </a:rPr>
              <a:t> Bốn anh em có sức khoẻ và tài năng phi thường.</a:t>
            </a:r>
          </a:p>
          <a:p>
            <a:pPr algn="just">
              <a:spcBef>
                <a:spcPct val="0"/>
              </a:spcBef>
              <a:buFontTx/>
              <a:buChar char="-"/>
            </a:pPr>
            <a:r>
              <a:rPr lang="en-US" altLang="en-US" sz="3600" b="1">
                <a:solidFill>
                  <a:srgbClr val="FF0000"/>
                </a:solidFill>
                <a:latin typeface="Times New Roman" panose="02020603050405020304" pitchFamily="18" charset="0"/>
              </a:rPr>
              <a:t> Vì bốn anh em biết đoàn kết, đồng tập hợp lực.</a:t>
            </a:r>
          </a:p>
        </p:txBody>
      </p:sp>
      <p:sp>
        <p:nvSpPr>
          <p:cNvPr id="6" name="TextBox 5"/>
          <p:cNvSpPr txBox="1">
            <a:spLocks noChangeArrowheads="1"/>
          </p:cNvSpPr>
          <p:nvPr/>
        </p:nvSpPr>
        <p:spPr bwMode="auto">
          <a:xfrm>
            <a:off x="1392238" y="3519489"/>
            <a:ext cx="9144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a:spcBef>
                <a:spcPct val="0"/>
              </a:spcBef>
              <a:buFontTx/>
              <a:buNone/>
            </a:pPr>
            <a:r>
              <a:rPr lang="en-US" altLang="en-US" b="1">
                <a:latin typeface="Times New Roman" panose="02020603050405020304" pitchFamily="18" charset="0"/>
              </a:rPr>
              <a:t>Nếu để một mình thì ai trong số bốn anh em sẽ thắng được yêu tinh?</a:t>
            </a:r>
          </a:p>
        </p:txBody>
      </p:sp>
      <p:sp>
        <p:nvSpPr>
          <p:cNvPr id="7" name="TextBox 6"/>
          <p:cNvSpPr txBox="1">
            <a:spLocks noChangeArrowheads="1"/>
          </p:cNvSpPr>
          <p:nvPr/>
        </p:nvSpPr>
        <p:spPr bwMode="auto">
          <a:xfrm>
            <a:off x="3352801" y="4611688"/>
            <a:ext cx="54975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a:spcBef>
                <a:spcPct val="0"/>
              </a:spcBef>
              <a:buFontTx/>
              <a:buNone/>
            </a:pPr>
            <a:r>
              <a:rPr lang="en-US" altLang="en-US" b="1">
                <a:solidFill>
                  <a:srgbClr val="FF0000"/>
                </a:solidFill>
                <a:latin typeface="Times New Roman" panose="02020603050405020304" pitchFamily="18" charset="0"/>
              </a:rPr>
              <a:t>Không ai thắng được yêu tinh</a:t>
            </a:r>
          </a:p>
        </p:txBody>
      </p:sp>
      <p:sp>
        <p:nvSpPr>
          <p:cNvPr id="8" name="TextBox 7"/>
          <p:cNvSpPr txBox="1">
            <a:spLocks noChangeArrowheads="1"/>
          </p:cNvSpPr>
          <p:nvPr/>
        </p:nvSpPr>
        <p:spPr bwMode="auto">
          <a:xfrm>
            <a:off x="2819401" y="5783264"/>
            <a:ext cx="68691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a:spcBef>
                <a:spcPct val="0"/>
              </a:spcBef>
              <a:buFontTx/>
              <a:buNone/>
            </a:pPr>
            <a:r>
              <a:rPr lang="en-US" altLang="en-US" b="1">
                <a:latin typeface="Times New Roman" panose="02020603050405020304" pitchFamily="18" charset="0"/>
              </a:rPr>
              <a:t>Đoạn 2 của truyện cho ta biết điều gì?</a:t>
            </a:r>
          </a:p>
        </p:txBody>
      </p:sp>
      <p:sp>
        <p:nvSpPr>
          <p:cNvPr id="2" name="Horizontal Scroll 1"/>
          <p:cNvSpPr>
            <a:spLocks noChangeArrowheads="1"/>
          </p:cNvSpPr>
          <p:nvPr/>
        </p:nvSpPr>
        <p:spPr bwMode="auto">
          <a:xfrm>
            <a:off x="1909763" y="5334000"/>
            <a:ext cx="8382000" cy="1295400"/>
          </a:xfrm>
          <a:prstGeom prst="horizontalScroll">
            <a:avLst>
              <a:gd name="adj" fmla="val 12500"/>
            </a:avLst>
          </a:prstGeom>
          <a:solidFill>
            <a:srgbClr val="FF3399"/>
          </a:solidFill>
          <a:ln w="9525" algn="ctr">
            <a:solidFill>
              <a:schemeClr val="tx1"/>
            </a:solidFill>
            <a:round/>
            <a:headEnd/>
            <a:tailEnd/>
          </a:ln>
        </p:spPr>
        <p:txBody>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spcBef>
                <a:spcPct val="0"/>
              </a:spcBef>
              <a:buFontTx/>
              <a:buNone/>
            </a:pPr>
            <a:r>
              <a:rPr lang="en-US" altLang="en-US" sz="2400" b="1">
                <a:solidFill>
                  <a:srgbClr val="FFC000"/>
                </a:solidFill>
                <a:latin typeface="Times New Roman" panose="02020603050405020304" pitchFamily="18" charset="0"/>
              </a:rPr>
              <a:t>Anh em Cẩu Khây đã chiến thắng được yêu tinh vì họ có sức mạnh và đặc biệt là biết đoàn kết hiệp lực trong chiến đấu.</a:t>
            </a:r>
          </a:p>
        </p:txBody>
      </p:sp>
    </p:spTree>
    <p:extLst>
      <p:ext uri="{BB962C8B-B14F-4D97-AF65-F5344CB8AC3E}">
        <p14:creationId xmlns:p14="http://schemas.microsoft.com/office/powerpoint/2010/main" val="1991539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ppt_x</p:attrName>
                                        </p:attrNameLst>
                                      </p:cBhvr>
                                      <p:tavLst>
                                        <p:tav tm="0">
                                          <p:val>
                                            <p:strVal val="#ppt_x-.2"/>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ppt_x</p:attrName>
                                        </p:attrNameLst>
                                      </p:cBhvr>
                                      <p:tavLst>
                                        <p:tav tm="0">
                                          <p:val>
                                            <p:strVal val="#ppt_x-.2"/>
                                          </p:val>
                                        </p:tav>
                                        <p:tav tm="100000">
                                          <p:val>
                                            <p:strVal val="#ppt_x"/>
                                          </p:val>
                                        </p:tav>
                                      </p:tavLst>
                                    </p:anim>
                                    <p:anim calcmode="lin" valueType="num">
                                      <p:cBhvr>
                                        <p:cTn id="22"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ppt_x</p:attrName>
                                        </p:attrNameLst>
                                      </p:cBhvr>
                                      <p:tavLst>
                                        <p:tav tm="0">
                                          <p:val>
                                            <p:strVal val="#ppt_x-.2"/>
                                          </p:val>
                                        </p:tav>
                                        <p:tav tm="100000">
                                          <p:val>
                                            <p:strVal val="#ppt_x"/>
                                          </p:val>
                                        </p:tav>
                                      </p:tavLst>
                                    </p:anim>
                                    <p:anim calcmode="lin" valueType="num">
                                      <p:cBhvr>
                                        <p:cTn id="29"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ppt_x</p:attrName>
                                        </p:attrNameLst>
                                      </p:cBhvr>
                                      <p:tavLst>
                                        <p:tav tm="0">
                                          <p:val>
                                            <p:strVal val="#ppt_x-.2"/>
                                          </p:val>
                                        </p:tav>
                                        <p:tav tm="100000">
                                          <p:val>
                                            <p:strVal val="#ppt_x"/>
                                          </p:val>
                                        </p:tav>
                                      </p:tavLst>
                                    </p:anim>
                                    <p:anim calcmode="lin" valueType="num">
                                      <p:cBhvr>
                                        <p:cTn id="36"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7" dur="10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orizontal Scroll 11"/>
          <p:cNvSpPr>
            <a:spLocks noChangeArrowheads="1"/>
          </p:cNvSpPr>
          <p:nvPr/>
        </p:nvSpPr>
        <p:spPr bwMode="auto">
          <a:xfrm>
            <a:off x="1560513" y="1371600"/>
            <a:ext cx="8743950" cy="4800600"/>
          </a:xfrm>
          <a:prstGeom prst="horizontalScroll">
            <a:avLst>
              <a:gd name="adj" fmla="val 12500"/>
            </a:avLst>
          </a:prstGeom>
          <a:solidFill>
            <a:schemeClr val="bg2"/>
          </a:solidFill>
          <a:ln w="9525" algn="ctr">
            <a:solidFill>
              <a:schemeClr val="tx1"/>
            </a:solidFill>
            <a:round/>
            <a:headEnd/>
            <a:tailEnd/>
          </a:ln>
        </p:spPr>
        <p:txBody>
          <a:bodyPr anchor="ct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a:spcBef>
                <a:spcPct val="0"/>
              </a:spcBef>
              <a:buFontTx/>
              <a:buNone/>
            </a:pPr>
            <a:r>
              <a:rPr lang="en-US" altLang="en-US" sz="4000" b="1" u="sng">
                <a:solidFill>
                  <a:srgbClr val="C00000"/>
                </a:solidFill>
                <a:latin typeface="Times New Roman" panose="02020603050405020304" pitchFamily="18" charset="0"/>
              </a:rPr>
              <a:t>Nội dung</a:t>
            </a:r>
            <a:r>
              <a:rPr lang="en-US" altLang="en-US" sz="4000" b="1">
                <a:solidFill>
                  <a:srgbClr val="C00000"/>
                </a:solidFill>
                <a:latin typeface="Times New Roman" panose="02020603050405020304" pitchFamily="18" charset="0"/>
              </a:rPr>
              <a:t>: </a:t>
            </a:r>
            <a:r>
              <a:rPr lang="en-US" altLang="en-US" sz="4000" b="1">
                <a:solidFill>
                  <a:srgbClr val="000000"/>
                </a:solidFill>
                <a:latin typeface="Times New Roman" panose="02020603050405020304" pitchFamily="18" charset="0"/>
              </a:rPr>
              <a:t>ca ngợi sức khỏe, tài năng, tinh thần đoàn kết, hiệp lực chiến đấu quy phục yêu tinh, cứu dân bản của bốn anh em Cẩu Khây.</a:t>
            </a:r>
            <a:endParaRPr lang="en-US" altLang="en-US" sz="4000" b="1">
              <a:solidFill>
                <a:srgbClr val="0000FF"/>
              </a:solidFill>
              <a:latin typeface="Times New Roman" panose="02020603050405020304" pitchFamily="18" charset="0"/>
            </a:endParaRPr>
          </a:p>
        </p:txBody>
      </p:sp>
      <p:graphicFrame>
        <p:nvGraphicFramePr>
          <p:cNvPr id="29699" name="Object 1"/>
          <p:cNvGraphicFramePr>
            <a:graphicFrameLocks noChangeAspect="1"/>
          </p:cNvGraphicFramePr>
          <p:nvPr/>
        </p:nvGraphicFramePr>
        <p:xfrm>
          <a:off x="1371600" y="57151"/>
          <a:ext cx="1600200" cy="1274763"/>
        </p:xfrm>
        <a:graphic>
          <a:graphicData uri="http://schemas.openxmlformats.org/presentationml/2006/ole">
            <mc:AlternateContent xmlns:mc="http://schemas.openxmlformats.org/markup-compatibility/2006">
              <mc:Choice xmlns:v="urn:schemas-microsoft-com:vml" Requires="v">
                <p:oleObj spid="_x0000_s13317" name="Clip" r:id="rId3" imgW="1278331" imgH="1273759" progId="MS_ClipArt_Gallery.2">
                  <p:embed/>
                </p:oleObj>
              </mc:Choice>
              <mc:Fallback>
                <p:oleObj name="Clip" r:id="rId3" imgW="1278331" imgH="1273759" progId="MS_ClipArt_Gallery.2">
                  <p:embed/>
                  <p:pic>
                    <p:nvPicPr>
                      <p:cNvPr id="29699"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7151"/>
                        <a:ext cx="1600200" cy="1274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580593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plus(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thu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7" name="WordArt 3"/>
          <p:cNvSpPr>
            <a:spLocks noChangeArrowheads="1" noChangeShapeType="1" noTextEdit="1"/>
          </p:cNvSpPr>
          <p:nvPr/>
        </p:nvSpPr>
        <p:spPr bwMode="auto">
          <a:xfrm>
            <a:off x="3505200" y="1828800"/>
            <a:ext cx="5562600" cy="1981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b="1" kern="10">
                <a:solidFill>
                  <a:srgbClr val="FF0000"/>
                </a:solidFill>
                <a:effectLst>
                  <a:outerShdw dist="53882" dir="2700000" algn="ctr" rotWithShape="0">
                    <a:srgbClr val="C0C0C0">
                      <a:alpha val="79999"/>
                    </a:srgbClr>
                  </a:outerShdw>
                </a:effectLst>
                <a:cs typeface="Times New Roman" panose="02020603050405020304" pitchFamily="18" charset="0"/>
              </a:rPr>
              <a:t>Luyện đọc diễn cảm</a:t>
            </a:r>
          </a:p>
        </p:txBody>
      </p:sp>
    </p:spTree>
    <p:extLst>
      <p:ext uri="{BB962C8B-B14F-4D97-AF65-F5344CB8AC3E}">
        <p14:creationId xmlns:p14="http://schemas.microsoft.com/office/powerpoint/2010/main" val="1957243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72386"/>
                                        </p:tgtEl>
                                        <p:attrNameLst>
                                          <p:attrName>style.visibility</p:attrName>
                                        </p:attrNameLst>
                                      </p:cBhvr>
                                      <p:to>
                                        <p:strVal val="visible"/>
                                      </p:to>
                                    </p:set>
                                    <p:anim calcmode="lin" valueType="num">
                                      <p:cBhvr>
                                        <p:cTn id="7" dur="1000" fill="hold"/>
                                        <p:tgtEl>
                                          <p:spTgt spid="272386"/>
                                        </p:tgtEl>
                                        <p:attrNameLst>
                                          <p:attrName>ppt_w</p:attrName>
                                        </p:attrNameLst>
                                      </p:cBhvr>
                                      <p:tavLst>
                                        <p:tav tm="0">
                                          <p:val>
                                            <p:fltVal val="0"/>
                                          </p:val>
                                        </p:tav>
                                        <p:tav tm="100000">
                                          <p:val>
                                            <p:strVal val="#ppt_w"/>
                                          </p:val>
                                        </p:tav>
                                      </p:tavLst>
                                    </p:anim>
                                    <p:anim calcmode="lin" valueType="num">
                                      <p:cBhvr>
                                        <p:cTn id="8" dur="1000" fill="hold"/>
                                        <p:tgtEl>
                                          <p:spTgt spid="272386"/>
                                        </p:tgtEl>
                                        <p:attrNameLst>
                                          <p:attrName>ppt_h</p:attrName>
                                        </p:attrNameLst>
                                      </p:cBhvr>
                                      <p:tavLst>
                                        <p:tav tm="0">
                                          <p:val>
                                            <p:fltVal val="0"/>
                                          </p:val>
                                        </p:tav>
                                        <p:tav tm="100000">
                                          <p:val>
                                            <p:strVal val="#ppt_h"/>
                                          </p:val>
                                        </p:tav>
                                      </p:tavLst>
                                    </p:anim>
                                    <p:anim calcmode="lin" valueType="num">
                                      <p:cBhvr>
                                        <p:cTn id="9" dur="1000" fill="hold"/>
                                        <p:tgtEl>
                                          <p:spTgt spid="272386"/>
                                        </p:tgtEl>
                                        <p:attrNameLst>
                                          <p:attrName>style.rotation</p:attrName>
                                        </p:attrNameLst>
                                      </p:cBhvr>
                                      <p:tavLst>
                                        <p:tav tm="0">
                                          <p:val>
                                            <p:fltVal val="90"/>
                                          </p:val>
                                        </p:tav>
                                        <p:tav tm="100000">
                                          <p:val>
                                            <p:fltVal val="0"/>
                                          </p:val>
                                        </p:tav>
                                      </p:tavLst>
                                    </p:anim>
                                    <p:animEffect transition="in" filter="fade">
                                      <p:cBhvr>
                                        <p:cTn id="10" dur="1000"/>
                                        <p:tgtEl>
                                          <p:spTgt spid="272386"/>
                                        </p:tgtEl>
                                      </p:cBhvr>
                                    </p:animEffect>
                                  </p:childTnLst>
                                </p:cTn>
                              </p:par>
                              <p:par>
                                <p:cTn id="11" presetID="55" presetClass="entr" presetSubtype="0" fill="hold" nodeType="withEffect">
                                  <p:stCondLst>
                                    <p:cond delay="0"/>
                                  </p:stCondLst>
                                  <p:childTnLst>
                                    <p:set>
                                      <p:cBhvr>
                                        <p:cTn id="12" dur="1" fill="hold">
                                          <p:stCondLst>
                                            <p:cond delay="0"/>
                                          </p:stCondLst>
                                        </p:cTn>
                                        <p:tgtEl>
                                          <p:spTgt spid="272387"/>
                                        </p:tgtEl>
                                        <p:attrNameLst>
                                          <p:attrName>style.visibility</p:attrName>
                                        </p:attrNameLst>
                                      </p:cBhvr>
                                      <p:to>
                                        <p:strVal val="visible"/>
                                      </p:to>
                                    </p:set>
                                    <p:anim calcmode="lin" valueType="num">
                                      <p:cBhvr>
                                        <p:cTn id="13" dur="1000" fill="hold"/>
                                        <p:tgtEl>
                                          <p:spTgt spid="272387"/>
                                        </p:tgtEl>
                                        <p:attrNameLst>
                                          <p:attrName>ppt_w</p:attrName>
                                        </p:attrNameLst>
                                      </p:cBhvr>
                                      <p:tavLst>
                                        <p:tav tm="0">
                                          <p:val>
                                            <p:strVal val="#ppt_w*0.70"/>
                                          </p:val>
                                        </p:tav>
                                        <p:tav tm="100000">
                                          <p:val>
                                            <p:strVal val="#ppt_w"/>
                                          </p:val>
                                        </p:tav>
                                      </p:tavLst>
                                    </p:anim>
                                    <p:anim calcmode="lin" valueType="num">
                                      <p:cBhvr>
                                        <p:cTn id="14" dur="1000" fill="hold"/>
                                        <p:tgtEl>
                                          <p:spTgt spid="272387"/>
                                        </p:tgtEl>
                                        <p:attrNameLst>
                                          <p:attrName>ppt_h</p:attrName>
                                        </p:attrNameLst>
                                      </p:cBhvr>
                                      <p:tavLst>
                                        <p:tav tm="0">
                                          <p:val>
                                            <p:strVal val="#ppt_h"/>
                                          </p:val>
                                        </p:tav>
                                        <p:tav tm="100000">
                                          <p:val>
                                            <p:strVal val="#ppt_h"/>
                                          </p:val>
                                        </p:tav>
                                      </p:tavLst>
                                    </p:anim>
                                    <p:animEffect transition="in" filter="fade">
                                      <p:cBhvr>
                                        <p:cTn id="15" dur="1000"/>
                                        <p:tgtEl>
                                          <p:spTgt spid="272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2133600" y="228601"/>
            <a:ext cx="3276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eaLnBrk="1" hangingPunct="1">
              <a:spcBef>
                <a:spcPct val="0"/>
              </a:spcBef>
              <a:buFontTx/>
              <a:buNone/>
            </a:pPr>
            <a:endParaRPr lang="en-US" altLang="en-US" sz="2800" b="1">
              <a:solidFill>
                <a:srgbClr val="FF0000"/>
              </a:solidFill>
              <a:latin typeface=".VnTime" panose="020B7200000000000000" pitchFamily="34" charset="0"/>
            </a:endParaRPr>
          </a:p>
        </p:txBody>
      </p:sp>
      <p:sp>
        <p:nvSpPr>
          <p:cNvPr id="31747" name="Rectangle 5"/>
          <p:cNvSpPr>
            <a:spLocks noChangeArrowheads="1"/>
          </p:cNvSpPr>
          <p:nvPr/>
        </p:nvSpPr>
        <p:spPr bwMode="auto">
          <a:xfrm>
            <a:off x="1371600" y="685801"/>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eaLnBrk="1" hangingPunct="1">
              <a:spcBef>
                <a:spcPct val="0"/>
              </a:spcBef>
              <a:buFontTx/>
              <a:buNone/>
            </a:pPr>
            <a:r>
              <a:rPr lang="en-US" altLang="en-US" sz="2400" b="1">
                <a:solidFill>
                  <a:srgbClr val="FF0000"/>
                </a:solidFill>
                <a:latin typeface=".VnTime" panose="020B7200000000000000" pitchFamily="34" charset="0"/>
              </a:rPr>
              <a:t>     </a:t>
            </a:r>
            <a:endParaRPr lang="en-US" altLang="en-US" b="1">
              <a:latin typeface=".VnTime" panose="020B7200000000000000" pitchFamily="34" charset="0"/>
            </a:endParaRPr>
          </a:p>
          <a:p>
            <a:pPr eaLnBrk="1" hangingPunct="1">
              <a:spcBef>
                <a:spcPct val="0"/>
              </a:spcBef>
              <a:buFontTx/>
              <a:buNone/>
            </a:pPr>
            <a:r>
              <a:rPr lang="en-US" altLang="en-US" sz="2400" b="1">
                <a:latin typeface=".VnTime" panose="020B7200000000000000" pitchFamily="34" charset="0"/>
              </a:rPr>
              <a:t>  </a:t>
            </a:r>
          </a:p>
        </p:txBody>
      </p:sp>
      <p:sp>
        <p:nvSpPr>
          <p:cNvPr id="8" name="TextBox 7"/>
          <p:cNvSpPr txBox="1">
            <a:spLocks noChangeArrowheads="1"/>
          </p:cNvSpPr>
          <p:nvPr/>
        </p:nvSpPr>
        <p:spPr bwMode="auto">
          <a:xfrm>
            <a:off x="1587500" y="1676401"/>
            <a:ext cx="87122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a:spcBef>
                <a:spcPct val="0"/>
              </a:spcBef>
              <a:buFontTx/>
              <a:buNone/>
            </a:pPr>
            <a:r>
              <a:rPr lang="en-US" altLang="en-US" sz="3400" b="1">
                <a:solidFill>
                  <a:srgbClr val="0000FF"/>
                </a:solidFill>
                <a:latin typeface="Times New Roman" panose="02020603050405020304" pitchFamily="18" charset="0"/>
                <a:cs typeface="Times New Roman" panose="02020603050405020304" pitchFamily="18" charset="0"/>
              </a:rPr>
              <a:t>Giọng hồi hộp ở đoạn anh em Cẩu Khây tới chỗ yêu tinh, giọng gấp gáp, dồn dập ở đoạn miêu tả cuộc chiến đấu của bốn anh em với yêu tinh và trở lại giọng khoan thai ở đoạn yêu tinh quy hàng, bản làng lại đông vui.</a:t>
            </a:r>
          </a:p>
        </p:txBody>
      </p:sp>
      <p:graphicFrame>
        <p:nvGraphicFramePr>
          <p:cNvPr id="31749" name="Object 1"/>
          <p:cNvGraphicFramePr>
            <a:graphicFrameLocks noChangeAspect="1"/>
          </p:cNvGraphicFramePr>
          <p:nvPr/>
        </p:nvGraphicFramePr>
        <p:xfrm>
          <a:off x="1371600" y="57151"/>
          <a:ext cx="1600200" cy="1274763"/>
        </p:xfrm>
        <a:graphic>
          <a:graphicData uri="http://schemas.openxmlformats.org/presentationml/2006/ole">
            <mc:AlternateContent xmlns:mc="http://schemas.openxmlformats.org/markup-compatibility/2006">
              <mc:Choice xmlns:v="urn:schemas-microsoft-com:vml" Requires="v">
                <p:oleObj spid="_x0000_s14341" name="Clip" r:id="rId3" imgW="1278331" imgH="1273759" progId="MS_ClipArt_Gallery.2">
                  <p:embed/>
                </p:oleObj>
              </mc:Choice>
              <mc:Fallback>
                <p:oleObj name="Clip" r:id="rId3" imgW="1278331" imgH="1273759" progId="MS_ClipArt_Gallery.2">
                  <p:embed/>
                  <p:pic>
                    <p:nvPicPr>
                      <p:cNvPr id="31749"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7151"/>
                        <a:ext cx="1600200" cy="1274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525864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91" name="Text Box 19"/>
          <p:cNvSpPr txBox="1">
            <a:spLocks noChangeArrowheads="1"/>
          </p:cNvSpPr>
          <p:nvPr/>
        </p:nvSpPr>
        <p:spPr bwMode="auto">
          <a:xfrm>
            <a:off x="1600200" y="2590801"/>
            <a:ext cx="86868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a:spcBef>
                <a:spcPct val="50000"/>
              </a:spcBef>
              <a:buFontTx/>
              <a:buNone/>
            </a:pPr>
            <a:r>
              <a:rPr lang="en-US" altLang="en-US">
                <a:solidFill>
                  <a:srgbClr val="000000"/>
                </a:solidFill>
                <a:latin typeface="Times New Roman" panose="02020603050405020304" pitchFamily="18" charset="0"/>
              </a:rPr>
              <a:t>  Cẩu Khây hé cửa. Yêu tinh thò đầu vào, lè lưỡi dài như quả núc nác, trợn mắt xanh lè. Nắm Tay Đóng Cọc đấm một cái làm nó gãy gần hết hàm răng. Yêu tinh bỏ chạy. Bốn anh em Cẩu Khây liền đuổi theo nó. Cẩu Khây nhổ cây bên đường quật túi bụi. Yêu tinh đau quá hét lên, gió bão nổi ầm ầm, đất trời tối sầm lại.</a:t>
            </a:r>
          </a:p>
        </p:txBody>
      </p:sp>
      <p:sp>
        <p:nvSpPr>
          <p:cNvPr id="32771" name="Horizontal Scroll 9"/>
          <p:cNvSpPr>
            <a:spLocks noChangeArrowheads="1"/>
          </p:cNvSpPr>
          <p:nvPr/>
        </p:nvSpPr>
        <p:spPr bwMode="auto">
          <a:xfrm>
            <a:off x="1752600" y="1693863"/>
            <a:ext cx="2743200" cy="914400"/>
          </a:xfrm>
          <a:prstGeom prst="horizontalScroll">
            <a:avLst>
              <a:gd name="adj" fmla="val 12500"/>
            </a:avLst>
          </a:prstGeom>
          <a:solidFill>
            <a:schemeClr val="bg2"/>
          </a:solidFill>
          <a:ln w="9525" algn="ctr">
            <a:solidFill>
              <a:schemeClr val="tx1"/>
            </a:solidFill>
            <a:round/>
            <a:headEnd/>
            <a:tailEnd/>
          </a:ln>
        </p:spPr>
        <p:txBody>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a:spcBef>
                <a:spcPct val="50000"/>
              </a:spcBef>
              <a:buFontTx/>
              <a:buNone/>
            </a:pPr>
            <a:r>
              <a:rPr lang="en-US" altLang="en-US" b="1" i="1">
                <a:solidFill>
                  <a:srgbClr val="7030A0"/>
                </a:solidFill>
                <a:latin typeface="Times New Roman" panose="02020603050405020304" pitchFamily="18" charset="0"/>
              </a:rPr>
              <a:t>Đọc diễn cảm</a:t>
            </a:r>
          </a:p>
        </p:txBody>
      </p:sp>
      <p:graphicFrame>
        <p:nvGraphicFramePr>
          <p:cNvPr id="32772" name="Object 1"/>
          <p:cNvGraphicFramePr>
            <a:graphicFrameLocks noChangeAspect="1"/>
          </p:cNvGraphicFramePr>
          <p:nvPr/>
        </p:nvGraphicFramePr>
        <p:xfrm>
          <a:off x="1371600" y="57151"/>
          <a:ext cx="1600200" cy="1274763"/>
        </p:xfrm>
        <a:graphic>
          <a:graphicData uri="http://schemas.openxmlformats.org/presentationml/2006/ole">
            <mc:AlternateContent xmlns:mc="http://schemas.openxmlformats.org/markup-compatibility/2006">
              <mc:Choice xmlns:v="urn:schemas-microsoft-com:vml" Requires="v">
                <p:oleObj spid="_x0000_s15365" name="Clip" r:id="rId3" imgW="1278331" imgH="1273759" progId="MS_ClipArt_Gallery.2">
                  <p:embed/>
                </p:oleObj>
              </mc:Choice>
              <mc:Fallback>
                <p:oleObj name="Clip" r:id="rId3" imgW="1278331" imgH="1273759" progId="MS_ClipArt_Gallery.2">
                  <p:embed/>
                  <p:pic>
                    <p:nvPicPr>
                      <p:cNvPr id="3277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7151"/>
                        <a:ext cx="1600200" cy="1274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99445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79891"/>
                                        </p:tgtEl>
                                        <p:attrNameLst>
                                          <p:attrName>style.visibility</p:attrName>
                                        </p:attrNameLst>
                                      </p:cBhvr>
                                      <p:to>
                                        <p:strVal val="visible"/>
                                      </p:to>
                                    </p:set>
                                    <p:animEffect transition="in" filter="slide(fromLeft)">
                                      <p:cBhvr>
                                        <p:cTn id="7" dur="1000"/>
                                        <p:tgtEl>
                                          <p:spTgt spid="79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9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9"/>
          <p:cNvSpPr txBox="1">
            <a:spLocks noChangeArrowheads="1"/>
          </p:cNvSpPr>
          <p:nvPr/>
        </p:nvSpPr>
        <p:spPr bwMode="auto">
          <a:xfrm>
            <a:off x="1447800" y="2590801"/>
            <a:ext cx="89154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a:spcBef>
                <a:spcPct val="50000"/>
              </a:spcBef>
              <a:buFontTx/>
              <a:buNone/>
            </a:pPr>
            <a:r>
              <a:rPr lang="en-US" altLang="en-US">
                <a:solidFill>
                  <a:srgbClr val="000000"/>
                </a:solidFill>
                <a:latin typeface="Times New Roman" panose="02020603050405020304" pitchFamily="18" charset="0"/>
              </a:rPr>
              <a:t>  Cẩu Khây </a:t>
            </a:r>
            <a:r>
              <a:rPr lang="en-US" altLang="en-US" b="1">
                <a:solidFill>
                  <a:srgbClr val="C00000"/>
                </a:solidFill>
                <a:latin typeface="Times New Roman" panose="02020603050405020304" pitchFamily="18" charset="0"/>
              </a:rPr>
              <a:t>hé cửa</a:t>
            </a:r>
            <a:r>
              <a:rPr lang="en-US" altLang="en-US">
                <a:solidFill>
                  <a:srgbClr val="FF3399"/>
                </a:solidFill>
                <a:latin typeface="Times New Roman" panose="02020603050405020304" pitchFamily="18" charset="0"/>
              </a:rPr>
              <a:t>. </a:t>
            </a:r>
            <a:r>
              <a:rPr lang="en-US" altLang="en-US">
                <a:solidFill>
                  <a:srgbClr val="000000"/>
                </a:solidFill>
                <a:latin typeface="Times New Roman" panose="02020603050405020304" pitchFamily="18" charset="0"/>
              </a:rPr>
              <a:t>Yêu tinh </a:t>
            </a:r>
            <a:r>
              <a:rPr lang="en-US" altLang="en-US" b="1">
                <a:solidFill>
                  <a:srgbClr val="C00000"/>
                </a:solidFill>
                <a:latin typeface="Times New Roman" panose="02020603050405020304" pitchFamily="18" charset="0"/>
              </a:rPr>
              <a:t>thò đầu</a:t>
            </a:r>
            <a:r>
              <a:rPr lang="en-US" altLang="en-US">
                <a:solidFill>
                  <a:srgbClr val="C00000"/>
                </a:solidFill>
                <a:latin typeface="Times New Roman" panose="02020603050405020304" pitchFamily="18" charset="0"/>
              </a:rPr>
              <a:t> </a:t>
            </a:r>
            <a:r>
              <a:rPr lang="en-US" altLang="en-US">
                <a:solidFill>
                  <a:srgbClr val="000000"/>
                </a:solidFill>
                <a:latin typeface="Times New Roman" panose="02020603050405020304" pitchFamily="18" charset="0"/>
              </a:rPr>
              <a:t>vào, </a:t>
            </a:r>
            <a:r>
              <a:rPr lang="en-US" altLang="en-US" b="1">
                <a:solidFill>
                  <a:srgbClr val="C00000"/>
                </a:solidFill>
                <a:latin typeface="Times New Roman" panose="02020603050405020304" pitchFamily="18" charset="0"/>
              </a:rPr>
              <a:t>lè lưỡi</a:t>
            </a:r>
            <a:r>
              <a:rPr lang="en-US" altLang="en-US">
                <a:solidFill>
                  <a:srgbClr val="C00000"/>
                </a:solidFill>
                <a:latin typeface="Times New Roman" panose="02020603050405020304" pitchFamily="18" charset="0"/>
              </a:rPr>
              <a:t> </a:t>
            </a:r>
            <a:r>
              <a:rPr lang="en-US" altLang="en-US">
                <a:solidFill>
                  <a:srgbClr val="000000"/>
                </a:solidFill>
                <a:latin typeface="Times New Roman" panose="02020603050405020304" pitchFamily="18" charset="0"/>
              </a:rPr>
              <a:t>dài như quả núc nác, trợn mắt </a:t>
            </a:r>
            <a:r>
              <a:rPr lang="en-US" altLang="en-US" b="1">
                <a:solidFill>
                  <a:srgbClr val="C00000"/>
                </a:solidFill>
                <a:latin typeface="Times New Roman" panose="02020603050405020304" pitchFamily="18" charset="0"/>
              </a:rPr>
              <a:t>xanh lè</a:t>
            </a:r>
            <a:r>
              <a:rPr lang="en-US" altLang="en-US">
                <a:solidFill>
                  <a:srgbClr val="000000"/>
                </a:solidFill>
                <a:latin typeface="Times New Roman" panose="02020603050405020304" pitchFamily="18" charset="0"/>
              </a:rPr>
              <a:t>. Nắm Tay Đóng Cọc </a:t>
            </a:r>
            <a:r>
              <a:rPr lang="en-US" altLang="en-US" b="1">
                <a:solidFill>
                  <a:srgbClr val="C00000"/>
                </a:solidFill>
                <a:latin typeface="Times New Roman" panose="02020603050405020304" pitchFamily="18" charset="0"/>
              </a:rPr>
              <a:t>đấm một cái</a:t>
            </a:r>
            <a:r>
              <a:rPr lang="en-US" altLang="en-US">
                <a:solidFill>
                  <a:srgbClr val="C00000"/>
                </a:solidFill>
                <a:latin typeface="Times New Roman" panose="02020603050405020304" pitchFamily="18" charset="0"/>
              </a:rPr>
              <a:t> </a:t>
            </a:r>
            <a:r>
              <a:rPr lang="en-US" altLang="en-US">
                <a:solidFill>
                  <a:srgbClr val="000000"/>
                </a:solidFill>
                <a:latin typeface="Times New Roman" panose="02020603050405020304" pitchFamily="18" charset="0"/>
              </a:rPr>
              <a:t>làm nó gãy gần hết hàm răng. Yêu tinh </a:t>
            </a:r>
            <a:r>
              <a:rPr lang="en-US" altLang="en-US" b="1">
                <a:solidFill>
                  <a:srgbClr val="C00000"/>
                </a:solidFill>
                <a:latin typeface="Times New Roman" panose="02020603050405020304" pitchFamily="18" charset="0"/>
              </a:rPr>
              <a:t>bỏ chạy</a:t>
            </a:r>
            <a:r>
              <a:rPr lang="en-US" altLang="en-US">
                <a:solidFill>
                  <a:srgbClr val="000000"/>
                </a:solidFill>
                <a:latin typeface="Times New Roman" panose="02020603050405020304" pitchFamily="18" charset="0"/>
              </a:rPr>
              <a:t>. Bốn anh em Cẩu Khây </a:t>
            </a:r>
            <a:r>
              <a:rPr lang="en-US" altLang="en-US" b="1">
                <a:solidFill>
                  <a:srgbClr val="C00000"/>
                </a:solidFill>
                <a:latin typeface="Times New Roman" panose="02020603050405020304" pitchFamily="18" charset="0"/>
              </a:rPr>
              <a:t>liền đuổi theo</a:t>
            </a:r>
            <a:r>
              <a:rPr lang="en-US" altLang="en-US">
                <a:solidFill>
                  <a:srgbClr val="C00000"/>
                </a:solidFill>
                <a:latin typeface="Times New Roman" panose="02020603050405020304" pitchFamily="18" charset="0"/>
              </a:rPr>
              <a:t> </a:t>
            </a:r>
            <a:r>
              <a:rPr lang="en-US" altLang="en-US">
                <a:solidFill>
                  <a:srgbClr val="000000"/>
                </a:solidFill>
                <a:latin typeface="Times New Roman" panose="02020603050405020304" pitchFamily="18" charset="0"/>
              </a:rPr>
              <a:t>nó. Cẩu Khây nhổ cây bên đường </a:t>
            </a:r>
            <a:r>
              <a:rPr lang="en-US" altLang="en-US" b="1">
                <a:solidFill>
                  <a:srgbClr val="C00000"/>
                </a:solidFill>
                <a:latin typeface="Times New Roman" panose="02020603050405020304" pitchFamily="18" charset="0"/>
              </a:rPr>
              <a:t>quật túi bụi</a:t>
            </a:r>
            <a:r>
              <a:rPr lang="en-US" altLang="en-US">
                <a:solidFill>
                  <a:srgbClr val="C00000"/>
                </a:solidFill>
                <a:latin typeface="Times New Roman" panose="02020603050405020304" pitchFamily="18" charset="0"/>
              </a:rPr>
              <a:t>. </a:t>
            </a:r>
            <a:r>
              <a:rPr lang="en-US" altLang="en-US">
                <a:solidFill>
                  <a:srgbClr val="000000"/>
                </a:solidFill>
                <a:latin typeface="Times New Roman" panose="02020603050405020304" pitchFamily="18" charset="0"/>
              </a:rPr>
              <a:t>Yêu tinh đau quá </a:t>
            </a:r>
            <a:r>
              <a:rPr lang="en-US" altLang="en-US" b="1">
                <a:solidFill>
                  <a:srgbClr val="C00000"/>
                </a:solidFill>
                <a:latin typeface="Times New Roman" panose="02020603050405020304" pitchFamily="18" charset="0"/>
              </a:rPr>
              <a:t>hét lên</a:t>
            </a:r>
            <a:r>
              <a:rPr lang="en-US" altLang="en-US">
                <a:solidFill>
                  <a:srgbClr val="000000"/>
                </a:solidFill>
                <a:latin typeface="Times New Roman" panose="02020603050405020304" pitchFamily="18" charset="0"/>
              </a:rPr>
              <a:t>, gió bão nổi </a:t>
            </a:r>
            <a:r>
              <a:rPr lang="en-US" altLang="en-US" b="1">
                <a:solidFill>
                  <a:srgbClr val="C00000"/>
                </a:solidFill>
                <a:latin typeface="Times New Roman" panose="02020603050405020304" pitchFamily="18" charset="0"/>
              </a:rPr>
              <a:t>ầm ầm</a:t>
            </a:r>
            <a:r>
              <a:rPr lang="en-US" altLang="en-US">
                <a:solidFill>
                  <a:srgbClr val="000000"/>
                </a:solidFill>
                <a:latin typeface="Times New Roman" panose="02020603050405020304" pitchFamily="18" charset="0"/>
              </a:rPr>
              <a:t>, đất trời </a:t>
            </a:r>
            <a:r>
              <a:rPr lang="en-US" altLang="en-US" b="1">
                <a:solidFill>
                  <a:srgbClr val="C00000"/>
                </a:solidFill>
                <a:latin typeface="Times New Roman" panose="02020603050405020304" pitchFamily="18" charset="0"/>
              </a:rPr>
              <a:t>tối sầm</a:t>
            </a:r>
            <a:r>
              <a:rPr lang="en-US" altLang="en-US">
                <a:solidFill>
                  <a:srgbClr val="C00000"/>
                </a:solidFill>
                <a:latin typeface="Times New Roman" panose="02020603050405020304" pitchFamily="18" charset="0"/>
              </a:rPr>
              <a:t> </a:t>
            </a:r>
            <a:r>
              <a:rPr lang="en-US" altLang="en-US">
                <a:solidFill>
                  <a:srgbClr val="000000"/>
                </a:solidFill>
                <a:latin typeface="Times New Roman" panose="02020603050405020304" pitchFamily="18" charset="0"/>
              </a:rPr>
              <a:t>lại.</a:t>
            </a:r>
            <a:endParaRPr lang="en-US" altLang="en-US" b="1">
              <a:solidFill>
                <a:srgbClr val="000000"/>
              </a:solidFill>
              <a:latin typeface="Times New Roman" panose="02020603050405020304" pitchFamily="18" charset="0"/>
            </a:endParaRPr>
          </a:p>
        </p:txBody>
      </p:sp>
      <p:sp>
        <p:nvSpPr>
          <p:cNvPr id="33795" name="Horizontal Scroll 1"/>
          <p:cNvSpPr>
            <a:spLocks noChangeArrowheads="1"/>
          </p:cNvSpPr>
          <p:nvPr/>
        </p:nvSpPr>
        <p:spPr bwMode="auto">
          <a:xfrm>
            <a:off x="1600200" y="1730375"/>
            <a:ext cx="2743200" cy="914400"/>
          </a:xfrm>
          <a:prstGeom prst="horizontalScroll">
            <a:avLst>
              <a:gd name="adj" fmla="val 12500"/>
            </a:avLst>
          </a:prstGeom>
          <a:solidFill>
            <a:schemeClr val="bg2"/>
          </a:solidFill>
          <a:ln w="9525" algn="ctr">
            <a:solidFill>
              <a:schemeClr val="tx1"/>
            </a:solidFill>
            <a:round/>
            <a:headEnd/>
            <a:tailEnd/>
          </a:ln>
        </p:spPr>
        <p:txBody>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a:spcBef>
                <a:spcPct val="50000"/>
              </a:spcBef>
              <a:buFontTx/>
              <a:buNone/>
            </a:pPr>
            <a:r>
              <a:rPr lang="en-US" altLang="en-US" b="1" i="1">
                <a:solidFill>
                  <a:srgbClr val="0000FF"/>
                </a:solidFill>
                <a:latin typeface="Times New Roman" panose="02020603050405020304" pitchFamily="18" charset="0"/>
              </a:rPr>
              <a:t>Đọc diễn cảm</a:t>
            </a:r>
          </a:p>
        </p:txBody>
      </p:sp>
      <p:graphicFrame>
        <p:nvGraphicFramePr>
          <p:cNvPr id="33796" name="Object 2"/>
          <p:cNvGraphicFramePr>
            <a:graphicFrameLocks noChangeAspect="1"/>
          </p:cNvGraphicFramePr>
          <p:nvPr/>
        </p:nvGraphicFramePr>
        <p:xfrm>
          <a:off x="1371600" y="57151"/>
          <a:ext cx="1600200" cy="1274763"/>
        </p:xfrm>
        <a:graphic>
          <a:graphicData uri="http://schemas.openxmlformats.org/presentationml/2006/ole">
            <mc:AlternateContent xmlns:mc="http://schemas.openxmlformats.org/markup-compatibility/2006">
              <mc:Choice xmlns:v="urn:schemas-microsoft-com:vml" Requires="v">
                <p:oleObj spid="_x0000_s16389" name="Clip" r:id="rId3" imgW="1278331" imgH="1273759" progId="MS_ClipArt_Gallery.2">
                  <p:embed/>
                </p:oleObj>
              </mc:Choice>
              <mc:Fallback>
                <p:oleObj name="Clip" r:id="rId3" imgW="1278331" imgH="1273759" progId="MS_ClipArt_Gallery.2">
                  <p:embed/>
                  <p:pic>
                    <p:nvPicPr>
                      <p:cNvPr id="3379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7151"/>
                        <a:ext cx="1600200" cy="1274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05338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thu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7" name="WordArt 3"/>
          <p:cNvSpPr>
            <a:spLocks noChangeArrowheads="1" noChangeShapeType="1" noTextEdit="1"/>
          </p:cNvSpPr>
          <p:nvPr/>
        </p:nvSpPr>
        <p:spPr bwMode="auto">
          <a:xfrm>
            <a:off x="3505200" y="1828800"/>
            <a:ext cx="5562600" cy="1981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b="1" kern="10">
                <a:solidFill>
                  <a:srgbClr val="FF0000"/>
                </a:solidFill>
                <a:effectLst>
                  <a:outerShdw dist="53882" dir="2700000" algn="ctr" rotWithShape="0">
                    <a:srgbClr val="C0C0C0">
                      <a:alpha val="79999"/>
                    </a:srgbClr>
                  </a:outerShdw>
                </a:effectLst>
                <a:cs typeface="Times New Roman" panose="02020603050405020304" pitchFamily="18" charset="0"/>
              </a:rPr>
              <a:t>Thi đọc diễn cảm</a:t>
            </a:r>
          </a:p>
        </p:txBody>
      </p:sp>
    </p:spTree>
    <p:extLst>
      <p:ext uri="{BB962C8B-B14F-4D97-AF65-F5344CB8AC3E}">
        <p14:creationId xmlns:p14="http://schemas.microsoft.com/office/powerpoint/2010/main" val="2179527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72386"/>
                                        </p:tgtEl>
                                        <p:attrNameLst>
                                          <p:attrName>style.visibility</p:attrName>
                                        </p:attrNameLst>
                                      </p:cBhvr>
                                      <p:to>
                                        <p:strVal val="visible"/>
                                      </p:to>
                                    </p:set>
                                    <p:anim calcmode="lin" valueType="num">
                                      <p:cBhvr>
                                        <p:cTn id="7" dur="1000" fill="hold"/>
                                        <p:tgtEl>
                                          <p:spTgt spid="272386"/>
                                        </p:tgtEl>
                                        <p:attrNameLst>
                                          <p:attrName>ppt_w</p:attrName>
                                        </p:attrNameLst>
                                      </p:cBhvr>
                                      <p:tavLst>
                                        <p:tav tm="0">
                                          <p:val>
                                            <p:fltVal val="0"/>
                                          </p:val>
                                        </p:tav>
                                        <p:tav tm="100000">
                                          <p:val>
                                            <p:strVal val="#ppt_w"/>
                                          </p:val>
                                        </p:tav>
                                      </p:tavLst>
                                    </p:anim>
                                    <p:anim calcmode="lin" valueType="num">
                                      <p:cBhvr>
                                        <p:cTn id="8" dur="1000" fill="hold"/>
                                        <p:tgtEl>
                                          <p:spTgt spid="272386"/>
                                        </p:tgtEl>
                                        <p:attrNameLst>
                                          <p:attrName>ppt_h</p:attrName>
                                        </p:attrNameLst>
                                      </p:cBhvr>
                                      <p:tavLst>
                                        <p:tav tm="0">
                                          <p:val>
                                            <p:fltVal val="0"/>
                                          </p:val>
                                        </p:tav>
                                        <p:tav tm="100000">
                                          <p:val>
                                            <p:strVal val="#ppt_h"/>
                                          </p:val>
                                        </p:tav>
                                      </p:tavLst>
                                    </p:anim>
                                    <p:anim calcmode="lin" valueType="num">
                                      <p:cBhvr>
                                        <p:cTn id="9" dur="1000" fill="hold"/>
                                        <p:tgtEl>
                                          <p:spTgt spid="272386"/>
                                        </p:tgtEl>
                                        <p:attrNameLst>
                                          <p:attrName>style.rotation</p:attrName>
                                        </p:attrNameLst>
                                      </p:cBhvr>
                                      <p:tavLst>
                                        <p:tav tm="0">
                                          <p:val>
                                            <p:fltVal val="90"/>
                                          </p:val>
                                        </p:tav>
                                        <p:tav tm="100000">
                                          <p:val>
                                            <p:fltVal val="0"/>
                                          </p:val>
                                        </p:tav>
                                      </p:tavLst>
                                    </p:anim>
                                    <p:animEffect transition="in" filter="fade">
                                      <p:cBhvr>
                                        <p:cTn id="10" dur="1000"/>
                                        <p:tgtEl>
                                          <p:spTgt spid="272386"/>
                                        </p:tgtEl>
                                      </p:cBhvr>
                                    </p:animEffect>
                                  </p:childTnLst>
                                </p:cTn>
                              </p:par>
                              <p:par>
                                <p:cTn id="11" presetID="55" presetClass="entr" presetSubtype="0" fill="hold" nodeType="withEffect">
                                  <p:stCondLst>
                                    <p:cond delay="0"/>
                                  </p:stCondLst>
                                  <p:childTnLst>
                                    <p:set>
                                      <p:cBhvr>
                                        <p:cTn id="12" dur="1" fill="hold">
                                          <p:stCondLst>
                                            <p:cond delay="0"/>
                                          </p:stCondLst>
                                        </p:cTn>
                                        <p:tgtEl>
                                          <p:spTgt spid="272387"/>
                                        </p:tgtEl>
                                        <p:attrNameLst>
                                          <p:attrName>style.visibility</p:attrName>
                                        </p:attrNameLst>
                                      </p:cBhvr>
                                      <p:to>
                                        <p:strVal val="visible"/>
                                      </p:to>
                                    </p:set>
                                    <p:anim calcmode="lin" valueType="num">
                                      <p:cBhvr>
                                        <p:cTn id="13" dur="1000" fill="hold"/>
                                        <p:tgtEl>
                                          <p:spTgt spid="272387"/>
                                        </p:tgtEl>
                                        <p:attrNameLst>
                                          <p:attrName>ppt_w</p:attrName>
                                        </p:attrNameLst>
                                      </p:cBhvr>
                                      <p:tavLst>
                                        <p:tav tm="0">
                                          <p:val>
                                            <p:strVal val="#ppt_w*0.70"/>
                                          </p:val>
                                        </p:tav>
                                        <p:tav tm="100000">
                                          <p:val>
                                            <p:strVal val="#ppt_w"/>
                                          </p:val>
                                        </p:tav>
                                      </p:tavLst>
                                    </p:anim>
                                    <p:anim calcmode="lin" valueType="num">
                                      <p:cBhvr>
                                        <p:cTn id="14" dur="1000" fill="hold"/>
                                        <p:tgtEl>
                                          <p:spTgt spid="272387"/>
                                        </p:tgtEl>
                                        <p:attrNameLst>
                                          <p:attrName>ppt_h</p:attrName>
                                        </p:attrNameLst>
                                      </p:cBhvr>
                                      <p:tavLst>
                                        <p:tav tm="0">
                                          <p:val>
                                            <p:strVal val="#ppt_h"/>
                                          </p:val>
                                        </p:tav>
                                        <p:tav tm="100000">
                                          <p:val>
                                            <p:strVal val="#ppt_h"/>
                                          </p:val>
                                        </p:tav>
                                      </p:tavLst>
                                    </p:anim>
                                    <p:animEffect transition="in" filter="fade">
                                      <p:cBhvr>
                                        <p:cTn id="15" dur="1000"/>
                                        <p:tgtEl>
                                          <p:spTgt spid="272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1"/>
          <p:cNvSpPr txBox="1">
            <a:spLocks noChangeArrowheads="1"/>
          </p:cNvSpPr>
          <p:nvPr/>
        </p:nvSpPr>
        <p:spPr bwMode="auto">
          <a:xfrm>
            <a:off x="1981200" y="2895601"/>
            <a:ext cx="3657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spcBef>
                <a:spcPct val="50000"/>
              </a:spcBef>
              <a:buFontTx/>
              <a:buNone/>
            </a:pPr>
            <a:endParaRPr lang="en-US" altLang="en-US" sz="2800" b="1">
              <a:solidFill>
                <a:srgbClr val="0000FF"/>
              </a:solidFill>
              <a:latin typeface="Times New Roman" panose="02020603050405020304" pitchFamily="18" charset="0"/>
            </a:endParaRPr>
          </a:p>
        </p:txBody>
      </p:sp>
      <p:sp>
        <p:nvSpPr>
          <p:cNvPr id="35843" name="Text Box 19"/>
          <p:cNvSpPr txBox="1">
            <a:spLocks noChangeArrowheads="1"/>
          </p:cNvSpPr>
          <p:nvPr/>
        </p:nvSpPr>
        <p:spPr bwMode="auto">
          <a:xfrm>
            <a:off x="1638300" y="1828801"/>
            <a:ext cx="85725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a:spcBef>
                <a:spcPct val="50000"/>
              </a:spcBef>
              <a:buFontTx/>
              <a:buNone/>
            </a:pPr>
            <a:r>
              <a:rPr lang="en-US" altLang="en-US" sz="3600">
                <a:solidFill>
                  <a:srgbClr val="000000"/>
                </a:solidFill>
                <a:latin typeface="Times New Roman" panose="02020603050405020304" pitchFamily="18" charset="0"/>
              </a:rPr>
              <a:t>  Cẩu Khây </a:t>
            </a:r>
            <a:r>
              <a:rPr lang="en-US" altLang="en-US" sz="3600" b="1">
                <a:solidFill>
                  <a:srgbClr val="C00000"/>
                </a:solidFill>
                <a:latin typeface="Times New Roman" panose="02020603050405020304" pitchFamily="18" charset="0"/>
              </a:rPr>
              <a:t>hé cửa</a:t>
            </a:r>
            <a:r>
              <a:rPr lang="en-US" altLang="en-US" sz="3600">
                <a:solidFill>
                  <a:srgbClr val="FF3399"/>
                </a:solidFill>
                <a:latin typeface="Times New Roman" panose="02020603050405020304" pitchFamily="18" charset="0"/>
              </a:rPr>
              <a:t>. </a:t>
            </a:r>
            <a:r>
              <a:rPr lang="en-US" altLang="en-US" sz="3600">
                <a:solidFill>
                  <a:srgbClr val="000000"/>
                </a:solidFill>
                <a:latin typeface="Times New Roman" panose="02020603050405020304" pitchFamily="18" charset="0"/>
              </a:rPr>
              <a:t>Yêu tinh </a:t>
            </a:r>
            <a:r>
              <a:rPr lang="en-US" altLang="en-US" sz="3600" b="1">
                <a:solidFill>
                  <a:srgbClr val="C00000"/>
                </a:solidFill>
                <a:latin typeface="Times New Roman" panose="02020603050405020304" pitchFamily="18" charset="0"/>
              </a:rPr>
              <a:t>thò đầu</a:t>
            </a:r>
            <a:r>
              <a:rPr lang="en-US" altLang="en-US" sz="3600">
                <a:solidFill>
                  <a:srgbClr val="C00000"/>
                </a:solidFill>
                <a:latin typeface="Times New Roman" panose="02020603050405020304" pitchFamily="18" charset="0"/>
              </a:rPr>
              <a:t> </a:t>
            </a:r>
            <a:r>
              <a:rPr lang="en-US" altLang="en-US" sz="3600">
                <a:solidFill>
                  <a:srgbClr val="000000"/>
                </a:solidFill>
                <a:latin typeface="Times New Roman" panose="02020603050405020304" pitchFamily="18" charset="0"/>
              </a:rPr>
              <a:t>vào, </a:t>
            </a:r>
            <a:r>
              <a:rPr lang="en-US" altLang="en-US" sz="3600" b="1">
                <a:solidFill>
                  <a:srgbClr val="C00000"/>
                </a:solidFill>
                <a:latin typeface="Times New Roman" panose="02020603050405020304" pitchFamily="18" charset="0"/>
              </a:rPr>
              <a:t>lè lưỡi</a:t>
            </a:r>
            <a:r>
              <a:rPr lang="en-US" altLang="en-US" sz="3600">
                <a:solidFill>
                  <a:srgbClr val="C00000"/>
                </a:solidFill>
                <a:latin typeface="Times New Roman" panose="02020603050405020304" pitchFamily="18" charset="0"/>
              </a:rPr>
              <a:t> </a:t>
            </a:r>
            <a:r>
              <a:rPr lang="en-US" altLang="en-US" sz="3600">
                <a:solidFill>
                  <a:srgbClr val="000000"/>
                </a:solidFill>
                <a:latin typeface="Times New Roman" panose="02020603050405020304" pitchFamily="18" charset="0"/>
              </a:rPr>
              <a:t>dài như quả núc nác, trợn mắt </a:t>
            </a:r>
            <a:r>
              <a:rPr lang="en-US" altLang="en-US" sz="3600" b="1">
                <a:solidFill>
                  <a:srgbClr val="C00000"/>
                </a:solidFill>
                <a:latin typeface="Times New Roman" panose="02020603050405020304" pitchFamily="18" charset="0"/>
              </a:rPr>
              <a:t>xanh lè</a:t>
            </a:r>
            <a:r>
              <a:rPr lang="en-US" altLang="en-US" sz="3600">
                <a:solidFill>
                  <a:srgbClr val="000000"/>
                </a:solidFill>
                <a:latin typeface="Times New Roman" panose="02020603050405020304" pitchFamily="18" charset="0"/>
              </a:rPr>
              <a:t>. Nắm Tay Đóng Cọc </a:t>
            </a:r>
            <a:r>
              <a:rPr lang="en-US" altLang="en-US" sz="3600" b="1">
                <a:solidFill>
                  <a:srgbClr val="C00000"/>
                </a:solidFill>
                <a:latin typeface="Times New Roman" panose="02020603050405020304" pitchFamily="18" charset="0"/>
              </a:rPr>
              <a:t>đấm một cái</a:t>
            </a:r>
            <a:r>
              <a:rPr lang="en-US" altLang="en-US" sz="3600">
                <a:solidFill>
                  <a:srgbClr val="C00000"/>
                </a:solidFill>
                <a:latin typeface="Times New Roman" panose="02020603050405020304" pitchFamily="18" charset="0"/>
              </a:rPr>
              <a:t> </a:t>
            </a:r>
            <a:r>
              <a:rPr lang="en-US" altLang="en-US" sz="3600">
                <a:solidFill>
                  <a:srgbClr val="000000"/>
                </a:solidFill>
                <a:latin typeface="Times New Roman" panose="02020603050405020304" pitchFamily="18" charset="0"/>
              </a:rPr>
              <a:t>làm nó gãy gần hết hàm răng. Yêu tinh </a:t>
            </a:r>
            <a:r>
              <a:rPr lang="en-US" altLang="en-US" sz="3600" b="1">
                <a:solidFill>
                  <a:srgbClr val="C00000"/>
                </a:solidFill>
                <a:latin typeface="Times New Roman" panose="02020603050405020304" pitchFamily="18" charset="0"/>
              </a:rPr>
              <a:t>bỏ chạy</a:t>
            </a:r>
            <a:r>
              <a:rPr lang="en-US" altLang="en-US" sz="3600">
                <a:solidFill>
                  <a:srgbClr val="000000"/>
                </a:solidFill>
                <a:latin typeface="Times New Roman" panose="02020603050405020304" pitchFamily="18" charset="0"/>
              </a:rPr>
              <a:t>. Bốn anh em Cẩu Khây </a:t>
            </a:r>
            <a:r>
              <a:rPr lang="en-US" altLang="en-US" sz="3600" b="1">
                <a:solidFill>
                  <a:srgbClr val="C00000"/>
                </a:solidFill>
                <a:latin typeface="Times New Roman" panose="02020603050405020304" pitchFamily="18" charset="0"/>
              </a:rPr>
              <a:t>liền đuổi theo</a:t>
            </a:r>
            <a:r>
              <a:rPr lang="en-US" altLang="en-US" sz="3600">
                <a:solidFill>
                  <a:srgbClr val="C00000"/>
                </a:solidFill>
                <a:latin typeface="Times New Roman" panose="02020603050405020304" pitchFamily="18" charset="0"/>
              </a:rPr>
              <a:t> </a:t>
            </a:r>
            <a:r>
              <a:rPr lang="en-US" altLang="en-US" sz="3600">
                <a:solidFill>
                  <a:srgbClr val="000000"/>
                </a:solidFill>
                <a:latin typeface="Times New Roman" panose="02020603050405020304" pitchFamily="18" charset="0"/>
              </a:rPr>
              <a:t>nó. Cẩu Khây nhổ cây bên đường </a:t>
            </a:r>
            <a:r>
              <a:rPr lang="en-US" altLang="en-US" sz="3600" b="1">
                <a:solidFill>
                  <a:srgbClr val="C00000"/>
                </a:solidFill>
                <a:latin typeface="Times New Roman" panose="02020603050405020304" pitchFamily="18" charset="0"/>
              </a:rPr>
              <a:t>quật túi bụi</a:t>
            </a:r>
            <a:r>
              <a:rPr lang="en-US" altLang="en-US" sz="3600">
                <a:solidFill>
                  <a:srgbClr val="C00000"/>
                </a:solidFill>
                <a:latin typeface="Times New Roman" panose="02020603050405020304" pitchFamily="18" charset="0"/>
              </a:rPr>
              <a:t>. </a:t>
            </a:r>
            <a:r>
              <a:rPr lang="en-US" altLang="en-US" sz="3600">
                <a:solidFill>
                  <a:srgbClr val="000000"/>
                </a:solidFill>
                <a:latin typeface="Times New Roman" panose="02020603050405020304" pitchFamily="18" charset="0"/>
              </a:rPr>
              <a:t>Yêu tinh đau quá </a:t>
            </a:r>
            <a:r>
              <a:rPr lang="en-US" altLang="en-US" sz="3600" b="1">
                <a:solidFill>
                  <a:srgbClr val="C00000"/>
                </a:solidFill>
                <a:latin typeface="Times New Roman" panose="02020603050405020304" pitchFamily="18" charset="0"/>
              </a:rPr>
              <a:t>hét lên</a:t>
            </a:r>
            <a:r>
              <a:rPr lang="en-US" altLang="en-US" sz="3600">
                <a:solidFill>
                  <a:srgbClr val="000000"/>
                </a:solidFill>
                <a:latin typeface="Times New Roman" panose="02020603050405020304" pitchFamily="18" charset="0"/>
              </a:rPr>
              <a:t>, gió bão nổi </a:t>
            </a:r>
            <a:r>
              <a:rPr lang="en-US" altLang="en-US" sz="3600" b="1">
                <a:solidFill>
                  <a:srgbClr val="C00000"/>
                </a:solidFill>
                <a:latin typeface="Times New Roman" panose="02020603050405020304" pitchFamily="18" charset="0"/>
              </a:rPr>
              <a:t>ầm ầm</a:t>
            </a:r>
            <a:r>
              <a:rPr lang="en-US" altLang="en-US" sz="3600">
                <a:solidFill>
                  <a:srgbClr val="000000"/>
                </a:solidFill>
                <a:latin typeface="Times New Roman" panose="02020603050405020304" pitchFamily="18" charset="0"/>
              </a:rPr>
              <a:t>, đất trời </a:t>
            </a:r>
            <a:r>
              <a:rPr lang="en-US" altLang="en-US" sz="3600" b="1">
                <a:solidFill>
                  <a:srgbClr val="C00000"/>
                </a:solidFill>
                <a:latin typeface="Times New Roman" panose="02020603050405020304" pitchFamily="18" charset="0"/>
              </a:rPr>
              <a:t>tối sầm</a:t>
            </a:r>
            <a:r>
              <a:rPr lang="en-US" altLang="en-US" sz="3600">
                <a:solidFill>
                  <a:srgbClr val="C00000"/>
                </a:solidFill>
                <a:latin typeface="Times New Roman" panose="02020603050405020304" pitchFamily="18" charset="0"/>
              </a:rPr>
              <a:t> </a:t>
            </a:r>
            <a:r>
              <a:rPr lang="en-US" altLang="en-US" sz="3600">
                <a:solidFill>
                  <a:srgbClr val="000000"/>
                </a:solidFill>
                <a:latin typeface="Times New Roman" panose="02020603050405020304" pitchFamily="18" charset="0"/>
              </a:rPr>
              <a:t>lại.</a:t>
            </a:r>
            <a:endParaRPr lang="en-US" altLang="en-US" sz="3600" b="1">
              <a:solidFill>
                <a:srgbClr val="000000"/>
              </a:solidFill>
              <a:latin typeface="Times New Roman" panose="02020603050405020304" pitchFamily="18" charset="0"/>
            </a:endParaRPr>
          </a:p>
        </p:txBody>
      </p:sp>
      <p:sp>
        <p:nvSpPr>
          <p:cNvPr id="35844" name="Horizontal Scroll 1"/>
          <p:cNvSpPr>
            <a:spLocks noChangeArrowheads="1"/>
          </p:cNvSpPr>
          <p:nvPr/>
        </p:nvSpPr>
        <p:spPr bwMode="auto">
          <a:xfrm>
            <a:off x="4724400" y="38100"/>
            <a:ext cx="2743200" cy="914400"/>
          </a:xfrm>
          <a:prstGeom prst="horizontalScroll">
            <a:avLst>
              <a:gd name="adj" fmla="val 12500"/>
            </a:avLst>
          </a:prstGeom>
          <a:solidFill>
            <a:schemeClr val="bg2"/>
          </a:solidFill>
          <a:ln w="9525" algn="ctr">
            <a:solidFill>
              <a:schemeClr val="tx1"/>
            </a:solidFill>
            <a:round/>
            <a:headEnd/>
            <a:tailEnd/>
          </a:ln>
        </p:spPr>
        <p:txBody>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a:spcBef>
                <a:spcPct val="50000"/>
              </a:spcBef>
              <a:buFontTx/>
              <a:buNone/>
            </a:pPr>
            <a:r>
              <a:rPr lang="en-US" altLang="en-US" b="1" i="1">
                <a:solidFill>
                  <a:srgbClr val="0000FF"/>
                </a:solidFill>
                <a:latin typeface="Times New Roman" panose="02020603050405020304" pitchFamily="18" charset="0"/>
              </a:rPr>
              <a:t>Đọc diễn cảm</a:t>
            </a:r>
          </a:p>
        </p:txBody>
      </p:sp>
      <p:graphicFrame>
        <p:nvGraphicFramePr>
          <p:cNvPr id="35845" name="Object 2"/>
          <p:cNvGraphicFramePr>
            <a:graphicFrameLocks noChangeAspect="1"/>
          </p:cNvGraphicFramePr>
          <p:nvPr/>
        </p:nvGraphicFramePr>
        <p:xfrm>
          <a:off x="1371600" y="57151"/>
          <a:ext cx="1600200" cy="1274763"/>
        </p:xfrm>
        <a:graphic>
          <a:graphicData uri="http://schemas.openxmlformats.org/presentationml/2006/ole">
            <mc:AlternateContent xmlns:mc="http://schemas.openxmlformats.org/markup-compatibility/2006">
              <mc:Choice xmlns:v="urn:schemas-microsoft-com:vml" Requires="v">
                <p:oleObj spid="_x0000_s17413" name="Clip" r:id="rId3" imgW="1278331" imgH="1273759" progId="MS_ClipArt_Gallery.2">
                  <p:embed/>
                </p:oleObj>
              </mc:Choice>
              <mc:Fallback>
                <p:oleObj name="Clip" r:id="rId3" imgW="1278331" imgH="1273759" progId="MS_ClipArt_Gallery.2">
                  <p:embed/>
                  <p:pic>
                    <p:nvPicPr>
                      <p:cNvPr id="3584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7151"/>
                        <a:ext cx="1600200" cy="1274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846" name="Text Box 10"/>
          <p:cNvSpPr txBox="1">
            <a:spLocks noChangeArrowheads="1"/>
          </p:cNvSpPr>
          <p:nvPr/>
        </p:nvSpPr>
        <p:spPr bwMode="auto">
          <a:xfrm>
            <a:off x="3846514" y="990601"/>
            <a:ext cx="51450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ctr">
              <a:spcBef>
                <a:spcPct val="50000"/>
              </a:spcBef>
              <a:buFontTx/>
              <a:buNone/>
            </a:pPr>
            <a:r>
              <a:rPr lang="en-US" altLang="en-US" sz="4000" b="1">
                <a:solidFill>
                  <a:srgbClr val="FF0000"/>
                </a:solidFill>
                <a:latin typeface="Times New Roman" panose="02020603050405020304" pitchFamily="18" charset="0"/>
              </a:rPr>
              <a:t>Bốn anh tài (</a:t>
            </a:r>
            <a:r>
              <a:rPr lang="en-US" altLang="en-US" b="1">
                <a:solidFill>
                  <a:srgbClr val="FF0000"/>
                </a:solidFill>
                <a:latin typeface="Times New Roman" panose="02020603050405020304" pitchFamily="18" charset="0"/>
              </a:rPr>
              <a:t>tiếp theo</a:t>
            </a:r>
            <a:r>
              <a:rPr lang="en-US" altLang="en-US" sz="4000" b="1">
                <a:solidFill>
                  <a:srgbClr val="FF0000"/>
                </a:solidFill>
                <a:latin typeface="Times New Roman" panose="02020603050405020304" pitchFamily="18" charset="0"/>
              </a:rPr>
              <a:t>)</a:t>
            </a:r>
            <a:endParaRPr lang="en-US" altLang="en-US" sz="4000" b="1">
              <a:solidFill>
                <a:srgbClr val="FF0000"/>
              </a:solidFill>
              <a:latin typeface="Verdana" panose="020B0604030504040204" pitchFamily="34" charset="0"/>
            </a:endParaRPr>
          </a:p>
        </p:txBody>
      </p:sp>
    </p:spTree>
    <p:extLst>
      <p:ext uri="{BB962C8B-B14F-4D97-AF65-F5344CB8AC3E}">
        <p14:creationId xmlns:p14="http://schemas.microsoft.com/office/powerpoint/2010/main" val="311352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5"/>
          <p:cNvSpPr txBox="1">
            <a:spLocks noChangeArrowheads="1"/>
          </p:cNvSpPr>
          <p:nvPr/>
        </p:nvSpPr>
        <p:spPr bwMode="auto">
          <a:xfrm>
            <a:off x="3368675" y="6096000"/>
            <a:ext cx="58435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1600" b="1" i="1"/>
              <a:t>     Chu Thị Soa – Hải Châu- Đà Nẵng</a:t>
            </a:r>
          </a:p>
        </p:txBody>
      </p:sp>
      <p:pic>
        <p:nvPicPr>
          <p:cNvPr id="32771" name="Picture 2" descr="deca04cb79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45"/>
          <p:cNvSpPr txBox="1">
            <a:spLocks noChangeArrowheads="1"/>
          </p:cNvSpPr>
          <p:nvPr/>
        </p:nvSpPr>
        <p:spPr bwMode="auto">
          <a:xfrm>
            <a:off x="3021013" y="2225675"/>
            <a:ext cx="72818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7200" b="1">
                <a:solidFill>
                  <a:srgbClr val="FF0000"/>
                </a:solidFill>
              </a:rPr>
              <a:t>    Phép trừ</a:t>
            </a:r>
          </a:p>
        </p:txBody>
      </p:sp>
      <p:sp>
        <p:nvSpPr>
          <p:cNvPr id="32773" name="Text Box 45"/>
          <p:cNvSpPr txBox="1">
            <a:spLocks noChangeArrowheads="1"/>
          </p:cNvSpPr>
          <p:nvPr/>
        </p:nvSpPr>
        <p:spPr bwMode="auto">
          <a:xfrm>
            <a:off x="2773363" y="1135063"/>
            <a:ext cx="7281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4000" b="1">
                <a:solidFill>
                  <a:srgbClr val="0000CC"/>
                </a:solidFill>
              </a:rPr>
              <a:t>   MÔN TOÁN TUẦN 6</a:t>
            </a:r>
          </a:p>
        </p:txBody>
      </p:sp>
      <p:sp>
        <p:nvSpPr>
          <p:cNvPr id="32774" name="Text Box 45"/>
          <p:cNvSpPr txBox="1">
            <a:spLocks noChangeArrowheads="1"/>
          </p:cNvSpPr>
          <p:nvPr/>
        </p:nvSpPr>
        <p:spPr bwMode="auto">
          <a:xfrm>
            <a:off x="3368675" y="4343400"/>
            <a:ext cx="7280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4000" b="1">
                <a:solidFill>
                  <a:srgbClr val="0000CC"/>
                </a:solidFill>
              </a:rPr>
              <a:t>  CHU THỊ SOA</a:t>
            </a:r>
          </a:p>
        </p:txBody>
      </p:sp>
      <p:pic>
        <p:nvPicPr>
          <p:cNvPr id="32775" name="Picture 4" descr="E:\GIAO AN LOP 4\HINH DONG PP\khung hinh\khung hinh dep\khung anh 1\1 (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9"/>
          <p:cNvSpPr>
            <a:spLocks noChangeArrowheads="1"/>
          </p:cNvSpPr>
          <p:nvPr/>
        </p:nvSpPr>
        <p:spPr bwMode="auto">
          <a:xfrm>
            <a:off x="3615531" y="910043"/>
            <a:ext cx="4656137"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US" sz="6000" b="1" smtClean="0">
                <a:solidFill>
                  <a:srgbClr val="FF0000"/>
                </a:solidFill>
              </a:rPr>
              <a:t>VẬN DỤNG</a:t>
            </a:r>
            <a:endParaRPr lang="en-US" altLang="en-US" sz="6000" b="1" dirty="0">
              <a:solidFill>
                <a:srgbClr val="FF0000"/>
              </a:solidFill>
            </a:endParaRPr>
          </a:p>
        </p:txBody>
      </p:sp>
      <p:sp>
        <p:nvSpPr>
          <p:cNvPr id="3" name="TextBox 2"/>
          <p:cNvSpPr txBox="1"/>
          <p:nvPr/>
        </p:nvSpPr>
        <p:spPr>
          <a:xfrm>
            <a:off x="486937" y="2314437"/>
            <a:ext cx="10191750" cy="1754326"/>
          </a:xfrm>
          <a:prstGeom prst="rect">
            <a:avLst/>
          </a:prstGeom>
          <a:noFill/>
        </p:spPr>
        <p:txBody>
          <a:bodyPr wrap="square" rtlCol="0">
            <a:spAutoFit/>
          </a:bodyPr>
          <a:lstStyle/>
          <a:p>
            <a:pPr algn="ctr"/>
            <a:r>
              <a:rPr lang="en-US" sz="5400" b="1" dirty="0" smtClean="0"/>
              <a:t>Sau bài học, em học </a:t>
            </a:r>
            <a:r>
              <a:rPr lang="en-US" sz="5400" b="1" smtClean="0"/>
              <a:t>tập </a:t>
            </a:r>
            <a:r>
              <a:rPr lang="en-US" sz="5400" b="1"/>
              <a:t>đ</a:t>
            </a:r>
            <a:r>
              <a:rPr lang="en-US" sz="5400" b="1" smtClean="0"/>
              <a:t>ược </a:t>
            </a:r>
            <a:r>
              <a:rPr lang="en-US" sz="5400" b="1" dirty="0" smtClean="0"/>
              <a:t>đức tính gì ở bốn anh em Cẩu Khây ?</a:t>
            </a:r>
            <a:endParaRPr lang="en-US" sz="5400" b="1" dirty="0"/>
          </a:p>
        </p:txBody>
      </p:sp>
    </p:spTree>
    <p:extLst>
      <p:ext uri="{BB962C8B-B14F-4D97-AF65-F5344CB8AC3E}">
        <p14:creationId xmlns:p14="http://schemas.microsoft.com/office/powerpoint/2010/main" val="19085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18228"/>
            <a:ext cx="11887200" cy="6739772"/>
          </a:xfrm>
          <a:prstGeom prst="rect">
            <a:avLst/>
          </a:prstGeom>
        </p:spPr>
      </p:pic>
      <p:pic>
        <p:nvPicPr>
          <p:cNvPr id="3" name="图片 3">
            <a:extLst>
              <a:ext uri="{FF2B5EF4-FFF2-40B4-BE49-F238E27FC236}">
                <a16:creationId xmlns:a16="http://schemas.microsoft.com/office/drawing/2014/main" xmlns="" id="{E03B3F22-758C-4BBA-9D06-6757B30197F7}"/>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109478" y="-127714"/>
            <a:ext cx="12996678" cy="3979426"/>
          </a:xfrm>
          <a:prstGeom prst="rect">
            <a:avLst/>
          </a:prstGeom>
        </p:spPr>
      </p:pic>
      <p:pic>
        <p:nvPicPr>
          <p:cNvPr id="4" name="图片 5">
            <a:extLst>
              <a:ext uri="{FF2B5EF4-FFF2-40B4-BE49-F238E27FC236}">
                <a16:creationId xmlns:a16="http://schemas.microsoft.com/office/drawing/2014/main" xmlns="" id="{60932D90-BF1F-46A3-A430-FC72715840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975" t="9789" r="12468"/>
          <a:stretch/>
        </p:blipFill>
        <p:spPr>
          <a:xfrm>
            <a:off x="7843033" y="3322104"/>
            <a:ext cx="4172115" cy="3430661"/>
          </a:xfrm>
          <a:prstGeom prst="rect">
            <a:avLst/>
          </a:prstGeom>
        </p:spPr>
      </p:pic>
      <p:sp>
        <p:nvSpPr>
          <p:cNvPr id="5" name="TextBox 4"/>
          <p:cNvSpPr txBox="1"/>
          <p:nvPr/>
        </p:nvSpPr>
        <p:spPr>
          <a:xfrm>
            <a:off x="838200" y="773753"/>
            <a:ext cx="9982200" cy="1892826"/>
          </a:xfrm>
          <a:prstGeom prst="rect">
            <a:avLst/>
          </a:prstGeom>
          <a:noFill/>
        </p:spPr>
        <p:txBody>
          <a:bodyPr wrap="square" rtlCol="0">
            <a:spAutoFit/>
          </a:bodyPr>
          <a:lstStyle/>
          <a:p>
            <a:pPr algn="ctr"/>
            <a:r>
              <a:rPr lang="en-US" sz="3900" b="1">
                <a:solidFill>
                  <a:srgbClr val="FF0000"/>
                </a:solidFill>
                <a:cs typeface="Times New Roman" panose="02020603050405020304" pitchFamily="18" charset="0"/>
              </a:rPr>
              <a:t>DẶN DÒ</a:t>
            </a:r>
          </a:p>
          <a:p>
            <a:pPr marL="278606" indent="-278606">
              <a:buFontTx/>
              <a:buChar char="-"/>
            </a:pPr>
            <a:r>
              <a:rPr lang="en-US" sz="3900">
                <a:cs typeface="Times New Roman" panose="02020603050405020304" pitchFamily="18" charset="0"/>
              </a:rPr>
              <a:t>Luyện đọc bài cho người thân nghe</a:t>
            </a:r>
          </a:p>
          <a:p>
            <a:pPr marL="278606" indent="-278606">
              <a:buFontTx/>
              <a:buChar char="-"/>
            </a:pPr>
            <a:r>
              <a:rPr lang="en-US" sz="3900">
                <a:cs typeface="Times New Roman" panose="02020603050405020304" pitchFamily="18" charset="0"/>
              </a:rPr>
              <a:t>Chuẩn bị bài sau</a:t>
            </a:r>
            <a:r>
              <a:rPr lang="en-US" sz="3900" smtClean="0">
                <a:cs typeface="Times New Roman" panose="02020603050405020304" pitchFamily="18" charset="0"/>
              </a:rPr>
              <a:t>: </a:t>
            </a:r>
            <a:r>
              <a:rPr lang="en-US" sz="3900" smtClean="0">
                <a:solidFill>
                  <a:srgbClr val="FF0000"/>
                </a:solidFill>
                <a:cs typeface="Times New Roman" panose="02020603050405020304" pitchFamily="18" charset="0"/>
              </a:rPr>
              <a:t>Chuyện cổ tích về loài người</a:t>
            </a:r>
            <a:endParaRPr lang="en-US" sz="3900">
              <a:solidFill>
                <a:srgbClr val="FF0000"/>
              </a:solidFill>
              <a:cs typeface="Times New Roman" panose="02020603050405020304" pitchFamily="18" charset="0"/>
            </a:endParaRPr>
          </a:p>
        </p:txBody>
      </p:sp>
    </p:spTree>
    <p:extLst>
      <p:ext uri="{BB962C8B-B14F-4D97-AF65-F5344CB8AC3E}">
        <p14:creationId xmlns:p14="http://schemas.microsoft.com/office/powerpoint/2010/main" val="4075591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5" descr="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7200" cy="6858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1600flower_14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10" descr="Flower-03-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71801" y="6477000"/>
            <a:ext cx="7667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11" descr="Flower-04-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73463" y="6477000"/>
            <a:ext cx="7667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12" descr="Flower-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090988" y="6477000"/>
            <a:ext cx="7667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3" descr="Flower-03-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32401" y="6477000"/>
            <a:ext cx="7667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14" descr="Flower-04-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811838" y="6477000"/>
            <a:ext cx="7683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5" descr="Flower-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30951" y="6477000"/>
            <a:ext cx="7667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16" descr="Flower-03-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70776" y="6477000"/>
            <a:ext cx="7667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17" descr="Flower-04-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31163" y="6477000"/>
            <a:ext cx="7667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18" descr="Flower-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548688" y="6477000"/>
            <a:ext cx="7683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19" descr="Flower-04-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99263" y="6477000"/>
            <a:ext cx="7683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20" descr="Flower-04-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89463" y="6477000"/>
            <a:ext cx="7667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Picture 10" descr="Flower-03-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8245476" y="-1588"/>
            <a:ext cx="766763"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9" name="Picture 11" descr="Flower-04-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7643813" y="-1588"/>
            <a:ext cx="766762"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Picture 12" descr="Flower-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7126288" y="-1588"/>
            <a:ext cx="766762"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1" name="Picture 13" descr="Flower-03-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984876" y="-1588"/>
            <a:ext cx="766763"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2" name="Picture 14" descr="Flower-04-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405438" y="0"/>
            <a:ext cx="7683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3" name="Picture 15" descr="Flower-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886326" y="0"/>
            <a:ext cx="7667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4" name="Picture 16" descr="Flower-03-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746501" y="0"/>
            <a:ext cx="7667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5" name="Picture 17" descr="Flower-04-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186113" y="0"/>
            <a:ext cx="7667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6" name="Picture 18" descr="Flower-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2668588" y="0"/>
            <a:ext cx="7683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7" name="Picture 19" descr="Flower-04-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418013" y="0"/>
            <a:ext cx="7683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8" name="Picture 20" descr="Flower-04-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627813" y="-1588"/>
            <a:ext cx="766762"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9" name="Picture 4" descr="C:\Documents and Settings\PHONGVU\My Documents\My Pictures\cảnh 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71601" y="5899150"/>
            <a:ext cx="9620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0" name="Picture 4" descr="C:\Documents and Settings\PHONGVU\My Documents\My Pictures\cảnh 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553576" y="5895975"/>
            <a:ext cx="9620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1" name="Picture 4" descr="C:\Documents and Settings\PHONGVU\My Documents\My Pictures\cảnh 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71601" y="0"/>
            <a:ext cx="9620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2" name="Picture 4" descr="C:\Documents and Settings\PHONGVU\My Documents\My Pictures\cảnh 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553576" y="0"/>
            <a:ext cx="9620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01" name="WordArt 29" descr="White marble"/>
          <p:cNvSpPr>
            <a:spLocks noChangeArrowheads="1" noChangeShapeType="1" noTextEdit="1"/>
          </p:cNvSpPr>
          <p:nvPr/>
        </p:nvSpPr>
        <p:spPr bwMode="auto">
          <a:xfrm>
            <a:off x="2592388" y="465139"/>
            <a:ext cx="7162800" cy="121602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en-US" sz="3600" b="1" kern="10">
                <a:ln w="9525">
                  <a:round/>
                  <a:headEnd/>
                  <a:tailEnd/>
                </a:ln>
                <a:blipFill dpi="0" rotWithShape="0">
                  <a:blip r:embed="rId7"/>
                  <a:srcRect/>
                  <a:tile tx="0" ty="0" sx="100000" sy="100000" flip="none" algn="tl"/>
                </a:blipFill>
                <a:cs typeface="Times New Roman" panose="02020603050405020304" pitchFamily="18" charset="0"/>
              </a:rPr>
              <a:t>Kính chào quý thầy cô!</a:t>
            </a:r>
          </a:p>
        </p:txBody>
      </p:sp>
      <p:sp>
        <p:nvSpPr>
          <p:cNvPr id="2" name="TextBox 1"/>
          <p:cNvSpPr txBox="1">
            <a:spLocks noChangeArrowheads="1"/>
          </p:cNvSpPr>
          <p:nvPr/>
        </p:nvSpPr>
        <p:spPr bwMode="auto">
          <a:xfrm>
            <a:off x="2592388" y="5899151"/>
            <a:ext cx="6627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eaLnBrk="1" hangingPunct="1">
              <a:spcBef>
                <a:spcPct val="0"/>
              </a:spcBef>
              <a:buFontTx/>
              <a:buNone/>
            </a:pPr>
            <a:r>
              <a:rPr lang="en-US" altLang="en-US" sz="2400" b="1">
                <a:solidFill>
                  <a:srgbClr val="FF0000"/>
                </a:solidFill>
                <a:latin typeface="Imprint MT Shadow" pitchFamily="82" charset="0"/>
              </a:rPr>
              <a:t>CHÚC CÁC EM CHĂM NGOAN ,HỌC GIỎI</a:t>
            </a:r>
          </a:p>
        </p:txBody>
      </p:sp>
    </p:spTree>
    <p:extLst>
      <p:ext uri="{BB962C8B-B14F-4D97-AF65-F5344CB8AC3E}">
        <p14:creationId xmlns:p14="http://schemas.microsoft.com/office/powerpoint/2010/main" val="3709777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indefinite" accel="50000" autoRev="1" nodeType="withEffect">
                                  <p:stCondLst>
                                    <p:cond delay="500"/>
                                  </p:stCondLst>
                                  <p:endCondLst>
                                    <p:cond evt="onNext" delay="0">
                                      <p:tgtEl>
                                        <p:sldTgt/>
                                      </p:tgtEl>
                                    </p:cond>
                                  </p:endCondLst>
                                  <p:childTnLst>
                                    <p:animClr clrSpc="rgb" dir="cw">
                                      <p:cBhvr>
                                        <p:cTn id="6" dur="2000" fill="hold"/>
                                        <p:tgtEl>
                                          <p:spTgt spid="79901"/>
                                        </p:tgtEl>
                                        <p:attrNameLst>
                                          <p:attrName>style.color</p:attrName>
                                        </p:attrNameLst>
                                      </p:cBhvr>
                                      <p:to>
                                        <a:schemeClr val="accent2"/>
                                      </p:to>
                                    </p:animClr>
                                  </p:childTnLst>
                                </p:cTn>
                              </p:par>
                            </p:childTnLst>
                          </p:cTn>
                        </p:par>
                        <p:par>
                          <p:cTn id="7" fill="hold" nodeType="afterGroup">
                            <p:stCondLst>
                              <p:cond delay="4500"/>
                            </p:stCondLst>
                            <p:childTnLst>
                              <p:par>
                                <p:cTn id="8" presetID="34" presetClass="emph" presetSubtype="0" fill="hold" grpId="0" nodeType="after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2"/>
                                        </p:tgtEl>
                                        <p:attrNameLst>
                                          <p:attrName>ppt_x</p:attrName>
                                          <p:attrName>ppt_y</p:attrName>
                                        </p:attrNameLst>
                                      </p:cBhvr>
                                    </p:animMotion>
                                    <p:animRot by="1500000">
                                      <p:cBhvr>
                                        <p:cTn id="10" dur="125" fill="hold">
                                          <p:stCondLst>
                                            <p:cond delay="0"/>
                                          </p:stCondLst>
                                        </p:cTn>
                                        <p:tgtEl>
                                          <p:spTgt spid="2"/>
                                        </p:tgtEl>
                                        <p:attrNameLst>
                                          <p:attrName>r</p:attrName>
                                        </p:attrNameLst>
                                      </p:cBhvr>
                                    </p:animRot>
                                    <p:animRot by="-1500000">
                                      <p:cBhvr>
                                        <p:cTn id="11" dur="125" fill="hold">
                                          <p:stCondLst>
                                            <p:cond delay="125"/>
                                          </p:stCondLst>
                                        </p:cTn>
                                        <p:tgtEl>
                                          <p:spTgt spid="2"/>
                                        </p:tgtEl>
                                        <p:attrNameLst>
                                          <p:attrName>r</p:attrName>
                                        </p:attrNameLst>
                                      </p:cBhvr>
                                    </p:animRot>
                                    <p:animRot by="-1500000">
                                      <p:cBhvr>
                                        <p:cTn id="12" dur="125" fill="hold">
                                          <p:stCondLst>
                                            <p:cond delay="250"/>
                                          </p:stCondLst>
                                        </p:cTn>
                                        <p:tgtEl>
                                          <p:spTgt spid="2"/>
                                        </p:tgtEl>
                                        <p:attrNameLst>
                                          <p:attrName>r</p:attrName>
                                        </p:attrNameLst>
                                      </p:cBhvr>
                                    </p:animRot>
                                    <p:animRot by="1500000">
                                      <p:cBhvr>
                                        <p:cTn id="13"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4" descr="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7200" cy="6824662"/>
          </a:xfrm>
          <a:prstGeom prst="rect">
            <a:avLst/>
          </a:prstGeom>
          <a:noFill/>
          <a:ln w="2857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6" descr="scan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18872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7222" y="313255"/>
            <a:ext cx="8008382" cy="594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图片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9930" y="771407"/>
            <a:ext cx="1224319" cy="122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3417">
            <a:off x="629960" y="1573173"/>
            <a:ext cx="3008948" cy="425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图片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63409">
            <a:off x="8511422" y="355045"/>
            <a:ext cx="1289327" cy="128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D0DA1A78-517C-4772-A9C2-969AE648E42B}"/>
              </a:ext>
            </a:extLst>
          </p:cNvPr>
          <p:cNvSpPr/>
          <p:nvPr/>
        </p:nvSpPr>
        <p:spPr>
          <a:xfrm>
            <a:off x="4597555" y="2834579"/>
            <a:ext cx="5861566" cy="1170321"/>
          </a:xfrm>
          <a:prstGeom prst="rect">
            <a:avLst/>
          </a:prstGeom>
          <a:noFill/>
        </p:spPr>
        <p:txBody>
          <a:bodyPr>
            <a:spAutoFit/>
          </a:bodyPr>
          <a:lstStyle/>
          <a:p>
            <a:pPr algn="ctr" eaLnBrk="1" fontAlgn="auto" hangingPunct="1">
              <a:spcBef>
                <a:spcPts val="0"/>
              </a:spcBef>
              <a:spcAft>
                <a:spcPts val="0"/>
              </a:spcAft>
              <a:defRPr/>
            </a:pPr>
            <a:r>
              <a:rPr lang="en-US" sz="7020" b="1" smtClean="0">
                <a:ln w="0"/>
                <a:solidFill>
                  <a:srgbClr val="002060"/>
                </a:solidFill>
                <a:effectLst>
                  <a:outerShdw blurRad="38100" dist="19050" dir="2700000" algn="tl" rotWithShape="0">
                    <a:schemeClr val="dk1">
                      <a:alpha val="40000"/>
                    </a:schemeClr>
                  </a:outerShdw>
                </a:effectLst>
                <a:cs typeface="Times New Roman" panose="02020603050405020304" pitchFamily="18" charset="0"/>
              </a:rPr>
              <a:t>KHÁM PHÁ</a:t>
            </a:r>
            <a:endParaRPr lang="en-US" sz="7020" b="1" dirty="0">
              <a:ln w="0"/>
              <a:solidFill>
                <a:srgbClr val="002060"/>
              </a:solidFill>
              <a:effectLst>
                <a:outerShdw blurRad="38100" dist="19050" dir="2700000" algn="tl" rotWithShape="0">
                  <a:schemeClr val="dk1">
                    <a:alpha val="40000"/>
                  </a:schemeClr>
                </a:outerShdw>
              </a:effectLst>
              <a:cs typeface="Times New Roman" panose="02020603050405020304" pitchFamily="18" charset="0"/>
            </a:endParaRPr>
          </a:p>
        </p:txBody>
      </p:sp>
    </p:spTree>
    <p:extLst>
      <p:ext uri="{BB962C8B-B14F-4D97-AF65-F5344CB8AC3E}">
        <p14:creationId xmlns:p14="http://schemas.microsoft.com/office/powerpoint/2010/main" val="2907214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080" y="-49213"/>
            <a:ext cx="11973878" cy="706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scan0002"/>
          <p:cNvPicPr>
            <a:picLocks noChangeAspect="1" noChangeArrowheads="1"/>
          </p:cNvPicPr>
          <p:nvPr/>
        </p:nvPicPr>
        <p:blipFill rotWithShape="1">
          <a:blip r:embed="rId3">
            <a:extLst>
              <a:ext uri="{28A0092B-C50C-407E-A947-70E740481C1C}">
                <a14:useLocalDpi xmlns:a14="http://schemas.microsoft.com/office/drawing/2010/main" val="0"/>
              </a:ext>
            </a:extLst>
          </a:blip>
          <a:srcRect r="1936"/>
          <a:stretch/>
        </p:blipFill>
        <p:spPr bwMode="auto">
          <a:xfrm>
            <a:off x="0" y="57692"/>
            <a:ext cx="11654883" cy="685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032142"/>
      </p:ext>
    </p:extLst>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1adbd69bd2da86366d7a5ac2722121539c95f0df"/>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Concourse</Template>
  <TotalTime>1434</TotalTime>
  <Words>1460</Words>
  <Application>Microsoft Office PowerPoint</Application>
  <PresentationFormat>Custom</PresentationFormat>
  <Paragraphs>198</Paragraphs>
  <Slides>50</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Concourse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bon anh tai</dc:title>
  <dc:creator>Nguyen Cao Tri</dc:creator>
  <cp:lastModifiedBy>HP</cp:lastModifiedBy>
  <cp:revision>154</cp:revision>
  <dcterms:created xsi:type="dcterms:W3CDTF">2007-01-06T08:53:53Z</dcterms:created>
  <dcterms:modified xsi:type="dcterms:W3CDTF">2022-01-15T13:17:08Z</dcterms:modified>
</cp:coreProperties>
</file>