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  <p:sldMasterId id="2147483684" r:id="rId2"/>
  </p:sldMasterIdLst>
  <p:notesMasterIdLst>
    <p:notesMasterId r:id="rId34"/>
  </p:notesMasterIdLst>
  <p:sldIdLst>
    <p:sldId id="309" r:id="rId3"/>
    <p:sldId id="311" r:id="rId4"/>
    <p:sldId id="257" r:id="rId5"/>
    <p:sldId id="314" r:id="rId6"/>
    <p:sldId id="288" r:id="rId7"/>
    <p:sldId id="324" r:id="rId8"/>
    <p:sldId id="325" r:id="rId9"/>
    <p:sldId id="318" r:id="rId10"/>
    <p:sldId id="321" r:id="rId11"/>
    <p:sldId id="322" r:id="rId12"/>
    <p:sldId id="323" r:id="rId13"/>
    <p:sldId id="317" r:id="rId14"/>
    <p:sldId id="320" r:id="rId15"/>
    <p:sldId id="328" r:id="rId16"/>
    <p:sldId id="268" r:id="rId17"/>
    <p:sldId id="289" r:id="rId18"/>
    <p:sldId id="312" r:id="rId19"/>
    <p:sldId id="329" r:id="rId20"/>
    <p:sldId id="277" r:id="rId21"/>
    <p:sldId id="330" r:id="rId22"/>
    <p:sldId id="331" r:id="rId23"/>
    <p:sldId id="291" r:id="rId24"/>
    <p:sldId id="313" r:id="rId25"/>
    <p:sldId id="293" r:id="rId26"/>
    <p:sldId id="292" r:id="rId27"/>
    <p:sldId id="261" r:id="rId28"/>
    <p:sldId id="262" r:id="rId29"/>
    <p:sldId id="263" r:id="rId30"/>
    <p:sldId id="278" r:id="rId31"/>
    <p:sldId id="282" r:id="rId32"/>
    <p:sldId id="287" r:id="rId33"/>
  </p:sldIdLst>
  <p:sldSz cx="12192000" cy="6858000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78840A"/>
    <a:srgbClr val="FF0000"/>
    <a:srgbClr val="99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6" d="100"/>
          <a:sy n="86" d="100"/>
        </p:scale>
        <p:origin x="300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565F05A-0C0D-4DE0-9538-981F0115F7E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1/15/2022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6" name="Rectangle 4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 fontAlgn="base"/>
            <a:fld id="{9A0DB2DC-4C9A-4742-B13C-FB6460FD3503}" type="slidenum">
              <a:rPr lang="en-US" sz="1200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z="1200" strike="noStrike" noProof="1"/>
          </a:p>
        </p:txBody>
      </p:sp>
    </p:spTree>
    <p:extLst>
      <p:ext uri="{BB962C8B-B14F-4D97-AF65-F5344CB8AC3E}">
        <p14:creationId xmlns:p14="http://schemas.microsoft.com/office/powerpoint/2010/main" val="4751185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955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802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60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070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81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313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396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115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278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5108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691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496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2887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1005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719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094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7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59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641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220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850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317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491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691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4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5" Type="http://schemas.openxmlformats.org/officeDocument/2006/relationships/slide" Target="slide5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8"/>
          <p:cNvSpPr txBox="1"/>
          <p:nvPr/>
        </p:nvSpPr>
        <p:spPr>
          <a:xfrm>
            <a:off x="1357993" y="2442645"/>
            <a:ext cx="9144000" cy="115416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</a:t>
            </a:r>
            <a:r>
              <a:rPr lang="en-US" altLang="vi-VN" sz="32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ập</a:t>
            </a:r>
            <a:r>
              <a:rPr lang="en-US" altLang="vi-VN" sz="32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đọc – </a:t>
            </a:r>
            <a:r>
              <a:rPr lang="en-US" altLang="vi-VN" sz="32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vi-VN" sz="32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chuyệ</a:t>
            </a:r>
            <a:r>
              <a:rPr lang="en-US" altLang="vi-VN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</a:t>
            </a:r>
            <a:endParaRPr lang="en-US" altLang="vi-VN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</a:pPr>
            <a:endParaRPr lang="en-US" altLang="vi-VN" sz="32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89499" y="3610632"/>
            <a:ext cx="4108450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Hai B</a:t>
            </a: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Trưng</a:t>
            </a:r>
            <a:endParaRPr lang="en-US" altLang="vi-VN" sz="4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95684" y="1593365"/>
            <a:ext cx="69220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Thứ</a:t>
            </a:r>
            <a:r>
              <a:rPr lang="en-US" sz="3200" b="1" dirty="0" smtClean="0"/>
              <a:t> </a:t>
            </a:r>
            <a:r>
              <a:rPr lang="en-US" sz="3200" b="1" dirty="0"/>
              <a:t>H</a:t>
            </a:r>
            <a:r>
              <a:rPr lang="en-US" sz="3200" b="1" dirty="0" smtClean="0"/>
              <a:t>ai </a:t>
            </a:r>
            <a:r>
              <a:rPr lang="en-US" sz="3200" b="1" dirty="0" err="1" smtClean="0"/>
              <a:t>ngày</a:t>
            </a:r>
            <a:r>
              <a:rPr lang="en-US" sz="3200" b="1" smtClean="0"/>
              <a:t> 17 </a:t>
            </a:r>
            <a:r>
              <a:rPr lang="en-US" sz="3200" b="1" dirty="0" err="1" smtClean="0"/>
              <a:t>tháng</a:t>
            </a:r>
            <a:r>
              <a:rPr lang="en-US" sz="3200" b="1" dirty="0" smtClean="0"/>
              <a:t> 1 </a:t>
            </a:r>
            <a:r>
              <a:rPr lang="en-US" sz="3200" b="1" dirty="0" err="1" smtClean="0"/>
              <a:t>năm</a:t>
            </a:r>
            <a:r>
              <a:rPr lang="en-US" sz="3200" b="1" dirty="0" smtClean="0"/>
              <a:t> 2022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thanhLuyL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955" name="AutoShape 3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4064000" y="6276976"/>
            <a:ext cx="3759200" cy="581025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chemeClr val="accent2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/>
            <a:r>
              <a:rPr lang="en-US" altLang="en-US" sz="2800" b="1" i="1">
                <a:solidFill>
                  <a:srgbClr val="800000"/>
                </a:solidFill>
                <a:latin typeface="Times New Roman" pitchFamily="18" charset="0"/>
              </a:rPr>
              <a:t>Thành Luy Lâu</a:t>
            </a:r>
          </a:p>
        </p:txBody>
      </p:sp>
    </p:spTree>
    <p:extLst>
      <p:ext uri="{BB962C8B-B14F-4D97-AF65-F5344CB8AC3E}">
        <p14:creationId xmlns:p14="http://schemas.microsoft.com/office/powerpoint/2010/main" val="146261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5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32" name="Picture 16" descr="ao inde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0"/>
            <a:ext cx="6400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33" name="Picture 17" descr="ao giap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91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13" name="AutoShape 13">
            <a:hlinkClick r:id="rId4" action="ppaction://hlinksldjump"/>
          </p:cNvPr>
          <p:cNvSpPr>
            <a:spLocks noChangeArrowheads="1"/>
          </p:cNvSpPr>
          <p:nvPr/>
        </p:nvSpPr>
        <p:spPr bwMode="gray">
          <a:xfrm>
            <a:off x="3962400" y="6019801"/>
            <a:ext cx="3352800" cy="581025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chemeClr val="accent2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/>
            <a:r>
              <a:rPr lang="en-US" altLang="en-US" sz="4000" b="1" i="1">
                <a:solidFill>
                  <a:srgbClr val="800000"/>
                </a:solidFill>
                <a:latin typeface="Times New Roman" pitchFamily="18" charset="0"/>
              </a:rPr>
              <a:t>Giáp phục</a:t>
            </a:r>
          </a:p>
        </p:txBody>
      </p:sp>
    </p:spTree>
    <p:extLst>
      <p:ext uri="{BB962C8B-B14F-4D97-AF65-F5344CB8AC3E}">
        <p14:creationId xmlns:p14="http://schemas.microsoft.com/office/powerpoint/2010/main" val="122625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2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2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8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ngoc-tr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16800" cy="68580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59" name="Picture 3" descr="da-thang-6-ngoc-tr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3352800"/>
            <a:ext cx="4775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0" name="Picture 4" descr="pear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0"/>
            <a:ext cx="4775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1" name="AutoShape 5">
            <a:hlinkClick r:id="rId5" action="ppaction://hlinksldjump"/>
          </p:cNvPr>
          <p:cNvSpPr>
            <a:spLocks noChangeArrowheads="1"/>
          </p:cNvSpPr>
          <p:nvPr/>
        </p:nvSpPr>
        <p:spPr bwMode="gray">
          <a:xfrm>
            <a:off x="2032000" y="304801"/>
            <a:ext cx="2743200" cy="581025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chemeClr val="accent2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2800" b="1" i="1">
                <a:solidFill>
                  <a:schemeClr val="hlink"/>
                </a:solidFill>
                <a:latin typeface="Times New Roman" pitchFamily="18" charset="0"/>
              </a:rPr>
              <a:t>Ngọc trai</a:t>
            </a:r>
          </a:p>
        </p:txBody>
      </p:sp>
    </p:spTree>
    <p:extLst>
      <p:ext uri="{BB962C8B-B14F-4D97-AF65-F5344CB8AC3E}">
        <p14:creationId xmlns:p14="http://schemas.microsoft.com/office/powerpoint/2010/main" val="317325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hinh2%20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cachi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1219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4" name="AutoShape 4">
            <a:hlinkClick r:id="rId4" action="ppaction://hlinksldjump"/>
          </p:cNvPr>
          <p:cNvSpPr>
            <a:spLocks noChangeArrowheads="1"/>
          </p:cNvSpPr>
          <p:nvPr/>
        </p:nvSpPr>
        <p:spPr bwMode="gray">
          <a:xfrm>
            <a:off x="4470400" y="1"/>
            <a:ext cx="3251200" cy="581025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chemeClr val="accent2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/>
            <a:r>
              <a:rPr lang="en-US" altLang="en-US" sz="2800" b="1" i="1">
                <a:solidFill>
                  <a:srgbClr val="800000"/>
                </a:solidFill>
                <a:latin typeface="Times New Roman" pitchFamily="18" charset="0"/>
              </a:rPr>
              <a:t>Thuồng luồng</a:t>
            </a:r>
          </a:p>
        </p:txBody>
      </p:sp>
    </p:spTree>
    <p:extLst>
      <p:ext uri="{BB962C8B-B14F-4D97-AF65-F5344CB8AC3E}">
        <p14:creationId xmlns:p14="http://schemas.microsoft.com/office/powerpoint/2010/main" val="328269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6104313-0DF1-470C-9CE6-4ED904197318}"/>
              </a:ext>
            </a:extLst>
          </p:cNvPr>
          <p:cNvSpPr/>
          <p:nvPr/>
        </p:nvSpPr>
        <p:spPr>
          <a:xfrm>
            <a:off x="2911950" y="2590800"/>
            <a:ext cx="6498895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5143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48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8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48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 defTabSz="5143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8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endParaRPr lang="en-US" sz="4800" b="1" dirty="0">
              <a:ln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93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3" name="Text Box 13"/>
          <p:cNvSpPr txBox="1"/>
          <p:nvPr/>
        </p:nvSpPr>
        <p:spPr>
          <a:xfrm>
            <a:off x="3276674" y="551519"/>
            <a:ext cx="4038494" cy="769441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Tìm hiểu b</a:t>
            </a:r>
            <a:r>
              <a:rPr lang="en-US" altLang="vi-VN" sz="4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4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i</a:t>
            </a:r>
            <a:endParaRPr lang="en-US" altLang="vi-VN" sz="44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74" name="Text Box 14"/>
          <p:cNvSpPr txBox="1"/>
          <p:nvPr/>
        </p:nvSpPr>
        <p:spPr>
          <a:xfrm>
            <a:off x="713707" y="1674592"/>
            <a:ext cx="9144000" cy="519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1. Nêu những tội ác của giặc ngoại xâm đối với dân ta.</a:t>
            </a:r>
            <a:endParaRPr lang="en-US" altLang="vi-VN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75" name="Text Box 15"/>
          <p:cNvSpPr txBox="1"/>
          <p:nvPr/>
        </p:nvSpPr>
        <p:spPr>
          <a:xfrm>
            <a:off x="504971" y="2164435"/>
            <a:ext cx="11201266" cy="51911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- Chém giết dân l</a:t>
            </a:r>
            <a:r>
              <a:rPr lang="en-US" altLang="vi-VN" i="1" dirty="0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ng, cướp hết ruộng nương.</a:t>
            </a:r>
            <a:endParaRPr lang="en-US" altLang="vi-VN" i="1" dirty="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76" name="Text Box 16"/>
          <p:cNvSpPr txBox="1"/>
          <p:nvPr/>
        </p:nvSpPr>
        <p:spPr>
          <a:xfrm>
            <a:off x="533546" y="2648623"/>
            <a:ext cx="11201266" cy="95410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- Bắt dân lên rừng săn thú lạ, xuống biển mò ngọc trai</a:t>
            </a:r>
            <a:r>
              <a:rPr lang="en-US" altLang="vi-VN" i="1" dirty="0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vi-VN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khiến bao nhiêu người thiệt mạng vì hổ báo, cá sấu, thuồng luồng. </a:t>
            </a:r>
            <a:endParaRPr lang="en-US" altLang="vi-VN" i="1" dirty="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77" name="Text Box 17"/>
          <p:cNvSpPr txBox="1"/>
          <p:nvPr/>
        </p:nvSpPr>
        <p:spPr>
          <a:xfrm>
            <a:off x="713707" y="3798093"/>
            <a:ext cx="9144000" cy="519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2. Hai B</a:t>
            </a:r>
            <a:r>
              <a:rPr lang="en-US" alt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Trưng có t</a:t>
            </a:r>
            <a:r>
              <a:rPr lang="en-US" alt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i v</a:t>
            </a:r>
            <a:r>
              <a:rPr lang="en-US" alt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chí lớn như thế n</a:t>
            </a:r>
            <a:r>
              <a:rPr lang="en-US" alt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o?</a:t>
            </a:r>
            <a:endParaRPr lang="en-US" altLang="vi-VN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78" name="Text Box 18"/>
          <p:cNvSpPr txBox="1"/>
          <p:nvPr/>
        </p:nvSpPr>
        <p:spPr>
          <a:xfrm>
            <a:off x="685942" y="4335100"/>
            <a:ext cx="91440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- T</a:t>
            </a:r>
            <a:r>
              <a:rPr lang="en-US" altLang="vi-VN" i="1" dirty="0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i giỏi võ nghệ.</a:t>
            </a:r>
            <a:endParaRPr lang="en-US" altLang="vi-VN" i="1" dirty="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79" name="Text Box 19"/>
          <p:cNvSpPr txBox="1"/>
          <p:nvPr/>
        </p:nvSpPr>
        <p:spPr>
          <a:xfrm>
            <a:off x="685942" y="4941075"/>
            <a:ext cx="9144000" cy="519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3. Vì sao Hai b</a:t>
            </a:r>
            <a:r>
              <a:rPr lang="en-US" alt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Trưng khởi nghĩa?</a:t>
            </a:r>
            <a:endParaRPr lang="en-US" altLang="vi-VN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80" name="Text Box 20"/>
          <p:cNvSpPr txBox="1"/>
          <p:nvPr/>
        </p:nvSpPr>
        <p:spPr>
          <a:xfrm>
            <a:off x="713849" y="5446262"/>
            <a:ext cx="9144000" cy="519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- Yêu nước, căm thù giặc.</a:t>
            </a:r>
            <a:endParaRPr lang="en-US" altLang="vi-VN" i="1" dirty="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3" grpId="0"/>
      <p:bldP spid="15374" grpId="0"/>
      <p:bldP spid="15375" grpId="0"/>
      <p:bldP spid="15376" grpId="0"/>
      <p:bldP spid="15377" grpId="0"/>
      <p:bldP spid="15378" grpId="0"/>
      <p:bldP spid="15379" grpId="0"/>
      <p:bldP spid="1538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4" name="Text Box 8"/>
          <p:cNvSpPr txBox="1"/>
          <p:nvPr/>
        </p:nvSpPr>
        <p:spPr>
          <a:xfrm>
            <a:off x="686058" y="1713379"/>
            <a:ext cx="91440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vi-V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4. Hãy tìm những chi tiết nói lên khí thế của đo</a:t>
            </a:r>
            <a:r>
              <a:rPr lang="en-US" altLang="vi-V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 quân khởi nghĩa?</a:t>
            </a:r>
            <a:endParaRPr lang="en-US" altLang="vi-VN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945" name="Text Box 9"/>
          <p:cNvSpPr txBox="1"/>
          <p:nvPr/>
        </p:nvSpPr>
        <p:spPr>
          <a:xfrm>
            <a:off x="686058" y="2260311"/>
            <a:ext cx="9144000" cy="4889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600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- Đo</a:t>
            </a:r>
            <a:r>
              <a:rPr lang="en-US" altLang="vi-VN" sz="2600" i="1" dirty="0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600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n quân rùng rùng lên đường.</a:t>
            </a:r>
            <a:endParaRPr lang="en-US" altLang="vi-VN" sz="2600" i="1" dirty="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946" name="Text Box 10"/>
          <p:cNvSpPr txBox="1"/>
          <p:nvPr/>
        </p:nvSpPr>
        <p:spPr>
          <a:xfrm>
            <a:off x="686058" y="2869911"/>
            <a:ext cx="9144000" cy="4889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600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- Thế trận cuồn cuộn, tiếng trống vang dội.</a:t>
            </a:r>
            <a:endParaRPr lang="en-US" altLang="vi-VN" sz="2600" i="1" dirty="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947" name="Text Box 11"/>
          <p:cNvSpPr txBox="1"/>
          <p:nvPr/>
        </p:nvSpPr>
        <p:spPr>
          <a:xfrm>
            <a:off x="686058" y="3479511"/>
            <a:ext cx="9144000" cy="4889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600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- Hai B</a:t>
            </a:r>
            <a:r>
              <a:rPr lang="en-US" altLang="vi-VN" sz="2600" i="1" dirty="0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600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 Trưng cưỡi voi đi trước.</a:t>
            </a:r>
            <a:endParaRPr lang="en-US" altLang="vi-VN" sz="2600" i="1" dirty="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948" name="Text Box 12"/>
          <p:cNvSpPr txBox="1"/>
          <p:nvPr/>
        </p:nvSpPr>
        <p:spPr>
          <a:xfrm>
            <a:off x="1530961" y="4005550"/>
            <a:ext cx="9144000" cy="4889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vi-VN" sz="2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* Kết quả của cuộc khởi nghĩa như thế n</a:t>
            </a:r>
            <a:r>
              <a:rPr lang="en-US" altLang="vi-VN" sz="2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o? </a:t>
            </a:r>
            <a:endParaRPr lang="en-US" altLang="vi-VN" sz="2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949" name="Text Box 13"/>
          <p:cNvSpPr txBox="1"/>
          <p:nvPr/>
        </p:nvSpPr>
        <p:spPr>
          <a:xfrm>
            <a:off x="2248042" y="4526973"/>
            <a:ext cx="9144000" cy="4889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600" i="1" smtClean="0">
                <a:solidFill>
                  <a:schemeClr val="accent6"/>
                </a:solidFill>
                <a:latin typeface="Times New Roman" panose="02020603050405020304" pitchFamily="18" charset="0"/>
              </a:rPr>
              <a:t>Th</a:t>
            </a:r>
            <a:r>
              <a:rPr lang="en-US" altLang="vi-VN" sz="2600" i="1" smtClean="0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600" i="1" smtClean="0">
                <a:solidFill>
                  <a:schemeClr val="accent6"/>
                </a:solidFill>
                <a:latin typeface="Times New Roman" panose="02020603050405020304" pitchFamily="18" charset="0"/>
              </a:rPr>
              <a:t>nh </a:t>
            </a:r>
            <a:r>
              <a:rPr lang="en-US" altLang="vi-VN" sz="2600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trì của giặc sụp đổ, Tô Định ôm đầu chạy về nước.</a:t>
            </a:r>
            <a:endParaRPr lang="en-US" altLang="vi-VN" sz="2600" i="1" dirty="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950" name="Text Box 14"/>
          <p:cNvSpPr txBox="1"/>
          <p:nvPr/>
        </p:nvSpPr>
        <p:spPr>
          <a:xfrm>
            <a:off x="685942" y="5037139"/>
            <a:ext cx="9144000" cy="4889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vi-VN" sz="2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5. Vì sao bao đời nay nhân dân ta tôn kính Hai B</a:t>
            </a:r>
            <a:r>
              <a:rPr lang="en-US" altLang="vi-VN" sz="2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Trưng?</a:t>
            </a:r>
            <a:endParaRPr lang="en-US" altLang="vi-VN" sz="2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951" name="Text Box 15"/>
          <p:cNvSpPr txBox="1"/>
          <p:nvPr/>
        </p:nvSpPr>
        <p:spPr>
          <a:xfrm>
            <a:off x="685942" y="5506314"/>
            <a:ext cx="9144000" cy="4889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600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- Hai B</a:t>
            </a:r>
            <a:r>
              <a:rPr lang="en-US" altLang="vi-VN" sz="2600" i="1" dirty="0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600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 đã gi</a:t>
            </a:r>
            <a:r>
              <a:rPr lang="en-US" altLang="vi-VN" sz="2600" i="1" dirty="0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600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nh được độc lập cho đất nước ta.</a:t>
            </a:r>
            <a:endParaRPr lang="en-US" altLang="vi-VN" sz="2600" i="1" dirty="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4" grpId="0"/>
      <p:bldP spid="39945" grpId="0"/>
      <p:bldP spid="39946" grpId="0"/>
      <p:bldP spid="39947" grpId="0"/>
      <p:bldP spid="39948" grpId="0"/>
      <p:bldP spid="39949" grpId="0"/>
      <p:bldP spid="39950" grpId="0"/>
      <p:bldP spid="399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" name="Rectangle 1"/>
          <p:cNvSpPr/>
          <p:nvPr/>
        </p:nvSpPr>
        <p:spPr>
          <a:xfrm>
            <a:off x="2895684" y="1219258"/>
            <a:ext cx="5562454" cy="121571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vi-VN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dung</a:t>
            </a:r>
          </a:p>
          <a:p>
            <a:pPr algn="ctr">
              <a:spcBef>
                <a:spcPts val="600"/>
              </a:spcBef>
            </a:pPr>
            <a:endParaRPr lang="en-US" altLang="vi-VN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 Box 13"/>
          <p:cNvSpPr txBox="1"/>
          <p:nvPr/>
        </p:nvSpPr>
        <p:spPr>
          <a:xfrm>
            <a:off x="685942" y="2819416"/>
            <a:ext cx="10820116" cy="1754326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vi-VN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Ca</a:t>
            </a:r>
            <a:r>
              <a:rPr lang="en-US" altLang="vi-VN" sz="36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ngợi</a:t>
            </a:r>
            <a:r>
              <a:rPr lang="en-US" altLang="vi-VN" sz="36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tinh</a:t>
            </a:r>
            <a:r>
              <a:rPr lang="en-US" altLang="vi-VN" sz="36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thần</a:t>
            </a:r>
            <a:r>
              <a:rPr lang="en-US" altLang="vi-VN" sz="36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bất</a:t>
            </a:r>
            <a:r>
              <a:rPr lang="en-US" altLang="vi-VN" sz="36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khuất</a:t>
            </a:r>
            <a:r>
              <a:rPr lang="en-US" altLang="vi-VN" sz="36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vi-VN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chống</a:t>
            </a:r>
            <a:r>
              <a:rPr lang="en-US" altLang="vi-VN" sz="36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giặc</a:t>
            </a:r>
            <a:r>
              <a:rPr lang="en-US" altLang="vi-VN" sz="36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ngoại</a:t>
            </a:r>
            <a:r>
              <a:rPr lang="en-US" altLang="vi-VN" sz="36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xâm</a:t>
            </a:r>
            <a:r>
              <a:rPr lang="en-US" altLang="vi-VN" sz="36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36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vi-VN" sz="36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Bà</a:t>
            </a:r>
            <a:r>
              <a:rPr lang="en-US" altLang="vi-VN" sz="36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Trưng</a:t>
            </a:r>
            <a:r>
              <a:rPr lang="en-US" altLang="vi-VN" sz="36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36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vi-VN" sz="36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vi-VN" sz="36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ta</a:t>
            </a:r>
            <a:endParaRPr lang="en-US" altLang="vi-VN" sz="36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12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1 n</a:t>
            </a:r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ăm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2022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đọ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dung: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120" y="2413338"/>
            <a:ext cx="8991364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Ca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ngợi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tinh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thần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bất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khuất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chống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giặc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ngoại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xâm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Bà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Trưng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ta</a:t>
            </a:r>
            <a:endParaRPr lang="en-US" altLang="vi-VN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91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2010_ns227_4_den%20tho%20Hai%20ba%20Tru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338" y="533400"/>
            <a:ext cx="10515324" cy="4724400"/>
          </a:xfrm>
          <a:prstGeom prst="rect">
            <a:avLst/>
          </a:prstGeom>
          <a:noFill/>
          <a:ln w="28575" cap="flat" cmpd="sng">
            <a:solidFill>
              <a:srgbClr val="99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4338" name="AutoShape 5"/>
          <p:cNvSpPr/>
          <p:nvPr/>
        </p:nvSpPr>
        <p:spPr>
          <a:xfrm>
            <a:off x="1676400" y="5638801"/>
            <a:ext cx="8763000" cy="581025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  <a:tileRect/>
          </a:gradFill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dist="135001" dir="2928846" algn="ctr" rotWithShape="0">
              <a:srgbClr val="000000">
                <a:alpha val="50000"/>
              </a:srgbClr>
            </a:outerShdw>
          </a:effectLst>
        </p:spPr>
        <p:txBody>
          <a:bodyPr wrap="none" anchor="ctr" anchorCtr="0"/>
          <a:lstStyle/>
          <a:p>
            <a:r>
              <a:rPr lang="en-US" altLang="vi-VN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Đền thờ Hai Bà Trưng ở huyện Mê Linh, tỉnh Vĩnh Phúc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82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19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 descr="G:\nguyen thi minh kha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1219200"/>
            <a:ext cx="6197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04800" y="2981326"/>
            <a:ext cx="5283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>
                <a:cs typeface="Times New Roman" pitchFamily="18" charset="0"/>
              </a:rPr>
              <a:t>Nguyễn Thị Minh Khai</a:t>
            </a:r>
          </a:p>
        </p:txBody>
      </p:sp>
      <p:sp>
        <p:nvSpPr>
          <p:cNvPr id="129031" name="TextBox 8"/>
          <p:cNvSpPr txBox="1">
            <a:spLocks noChangeArrowheads="1"/>
          </p:cNvSpPr>
          <p:nvPr/>
        </p:nvSpPr>
        <p:spPr bwMode="auto">
          <a:xfrm>
            <a:off x="0" y="228600"/>
            <a:ext cx="1219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</a:rPr>
              <a:t>Những nữ anh hùng chống giặc ngoại xâm</a:t>
            </a:r>
          </a:p>
        </p:txBody>
      </p:sp>
      <p:pic>
        <p:nvPicPr>
          <p:cNvPr id="166915" name="Picture 3" descr="G:\vo thi sa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1219200"/>
            <a:ext cx="5384800" cy="5410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916" name="Picture 4" descr="G:\TMT - vo thi sa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6809317" cy="5334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35396" y="6060831"/>
            <a:ext cx="680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 dirty="0" err="1">
                <a:solidFill>
                  <a:schemeClr val="bg1"/>
                </a:solidFill>
                <a:latin typeface="Arial" charset="0"/>
              </a:rPr>
              <a:t>Chị</a:t>
            </a:r>
            <a:r>
              <a:rPr lang="en-US" altLang="en-US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Arial" charset="0"/>
              </a:rPr>
              <a:t>Võ</a:t>
            </a:r>
            <a:r>
              <a:rPr lang="en-US" altLang="en-US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Arial" charset="0"/>
              </a:rPr>
              <a:t>Thị</a:t>
            </a:r>
            <a:r>
              <a:rPr lang="en-US" altLang="en-US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Arial" charset="0"/>
              </a:rPr>
              <a:t>Sáu</a:t>
            </a:r>
            <a:endParaRPr lang="en-US" altLang="en-US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66917" name="Picture 5" descr="G:\ut-tich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1219200"/>
            <a:ext cx="5384800" cy="5410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918" name="Picture 6" descr="G:\ut 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3962400" cy="5410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377267" y="3595689"/>
            <a:ext cx="660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</a:rPr>
              <a:t>Út Tịch (Nguyễn Thị Út)</a:t>
            </a:r>
          </a:p>
        </p:txBody>
      </p:sp>
      <p:pic>
        <p:nvPicPr>
          <p:cNvPr id="166919" name="Picture 7" descr="G:\nguyen thi dinh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1219200"/>
            <a:ext cx="7518400" cy="54102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7151" y="5211764"/>
            <a:ext cx="4572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Nguyễn Thị Định</a:t>
            </a:r>
          </a:p>
        </p:txBody>
      </p:sp>
    </p:spTree>
    <p:extLst>
      <p:ext uri="{BB962C8B-B14F-4D97-AF65-F5344CB8AC3E}">
        <p14:creationId xmlns:p14="http://schemas.microsoft.com/office/powerpoint/2010/main" val="205664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9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1669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6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66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69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69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1669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4" dur="500"/>
                                        <p:tgtEl>
                                          <p:spTgt spid="1669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166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29031" grpId="0"/>
      <p:bldP spid="12" grpId="0"/>
      <p:bldP spid="12" grpId="1"/>
      <p:bldP spid="15" grpId="0"/>
      <p:bldP spid="15" grpId="1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508000" y="228600"/>
            <a:ext cx="112776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6600">
              <a:solidFill>
                <a:srgbClr val="FF00FF"/>
              </a:solidFill>
            </a:endParaRPr>
          </a:p>
        </p:txBody>
      </p:sp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0" y="2590801"/>
            <a:ext cx="12192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3333CC"/>
                </a:solidFill>
              </a:rPr>
              <a:t>     </a:t>
            </a:r>
          </a:p>
        </p:txBody>
      </p:sp>
      <p:sp>
        <p:nvSpPr>
          <p:cNvPr id="129030" name="Text Box 6"/>
          <p:cNvSpPr txBox="1">
            <a:spLocks noChangeArrowheads="1"/>
          </p:cNvSpPr>
          <p:nvPr/>
        </p:nvSpPr>
        <p:spPr bwMode="auto">
          <a:xfrm>
            <a:off x="609600" y="1828801"/>
            <a:ext cx="11582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US" altLang="en-US" sz="4000">
                <a:solidFill>
                  <a:srgbClr val="000099"/>
                </a:solidFill>
              </a:rPr>
              <a:t> </a:t>
            </a:r>
            <a:r>
              <a:rPr lang="en-US" altLang="en-US" sz="4000" b="1">
                <a:solidFill>
                  <a:srgbClr val="000099"/>
                </a:solidFill>
              </a:rPr>
              <a:t>Để tỏ lòng biết ơn đến các vị anh hùng chống giặc ngoại xâm, các em cần phải làm gì?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4000" b="1">
                <a:solidFill>
                  <a:srgbClr val="000099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937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9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Hai ba trư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574" y="1524034"/>
            <a:ext cx="4572000" cy="4343400"/>
          </a:xfrm>
          <a:prstGeom prst="rect">
            <a:avLst/>
          </a:prstGeom>
          <a:noFill/>
          <a:ln w="38100" cap="flat" cmpd="sng">
            <a:solidFill>
              <a:srgbClr val="99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5362" name="WordArt 6"/>
          <p:cNvSpPr>
            <a:spLocks noTextEdit="1"/>
          </p:cNvSpPr>
          <p:nvPr/>
        </p:nvSpPr>
        <p:spPr>
          <a:xfrm>
            <a:off x="381150" y="2133634"/>
            <a:ext cx="6172200" cy="3124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LUYỆN ĐỌC LẠI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7592" y="914466"/>
            <a:ext cx="105812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Thuở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chém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giết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cướp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nương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mỡ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.//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săn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mò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thiệt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sấu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thuồng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luồng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ngút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dịp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đuổi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.//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14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ai ba trư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376" y="1295456"/>
            <a:ext cx="4572000" cy="4343400"/>
          </a:xfrm>
          <a:prstGeom prst="rect">
            <a:avLst/>
          </a:prstGeom>
          <a:noFill/>
          <a:ln w="38100" cap="flat" cmpd="sng">
            <a:solidFill>
              <a:srgbClr val="99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6387" name="WordArt 6"/>
          <p:cNvSpPr>
            <a:spLocks noTextEdit="1"/>
          </p:cNvSpPr>
          <p:nvPr/>
        </p:nvSpPr>
        <p:spPr>
          <a:xfrm>
            <a:off x="152556" y="2286030"/>
            <a:ext cx="6172200" cy="3124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KỂ CHUYỆN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8"/>
          <p:cNvSpPr>
            <a:spLocks noTextEdit="1"/>
          </p:cNvSpPr>
          <p:nvPr/>
        </p:nvSpPr>
        <p:spPr>
          <a:xfrm>
            <a:off x="1255655" y="1222273"/>
            <a:ext cx="2209800" cy="14478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KỂ CHUYỆN</a:t>
            </a:r>
          </a:p>
        </p:txBody>
      </p:sp>
      <p:grpSp>
        <p:nvGrpSpPr>
          <p:cNvPr id="43017" name="Group 9"/>
          <p:cNvGrpSpPr/>
          <p:nvPr/>
        </p:nvGrpSpPr>
        <p:grpSpPr>
          <a:xfrm>
            <a:off x="4800634" y="1447852"/>
            <a:ext cx="3200398" cy="2165298"/>
            <a:chOff x="225" y="1660"/>
            <a:chExt cx="2532" cy="1226"/>
          </a:xfrm>
        </p:grpSpPr>
        <p:pic>
          <p:nvPicPr>
            <p:cNvPr id="17412" name="Picture 10" descr="Kc Hai ba trưng"/>
            <p:cNvPicPr>
              <a:picLocks noChangeAspect="1"/>
            </p:cNvPicPr>
            <p:nvPr/>
          </p:nvPicPr>
          <p:blipFill>
            <a:blip r:embed="rId2"/>
            <a:srcRect r="52818" b="55400"/>
            <a:stretch>
              <a:fillRect/>
            </a:stretch>
          </p:blipFill>
          <p:spPr>
            <a:xfrm>
              <a:off x="240" y="1686"/>
              <a:ext cx="2517" cy="1200"/>
            </a:xfrm>
            <a:prstGeom prst="rect">
              <a:avLst/>
            </a:prstGeom>
            <a:noFill/>
            <a:ln w="38100" cap="flat" cmpd="sng">
              <a:solidFill>
                <a:srgbClr val="000099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grpSp>
          <p:nvGrpSpPr>
            <p:cNvPr id="17413" name="Group 11"/>
            <p:cNvGrpSpPr/>
            <p:nvPr/>
          </p:nvGrpSpPr>
          <p:grpSpPr>
            <a:xfrm>
              <a:off x="225" y="1660"/>
              <a:ext cx="432" cy="393"/>
              <a:chOff x="1296" y="558"/>
              <a:chExt cx="432" cy="393"/>
            </a:xfrm>
          </p:grpSpPr>
          <p:grpSp>
            <p:nvGrpSpPr>
              <p:cNvPr id="17414" name="Group 12"/>
              <p:cNvGrpSpPr/>
              <p:nvPr/>
            </p:nvGrpSpPr>
            <p:grpSpPr>
              <a:xfrm>
                <a:off x="1296" y="558"/>
                <a:ext cx="432" cy="393"/>
                <a:chOff x="1248" y="634"/>
                <a:chExt cx="432" cy="393"/>
              </a:xfrm>
            </p:grpSpPr>
            <p:sp>
              <p:nvSpPr>
                <p:cNvPr id="17415" name="Oval 13"/>
                <p:cNvSpPr/>
                <p:nvPr/>
              </p:nvSpPr>
              <p:spPr>
                <a:xfrm>
                  <a:off x="1248" y="634"/>
                  <a:ext cx="432" cy="393"/>
                </a:xfrm>
                <a:prstGeom prst="ellipse">
                  <a:avLst/>
                </a:prstGeom>
                <a:solidFill>
                  <a:srgbClr val="333333"/>
                </a:solidFill>
                <a:ln w="38100">
                  <a:noFill/>
                </a:ln>
              </p:spPr>
              <p:txBody>
                <a:bodyPr anchor="ctr" anchorCtr="0">
                  <a:spAutoFit/>
                </a:bodyPr>
                <a:lstStyle/>
                <a:p>
                  <a:endParaRPr lang="vi-VN" altLang="en-US" dirty="0"/>
                </a:p>
              </p:txBody>
            </p:sp>
            <p:sp>
              <p:nvSpPr>
                <p:cNvPr id="17416" name="Oval 14"/>
                <p:cNvSpPr/>
                <p:nvPr/>
              </p:nvSpPr>
              <p:spPr>
                <a:xfrm>
                  <a:off x="1253" y="655"/>
                  <a:ext cx="417" cy="3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17417" name="Oval 15"/>
                <p:cNvSpPr/>
                <p:nvPr/>
              </p:nvSpPr>
              <p:spPr>
                <a:xfrm>
                  <a:off x="1258" y="657"/>
                  <a:ext cx="408" cy="3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17418" name="Oval 16"/>
                <p:cNvSpPr/>
                <p:nvPr/>
              </p:nvSpPr>
              <p:spPr>
                <a:xfrm>
                  <a:off x="1262" y="660"/>
                  <a:ext cx="388" cy="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17419" name="Oval 17"/>
                <p:cNvSpPr/>
                <p:nvPr/>
              </p:nvSpPr>
              <p:spPr>
                <a:xfrm>
                  <a:off x="1285" y="669"/>
                  <a:ext cx="345" cy="25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</p:grpSp>
          <p:sp>
            <p:nvSpPr>
              <p:cNvPr id="17420" name="Text Box 18"/>
              <p:cNvSpPr txBox="1"/>
              <p:nvPr/>
            </p:nvSpPr>
            <p:spPr>
              <a:xfrm>
                <a:off x="1380" y="563"/>
                <a:ext cx="273" cy="3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 algn="ctr"/>
                <a:r>
                  <a:rPr lang="en-US" altLang="vi-VN" sz="3200" b="1" dirty="0">
                    <a:solidFill>
                      <a:srgbClr val="990000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</p:grpSp>
      </p:grpSp>
      <p:grpSp>
        <p:nvGrpSpPr>
          <p:cNvPr id="43027" name="Group 19"/>
          <p:cNvGrpSpPr/>
          <p:nvPr/>
        </p:nvGrpSpPr>
        <p:grpSpPr>
          <a:xfrm>
            <a:off x="8331679" y="1432371"/>
            <a:ext cx="2971798" cy="2166824"/>
            <a:chOff x="3141" y="1657"/>
            <a:chExt cx="2448" cy="1223"/>
          </a:xfrm>
        </p:grpSpPr>
        <p:pic>
          <p:nvPicPr>
            <p:cNvPr id="17422" name="Picture 20" descr="Kc Hai ba trưng"/>
            <p:cNvPicPr>
              <a:picLocks noChangeAspect="1"/>
            </p:cNvPicPr>
            <p:nvPr/>
          </p:nvPicPr>
          <p:blipFill>
            <a:blip r:embed="rId2"/>
            <a:srcRect l="49338" r="1077" b="55400"/>
            <a:stretch>
              <a:fillRect/>
            </a:stretch>
          </p:blipFill>
          <p:spPr>
            <a:xfrm>
              <a:off x="3141" y="1680"/>
              <a:ext cx="2448" cy="1200"/>
            </a:xfrm>
            <a:prstGeom prst="rect">
              <a:avLst/>
            </a:prstGeom>
            <a:noFill/>
            <a:ln w="38100" cap="flat" cmpd="sng">
              <a:solidFill>
                <a:srgbClr val="000099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grpSp>
          <p:nvGrpSpPr>
            <p:cNvPr id="17423" name="Group 21"/>
            <p:cNvGrpSpPr/>
            <p:nvPr/>
          </p:nvGrpSpPr>
          <p:grpSpPr>
            <a:xfrm>
              <a:off x="3147" y="1657"/>
              <a:ext cx="432" cy="392"/>
              <a:chOff x="1296" y="558"/>
              <a:chExt cx="432" cy="392"/>
            </a:xfrm>
          </p:grpSpPr>
          <p:grpSp>
            <p:nvGrpSpPr>
              <p:cNvPr id="17424" name="Group 22"/>
              <p:cNvGrpSpPr/>
              <p:nvPr/>
            </p:nvGrpSpPr>
            <p:grpSpPr>
              <a:xfrm>
                <a:off x="1296" y="558"/>
                <a:ext cx="432" cy="392"/>
                <a:chOff x="1248" y="634"/>
                <a:chExt cx="432" cy="392"/>
              </a:xfrm>
            </p:grpSpPr>
            <p:sp>
              <p:nvSpPr>
                <p:cNvPr id="17425" name="Oval 23"/>
                <p:cNvSpPr/>
                <p:nvPr/>
              </p:nvSpPr>
              <p:spPr>
                <a:xfrm>
                  <a:off x="1248" y="634"/>
                  <a:ext cx="432" cy="392"/>
                </a:xfrm>
                <a:prstGeom prst="ellipse">
                  <a:avLst/>
                </a:prstGeom>
                <a:solidFill>
                  <a:srgbClr val="333333"/>
                </a:solidFill>
                <a:ln w="38100">
                  <a:noFill/>
                </a:ln>
              </p:spPr>
              <p:txBody>
                <a:bodyPr anchor="ctr" anchorCtr="0">
                  <a:spAutoFit/>
                </a:bodyPr>
                <a:lstStyle/>
                <a:p>
                  <a:endParaRPr lang="vi-VN" altLang="en-US" dirty="0"/>
                </a:p>
              </p:txBody>
            </p:sp>
            <p:sp>
              <p:nvSpPr>
                <p:cNvPr id="17426" name="Oval 24"/>
                <p:cNvSpPr/>
                <p:nvPr/>
              </p:nvSpPr>
              <p:spPr>
                <a:xfrm>
                  <a:off x="1253" y="655"/>
                  <a:ext cx="417" cy="3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17427" name="Oval 25"/>
                <p:cNvSpPr/>
                <p:nvPr/>
              </p:nvSpPr>
              <p:spPr>
                <a:xfrm>
                  <a:off x="1258" y="657"/>
                  <a:ext cx="408" cy="3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17428" name="Oval 26"/>
                <p:cNvSpPr/>
                <p:nvPr/>
              </p:nvSpPr>
              <p:spPr>
                <a:xfrm>
                  <a:off x="1262" y="660"/>
                  <a:ext cx="388" cy="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17429" name="Oval 27"/>
                <p:cNvSpPr/>
                <p:nvPr/>
              </p:nvSpPr>
              <p:spPr>
                <a:xfrm>
                  <a:off x="1285" y="669"/>
                  <a:ext cx="345" cy="25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</p:grpSp>
          <p:sp>
            <p:nvSpPr>
              <p:cNvPr id="17430" name="Text Box 28"/>
              <p:cNvSpPr txBox="1"/>
              <p:nvPr/>
            </p:nvSpPr>
            <p:spPr>
              <a:xfrm>
                <a:off x="1380" y="563"/>
                <a:ext cx="273" cy="31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 algn="ctr"/>
                <a:r>
                  <a:rPr lang="en-US" altLang="vi-VN" sz="3200" b="1" dirty="0">
                    <a:solidFill>
                      <a:srgbClr val="990000"/>
                    </a:solidFill>
                    <a:latin typeface="Times New Roman" panose="02020603050405020304" pitchFamily="18" charset="0"/>
                  </a:rPr>
                  <a:t>2</a:t>
                </a:r>
              </a:p>
            </p:txBody>
          </p:sp>
        </p:grpSp>
      </p:grpSp>
      <p:grpSp>
        <p:nvGrpSpPr>
          <p:cNvPr id="43037" name="Group 29"/>
          <p:cNvGrpSpPr/>
          <p:nvPr/>
        </p:nvGrpSpPr>
        <p:grpSpPr>
          <a:xfrm>
            <a:off x="4800634" y="3849105"/>
            <a:ext cx="3200397" cy="2659644"/>
            <a:chOff x="240" y="3009"/>
            <a:chExt cx="2517" cy="1269"/>
          </a:xfrm>
        </p:grpSpPr>
        <p:pic>
          <p:nvPicPr>
            <p:cNvPr id="17432" name="Picture 30" descr="Kc Hai ba trưng"/>
            <p:cNvPicPr>
              <a:picLocks noChangeAspect="1"/>
            </p:cNvPicPr>
            <p:nvPr/>
          </p:nvPicPr>
          <p:blipFill>
            <a:blip r:embed="rId2"/>
            <a:srcRect t="50174" r="52818"/>
            <a:stretch>
              <a:fillRect/>
            </a:stretch>
          </p:blipFill>
          <p:spPr>
            <a:xfrm>
              <a:off x="240" y="3030"/>
              <a:ext cx="2517" cy="1248"/>
            </a:xfrm>
            <a:prstGeom prst="rect">
              <a:avLst/>
            </a:prstGeom>
            <a:noFill/>
            <a:ln w="38100" cap="flat" cmpd="sng">
              <a:solidFill>
                <a:srgbClr val="000099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grpSp>
          <p:nvGrpSpPr>
            <p:cNvPr id="17433" name="Group 31"/>
            <p:cNvGrpSpPr/>
            <p:nvPr/>
          </p:nvGrpSpPr>
          <p:grpSpPr>
            <a:xfrm>
              <a:off x="243" y="3009"/>
              <a:ext cx="432" cy="360"/>
              <a:chOff x="1296" y="563"/>
              <a:chExt cx="432" cy="360"/>
            </a:xfrm>
          </p:grpSpPr>
          <p:grpSp>
            <p:nvGrpSpPr>
              <p:cNvPr id="17434" name="Group 32"/>
              <p:cNvGrpSpPr/>
              <p:nvPr/>
            </p:nvGrpSpPr>
            <p:grpSpPr>
              <a:xfrm>
                <a:off x="1296" y="579"/>
                <a:ext cx="432" cy="344"/>
                <a:chOff x="1248" y="655"/>
                <a:chExt cx="432" cy="344"/>
              </a:xfrm>
            </p:grpSpPr>
            <p:sp>
              <p:nvSpPr>
                <p:cNvPr id="17435" name="Oval 33"/>
                <p:cNvSpPr/>
                <p:nvPr/>
              </p:nvSpPr>
              <p:spPr>
                <a:xfrm>
                  <a:off x="1248" y="664"/>
                  <a:ext cx="432" cy="331"/>
                </a:xfrm>
                <a:prstGeom prst="ellipse">
                  <a:avLst/>
                </a:prstGeom>
                <a:solidFill>
                  <a:srgbClr val="333333"/>
                </a:solidFill>
                <a:ln w="38100">
                  <a:noFill/>
                </a:ln>
              </p:spPr>
              <p:txBody>
                <a:bodyPr anchor="ctr" anchorCtr="0">
                  <a:spAutoFit/>
                </a:bodyPr>
                <a:lstStyle/>
                <a:p>
                  <a:endParaRPr lang="vi-VN" altLang="en-US" dirty="0"/>
                </a:p>
              </p:txBody>
            </p:sp>
            <p:sp>
              <p:nvSpPr>
                <p:cNvPr id="17436" name="Oval 34"/>
                <p:cNvSpPr/>
                <p:nvPr/>
              </p:nvSpPr>
              <p:spPr>
                <a:xfrm>
                  <a:off x="1253" y="655"/>
                  <a:ext cx="417" cy="3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17437" name="Oval 35"/>
                <p:cNvSpPr/>
                <p:nvPr/>
              </p:nvSpPr>
              <p:spPr>
                <a:xfrm>
                  <a:off x="1258" y="657"/>
                  <a:ext cx="408" cy="3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17438" name="Oval 36"/>
                <p:cNvSpPr/>
                <p:nvPr/>
              </p:nvSpPr>
              <p:spPr>
                <a:xfrm>
                  <a:off x="1262" y="660"/>
                  <a:ext cx="388" cy="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17439" name="Oval 37"/>
                <p:cNvSpPr/>
                <p:nvPr/>
              </p:nvSpPr>
              <p:spPr>
                <a:xfrm>
                  <a:off x="1285" y="669"/>
                  <a:ext cx="345" cy="25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</p:grpSp>
          <p:sp>
            <p:nvSpPr>
              <p:cNvPr id="17440" name="Text Box 38"/>
              <p:cNvSpPr txBox="1"/>
              <p:nvPr/>
            </p:nvSpPr>
            <p:spPr>
              <a:xfrm>
                <a:off x="1380" y="563"/>
                <a:ext cx="273" cy="26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 algn="ctr"/>
                <a:r>
                  <a:rPr lang="en-US" altLang="vi-VN" sz="3200" b="1" dirty="0">
                    <a:solidFill>
                      <a:srgbClr val="990000"/>
                    </a:solidFill>
                    <a:latin typeface="Times New Roman" panose="02020603050405020304" pitchFamily="18" charset="0"/>
                  </a:rPr>
                  <a:t>3</a:t>
                </a:r>
              </a:p>
            </p:txBody>
          </p:sp>
        </p:grpSp>
      </p:grpSp>
      <p:grpSp>
        <p:nvGrpSpPr>
          <p:cNvPr id="43047" name="Group 39"/>
          <p:cNvGrpSpPr/>
          <p:nvPr/>
        </p:nvGrpSpPr>
        <p:grpSpPr>
          <a:xfrm>
            <a:off x="8337025" y="3847955"/>
            <a:ext cx="2971798" cy="2659644"/>
            <a:chOff x="3138" y="2964"/>
            <a:chExt cx="2451" cy="1260"/>
          </a:xfrm>
        </p:grpSpPr>
        <p:pic>
          <p:nvPicPr>
            <p:cNvPr id="17442" name="Picture 40" descr="Kc Hai ba trưng"/>
            <p:cNvPicPr>
              <a:picLocks noChangeAspect="1"/>
            </p:cNvPicPr>
            <p:nvPr/>
          </p:nvPicPr>
          <p:blipFill>
            <a:blip r:embed="rId2"/>
            <a:srcRect l="50328" t="50175" r="1013" b="2440"/>
            <a:stretch>
              <a:fillRect/>
            </a:stretch>
          </p:blipFill>
          <p:spPr>
            <a:xfrm>
              <a:off x="3141" y="2976"/>
              <a:ext cx="2448" cy="1248"/>
            </a:xfrm>
            <a:prstGeom prst="rect">
              <a:avLst/>
            </a:prstGeom>
            <a:noFill/>
            <a:ln w="38100" cap="flat" cmpd="sng">
              <a:solidFill>
                <a:srgbClr val="000099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grpSp>
          <p:nvGrpSpPr>
            <p:cNvPr id="17443" name="Group 41"/>
            <p:cNvGrpSpPr/>
            <p:nvPr/>
          </p:nvGrpSpPr>
          <p:grpSpPr>
            <a:xfrm>
              <a:off x="3138" y="2964"/>
              <a:ext cx="432" cy="360"/>
              <a:chOff x="1296" y="563"/>
              <a:chExt cx="432" cy="360"/>
            </a:xfrm>
          </p:grpSpPr>
          <p:grpSp>
            <p:nvGrpSpPr>
              <p:cNvPr id="17444" name="Group 42"/>
              <p:cNvGrpSpPr/>
              <p:nvPr/>
            </p:nvGrpSpPr>
            <p:grpSpPr>
              <a:xfrm>
                <a:off x="1296" y="579"/>
                <a:ext cx="432" cy="344"/>
                <a:chOff x="1248" y="655"/>
                <a:chExt cx="432" cy="344"/>
              </a:xfrm>
            </p:grpSpPr>
            <p:sp>
              <p:nvSpPr>
                <p:cNvPr id="17445" name="Oval 43"/>
                <p:cNvSpPr/>
                <p:nvPr/>
              </p:nvSpPr>
              <p:spPr>
                <a:xfrm>
                  <a:off x="1248" y="666"/>
                  <a:ext cx="432" cy="329"/>
                </a:xfrm>
                <a:prstGeom prst="ellipse">
                  <a:avLst/>
                </a:prstGeom>
                <a:solidFill>
                  <a:srgbClr val="333333"/>
                </a:solidFill>
                <a:ln w="38100">
                  <a:noFill/>
                </a:ln>
              </p:spPr>
              <p:txBody>
                <a:bodyPr anchor="ctr" anchorCtr="0">
                  <a:spAutoFit/>
                </a:bodyPr>
                <a:lstStyle/>
                <a:p>
                  <a:endParaRPr lang="vi-VN" altLang="en-US" dirty="0"/>
                </a:p>
              </p:txBody>
            </p:sp>
            <p:sp>
              <p:nvSpPr>
                <p:cNvPr id="17446" name="Oval 44"/>
                <p:cNvSpPr/>
                <p:nvPr/>
              </p:nvSpPr>
              <p:spPr>
                <a:xfrm>
                  <a:off x="1253" y="655"/>
                  <a:ext cx="417" cy="3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17447" name="Oval 45"/>
                <p:cNvSpPr/>
                <p:nvPr/>
              </p:nvSpPr>
              <p:spPr>
                <a:xfrm>
                  <a:off x="1258" y="657"/>
                  <a:ext cx="408" cy="3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17448" name="Oval 46"/>
                <p:cNvSpPr/>
                <p:nvPr/>
              </p:nvSpPr>
              <p:spPr>
                <a:xfrm>
                  <a:off x="1262" y="660"/>
                  <a:ext cx="388" cy="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17449" name="Oval 47"/>
                <p:cNvSpPr/>
                <p:nvPr/>
              </p:nvSpPr>
              <p:spPr>
                <a:xfrm>
                  <a:off x="1285" y="669"/>
                  <a:ext cx="345" cy="25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</p:grpSp>
          <p:sp>
            <p:nvSpPr>
              <p:cNvPr id="17450" name="Text Box 48"/>
              <p:cNvSpPr txBox="1"/>
              <p:nvPr/>
            </p:nvSpPr>
            <p:spPr>
              <a:xfrm>
                <a:off x="1380" y="563"/>
                <a:ext cx="273" cy="25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 algn="ctr"/>
                <a:r>
                  <a:rPr lang="en-US" altLang="vi-VN" sz="3200" b="1" dirty="0">
                    <a:solidFill>
                      <a:srgbClr val="990000"/>
                    </a:solidFill>
                    <a:latin typeface="Times New Roman" panose="02020603050405020304" pitchFamily="18" charset="0"/>
                  </a:rPr>
                  <a:t>4</a:t>
                </a:r>
              </a:p>
            </p:txBody>
          </p:sp>
        </p:grpSp>
      </p:grpSp>
      <p:sp>
        <p:nvSpPr>
          <p:cNvPr id="43057" name="Text Box 49"/>
          <p:cNvSpPr txBox="1"/>
          <p:nvPr/>
        </p:nvSpPr>
        <p:spPr>
          <a:xfrm>
            <a:off x="825020" y="3124208"/>
            <a:ext cx="3276462" cy="181588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b="1" i="1" dirty="0">
                <a:solidFill>
                  <a:srgbClr val="1A0597"/>
                </a:solidFill>
                <a:latin typeface="Times New Roman" panose="02020603050405020304" pitchFamily="18" charset="0"/>
              </a:rPr>
              <a:t>* Dựa vào các tranh sau, hãy kể lại từng đoạn câu chuyện</a:t>
            </a:r>
            <a:r>
              <a:rPr lang="en-US" altLang="vi-VN" b="1" i="1" dirty="0">
                <a:solidFill>
                  <a:srgbClr val="990000"/>
                </a:solidFill>
                <a:latin typeface="Times New Roman" panose="02020603050405020304" pitchFamily="18" charset="0"/>
              </a:rPr>
              <a:t> Hai Bà Trưng.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30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30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30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5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85" name="Group 17"/>
          <p:cNvGrpSpPr/>
          <p:nvPr/>
        </p:nvGrpSpPr>
        <p:grpSpPr>
          <a:xfrm>
            <a:off x="7238970" y="1905040"/>
            <a:ext cx="4114800" cy="4092680"/>
            <a:chOff x="1191" y="1470"/>
            <a:chExt cx="3273" cy="2418"/>
          </a:xfrm>
        </p:grpSpPr>
        <p:pic>
          <p:nvPicPr>
            <p:cNvPr id="18434" name="Picture 7" descr="Kc Hai ba trưng"/>
            <p:cNvPicPr>
              <a:picLocks noChangeAspect="1"/>
            </p:cNvPicPr>
            <p:nvPr/>
          </p:nvPicPr>
          <p:blipFill>
            <a:blip r:embed="rId2"/>
            <a:srcRect r="53439" b="55400"/>
            <a:stretch>
              <a:fillRect/>
            </a:stretch>
          </p:blipFill>
          <p:spPr>
            <a:xfrm>
              <a:off x="1200" y="1488"/>
              <a:ext cx="3264" cy="2400"/>
            </a:xfrm>
            <a:prstGeom prst="rect">
              <a:avLst/>
            </a:prstGeom>
            <a:noFill/>
            <a:ln w="38100" cap="flat" cmpd="sng">
              <a:solidFill>
                <a:srgbClr val="000099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grpSp>
          <p:nvGrpSpPr>
            <p:cNvPr id="18435" name="Group 9"/>
            <p:cNvGrpSpPr/>
            <p:nvPr/>
          </p:nvGrpSpPr>
          <p:grpSpPr>
            <a:xfrm>
              <a:off x="1191" y="1470"/>
              <a:ext cx="432" cy="369"/>
              <a:chOff x="1296" y="563"/>
              <a:chExt cx="432" cy="369"/>
            </a:xfrm>
          </p:grpSpPr>
          <p:grpSp>
            <p:nvGrpSpPr>
              <p:cNvPr id="18436" name="Group 10"/>
              <p:cNvGrpSpPr/>
              <p:nvPr/>
            </p:nvGrpSpPr>
            <p:grpSpPr>
              <a:xfrm>
                <a:off x="1296" y="576"/>
                <a:ext cx="432" cy="356"/>
                <a:chOff x="1248" y="652"/>
                <a:chExt cx="432" cy="356"/>
              </a:xfrm>
            </p:grpSpPr>
            <p:sp>
              <p:nvSpPr>
                <p:cNvPr id="18437" name="Oval 11"/>
                <p:cNvSpPr/>
                <p:nvPr/>
              </p:nvSpPr>
              <p:spPr>
                <a:xfrm>
                  <a:off x="1248" y="652"/>
                  <a:ext cx="432" cy="356"/>
                </a:xfrm>
                <a:prstGeom prst="ellipse">
                  <a:avLst/>
                </a:prstGeom>
                <a:solidFill>
                  <a:srgbClr val="333333"/>
                </a:solidFill>
                <a:ln w="38100">
                  <a:noFill/>
                </a:ln>
              </p:spPr>
              <p:txBody>
                <a:bodyPr anchor="ctr" anchorCtr="0">
                  <a:spAutoFit/>
                </a:bodyPr>
                <a:lstStyle/>
                <a:p>
                  <a:endParaRPr lang="vi-VN" altLang="en-US" dirty="0"/>
                </a:p>
              </p:txBody>
            </p:sp>
            <p:sp>
              <p:nvSpPr>
                <p:cNvPr id="18438" name="Oval 12"/>
                <p:cNvSpPr/>
                <p:nvPr/>
              </p:nvSpPr>
              <p:spPr>
                <a:xfrm>
                  <a:off x="1253" y="655"/>
                  <a:ext cx="417" cy="3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18439" name="Oval 13"/>
                <p:cNvSpPr/>
                <p:nvPr/>
              </p:nvSpPr>
              <p:spPr>
                <a:xfrm>
                  <a:off x="1258" y="657"/>
                  <a:ext cx="408" cy="3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18440" name="Oval 14"/>
                <p:cNvSpPr/>
                <p:nvPr/>
              </p:nvSpPr>
              <p:spPr>
                <a:xfrm>
                  <a:off x="1262" y="660"/>
                  <a:ext cx="388" cy="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18441" name="Oval 15"/>
                <p:cNvSpPr/>
                <p:nvPr/>
              </p:nvSpPr>
              <p:spPr>
                <a:xfrm>
                  <a:off x="1285" y="669"/>
                  <a:ext cx="345" cy="25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</p:grpSp>
          <p:sp>
            <p:nvSpPr>
              <p:cNvPr id="18442" name="Text Box 16"/>
              <p:cNvSpPr txBox="1"/>
              <p:nvPr/>
            </p:nvSpPr>
            <p:spPr>
              <a:xfrm>
                <a:off x="1380" y="563"/>
                <a:ext cx="273" cy="27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 algn="ctr"/>
                <a:r>
                  <a:rPr lang="en-US" altLang="vi-VN" sz="3200" b="1" dirty="0">
                    <a:solidFill>
                      <a:srgbClr val="990000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</p:grpSp>
      </p:grpSp>
      <p:sp>
        <p:nvSpPr>
          <p:cNvPr id="18444" name="WordArt 23"/>
          <p:cNvSpPr>
            <a:spLocks noTextEdit="1"/>
          </p:cNvSpPr>
          <p:nvPr/>
        </p:nvSpPr>
        <p:spPr>
          <a:xfrm>
            <a:off x="1524000" y="762000"/>
            <a:ext cx="2209800" cy="14478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KỂ CHUYỆN</a:t>
            </a:r>
          </a:p>
        </p:txBody>
      </p:sp>
      <p:sp>
        <p:nvSpPr>
          <p:cNvPr id="7192" name="Text Box 24"/>
          <p:cNvSpPr txBox="1"/>
          <p:nvPr/>
        </p:nvSpPr>
        <p:spPr>
          <a:xfrm>
            <a:off x="2233455" y="2416394"/>
            <a:ext cx="48768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* Đoạn 1: </a:t>
            </a: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93" name="Text Box 25"/>
          <p:cNvSpPr txBox="1"/>
          <p:nvPr/>
        </p:nvSpPr>
        <p:spPr>
          <a:xfrm>
            <a:off x="609744" y="2971801"/>
            <a:ext cx="5867256" cy="2677656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i="1" dirty="0">
                <a:solidFill>
                  <a:srgbClr val="0000FF"/>
                </a:solidFill>
                <a:latin typeface="Times New Roman" panose="02020603050405020304" pitchFamily="18" charset="0"/>
              </a:rPr>
              <a:t>- Thưở xưa nước ta bị giặc ngoại xâm đô hộ, chúng thẳng tay chém giết dân l</a:t>
            </a:r>
            <a:r>
              <a:rPr lang="en-US" altLang="vi-VN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i="1" dirty="0">
                <a:solidFill>
                  <a:srgbClr val="0000FF"/>
                </a:solidFill>
                <a:latin typeface="Times New Roman" panose="02020603050405020304" pitchFamily="18" charset="0"/>
              </a:rPr>
              <a:t>nh, cướp hết ruộng nương. Chúng còn bắt dân ta lên rừng săn thú la, xuống biển mò ngọc trai,</a:t>
            </a:r>
            <a:r>
              <a:rPr lang="en-US" altLang="vi-VN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vi-VN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l</a:t>
            </a:r>
            <a:r>
              <a:rPr lang="en-US" altLang="vi-VN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i="1" dirty="0">
                <a:solidFill>
                  <a:srgbClr val="0000FF"/>
                </a:solidFill>
                <a:latin typeface="Times New Roman" panose="02020603050405020304" pitchFamily="18" charset="0"/>
              </a:rPr>
              <a:t>m cho lòng dân oán hận ngút trời.</a:t>
            </a:r>
            <a:endParaRPr lang="en-US" altLang="vi-VN" i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7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7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7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11" name="Group 19"/>
          <p:cNvGrpSpPr/>
          <p:nvPr/>
        </p:nvGrpSpPr>
        <p:grpSpPr>
          <a:xfrm>
            <a:off x="6873190" y="1981238"/>
            <a:ext cx="4419600" cy="4080400"/>
            <a:chOff x="1143" y="1661"/>
            <a:chExt cx="3225" cy="2467"/>
          </a:xfrm>
        </p:grpSpPr>
        <p:pic>
          <p:nvPicPr>
            <p:cNvPr id="19458" name="Picture 7" descr="Kc Hai ba trưng"/>
            <p:cNvPicPr>
              <a:picLocks noChangeAspect="1"/>
            </p:cNvPicPr>
            <p:nvPr/>
          </p:nvPicPr>
          <p:blipFill>
            <a:blip r:embed="rId2"/>
            <a:srcRect l="49338" r="1077" b="55400"/>
            <a:stretch>
              <a:fillRect/>
            </a:stretch>
          </p:blipFill>
          <p:spPr>
            <a:xfrm>
              <a:off x="1152" y="1680"/>
              <a:ext cx="3216" cy="2448"/>
            </a:xfrm>
            <a:prstGeom prst="rect">
              <a:avLst/>
            </a:prstGeom>
            <a:noFill/>
            <a:ln w="38100" cap="flat" cmpd="sng">
              <a:solidFill>
                <a:srgbClr val="000099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grpSp>
          <p:nvGrpSpPr>
            <p:cNvPr id="19459" name="Group 9"/>
            <p:cNvGrpSpPr/>
            <p:nvPr/>
          </p:nvGrpSpPr>
          <p:grpSpPr>
            <a:xfrm>
              <a:off x="1143" y="1661"/>
              <a:ext cx="432" cy="402"/>
              <a:chOff x="1296" y="553"/>
              <a:chExt cx="432" cy="402"/>
            </a:xfrm>
          </p:grpSpPr>
          <p:grpSp>
            <p:nvGrpSpPr>
              <p:cNvPr id="19460" name="Group 10"/>
              <p:cNvGrpSpPr/>
              <p:nvPr/>
            </p:nvGrpSpPr>
            <p:grpSpPr>
              <a:xfrm>
                <a:off x="1296" y="553"/>
                <a:ext cx="432" cy="402"/>
                <a:chOff x="1248" y="629"/>
                <a:chExt cx="432" cy="402"/>
              </a:xfrm>
            </p:grpSpPr>
            <p:sp>
              <p:nvSpPr>
                <p:cNvPr id="19461" name="Oval 11"/>
                <p:cNvSpPr/>
                <p:nvPr/>
              </p:nvSpPr>
              <p:spPr>
                <a:xfrm>
                  <a:off x="1248" y="629"/>
                  <a:ext cx="432" cy="402"/>
                </a:xfrm>
                <a:prstGeom prst="ellipse">
                  <a:avLst/>
                </a:prstGeom>
                <a:solidFill>
                  <a:srgbClr val="333333"/>
                </a:solidFill>
                <a:ln w="38100">
                  <a:noFill/>
                </a:ln>
              </p:spPr>
              <p:txBody>
                <a:bodyPr anchor="ctr" anchorCtr="0">
                  <a:spAutoFit/>
                </a:bodyPr>
                <a:lstStyle/>
                <a:p>
                  <a:endParaRPr lang="vi-VN" altLang="en-US" dirty="0"/>
                </a:p>
              </p:txBody>
            </p:sp>
            <p:sp>
              <p:nvSpPr>
                <p:cNvPr id="19462" name="Oval 12"/>
                <p:cNvSpPr/>
                <p:nvPr/>
              </p:nvSpPr>
              <p:spPr>
                <a:xfrm>
                  <a:off x="1253" y="655"/>
                  <a:ext cx="417" cy="3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19463" name="Oval 13"/>
                <p:cNvSpPr/>
                <p:nvPr/>
              </p:nvSpPr>
              <p:spPr>
                <a:xfrm>
                  <a:off x="1258" y="657"/>
                  <a:ext cx="408" cy="3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19464" name="Oval 14"/>
                <p:cNvSpPr/>
                <p:nvPr/>
              </p:nvSpPr>
              <p:spPr>
                <a:xfrm>
                  <a:off x="1262" y="660"/>
                  <a:ext cx="388" cy="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19465" name="Oval 15"/>
                <p:cNvSpPr/>
                <p:nvPr/>
              </p:nvSpPr>
              <p:spPr>
                <a:xfrm>
                  <a:off x="1285" y="669"/>
                  <a:ext cx="345" cy="25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</p:grpSp>
          <p:sp>
            <p:nvSpPr>
              <p:cNvPr id="19466" name="Text Box 16"/>
              <p:cNvSpPr txBox="1"/>
              <p:nvPr/>
            </p:nvSpPr>
            <p:spPr>
              <a:xfrm>
                <a:off x="1381" y="563"/>
                <a:ext cx="272" cy="31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 algn="ctr"/>
                <a:r>
                  <a:rPr lang="en-US" altLang="vi-VN" sz="3200" b="1" dirty="0">
                    <a:solidFill>
                      <a:srgbClr val="990000"/>
                    </a:solidFill>
                    <a:latin typeface="Times New Roman" panose="02020603050405020304" pitchFamily="18" charset="0"/>
                  </a:rPr>
                  <a:t>2</a:t>
                </a:r>
              </a:p>
            </p:txBody>
          </p:sp>
        </p:grpSp>
      </p:grpSp>
      <p:sp>
        <p:nvSpPr>
          <p:cNvPr id="19469" name="WordArt 23"/>
          <p:cNvSpPr>
            <a:spLocks noTextEdit="1"/>
          </p:cNvSpPr>
          <p:nvPr/>
        </p:nvSpPr>
        <p:spPr>
          <a:xfrm>
            <a:off x="1524000" y="762000"/>
            <a:ext cx="2209800" cy="14478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KỂ CHUYỆN</a:t>
            </a:r>
          </a:p>
        </p:txBody>
      </p:sp>
      <p:sp>
        <p:nvSpPr>
          <p:cNvPr id="8216" name="Text Box 24"/>
          <p:cNvSpPr txBox="1"/>
          <p:nvPr/>
        </p:nvSpPr>
        <p:spPr>
          <a:xfrm>
            <a:off x="2224990" y="2682688"/>
            <a:ext cx="46482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* Đoạn 2: </a:t>
            </a: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17" name="Text Box 25"/>
          <p:cNvSpPr txBox="1"/>
          <p:nvPr/>
        </p:nvSpPr>
        <p:spPr>
          <a:xfrm>
            <a:off x="685942" y="3363428"/>
            <a:ext cx="5091543" cy="2246769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i="1" dirty="0">
                <a:solidFill>
                  <a:srgbClr val="0000FF"/>
                </a:solidFill>
                <a:latin typeface="Times New Roman" panose="02020603050405020304" pitchFamily="18" charset="0"/>
              </a:rPr>
              <a:t>- Bấy giờ ở huyện Mê Linh có hai người con gái t</a:t>
            </a:r>
            <a:r>
              <a:rPr lang="en-US" altLang="vi-VN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i="1" dirty="0">
                <a:solidFill>
                  <a:srgbClr val="0000FF"/>
                </a:solidFill>
                <a:latin typeface="Times New Roman" panose="02020603050405020304" pitchFamily="18" charset="0"/>
              </a:rPr>
              <a:t>i giỏi võ nghệ tên l</a:t>
            </a:r>
            <a:r>
              <a:rPr lang="en-US" altLang="vi-VN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Trưng Trắc v</a:t>
            </a:r>
            <a:r>
              <a:rPr lang="en-US" altLang="vi-VN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em l</a:t>
            </a:r>
            <a:r>
              <a:rPr lang="en-US" altLang="vi-VN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Trưng Nhị, hai chị em đều nuôi chí d</a:t>
            </a:r>
            <a:r>
              <a:rPr lang="en-US" altLang="vi-VN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i="1" dirty="0">
                <a:solidFill>
                  <a:srgbClr val="0000FF"/>
                </a:solidFill>
                <a:latin typeface="Times New Roman" panose="02020603050405020304" pitchFamily="18" charset="0"/>
              </a:rPr>
              <a:t>nh lại non sông.</a:t>
            </a:r>
            <a:endParaRPr lang="en-US" altLang="vi-VN" i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6" grpId="0"/>
      <p:bldP spid="82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34" name="Group 18"/>
          <p:cNvGrpSpPr/>
          <p:nvPr/>
        </p:nvGrpSpPr>
        <p:grpSpPr>
          <a:xfrm>
            <a:off x="6781782" y="1828842"/>
            <a:ext cx="4419600" cy="4033024"/>
            <a:chOff x="1344" y="1715"/>
            <a:chExt cx="3120" cy="2461"/>
          </a:xfrm>
        </p:grpSpPr>
        <p:pic>
          <p:nvPicPr>
            <p:cNvPr id="20482" name="Picture 8" descr="Kc Hai ba trưng"/>
            <p:cNvPicPr>
              <a:picLocks noChangeAspect="1"/>
            </p:cNvPicPr>
            <p:nvPr/>
          </p:nvPicPr>
          <p:blipFill>
            <a:blip r:embed="rId2"/>
            <a:srcRect t="50174" r="53534" b="1108"/>
            <a:stretch>
              <a:fillRect/>
            </a:stretch>
          </p:blipFill>
          <p:spPr>
            <a:xfrm>
              <a:off x="1344" y="1728"/>
              <a:ext cx="3120" cy="2448"/>
            </a:xfrm>
            <a:prstGeom prst="rect">
              <a:avLst/>
            </a:prstGeom>
            <a:noFill/>
            <a:ln w="38100" cap="flat" cmpd="sng">
              <a:solidFill>
                <a:srgbClr val="000099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grpSp>
          <p:nvGrpSpPr>
            <p:cNvPr id="20483" name="Group 10"/>
            <p:cNvGrpSpPr/>
            <p:nvPr/>
          </p:nvGrpSpPr>
          <p:grpSpPr>
            <a:xfrm>
              <a:off x="1356" y="1715"/>
              <a:ext cx="432" cy="383"/>
              <a:chOff x="1296" y="562"/>
              <a:chExt cx="432" cy="383"/>
            </a:xfrm>
          </p:grpSpPr>
          <p:grpSp>
            <p:nvGrpSpPr>
              <p:cNvPr id="20484" name="Group 11"/>
              <p:cNvGrpSpPr/>
              <p:nvPr/>
            </p:nvGrpSpPr>
            <p:grpSpPr>
              <a:xfrm>
                <a:off x="1296" y="562"/>
                <a:ext cx="432" cy="383"/>
                <a:chOff x="1248" y="638"/>
                <a:chExt cx="432" cy="383"/>
              </a:xfrm>
            </p:grpSpPr>
            <p:sp>
              <p:nvSpPr>
                <p:cNvPr id="20485" name="Oval 12"/>
                <p:cNvSpPr/>
                <p:nvPr/>
              </p:nvSpPr>
              <p:spPr>
                <a:xfrm>
                  <a:off x="1248" y="638"/>
                  <a:ext cx="432" cy="383"/>
                </a:xfrm>
                <a:prstGeom prst="ellipse">
                  <a:avLst/>
                </a:prstGeom>
                <a:solidFill>
                  <a:srgbClr val="333333"/>
                </a:solidFill>
                <a:ln w="38100">
                  <a:noFill/>
                </a:ln>
              </p:spPr>
              <p:txBody>
                <a:bodyPr anchor="ctr" anchorCtr="0">
                  <a:spAutoFit/>
                </a:bodyPr>
                <a:lstStyle/>
                <a:p>
                  <a:endParaRPr lang="vi-VN" altLang="en-US" dirty="0"/>
                </a:p>
              </p:txBody>
            </p:sp>
            <p:sp>
              <p:nvSpPr>
                <p:cNvPr id="20486" name="Oval 13"/>
                <p:cNvSpPr/>
                <p:nvPr/>
              </p:nvSpPr>
              <p:spPr>
                <a:xfrm>
                  <a:off x="1253" y="655"/>
                  <a:ext cx="417" cy="3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20487" name="Oval 14"/>
                <p:cNvSpPr/>
                <p:nvPr/>
              </p:nvSpPr>
              <p:spPr>
                <a:xfrm>
                  <a:off x="1258" y="657"/>
                  <a:ext cx="408" cy="3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20488" name="Oval 15"/>
                <p:cNvSpPr/>
                <p:nvPr/>
              </p:nvSpPr>
              <p:spPr>
                <a:xfrm>
                  <a:off x="1262" y="660"/>
                  <a:ext cx="388" cy="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20489" name="Oval 16"/>
                <p:cNvSpPr/>
                <p:nvPr/>
              </p:nvSpPr>
              <p:spPr>
                <a:xfrm>
                  <a:off x="1285" y="669"/>
                  <a:ext cx="345" cy="25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</p:grpSp>
          <p:sp>
            <p:nvSpPr>
              <p:cNvPr id="20490" name="Text Box 17"/>
              <p:cNvSpPr txBox="1"/>
              <p:nvPr/>
            </p:nvSpPr>
            <p:spPr>
              <a:xfrm>
                <a:off x="1380" y="563"/>
                <a:ext cx="273" cy="30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 algn="ctr"/>
                <a:r>
                  <a:rPr lang="en-US" altLang="vi-VN" sz="3200" b="1" dirty="0">
                    <a:solidFill>
                      <a:srgbClr val="990000"/>
                    </a:solidFill>
                    <a:latin typeface="Times New Roman" panose="02020603050405020304" pitchFamily="18" charset="0"/>
                  </a:rPr>
                  <a:t>3</a:t>
                </a:r>
              </a:p>
            </p:txBody>
          </p:sp>
        </p:grpSp>
      </p:grpSp>
      <p:sp>
        <p:nvSpPr>
          <p:cNvPr id="20491" name="WordArt 22"/>
          <p:cNvSpPr>
            <a:spLocks noTextEdit="1"/>
          </p:cNvSpPr>
          <p:nvPr/>
        </p:nvSpPr>
        <p:spPr>
          <a:xfrm>
            <a:off x="1524000" y="762000"/>
            <a:ext cx="2209800" cy="14478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38690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KỂ CHUYỆN</a:t>
            </a:r>
          </a:p>
        </p:txBody>
      </p:sp>
      <p:sp>
        <p:nvSpPr>
          <p:cNvPr id="9239" name="Text Box 23"/>
          <p:cNvSpPr txBox="1"/>
          <p:nvPr/>
        </p:nvSpPr>
        <p:spPr>
          <a:xfrm>
            <a:off x="2308807" y="2305862"/>
            <a:ext cx="46482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* Đoạn 3: </a:t>
            </a: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40" name="Text Box 24"/>
          <p:cNvSpPr txBox="1"/>
          <p:nvPr/>
        </p:nvSpPr>
        <p:spPr>
          <a:xfrm>
            <a:off x="533546" y="2921037"/>
            <a:ext cx="5486260" cy="310854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i="1" dirty="0">
                <a:solidFill>
                  <a:srgbClr val="0000FF"/>
                </a:solidFill>
                <a:latin typeface="Times New Roman" panose="02020603050405020304" pitchFamily="18" charset="0"/>
              </a:rPr>
              <a:t>- Giặc đã giết Thi Sách chồng b</a:t>
            </a:r>
            <a:r>
              <a:rPr lang="en-US" altLang="vi-VN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Trưng Trắc. Nhận được tin dữ, Hai B</a:t>
            </a:r>
            <a:r>
              <a:rPr lang="en-US" altLang="vi-VN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liền kéo quân về th</a:t>
            </a:r>
            <a:r>
              <a:rPr lang="en-US" altLang="vi-VN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i="1" dirty="0">
                <a:solidFill>
                  <a:srgbClr val="0000FF"/>
                </a:solidFill>
                <a:latin typeface="Times New Roman" panose="02020603050405020304" pitchFamily="18" charset="0"/>
              </a:rPr>
              <a:t>nh Luy Lâu v</a:t>
            </a:r>
            <a:r>
              <a:rPr lang="en-US" altLang="vi-VN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bắt đầu cuộc khởi nghĩa. Hai b</a:t>
            </a:r>
            <a:r>
              <a:rPr lang="en-US" altLang="vi-VN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cưỡi voi đi trước, đo</a:t>
            </a:r>
            <a:r>
              <a:rPr lang="en-US" altLang="vi-VN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i="1" dirty="0">
                <a:solidFill>
                  <a:srgbClr val="0000FF"/>
                </a:solidFill>
                <a:latin typeface="Times New Roman" panose="02020603050405020304" pitchFamily="18" charset="0"/>
              </a:rPr>
              <a:t>n quân rùng rùng lên đường. Thế trận cuồn cuộn, tiếng trống vang dội.</a:t>
            </a:r>
            <a:endParaRPr lang="en-US" altLang="vi-VN" i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9" grpId="0"/>
      <p:bldP spid="924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41" name="Group 17"/>
          <p:cNvGrpSpPr/>
          <p:nvPr/>
        </p:nvGrpSpPr>
        <p:grpSpPr>
          <a:xfrm>
            <a:off x="7086574" y="1752644"/>
            <a:ext cx="4267200" cy="4114782"/>
            <a:chOff x="1248" y="1749"/>
            <a:chExt cx="3600" cy="2283"/>
          </a:xfrm>
        </p:grpSpPr>
        <p:pic>
          <p:nvPicPr>
            <p:cNvPr id="21506" name="Picture 8" descr="Kc Hai ba trưng"/>
            <p:cNvPicPr>
              <a:picLocks noChangeAspect="1"/>
            </p:cNvPicPr>
            <p:nvPr/>
          </p:nvPicPr>
          <p:blipFill>
            <a:blip r:embed="rId2"/>
            <a:srcRect l="50328" t="50175" r="1013" b="2440"/>
            <a:stretch>
              <a:fillRect/>
            </a:stretch>
          </p:blipFill>
          <p:spPr>
            <a:xfrm>
              <a:off x="1248" y="1776"/>
              <a:ext cx="3600" cy="2256"/>
            </a:xfrm>
            <a:prstGeom prst="rect">
              <a:avLst/>
            </a:prstGeom>
            <a:noFill/>
            <a:ln w="38100" cap="flat" cmpd="sng">
              <a:solidFill>
                <a:srgbClr val="000099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grpSp>
          <p:nvGrpSpPr>
            <p:cNvPr id="21507" name="Group 9"/>
            <p:cNvGrpSpPr/>
            <p:nvPr/>
          </p:nvGrpSpPr>
          <p:grpSpPr>
            <a:xfrm>
              <a:off x="1254" y="1749"/>
              <a:ext cx="432" cy="369"/>
              <a:chOff x="1296" y="563"/>
              <a:chExt cx="432" cy="369"/>
            </a:xfrm>
          </p:grpSpPr>
          <p:grpSp>
            <p:nvGrpSpPr>
              <p:cNvPr id="21508" name="Group 10"/>
              <p:cNvGrpSpPr/>
              <p:nvPr/>
            </p:nvGrpSpPr>
            <p:grpSpPr>
              <a:xfrm>
                <a:off x="1296" y="576"/>
                <a:ext cx="432" cy="356"/>
                <a:chOff x="1248" y="652"/>
                <a:chExt cx="432" cy="356"/>
              </a:xfrm>
            </p:grpSpPr>
            <p:sp>
              <p:nvSpPr>
                <p:cNvPr id="21509" name="Oval 11"/>
                <p:cNvSpPr/>
                <p:nvPr/>
              </p:nvSpPr>
              <p:spPr>
                <a:xfrm>
                  <a:off x="1248" y="652"/>
                  <a:ext cx="432" cy="356"/>
                </a:xfrm>
                <a:prstGeom prst="ellipse">
                  <a:avLst/>
                </a:prstGeom>
                <a:solidFill>
                  <a:srgbClr val="333333"/>
                </a:solidFill>
                <a:ln w="38100">
                  <a:noFill/>
                </a:ln>
              </p:spPr>
              <p:txBody>
                <a:bodyPr anchor="ctr" anchorCtr="0">
                  <a:spAutoFit/>
                </a:bodyPr>
                <a:lstStyle/>
                <a:p>
                  <a:endParaRPr lang="vi-VN" altLang="en-US" dirty="0"/>
                </a:p>
              </p:txBody>
            </p:sp>
            <p:sp>
              <p:nvSpPr>
                <p:cNvPr id="21510" name="Oval 12"/>
                <p:cNvSpPr/>
                <p:nvPr/>
              </p:nvSpPr>
              <p:spPr>
                <a:xfrm>
                  <a:off x="1253" y="655"/>
                  <a:ext cx="417" cy="3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21511" name="Oval 13"/>
                <p:cNvSpPr/>
                <p:nvPr/>
              </p:nvSpPr>
              <p:spPr>
                <a:xfrm>
                  <a:off x="1258" y="657"/>
                  <a:ext cx="408" cy="3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21512" name="Oval 14"/>
                <p:cNvSpPr/>
                <p:nvPr/>
              </p:nvSpPr>
              <p:spPr>
                <a:xfrm>
                  <a:off x="1262" y="660"/>
                  <a:ext cx="388" cy="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21513" name="Oval 15"/>
                <p:cNvSpPr/>
                <p:nvPr/>
              </p:nvSpPr>
              <p:spPr>
                <a:xfrm>
                  <a:off x="1285" y="669"/>
                  <a:ext cx="345" cy="25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</p:grpSp>
          <p:sp>
            <p:nvSpPr>
              <p:cNvPr id="21514" name="Text Box 16"/>
              <p:cNvSpPr txBox="1"/>
              <p:nvPr/>
            </p:nvSpPr>
            <p:spPr>
              <a:xfrm>
                <a:off x="1380" y="563"/>
                <a:ext cx="273" cy="27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 algn="ctr"/>
                <a:r>
                  <a:rPr lang="en-US" altLang="vi-VN" sz="3200" b="1" dirty="0">
                    <a:solidFill>
                      <a:srgbClr val="990000"/>
                    </a:solidFill>
                    <a:latin typeface="Times New Roman" panose="02020603050405020304" pitchFamily="18" charset="0"/>
                  </a:rPr>
                  <a:t>4</a:t>
                </a:r>
              </a:p>
            </p:txBody>
          </p:sp>
        </p:grpSp>
      </p:grpSp>
      <p:sp>
        <p:nvSpPr>
          <p:cNvPr id="21516" name="WordArt 22"/>
          <p:cNvSpPr>
            <a:spLocks noTextEdit="1"/>
          </p:cNvSpPr>
          <p:nvPr/>
        </p:nvSpPr>
        <p:spPr>
          <a:xfrm>
            <a:off x="1524000" y="762000"/>
            <a:ext cx="2209800" cy="14478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KỂ CHUYỆN</a:t>
            </a:r>
          </a:p>
        </p:txBody>
      </p:sp>
      <p:sp>
        <p:nvSpPr>
          <p:cNvPr id="26647" name="Text Box 23"/>
          <p:cNvSpPr txBox="1"/>
          <p:nvPr/>
        </p:nvSpPr>
        <p:spPr>
          <a:xfrm>
            <a:off x="2594354" y="2360348"/>
            <a:ext cx="46482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* Đoạn 4: </a:t>
            </a: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48" name="Text Box 24"/>
          <p:cNvSpPr txBox="1"/>
          <p:nvPr/>
        </p:nvSpPr>
        <p:spPr>
          <a:xfrm>
            <a:off x="914536" y="3057708"/>
            <a:ext cx="5333864" cy="2677656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i="1" dirty="0">
                <a:solidFill>
                  <a:srgbClr val="0000FF"/>
                </a:solidFill>
                <a:latin typeface="Times New Roman" panose="02020603050405020304" pitchFamily="18" charset="0"/>
              </a:rPr>
              <a:t>- Th</a:t>
            </a:r>
            <a:r>
              <a:rPr lang="en-US" altLang="vi-VN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i="1" dirty="0">
                <a:solidFill>
                  <a:srgbClr val="0000FF"/>
                </a:solidFill>
                <a:latin typeface="Times New Roman" panose="02020603050405020304" pitchFamily="18" charset="0"/>
              </a:rPr>
              <a:t>nh trì của giặc lần lượt sụp đổ. Tô Định ôm đầu bỏ chạy về nước. Đất nước ta sạch bóng quân thù. Hai B</a:t>
            </a:r>
            <a:r>
              <a:rPr lang="en-US" altLang="vi-VN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Trưng trở th</a:t>
            </a:r>
            <a:r>
              <a:rPr lang="en-US" altLang="vi-VN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i="1" dirty="0">
                <a:solidFill>
                  <a:srgbClr val="0000FF"/>
                </a:solidFill>
                <a:latin typeface="Times New Roman" panose="02020603050405020304" pitchFamily="18" charset="0"/>
              </a:rPr>
              <a:t>nh hai vị anh hùng chống giặc ngoại xâm đầu tiên trong lịch sử nước nh</a:t>
            </a:r>
            <a:r>
              <a:rPr lang="en-US" altLang="vi-VN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i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altLang="vi-VN" i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7" grpId="0"/>
      <p:bldP spid="266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92687" y="5868444"/>
            <a:ext cx="3641725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Bức tranh vẽ cảnh gì? </a:t>
            </a:r>
            <a:endParaRPr lang="en-US" altLang="vi-VN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4" descr="Hai ba trưng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772832"/>
          </a:xfrm>
          <a:prstGeom prst="rect">
            <a:avLst/>
          </a:prstGeom>
          <a:noFill/>
          <a:ln w="38100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9" name="Group 9"/>
          <p:cNvGrpSpPr/>
          <p:nvPr/>
        </p:nvGrpSpPr>
        <p:grpSpPr>
          <a:xfrm>
            <a:off x="1524000" y="2057400"/>
            <a:ext cx="2133600" cy="2362200"/>
            <a:chOff x="225" y="1665"/>
            <a:chExt cx="2532" cy="1221"/>
          </a:xfrm>
        </p:grpSpPr>
        <p:pic>
          <p:nvPicPr>
            <p:cNvPr id="22530" name="Picture 10" descr="Kc Hai ba trưng"/>
            <p:cNvPicPr>
              <a:picLocks noChangeAspect="1"/>
            </p:cNvPicPr>
            <p:nvPr/>
          </p:nvPicPr>
          <p:blipFill>
            <a:blip r:embed="rId2"/>
            <a:srcRect r="52818" b="55400"/>
            <a:stretch>
              <a:fillRect/>
            </a:stretch>
          </p:blipFill>
          <p:spPr>
            <a:xfrm>
              <a:off x="240" y="1686"/>
              <a:ext cx="2517" cy="1200"/>
            </a:xfrm>
            <a:prstGeom prst="rect">
              <a:avLst/>
            </a:prstGeom>
            <a:noFill/>
            <a:ln w="38100" cap="flat" cmpd="sng">
              <a:solidFill>
                <a:srgbClr val="000099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grpSp>
          <p:nvGrpSpPr>
            <p:cNvPr id="22531" name="Group 11"/>
            <p:cNvGrpSpPr/>
            <p:nvPr/>
          </p:nvGrpSpPr>
          <p:grpSpPr>
            <a:xfrm>
              <a:off x="225" y="1665"/>
              <a:ext cx="432" cy="381"/>
              <a:chOff x="1296" y="563"/>
              <a:chExt cx="432" cy="381"/>
            </a:xfrm>
          </p:grpSpPr>
          <p:grpSp>
            <p:nvGrpSpPr>
              <p:cNvPr id="22532" name="Group 12"/>
              <p:cNvGrpSpPr/>
              <p:nvPr/>
            </p:nvGrpSpPr>
            <p:grpSpPr>
              <a:xfrm>
                <a:off x="1296" y="564"/>
                <a:ext cx="432" cy="380"/>
                <a:chOff x="1248" y="640"/>
                <a:chExt cx="432" cy="380"/>
              </a:xfrm>
            </p:grpSpPr>
            <p:sp>
              <p:nvSpPr>
                <p:cNvPr id="22533" name="Oval 13"/>
                <p:cNvSpPr/>
                <p:nvPr/>
              </p:nvSpPr>
              <p:spPr>
                <a:xfrm>
                  <a:off x="1248" y="640"/>
                  <a:ext cx="432" cy="380"/>
                </a:xfrm>
                <a:prstGeom prst="ellipse">
                  <a:avLst/>
                </a:prstGeom>
                <a:solidFill>
                  <a:srgbClr val="333333"/>
                </a:solidFill>
                <a:ln w="38100">
                  <a:noFill/>
                </a:ln>
              </p:spPr>
              <p:txBody>
                <a:bodyPr anchor="ctr" anchorCtr="0">
                  <a:spAutoFit/>
                </a:bodyPr>
                <a:lstStyle/>
                <a:p>
                  <a:endParaRPr lang="vi-VN" altLang="en-US" dirty="0"/>
                </a:p>
              </p:txBody>
            </p:sp>
            <p:sp>
              <p:nvSpPr>
                <p:cNvPr id="22534" name="Oval 14"/>
                <p:cNvSpPr/>
                <p:nvPr/>
              </p:nvSpPr>
              <p:spPr>
                <a:xfrm>
                  <a:off x="1253" y="655"/>
                  <a:ext cx="417" cy="3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22535" name="Oval 15"/>
                <p:cNvSpPr/>
                <p:nvPr/>
              </p:nvSpPr>
              <p:spPr>
                <a:xfrm>
                  <a:off x="1258" y="657"/>
                  <a:ext cx="408" cy="3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22536" name="Oval 16"/>
                <p:cNvSpPr/>
                <p:nvPr/>
              </p:nvSpPr>
              <p:spPr>
                <a:xfrm>
                  <a:off x="1262" y="660"/>
                  <a:ext cx="388" cy="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22537" name="Oval 17"/>
                <p:cNvSpPr/>
                <p:nvPr/>
              </p:nvSpPr>
              <p:spPr>
                <a:xfrm>
                  <a:off x="1285" y="669"/>
                  <a:ext cx="345" cy="25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</p:grpSp>
          <p:sp>
            <p:nvSpPr>
              <p:cNvPr id="22538" name="Text Box 18"/>
              <p:cNvSpPr txBox="1"/>
              <p:nvPr/>
            </p:nvSpPr>
            <p:spPr>
              <a:xfrm>
                <a:off x="1381" y="563"/>
                <a:ext cx="272" cy="30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 algn="ctr"/>
                <a:r>
                  <a:rPr lang="en-US" altLang="vi-VN" sz="3200" b="1" dirty="0">
                    <a:solidFill>
                      <a:srgbClr val="990000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</p:grpSp>
      </p:grpSp>
      <p:grpSp>
        <p:nvGrpSpPr>
          <p:cNvPr id="30739" name="Group 19"/>
          <p:cNvGrpSpPr/>
          <p:nvPr/>
        </p:nvGrpSpPr>
        <p:grpSpPr>
          <a:xfrm>
            <a:off x="3733800" y="2057400"/>
            <a:ext cx="2209800" cy="2362200"/>
            <a:chOff x="3141" y="1662"/>
            <a:chExt cx="2448" cy="1218"/>
          </a:xfrm>
        </p:grpSpPr>
        <p:pic>
          <p:nvPicPr>
            <p:cNvPr id="22540" name="Picture 20" descr="Kc Hai ba trưng"/>
            <p:cNvPicPr>
              <a:picLocks noChangeAspect="1"/>
            </p:cNvPicPr>
            <p:nvPr/>
          </p:nvPicPr>
          <p:blipFill>
            <a:blip r:embed="rId2"/>
            <a:srcRect l="49338" r="1077" b="55400"/>
            <a:stretch>
              <a:fillRect/>
            </a:stretch>
          </p:blipFill>
          <p:spPr>
            <a:xfrm>
              <a:off x="3141" y="1680"/>
              <a:ext cx="2448" cy="1200"/>
            </a:xfrm>
            <a:prstGeom prst="rect">
              <a:avLst/>
            </a:prstGeom>
            <a:noFill/>
            <a:ln w="38100" cap="flat" cmpd="sng">
              <a:solidFill>
                <a:srgbClr val="000099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grpSp>
          <p:nvGrpSpPr>
            <p:cNvPr id="22541" name="Group 21"/>
            <p:cNvGrpSpPr/>
            <p:nvPr/>
          </p:nvGrpSpPr>
          <p:grpSpPr>
            <a:xfrm>
              <a:off x="3147" y="1662"/>
              <a:ext cx="432" cy="380"/>
              <a:chOff x="1296" y="563"/>
              <a:chExt cx="432" cy="380"/>
            </a:xfrm>
          </p:grpSpPr>
          <p:grpSp>
            <p:nvGrpSpPr>
              <p:cNvPr id="22542" name="Group 22"/>
              <p:cNvGrpSpPr/>
              <p:nvPr/>
            </p:nvGrpSpPr>
            <p:grpSpPr>
              <a:xfrm>
                <a:off x="1296" y="564"/>
                <a:ext cx="432" cy="379"/>
                <a:chOff x="1248" y="640"/>
                <a:chExt cx="432" cy="379"/>
              </a:xfrm>
            </p:grpSpPr>
            <p:sp>
              <p:nvSpPr>
                <p:cNvPr id="22543" name="Oval 23"/>
                <p:cNvSpPr/>
                <p:nvPr/>
              </p:nvSpPr>
              <p:spPr>
                <a:xfrm>
                  <a:off x="1248" y="640"/>
                  <a:ext cx="432" cy="379"/>
                </a:xfrm>
                <a:prstGeom prst="ellipse">
                  <a:avLst/>
                </a:prstGeom>
                <a:solidFill>
                  <a:srgbClr val="333333"/>
                </a:solidFill>
                <a:ln w="38100">
                  <a:noFill/>
                </a:ln>
              </p:spPr>
              <p:txBody>
                <a:bodyPr anchor="ctr" anchorCtr="0">
                  <a:spAutoFit/>
                </a:bodyPr>
                <a:lstStyle/>
                <a:p>
                  <a:endParaRPr lang="vi-VN" altLang="en-US" dirty="0"/>
                </a:p>
              </p:txBody>
            </p:sp>
            <p:sp>
              <p:nvSpPr>
                <p:cNvPr id="22544" name="Oval 24"/>
                <p:cNvSpPr/>
                <p:nvPr/>
              </p:nvSpPr>
              <p:spPr>
                <a:xfrm>
                  <a:off x="1253" y="655"/>
                  <a:ext cx="417" cy="3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22545" name="Oval 25"/>
                <p:cNvSpPr/>
                <p:nvPr/>
              </p:nvSpPr>
              <p:spPr>
                <a:xfrm>
                  <a:off x="1258" y="657"/>
                  <a:ext cx="408" cy="3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22546" name="Oval 26"/>
                <p:cNvSpPr/>
                <p:nvPr/>
              </p:nvSpPr>
              <p:spPr>
                <a:xfrm>
                  <a:off x="1262" y="660"/>
                  <a:ext cx="388" cy="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22547" name="Oval 27"/>
                <p:cNvSpPr/>
                <p:nvPr/>
              </p:nvSpPr>
              <p:spPr>
                <a:xfrm>
                  <a:off x="1285" y="669"/>
                  <a:ext cx="345" cy="25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</p:grpSp>
          <p:sp>
            <p:nvSpPr>
              <p:cNvPr id="22548" name="Text Box 28"/>
              <p:cNvSpPr txBox="1"/>
              <p:nvPr/>
            </p:nvSpPr>
            <p:spPr>
              <a:xfrm>
                <a:off x="1380" y="563"/>
                <a:ext cx="272" cy="29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 algn="ctr"/>
                <a:r>
                  <a:rPr lang="en-US" altLang="vi-VN" sz="3200" b="1" dirty="0">
                    <a:solidFill>
                      <a:srgbClr val="990000"/>
                    </a:solidFill>
                    <a:latin typeface="Times New Roman" panose="02020603050405020304" pitchFamily="18" charset="0"/>
                  </a:rPr>
                  <a:t>2</a:t>
                </a:r>
              </a:p>
            </p:txBody>
          </p:sp>
        </p:grpSp>
      </p:grpSp>
      <p:grpSp>
        <p:nvGrpSpPr>
          <p:cNvPr id="30749" name="Group 29"/>
          <p:cNvGrpSpPr/>
          <p:nvPr/>
        </p:nvGrpSpPr>
        <p:grpSpPr>
          <a:xfrm>
            <a:off x="6019800" y="2044369"/>
            <a:ext cx="2319338" cy="2375230"/>
            <a:chOff x="240" y="3002"/>
            <a:chExt cx="2517" cy="1276"/>
          </a:xfrm>
        </p:grpSpPr>
        <p:pic>
          <p:nvPicPr>
            <p:cNvPr id="22550" name="Picture 30" descr="Kc Hai ba trưng"/>
            <p:cNvPicPr>
              <a:picLocks noChangeAspect="1"/>
            </p:cNvPicPr>
            <p:nvPr/>
          </p:nvPicPr>
          <p:blipFill>
            <a:blip r:embed="rId2"/>
            <a:srcRect t="50174" r="52818"/>
            <a:stretch>
              <a:fillRect/>
            </a:stretch>
          </p:blipFill>
          <p:spPr>
            <a:xfrm>
              <a:off x="240" y="3030"/>
              <a:ext cx="2517" cy="1248"/>
            </a:xfrm>
            <a:prstGeom prst="rect">
              <a:avLst/>
            </a:prstGeom>
            <a:noFill/>
            <a:ln w="38100" cap="flat" cmpd="sng">
              <a:solidFill>
                <a:srgbClr val="000099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grpSp>
          <p:nvGrpSpPr>
            <p:cNvPr id="22551" name="Group 31"/>
            <p:cNvGrpSpPr/>
            <p:nvPr/>
          </p:nvGrpSpPr>
          <p:grpSpPr>
            <a:xfrm>
              <a:off x="243" y="3002"/>
              <a:ext cx="432" cy="395"/>
              <a:chOff x="1296" y="556"/>
              <a:chExt cx="432" cy="395"/>
            </a:xfrm>
          </p:grpSpPr>
          <p:grpSp>
            <p:nvGrpSpPr>
              <p:cNvPr id="22552" name="Group 32"/>
              <p:cNvGrpSpPr/>
              <p:nvPr/>
            </p:nvGrpSpPr>
            <p:grpSpPr>
              <a:xfrm>
                <a:off x="1296" y="556"/>
                <a:ext cx="432" cy="395"/>
                <a:chOff x="1248" y="632"/>
                <a:chExt cx="432" cy="395"/>
              </a:xfrm>
            </p:grpSpPr>
            <p:sp>
              <p:nvSpPr>
                <p:cNvPr id="22553" name="Oval 33"/>
                <p:cNvSpPr/>
                <p:nvPr/>
              </p:nvSpPr>
              <p:spPr>
                <a:xfrm>
                  <a:off x="1248" y="632"/>
                  <a:ext cx="432" cy="395"/>
                </a:xfrm>
                <a:prstGeom prst="ellipse">
                  <a:avLst/>
                </a:prstGeom>
                <a:solidFill>
                  <a:srgbClr val="333333"/>
                </a:solidFill>
                <a:ln w="38100">
                  <a:noFill/>
                </a:ln>
              </p:spPr>
              <p:txBody>
                <a:bodyPr anchor="ctr" anchorCtr="0">
                  <a:spAutoFit/>
                </a:bodyPr>
                <a:lstStyle/>
                <a:p>
                  <a:endParaRPr lang="vi-VN" altLang="en-US" dirty="0"/>
                </a:p>
              </p:txBody>
            </p:sp>
            <p:sp>
              <p:nvSpPr>
                <p:cNvPr id="22554" name="Oval 34"/>
                <p:cNvSpPr/>
                <p:nvPr/>
              </p:nvSpPr>
              <p:spPr>
                <a:xfrm>
                  <a:off x="1253" y="655"/>
                  <a:ext cx="417" cy="3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22555" name="Oval 35"/>
                <p:cNvSpPr/>
                <p:nvPr/>
              </p:nvSpPr>
              <p:spPr>
                <a:xfrm>
                  <a:off x="1258" y="657"/>
                  <a:ext cx="408" cy="3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22556" name="Oval 36"/>
                <p:cNvSpPr/>
                <p:nvPr/>
              </p:nvSpPr>
              <p:spPr>
                <a:xfrm>
                  <a:off x="1262" y="660"/>
                  <a:ext cx="388" cy="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22557" name="Oval 37"/>
                <p:cNvSpPr/>
                <p:nvPr/>
              </p:nvSpPr>
              <p:spPr>
                <a:xfrm>
                  <a:off x="1285" y="669"/>
                  <a:ext cx="345" cy="25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</p:grpSp>
          <p:sp>
            <p:nvSpPr>
              <p:cNvPr id="22558" name="Text Box 38"/>
              <p:cNvSpPr txBox="1"/>
              <p:nvPr/>
            </p:nvSpPr>
            <p:spPr>
              <a:xfrm>
                <a:off x="1381" y="563"/>
                <a:ext cx="273" cy="31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 algn="ctr"/>
                <a:r>
                  <a:rPr lang="en-US" altLang="vi-VN" sz="3200" b="1" dirty="0">
                    <a:solidFill>
                      <a:srgbClr val="990000"/>
                    </a:solidFill>
                    <a:latin typeface="Times New Roman" panose="02020603050405020304" pitchFamily="18" charset="0"/>
                  </a:rPr>
                  <a:t>3</a:t>
                </a:r>
              </a:p>
            </p:txBody>
          </p:sp>
        </p:grpSp>
      </p:grpSp>
      <p:grpSp>
        <p:nvGrpSpPr>
          <p:cNvPr id="30767" name="Group 47"/>
          <p:cNvGrpSpPr/>
          <p:nvPr/>
        </p:nvGrpSpPr>
        <p:grpSpPr>
          <a:xfrm>
            <a:off x="8377238" y="2060500"/>
            <a:ext cx="2290762" cy="2360688"/>
            <a:chOff x="3138" y="2958"/>
            <a:chExt cx="2451" cy="1266"/>
          </a:xfrm>
        </p:grpSpPr>
        <p:pic>
          <p:nvPicPr>
            <p:cNvPr id="22560" name="Picture 48" descr="Kc Hai ba trưng"/>
            <p:cNvPicPr>
              <a:picLocks noChangeAspect="1"/>
            </p:cNvPicPr>
            <p:nvPr/>
          </p:nvPicPr>
          <p:blipFill>
            <a:blip r:embed="rId2"/>
            <a:srcRect l="50328" t="50175" r="1013" b="2440"/>
            <a:stretch>
              <a:fillRect/>
            </a:stretch>
          </p:blipFill>
          <p:spPr>
            <a:xfrm>
              <a:off x="3141" y="2976"/>
              <a:ext cx="2448" cy="1248"/>
            </a:xfrm>
            <a:prstGeom prst="rect">
              <a:avLst/>
            </a:prstGeom>
            <a:noFill/>
            <a:ln w="38100" cap="flat" cmpd="sng">
              <a:solidFill>
                <a:srgbClr val="000099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grpSp>
          <p:nvGrpSpPr>
            <p:cNvPr id="22561" name="Group 49"/>
            <p:cNvGrpSpPr/>
            <p:nvPr/>
          </p:nvGrpSpPr>
          <p:grpSpPr>
            <a:xfrm>
              <a:off x="3138" y="2958"/>
              <a:ext cx="432" cy="395"/>
              <a:chOff x="1296" y="557"/>
              <a:chExt cx="432" cy="395"/>
            </a:xfrm>
          </p:grpSpPr>
          <p:grpSp>
            <p:nvGrpSpPr>
              <p:cNvPr id="22562" name="Group 50"/>
              <p:cNvGrpSpPr/>
              <p:nvPr/>
            </p:nvGrpSpPr>
            <p:grpSpPr>
              <a:xfrm>
                <a:off x="1296" y="557"/>
                <a:ext cx="432" cy="395"/>
                <a:chOff x="1248" y="633"/>
                <a:chExt cx="432" cy="395"/>
              </a:xfrm>
            </p:grpSpPr>
            <p:sp>
              <p:nvSpPr>
                <p:cNvPr id="22563" name="Oval 51"/>
                <p:cNvSpPr/>
                <p:nvPr/>
              </p:nvSpPr>
              <p:spPr>
                <a:xfrm>
                  <a:off x="1248" y="633"/>
                  <a:ext cx="432" cy="395"/>
                </a:xfrm>
                <a:prstGeom prst="ellipse">
                  <a:avLst/>
                </a:prstGeom>
                <a:solidFill>
                  <a:srgbClr val="333333"/>
                </a:solidFill>
                <a:ln w="38100">
                  <a:noFill/>
                </a:ln>
              </p:spPr>
              <p:txBody>
                <a:bodyPr anchor="ctr" anchorCtr="0">
                  <a:spAutoFit/>
                </a:bodyPr>
                <a:lstStyle/>
                <a:p>
                  <a:endParaRPr lang="vi-VN" altLang="en-US" dirty="0"/>
                </a:p>
              </p:txBody>
            </p:sp>
            <p:sp>
              <p:nvSpPr>
                <p:cNvPr id="22564" name="Oval 52"/>
                <p:cNvSpPr/>
                <p:nvPr/>
              </p:nvSpPr>
              <p:spPr>
                <a:xfrm>
                  <a:off x="1253" y="655"/>
                  <a:ext cx="417" cy="3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22565" name="Oval 53"/>
                <p:cNvSpPr/>
                <p:nvPr/>
              </p:nvSpPr>
              <p:spPr>
                <a:xfrm>
                  <a:off x="1258" y="657"/>
                  <a:ext cx="408" cy="3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22566" name="Oval 54"/>
                <p:cNvSpPr/>
                <p:nvPr/>
              </p:nvSpPr>
              <p:spPr>
                <a:xfrm>
                  <a:off x="1262" y="660"/>
                  <a:ext cx="388" cy="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22567" name="Oval 55"/>
                <p:cNvSpPr/>
                <p:nvPr/>
              </p:nvSpPr>
              <p:spPr>
                <a:xfrm>
                  <a:off x="1285" y="669"/>
                  <a:ext cx="345" cy="25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</p:grpSp>
          <p:sp>
            <p:nvSpPr>
              <p:cNvPr id="22568" name="Text Box 56"/>
              <p:cNvSpPr txBox="1"/>
              <p:nvPr/>
            </p:nvSpPr>
            <p:spPr>
              <a:xfrm>
                <a:off x="1379" y="563"/>
                <a:ext cx="274" cy="31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 algn="ctr"/>
                <a:r>
                  <a:rPr lang="en-US" altLang="vi-VN" sz="3200" b="1" dirty="0">
                    <a:solidFill>
                      <a:srgbClr val="990000"/>
                    </a:solidFill>
                    <a:latin typeface="Times New Roman" panose="02020603050405020304" pitchFamily="18" charset="0"/>
                  </a:rPr>
                  <a:t>4</a:t>
                </a:r>
              </a:p>
            </p:txBody>
          </p:sp>
        </p:grpSp>
      </p:grpSp>
      <p:sp>
        <p:nvSpPr>
          <p:cNvPr id="22570" name="WordArt 60"/>
          <p:cNvSpPr>
            <a:spLocks noTextEdit="1"/>
          </p:cNvSpPr>
          <p:nvPr/>
        </p:nvSpPr>
        <p:spPr>
          <a:xfrm>
            <a:off x="1524000" y="0"/>
            <a:ext cx="2209800" cy="14478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KỂ CHUYỆN</a:t>
            </a:r>
          </a:p>
        </p:txBody>
      </p:sp>
      <p:sp>
        <p:nvSpPr>
          <p:cNvPr id="30781" name="Text Box 61"/>
          <p:cNvSpPr txBox="1"/>
          <p:nvPr/>
        </p:nvSpPr>
        <p:spPr>
          <a:xfrm>
            <a:off x="1524000" y="1447800"/>
            <a:ext cx="91440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 i="1" dirty="0">
                <a:solidFill>
                  <a:srgbClr val="1A0597"/>
                </a:solidFill>
                <a:latin typeface="Times New Roman" panose="02020603050405020304" pitchFamily="18" charset="0"/>
              </a:rPr>
              <a:t>* Dựa vào các tranh sau, hãy kể lại tóm tắt câu chuyện</a:t>
            </a:r>
            <a:r>
              <a:rPr lang="en-US" altLang="vi-VN" sz="2400" b="1" i="1" dirty="0">
                <a:solidFill>
                  <a:srgbClr val="990000"/>
                </a:solidFill>
                <a:latin typeface="Times New Roman" panose="02020603050405020304" pitchFamily="18" charset="0"/>
              </a:rPr>
              <a:t> Hai Bà Trưng.</a:t>
            </a:r>
          </a:p>
        </p:txBody>
      </p:sp>
      <p:sp>
        <p:nvSpPr>
          <p:cNvPr id="30782" name="Text Box 62"/>
          <p:cNvSpPr txBox="1"/>
          <p:nvPr/>
        </p:nvSpPr>
        <p:spPr>
          <a:xfrm>
            <a:off x="1981308" y="4709738"/>
            <a:ext cx="91440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b="1" smtClean="0">
                <a:latin typeface="Times New Roman" panose="02020603050405020304" pitchFamily="18" charset="0"/>
              </a:rPr>
              <a:t> 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Câu chuyện n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y giúp các em hiểu được điều gì ?</a:t>
            </a:r>
            <a:endParaRPr lang="en-US" altLang="vi-VN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83" name="Text Box 63"/>
          <p:cNvSpPr txBox="1"/>
          <p:nvPr/>
        </p:nvSpPr>
        <p:spPr>
          <a:xfrm>
            <a:off x="1223201" y="5248393"/>
            <a:ext cx="9982058" cy="95410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i="1" dirty="0">
                <a:solidFill>
                  <a:srgbClr val="000099"/>
                </a:solidFill>
                <a:latin typeface="Times New Roman" panose="02020603050405020304" pitchFamily="18" charset="0"/>
              </a:rPr>
              <a:t>- Dân tộc Việt Nam ta có truyền thống chống giặc ngoại xâm bất khuất từ bao đời nay , phụ nữ Việt Nam rất anh hùng bất khuất. </a:t>
            </a:r>
            <a:endParaRPr lang="en-US" altLang="vi-VN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07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07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07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307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307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307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1" grpId="0"/>
      <p:bldP spid="30782" grpId="0"/>
      <p:bldP spid="3078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WordArt 7"/>
          <p:cNvSpPr>
            <a:spLocks noTextEdit="1"/>
          </p:cNvSpPr>
          <p:nvPr/>
        </p:nvSpPr>
        <p:spPr>
          <a:xfrm>
            <a:off x="2743200" y="1600200"/>
            <a:ext cx="6781800" cy="3962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ea typeface="Arial" panose="020B0604020202020204" pitchFamily="34" charset="0"/>
              </a:rPr>
              <a:t>CHÀO CÁC EM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78" y="457278"/>
            <a:ext cx="10896314" cy="2743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60" y="3049514"/>
            <a:ext cx="11201106" cy="357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559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9" name="Text Box 7"/>
          <p:cNvSpPr txBox="1"/>
          <p:nvPr/>
        </p:nvSpPr>
        <p:spPr>
          <a:xfrm>
            <a:off x="533546" y="898919"/>
            <a:ext cx="3962296" cy="769441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Luyện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đọc</a:t>
            </a:r>
            <a:endParaRPr lang="en-US" altLang="vi-VN" sz="4400" b="1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20" name="Text Box 8"/>
          <p:cNvSpPr txBox="1"/>
          <p:nvPr/>
        </p:nvSpPr>
        <p:spPr>
          <a:xfrm>
            <a:off x="685942" y="1743719"/>
            <a:ext cx="2667000" cy="5847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 b="1" i="1" dirty="0">
                <a:solidFill>
                  <a:srgbClr val="990000"/>
                </a:solidFill>
                <a:latin typeface="Times New Roman" panose="02020603050405020304" pitchFamily="18" charset="0"/>
              </a:rPr>
              <a:t>* Đọc đúng:</a:t>
            </a:r>
            <a:endParaRPr lang="en-US" altLang="vi-VN" sz="3200" b="1" i="1" dirty="0">
              <a:solidFill>
                <a:srgbClr val="99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21" name="Text Box 9"/>
          <p:cNvSpPr txBox="1"/>
          <p:nvPr/>
        </p:nvSpPr>
        <p:spPr>
          <a:xfrm>
            <a:off x="3362376" y="2035769"/>
            <a:ext cx="6248236" cy="440120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altLang="vi-VN" b="1" i="1" dirty="0" err="1" smtClean="0">
                <a:latin typeface="Times New Roman" panose="02020603050405020304" pitchFamily="18" charset="0"/>
              </a:rPr>
              <a:t>Ruộng</a:t>
            </a:r>
            <a:r>
              <a:rPr lang="en-US" altLang="vi-VN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vi-VN" b="1" i="1" dirty="0" err="1" smtClean="0">
                <a:latin typeface="Times New Roman" panose="02020603050405020304" pitchFamily="18" charset="0"/>
              </a:rPr>
              <a:t>nương</a:t>
            </a:r>
            <a:endParaRPr lang="en-US" altLang="vi-VN" b="1" i="1" dirty="0" smtClean="0">
              <a:latin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altLang="vi-VN" b="1" i="1" dirty="0" err="1" smtClean="0">
                <a:latin typeface="Times New Roman" panose="02020603050405020304" pitchFamily="18" charset="0"/>
              </a:rPr>
              <a:t>thuồng</a:t>
            </a:r>
            <a:r>
              <a:rPr lang="en-US" altLang="vi-VN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vi-VN" b="1" i="1" dirty="0" err="1" smtClean="0">
                <a:latin typeface="Times New Roman" panose="02020603050405020304" pitchFamily="18" charset="0"/>
              </a:rPr>
              <a:t>luồng</a:t>
            </a:r>
            <a:r>
              <a:rPr lang="en-US" altLang="vi-VN" b="1" i="1" dirty="0" smtClean="0">
                <a:latin typeface="Times New Roman" panose="02020603050405020304" pitchFamily="18" charset="0"/>
              </a:rPr>
              <a:t> </a:t>
            </a: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altLang="vi-VN" b="1" i="1" dirty="0" err="1" smtClean="0">
                <a:latin typeface="Times New Roman" panose="02020603050405020304" pitchFamily="18" charset="0"/>
              </a:rPr>
              <a:t>oán</a:t>
            </a:r>
            <a:r>
              <a:rPr lang="en-US" altLang="vi-VN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vi-VN" b="1" i="1" dirty="0" err="1" smtClean="0">
                <a:latin typeface="Times New Roman" panose="02020603050405020304" pitchFamily="18" charset="0"/>
              </a:rPr>
              <a:t>hận</a:t>
            </a:r>
            <a:endParaRPr lang="en-US" altLang="vi-VN" b="1" i="1" dirty="0" smtClean="0">
              <a:latin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altLang="vi-VN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vi-VN" b="1" i="1" dirty="0" err="1" smtClean="0">
                <a:latin typeface="Times New Roman" panose="02020603050405020304" pitchFamily="18" charset="0"/>
              </a:rPr>
              <a:t>lập</a:t>
            </a:r>
            <a:r>
              <a:rPr lang="en-US" altLang="vi-VN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vi-VN" b="1" i="1" dirty="0" err="1" smtClean="0">
                <a:latin typeface="Times New Roman" panose="02020603050405020304" pitchFamily="18" charset="0"/>
              </a:rPr>
              <a:t>mưu</a:t>
            </a:r>
            <a:endParaRPr lang="en-US" altLang="vi-VN" b="1" i="1" dirty="0" smtClean="0">
              <a:latin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altLang="vi-VN" b="1" i="1" dirty="0" err="1" smtClean="0">
                <a:latin typeface="Times New Roman" panose="02020603050405020304" pitchFamily="18" charset="0"/>
              </a:rPr>
              <a:t>rùng</a:t>
            </a:r>
            <a:r>
              <a:rPr lang="en-US" altLang="vi-VN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vi-VN" b="1" i="1" dirty="0" err="1" smtClean="0">
                <a:latin typeface="Times New Roman" panose="02020603050405020304" pitchFamily="18" charset="0"/>
              </a:rPr>
              <a:t>rùng</a:t>
            </a:r>
            <a:r>
              <a:rPr lang="en-US" altLang="vi-VN" b="1" i="1" dirty="0" smtClean="0">
                <a:latin typeface="Times New Roman" panose="02020603050405020304" pitchFamily="18" charset="0"/>
              </a:rPr>
              <a:t> </a:t>
            </a: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altLang="vi-VN" b="1" i="1" dirty="0" err="1" smtClean="0">
                <a:latin typeface="Times New Roman" panose="02020603050405020304" pitchFamily="18" charset="0"/>
              </a:rPr>
              <a:t>rìu</a:t>
            </a:r>
            <a:r>
              <a:rPr lang="en-US" altLang="vi-VN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vi-VN" b="1" i="1" dirty="0" err="1" smtClean="0">
                <a:latin typeface="Times New Roman" panose="02020603050405020304" pitchFamily="18" charset="0"/>
              </a:rPr>
              <a:t>búa</a:t>
            </a:r>
            <a:endParaRPr lang="en-US" altLang="vi-VN" b="1" i="1" dirty="0" smtClean="0">
              <a:latin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altLang="vi-VN" b="1" i="1" dirty="0" err="1" smtClean="0">
                <a:latin typeface="Times New Roman" panose="02020603050405020304" pitchFamily="18" charset="0"/>
              </a:rPr>
              <a:t>tướng</a:t>
            </a:r>
            <a:r>
              <a:rPr lang="en-US" altLang="vi-VN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vi-VN" b="1" i="1" dirty="0" err="1" smtClean="0">
                <a:latin typeface="Times New Roman" panose="02020603050405020304" pitchFamily="18" charset="0"/>
              </a:rPr>
              <a:t>giặc</a:t>
            </a:r>
            <a:endParaRPr lang="en-US" altLang="vi-VN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9" grpId="0"/>
      <p:bldP spid="38920" grpId="0"/>
      <p:bldP spid="389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304800" y="2748171"/>
            <a:ext cx="115824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-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Không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!  Ta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sẽ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mặc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giáp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phục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thật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đẹp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để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dân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chúng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thấy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thêm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phấn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khích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,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còn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giặc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trông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thấy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thì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kinh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hồn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19811" name="Rectangle 3"/>
          <p:cNvSpPr>
            <a:spLocks noChangeArrowheads="1"/>
          </p:cNvSpPr>
          <p:nvPr/>
        </p:nvSpPr>
        <p:spPr bwMode="auto">
          <a:xfrm>
            <a:off x="304800" y="2739074"/>
            <a:ext cx="1148080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- </a:t>
            </a:r>
            <a:r>
              <a:rPr lang="en-US" altLang="en-US" sz="4400" b="1" dirty="0" err="1">
                <a:solidFill>
                  <a:srgbClr val="FF00FF"/>
                </a:solidFill>
                <a:latin typeface="Times New Roman" pitchFamily="18" charset="0"/>
              </a:rPr>
              <a:t>Không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!  Ta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sẽ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mặc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FF"/>
                </a:solidFill>
                <a:latin typeface="Times New Roman" pitchFamily="18" charset="0"/>
              </a:rPr>
              <a:t>giáp</a:t>
            </a:r>
            <a:r>
              <a:rPr lang="en-US" altLang="en-US" sz="4400" b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FF"/>
                </a:solidFill>
                <a:latin typeface="Times New Roman" pitchFamily="18" charset="0"/>
              </a:rPr>
              <a:t>phục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thật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đẹp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để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dân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chúng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thấy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thêm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FF"/>
                </a:solidFill>
                <a:latin typeface="Times New Roman" pitchFamily="18" charset="0"/>
              </a:rPr>
              <a:t>phấn</a:t>
            </a:r>
            <a:r>
              <a:rPr lang="en-US" altLang="en-US" sz="4400" b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FF"/>
                </a:solidFill>
                <a:latin typeface="Times New Roman" pitchFamily="18" charset="0"/>
              </a:rPr>
              <a:t>khích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,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còn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giặc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trông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thấy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thì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FF"/>
                </a:solidFill>
                <a:latin typeface="Times New Roman" pitchFamily="18" charset="0"/>
              </a:rPr>
              <a:t>kinh</a:t>
            </a:r>
            <a:r>
              <a:rPr lang="en-US" altLang="en-US" sz="4400" b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FF"/>
                </a:solidFill>
                <a:latin typeface="Times New Roman" pitchFamily="18" charset="0"/>
              </a:rPr>
              <a:t>hồn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.</a:t>
            </a:r>
          </a:p>
          <a:p>
            <a:pPr eaLnBrk="1" hangingPunct="1"/>
            <a:endParaRPr lang="en-US" altLang="en-US" sz="4400" b="1" dirty="0">
              <a:solidFill>
                <a:srgbClr val="6600FF"/>
              </a:solidFill>
              <a:latin typeface="Times New Roman" pitchFamily="18" charset="0"/>
            </a:endParaRPr>
          </a:p>
        </p:txBody>
      </p:sp>
      <p:sp>
        <p:nvSpPr>
          <p:cNvPr id="119813" name="Line 5"/>
          <p:cNvSpPr>
            <a:spLocks noChangeShapeType="1"/>
          </p:cNvSpPr>
          <p:nvPr/>
        </p:nvSpPr>
        <p:spPr bwMode="auto">
          <a:xfrm flipH="1">
            <a:off x="2438496" y="2675550"/>
            <a:ext cx="2032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14" name="Line 6"/>
          <p:cNvSpPr>
            <a:spLocks noChangeShapeType="1"/>
          </p:cNvSpPr>
          <p:nvPr/>
        </p:nvSpPr>
        <p:spPr bwMode="auto">
          <a:xfrm flipH="1">
            <a:off x="2543808" y="2684647"/>
            <a:ext cx="2032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15" name="Line 7"/>
          <p:cNvSpPr>
            <a:spLocks noChangeShapeType="1"/>
          </p:cNvSpPr>
          <p:nvPr/>
        </p:nvSpPr>
        <p:spPr bwMode="auto">
          <a:xfrm flipH="1">
            <a:off x="7315168" y="3465382"/>
            <a:ext cx="2032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16" name="Line 8"/>
          <p:cNvSpPr>
            <a:spLocks noChangeShapeType="1"/>
          </p:cNvSpPr>
          <p:nvPr/>
        </p:nvSpPr>
        <p:spPr bwMode="auto">
          <a:xfrm flipH="1">
            <a:off x="4572040" y="4120762"/>
            <a:ext cx="2032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17" name="Line 9"/>
          <p:cNvSpPr>
            <a:spLocks noChangeShapeType="1"/>
          </p:cNvSpPr>
          <p:nvPr/>
        </p:nvSpPr>
        <p:spPr bwMode="auto">
          <a:xfrm flipH="1">
            <a:off x="9753744" y="2748171"/>
            <a:ext cx="2032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18" name="Line 10"/>
          <p:cNvSpPr>
            <a:spLocks noChangeShapeType="1"/>
          </p:cNvSpPr>
          <p:nvPr/>
        </p:nvSpPr>
        <p:spPr bwMode="auto">
          <a:xfrm flipH="1">
            <a:off x="4721334" y="4120762"/>
            <a:ext cx="2032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10"/>
          <p:cNvSpPr txBox="1"/>
          <p:nvPr/>
        </p:nvSpPr>
        <p:spPr>
          <a:xfrm>
            <a:off x="717316" y="1066862"/>
            <a:ext cx="9144000" cy="769441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400" b="1" i="1" dirty="0">
                <a:solidFill>
                  <a:srgbClr val="990000"/>
                </a:solidFill>
                <a:latin typeface="Times New Roman" panose="02020603050405020304" pitchFamily="18" charset="0"/>
              </a:rPr>
              <a:t>* Ngắt câu:</a:t>
            </a:r>
            <a:endParaRPr lang="en-US" altLang="vi-VN" sz="4400" b="1" i="1" dirty="0">
              <a:solidFill>
                <a:srgbClr val="99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27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9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9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9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19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19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9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/>
      <p:bldP spid="119811" grpId="0"/>
      <p:bldP spid="119813" grpId="0" animBg="1"/>
      <p:bldP spid="119814" grpId="0" animBg="1"/>
      <p:bldP spid="119815" grpId="0" animBg="1"/>
      <p:bldP spid="119816" grpId="0" animBg="1"/>
      <p:bldP spid="119817" grpId="0" animBg="1"/>
      <p:bldP spid="1198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508000" y="2209800"/>
            <a:ext cx="110744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400" b="1">
                <a:solidFill>
                  <a:srgbClr val="6600FF"/>
                </a:solidFill>
                <a:latin typeface="Times New Roman" pitchFamily="18" charset="0"/>
              </a:rPr>
              <a:t>Hai Bà Trưng trở thành hai vị anh hùng chống giặc ngoại xâm đầu tiên trong lịch sử nước nhà. </a:t>
            </a:r>
          </a:p>
        </p:txBody>
      </p:sp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508000" y="2209800"/>
            <a:ext cx="110744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400" b="1">
                <a:solidFill>
                  <a:srgbClr val="6600FF"/>
                </a:solidFill>
                <a:latin typeface="Times New Roman" pitchFamily="18" charset="0"/>
              </a:rPr>
              <a:t>Hai Bà Trưng trở thành hai vị anh hùng chống giặc ngoại xâm </a:t>
            </a:r>
            <a:r>
              <a:rPr lang="en-US" altLang="en-US" sz="4400" b="1">
                <a:solidFill>
                  <a:srgbClr val="FF00FF"/>
                </a:solidFill>
                <a:latin typeface="Times New Roman" pitchFamily="18" charset="0"/>
              </a:rPr>
              <a:t>đầu tiên</a:t>
            </a:r>
            <a:r>
              <a:rPr lang="en-US" altLang="en-US" sz="4400" b="1">
                <a:solidFill>
                  <a:srgbClr val="6600FF"/>
                </a:solidFill>
                <a:latin typeface="Times New Roman" pitchFamily="18" charset="0"/>
              </a:rPr>
              <a:t> trong lịch sử nước nhà. </a:t>
            </a:r>
          </a:p>
        </p:txBody>
      </p:sp>
      <p:sp>
        <p:nvSpPr>
          <p:cNvPr id="120836" name="Line 4"/>
          <p:cNvSpPr>
            <a:spLocks noChangeShapeType="1"/>
          </p:cNvSpPr>
          <p:nvPr/>
        </p:nvSpPr>
        <p:spPr bwMode="auto">
          <a:xfrm flipH="1">
            <a:off x="3021428" y="3550338"/>
            <a:ext cx="2032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37" name="Line 5"/>
          <p:cNvSpPr>
            <a:spLocks noChangeShapeType="1"/>
          </p:cNvSpPr>
          <p:nvPr/>
        </p:nvSpPr>
        <p:spPr bwMode="auto">
          <a:xfrm flipH="1">
            <a:off x="7762930" y="2890629"/>
            <a:ext cx="2032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38" name="Line 6"/>
          <p:cNvSpPr>
            <a:spLocks noChangeShapeType="1"/>
          </p:cNvSpPr>
          <p:nvPr/>
        </p:nvSpPr>
        <p:spPr bwMode="auto">
          <a:xfrm flipH="1">
            <a:off x="3123028" y="3550338"/>
            <a:ext cx="2032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13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/>
      <p:bldP spid="120835" grpId="0"/>
      <p:bldP spid="120836" grpId="0" animBg="1"/>
      <p:bldP spid="120837" grpId="0" animBg="1"/>
      <p:bldP spid="1208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/>
          <p:nvPr/>
        </p:nvSpPr>
        <p:spPr>
          <a:xfrm>
            <a:off x="838338" y="479463"/>
            <a:ext cx="9144000" cy="707886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i="1" dirty="0">
                <a:latin typeface="Times New Roman" panose="02020603050405020304" pitchFamily="18" charset="0"/>
              </a:rPr>
              <a:t>* Giải nghĩa từ:</a:t>
            </a:r>
            <a:endParaRPr lang="en-US" altLang="vi-VN" sz="40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 Box 13"/>
          <p:cNvSpPr txBox="1"/>
          <p:nvPr/>
        </p:nvSpPr>
        <p:spPr>
          <a:xfrm>
            <a:off x="838338" y="1176726"/>
            <a:ext cx="91440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vi-VN" sz="2400" i="1" dirty="0">
                <a:latin typeface="Times New Roman" panose="02020603050405020304" pitchFamily="18" charset="0"/>
              </a:rPr>
              <a:t>- </a:t>
            </a:r>
            <a:r>
              <a:rPr lang="en-US" altLang="vi-VN" sz="2400" b="1" i="1" dirty="0">
                <a:latin typeface="Times New Roman" panose="02020603050405020304" pitchFamily="18" charset="0"/>
              </a:rPr>
              <a:t>Giặc ngoại </a:t>
            </a:r>
            <a:r>
              <a:rPr lang="en-US" altLang="vi-VN" sz="2400" b="1" i="1" dirty="0" err="1">
                <a:latin typeface="Times New Roman" panose="02020603050405020304" pitchFamily="18" charset="0"/>
              </a:rPr>
              <a:t>xâm</a:t>
            </a:r>
            <a:r>
              <a:rPr lang="en-US" altLang="vi-VN" sz="2400" b="1" i="1" dirty="0">
                <a:latin typeface="Times New Roman" panose="02020603050405020304" pitchFamily="18" charset="0"/>
              </a:rPr>
              <a:t>: </a:t>
            </a:r>
            <a:r>
              <a:rPr lang="en-US" altLang="vi-VN" sz="2400" i="1" dirty="0" err="1" smtClean="0">
                <a:latin typeface="Times New Roman" panose="02020603050405020304" pitchFamily="18" charset="0"/>
              </a:rPr>
              <a:t>giặc</a:t>
            </a:r>
            <a:r>
              <a:rPr lang="en-US" altLang="vi-VN" sz="2400" i="1" dirty="0"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 smtClean="0">
                <a:latin typeface="Times New Roman" panose="02020603050405020304" pitchFamily="18" charset="0"/>
              </a:rPr>
              <a:t>từ</a:t>
            </a:r>
            <a:r>
              <a:rPr lang="en-US" altLang="vi-VN" sz="2400" i="1" dirty="0" smtClean="0">
                <a:latin typeface="Times New Roman" panose="02020603050405020304" pitchFamily="18" charset="0"/>
              </a:rPr>
              <a:t> n</a:t>
            </a:r>
            <a:r>
              <a:rPr lang="vi-VN" altLang="vi-VN" sz="2400" i="1" dirty="0" smtClean="0">
                <a:latin typeface="Times New Roman" panose="02020603050405020304" pitchFamily="18" charset="0"/>
              </a:rPr>
              <a:t>ước</a:t>
            </a:r>
            <a:r>
              <a:rPr lang="en-US" altLang="vi-VN" sz="2400" i="1" dirty="0"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 smtClean="0">
                <a:latin typeface="Times New Roman" panose="02020603050405020304" pitchFamily="18" charset="0"/>
              </a:rPr>
              <a:t>ngoài</a:t>
            </a:r>
            <a:r>
              <a:rPr lang="en-US" altLang="vi-VN" sz="2400" i="1" dirty="0" smtClean="0">
                <a:latin typeface="Times New Roman" panose="02020603050405020304" pitchFamily="18" charset="0"/>
              </a:rPr>
              <a:t> </a:t>
            </a:r>
            <a:r>
              <a:rPr lang="vi-VN" altLang="vi-VN" sz="2400" i="1" dirty="0" smtClean="0">
                <a:latin typeface="Times New Roman" panose="02020603050405020304" pitchFamily="18" charset="0"/>
              </a:rPr>
              <a:t>đến</a:t>
            </a:r>
            <a:r>
              <a:rPr lang="en-US" altLang="vi-VN" sz="2400" i="1" dirty="0"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 smtClean="0">
                <a:latin typeface="Times New Roman" panose="02020603050405020304" pitchFamily="18" charset="0"/>
              </a:rPr>
              <a:t>xâm</a:t>
            </a:r>
            <a:r>
              <a:rPr lang="en-US" altLang="vi-VN" sz="2400" i="1" dirty="0"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 smtClean="0">
                <a:latin typeface="Times New Roman" panose="02020603050405020304" pitchFamily="18" charset="0"/>
              </a:rPr>
              <a:t>chiếm</a:t>
            </a:r>
            <a:r>
              <a:rPr lang="en-US" altLang="vi-VN" sz="2400" i="1" dirty="0" smtClean="0">
                <a:latin typeface="Times New Roman" panose="02020603050405020304" pitchFamily="18" charset="0"/>
              </a:rPr>
              <a:t>.</a:t>
            </a:r>
            <a:endParaRPr lang="en-US" altLang="vi-VN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867748" y="1846457"/>
            <a:ext cx="91440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vi-VN" sz="2400" i="1" dirty="0">
                <a:latin typeface="Times New Roman" panose="02020603050405020304" pitchFamily="18" charset="0"/>
              </a:rPr>
              <a:t>- </a:t>
            </a:r>
            <a:r>
              <a:rPr lang="en-US" altLang="vi-VN" sz="2400" b="1" i="1" dirty="0">
                <a:latin typeface="Times New Roman" panose="02020603050405020304" pitchFamily="18" charset="0"/>
              </a:rPr>
              <a:t>Đô </a:t>
            </a:r>
            <a:r>
              <a:rPr lang="en-US" altLang="vi-VN" sz="2400" b="1" i="1" dirty="0" err="1">
                <a:latin typeface="Times New Roman" panose="02020603050405020304" pitchFamily="18" charset="0"/>
              </a:rPr>
              <a:t>hộ</a:t>
            </a:r>
            <a:r>
              <a:rPr lang="en-US" altLang="vi-VN" sz="2400" b="1" i="1" dirty="0">
                <a:latin typeface="Times New Roman" panose="02020603050405020304" pitchFamily="18" charset="0"/>
              </a:rPr>
              <a:t>: </a:t>
            </a:r>
            <a:r>
              <a:rPr lang="en-US" altLang="vi-VN" sz="2400" i="1" dirty="0" err="1" smtClean="0">
                <a:latin typeface="Times New Roman" panose="02020603050405020304" pitchFamily="18" charset="0"/>
              </a:rPr>
              <a:t>thống</a:t>
            </a:r>
            <a:r>
              <a:rPr lang="en-US" altLang="vi-VN" sz="2400" i="1" dirty="0"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 smtClean="0">
                <a:latin typeface="Times New Roman" panose="02020603050405020304" pitchFamily="18" charset="0"/>
              </a:rPr>
              <a:t>trị</a:t>
            </a:r>
            <a:r>
              <a:rPr lang="en-US" altLang="vi-VN" sz="2400" i="1" dirty="0" smtClean="0">
                <a:latin typeface="Times New Roman" panose="02020603050405020304" pitchFamily="18" charset="0"/>
              </a:rPr>
              <a:t> n</a:t>
            </a:r>
            <a:r>
              <a:rPr lang="vi-VN" altLang="vi-VN" sz="2400" i="1" dirty="0" smtClean="0">
                <a:latin typeface="Times New Roman" panose="02020603050405020304" pitchFamily="18" charset="0"/>
              </a:rPr>
              <a:t>ước</a:t>
            </a:r>
            <a:r>
              <a:rPr lang="en-US" altLang="vi-VN" sz="2400" i="1" dirty="0"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 smtClean="0">
                <a:latin typeface="Times New Roman" panose="02020603050405020304" pitchFamily="18" charset="0"/>
              </a:rPr>
              <a:t>khác</a:t>
            </a:r>
            <a:r>
              <a:rPr lang="en-US" altLang="vi-VN" sz="2400" i="1" dirty="0" smtClean="0">
                <a:latin typeface="Times New Roman" panose="02020603050405020304" pitchFamily="18" charset="0"/>
              </a:rPr>
              <a:t>.</a:t>
            </a:r>
            <a:endParaRPr lang="en-US" altLang="vi-VN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 Box 15">
            <a:hlinkClick r:id="rId2" action="ppaction://hlinksldjump"/>
          </p:cNvPr>
          <p:cNvSpPr txBox="1"/>
          <p:nvPr/>
        </p:nvSpPr>
        <p:spPr>
          <a:xfrm>
            <a:off x="852630" y="2592020"/>
            <a:ext cx="91440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vi-VN" sz="2400" i="1" dirty="0">
                <a:latin typeface="Times New Roman" panose="02020603050405020304" pitchFamily="18" charset="0"/>
              </a:rPr>
              <a:t>- </a:t>
            </a:r>
            <a:r>
              <a:rPr lang="en-US" altLang="vi-VN" sz="2400" b="1" i="1" dirty="0" err="1">
                <a:latin typeface="Times New Roman" panose="02020603050405020304" pitchFamily="18" charset="0"/>
              </a:rPr>
              <a:t>Luy</a:t>
            </a:r>
            <a:r>
              <a:rPr lang="en-US" altLang="vi-VN" sz="2400" b="1" i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 smtClean="0">
                <a:latin typeface="Times New Roman" panose="02020603050405020304" pitchFamily="18" charset="0"/>
              </a:rPr>
              <a:t>Lâu</a:t>
            </a:r>
            <a:r>
              <a:rPr lang="en-US" altLang="vi-VN" sz="2400" b="1" i="1" dirty="0">
                <a:latin typeface="Times New Roman" panose="02020603050405020304" pitchFamily="18" charset="0"/>
              </a:rPr>
              <a:t>: </a:t>
            </a:r>
            <a:r>
              <a:rPr lang="en-US" altLang="vi-VN" sz="2400" i="1" dirty="0" err="1" smtClean="0">
                <a:latin typeface="Times New Roman" panose="02020603050405020304" pitchFamily="18" charset="0"/>
              </a:rPr>
              <a:t>vùng</a:t>
            </a:r>
            <a:r>
              <a:rPr lang="en-US" altLang="vi-VN" sz="2400" i="1" dirty="0" smtClean="0">
                <a:latin typeface="Times New Roman" panose="02020603050405020304" pitchFamily="18" charset="0"/>
              </a:rPr>
              <a:t> </a:t>
            </a:r>
            <a:r>
              <a:rPr lang="vi-VN" altLang="vi-VN" sz="2400" i="1" dirty="0" smtClean="0">
                <a:latin typeface="Times New Roman" panose="02020603050405020304" pitchFamily="18" charset="0"/>
              </a:rPr>
              <a:t>đấ</a:t>
            </a:r>
            <a:r>
              <a:rPr lang="en-US" altLang="vi-VN" sz="2400" i="1" dirty="0" smtClean="0">
                <a:latin typeface="Times New Roman" panose="02020603050405020304" pitchFamily="18" charset="0"/>
              </a:rPr>
              <a:t>t </a:t>
            </a:r>
            <a:r>
              <a:rPr lang="en-US" altLang="vi-VN" sz="2400" i="1" dirty="0">
                <a:latin typeface="Times New Roman" panose="02020603050405020304" pitchFamily="18" charset="0"/>
              </a:rPr>
              <a:t>nay </a:t>
            </a:r>
            <a:r>
              <a:rPr lang="en-US" altLang="vi-VN" sz="2400" i="1" dirty="0" err="1" smtClean="0">
                <a:latin typeface="Times New Roman" panose="02020603050405020304" pitchFamily="18" charset="0"/>
              </a:rPr>
              <a:t>thuộc</a:t>
            </a:r>
            <a:r>
              <a:rPr lang="en-US" altLang="vi-VN" sz="2400" i="1" dirty="0"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 smtClean="0">
                <a:latin typeface="Times New Roman" panose="02020603050405020304" pitchFamily="18" charset="0"/>
              </a:rPr>
              <a:t>huyện</a:t>
            </a:r>
            <a:r>
              <a:rPr lang="en-US" altLang="vi-VN" sz="2400" i="1" dirty="0"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 smtClean="0">
                <a:latin typeface="Times New Roman" panose="02020603050405020304" pitchFamily="18" charset="0"/>
              </a:rPr>
              <a:t>Thuận</a:t>
            </a:r>
            <a:r>
              <a:rPr lang="en-US" altLang="vi-VN" sz="2400" i="1" dirty="0"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 smtClean="0">
                <a:latin typeface="Times New Roman" panose="02020603050405020304" pitchFamily="18" charset="0"/>
              </a:rPr>
              <a:t>Thành</a:t>
            </a:r>
            <a:r>
              <a:rPr lang="en-US" altLang="vi-VN" sz="2400" i="1" dirty="0">
                <a:latin typeface="Times New Roman" panose="02020603050405020304" pitchFamily="18" charset="0"/>
              </a:rPr>
              <a:t>, </a:t>
            </a:r>
            <a:r>
              <a:rPr lang="en-US" altLang="vi-VN" sz="2400" i="1" dirty="0" err="1" smtClean="0">
                <a:latin typeface="Times New Roman" panose="02020603050405020304" pitchFamily="18" charset="0"/>
              </a:rPr>
              <a:t>tỉnh</a:t>
            </a:r>
            <a:r>
              <a:rPr lang="en-US" altLang="vi-VN" sz="2400" i="1" dirty="0"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 smtClean="0">
                <a:latin typeface="Times New Roman" panose="02020603050405020304" pitchFamily="18" charset="0"/>
              </a:rPr>
              <a:t>Bắc</a:t>
            </a:r>
            <a:r>
              <a:rPr lang="en-US" altLang="vi-VN" sz="2400" i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 smtClean="0">
                <a:latin typeface="Times New Roman" panose="02020603050405020304" pitchFamily="18" charset="0"/>
              </a:rPr>
              <a:t>Ninh</a:t>
            </a:r>
            <a:r>
              <a:rPr lang="en-US" altLang="vi-VN" sz="2400" i="1" dirty="0" smtClean="0">
                <a:latin typeface="Times New Roman" panose="02020603050405020304" pitchFamily="18" charset="0"/>
              </a:rPr>
              <a:t>.</a:t>
            </a:r>
            <a:endParaRPr lang="en-US" altLang="vi-VN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 Box 16"/>
          <p:cNvSpPr txBox="1"/>
          <p:nvPr/>
        </p:nvSpPr>
        <p:spPr>
          <a:xfrm>
            <a:off x="838338" y="3438035"/>
            <a:ext cx="91440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vi-VN" sz="2400" i="1" dirty="0">
                <a:latin typeface="Times New Roman" panose="02020603050405020304" pitchFamily="18" charset="0"/>
              </a:rPr>
              <a:t>- </a:t>
            </a:r>
            <a:r>
              <a:rPr lang="en-US" altLang="vi-VN" sz="2400" b="1" i="1" dirty="0">
                <a:latin typeface="Times New Roman" panose="02020603050405020304" pitchFamily="18" charset="0"/>
              </a:rPr>
              <a:t>Trẩy quân: </a:t>
            </a:r>
            <a:r>
              <a:rPr lang="vi-VN" altLang="vi-VN" sz="2400" i="1" dirty="0" smtClean="0">
                <a:latin typeface="Times New Roman" panose="02020603050405020304" pitchFamily="18" charset="0"/>
              </a:rPr>
              <a:t>đ</a:t>
            </a:r>
            <a:r>
              <a:rPr lang="en-US" altLang="vi-VN" sz="2400" i="1" dirty="0" err="1" smtClean="0">
                <a:latin typeface="Times New Roman" panose="02020603050405020304" pitchFamily="18" charset="0"/>
              </a:rPr>
              <a:t>oàn</a:t>
            </a:r>
            <a:r>
              <a:rPr lang="en-US" altLang="vi-VN" sz="2400" i="1" dirty="0"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 smtClean="0">
                <a:latin typeface="Times New Roman" panose="02020603050405020304" pitchFamily="18" charset="0"/>
              </a:rPr>
              <a:t>quân</a:t>
            </a:r>
            <a:r>
              <a:rPr lang="en-US" altLang="vi-VN" sz="2400" i="1" dirty="0"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 smtClean="0">
                <a:latin typeface="Times New Roman" panose="02020603050405020304" pitchFamily="18" charset="0"/>
              </a:rPr>
              <a:t>lên</a:t>
            </a:r>
            <a:r>
              <a:rPr lang="en-US" altLang="vi-VN" sz="2400" i="1" dirty="0" smtClean="0">
                <a:latin typeface="Times New Roman" panose="02020603050405020304" pitchFamily="18" charset="0"/>
              </a:rPr>
              <a:t> </a:t>
            </a:r>
            <a:r>
              <a:rPr lang="vi-VN" altLang="vi-VN" sz="2400" i="1" dirty="0" smtClean="0">
                <a:latin typeface="Times New Roman" panose="02020603050405020304" pitchFamily="18" charset="0"/>
              </a:rPr>
              <a:t>đườn</a:t>
            </a:r>
            <a:r>
              <a:rPr lang="en-US" altLang="vi-VN" sz="2400" i="1" dirty="0" smtClean="0">
                <a:latin typeface="Times New Roman" panose="02020603050405020304" pitchFamily="18" charset="0"/>
              </a:rPr>
              <a:t>g.</a:t>
            </a:r>
            <a:endParaRPr lang="en-US" altLang="vi-VN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 Box 20"/>
          <p:cNvSpPr txBox="1"/>
          <p:nvPr/>
        </p:nvSpPr>
        <p:spPr>
          <a:xfrm>
            <a:off x="838338" y="4190980"/>
            <a:ext cx="9144000" cy="83099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i="1" dirty="0">
                <a:latin typeface="Times New Roman" panose="02020603050405020304" pitchFamily="18" charset="0"/>
              </a:rPr>
              <a:t>- </a:t>
            </a:r>
            <a:r>
              <a:rPr lang="en-US" altLang="vi-VN" sz="2400" b="1" i="1" dirty="0">
                <a:latin typeface="Times New Roman" panose="02020603050405020304" pitchFamily="18" charset="0"/>
              </a:rPr>
              <a:t>Giáp </a:t>
            </a:r>
            <a:r>
              <a:rPr lang="en-US" altLang="vi-VN" sz="2400" b="1" i="1" dirty="0" err="1">
                <a:latin typeface="Times New Roman" panose="02020603050405020304" pitchFamily="18" charset="0"/>
              </a:rPr>
              <a:t>phục</a:t>
            </a:r>
            <a:r>
              <a:rPr lang="en-US" altLang="vi-VN" sz="2400" b="1" i="1" dirty="0" smtClean="0">
                <a:latin typeface="Times New Roman" panose="02020603050405020304" pitchFamily="18" charset="0"/>
              </a:rPr>
              <a:t>: </a:t>
            </a:r>
            <a:r>
              <a:rPr lang="vi-VN" altLang="vi-VN" sz="2400" i="1" dirty="0" smtClean="0">
                <a:latin typeface="Times New Roman" panose="02020603050405020304" pitchFamily="18" charset="0"/>
              </a:rPr>
              <a:t>đồ</a:t>
            </a:r>
            <a:r>
              <a:rPr lang="en-US" altLang="vi-VN" sz="2400" i="1" dirty="0"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 smtClean="0">
                <a:latin typeface="Times New Roman" panose="02020603050405020304" pitchFamily="18" charset="0"/>
              </a:rPr>
              <a:t>bằng</a:t>
            </a:r>
            <a:r>
              <a:rPr lang="en-US" altLang="vi-VN" sz="2400" i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400" i="1" dirty="0">
                <a:latin typeface="Times New Roman" panose="02020603050405020304" pitchFamily="18" charset="0"/>
              </a:rPr>
              <a:t>da </a:t>
            </a:r>
            <a:r>
              <a:rPr lang="en-US" altLang="vi-VN" sz="2400" i="1" dirty="0" err="1" smtClean="0">
                <a:latin typeface="Times New Roman" panose="02020603050405020304" pitchFamily="18" charset="0"/>
              </a:rPr>
              <a:t>hoặc</a:t>
            </a:r>
            <a:r>
              <a:rPr lang="en-US" altLang="vi-VN" sz="2400" i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 smtClean="0">
                <a:latin typeface="Times New Roman" panose="02020603050405020304" pitchFamily="18" charset="0"/>
              </a:rPr>
              <a:t>kim</a:t>
            </a:r>
            <a:r>
              <a:rPr lang="en-US" altLang="vi-VN" sz="2400" i="1" dirty="0"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 smtClean="0">
                <a:latin typeface="Times New Roman" panose="02020603050405020304" pitchFamily="18" charset="0"/>
              </a:rPr>
              <a:t>loại</a:t>
            </a:r>
            <a:r>
              <a:rPr lang="en-US" altLang="vi-VN" sz="2400" i="1" dirty="0"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 smtClean="0">
                <a:latin typeface="Times New Roman" panose="02020603050405020304" pitchFamily="18" charset="0"/>
              </a:rPr>
              <a:t>mặc</a:t>
            </a:r>
            <a:r>
              <a:rPr lang="en-US" altLang="vi-VN" sz="2400" i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 smtClean="0">
                <a:latin typeface="Times New Roman" panose="02020603050405020304" pitchFamily="18" charset="0"/>
              </a:rPr>
              <a:t>khi</a:t>
            </a:r>
            <a:r>
              <a:rPr lang="en-US" altLang="vi-VN" sz="2400" i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 smtClean="0">
                <a:latin typeface="Times New Roman" panose="02020603050405020304" pitchFamily="18" charset="0"/>
              </a:rPr>
              <a:t>ra</a:t>
            </a:r>
            <a:r>
              <a:rPr lang="en-US" altLang="vi-VN" sz="2400" i="1" dirty="0"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 smtClean="0">
                <a:latin typeface="Times New Roman" panose="02020603050405020304" pitchFamily="18" charset="0"/>
              </a:rPr>
              <a:t>trận</a:t>
            </a:r>
            <a:r>
              <a:rPr lang="en-US" altLang="vi-VN" sz="2400" i="1" dirty="0" smtClean="0">
                <a:latin typeface="Times New Roman" panose="02020603050405020304" pitchFamily="18" charset="0"/>
              </a:rPr>
              <a:t> </a:t>
            </a:r>
            <a:r>
              <a:rPr lang="vi-VN" altLang="vi-VN" sz="2400" i="1" dirty="0" smtClean="0">
                <a:latin typeface="Times New Roman" panose="02020603050405020304" pitchFamily="18" charset="0"/>
              </a:rPr>
              <a:t>để</a:t>
            </a:r>
            <a:r>
              <a:rPr lang="en-US" altLang="vi-VN" sz="2400" i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 smtClean="0">
                <a:latin typeface="Times New Roman" panose="02020603050405020304" pitchFamily="18" charset="0"/>
              </a:rPr>
              <a:t>che</a:t>
            </a:r>
            <a:r>
              <a:rPr lang="en-US" altLang="vi-VN" sz="2400" i="1" dirty="0" smtClean="0">
                <a:latin typeface="Times New Roman" panose="02020603050405020304" pitchFamily="18" charset="0"/>
              </a:rPr>
              <a:t> </a:t>
            </a:r>
            <a:r>
              <a:rPr lang="vi-VN" altLang="vi-VN" sz="2400" i="1" dirty="0" smtClean="0">
                <a:latin typeface="Times New Roman" panose="02020603050405020304" pitchFamily="18" charset="0"/>
              </a:rPr>
              <a:t>đỡ</a:t>
            </a:r>
            <a:r>
              <a:rPr lang="en-US" altLang="vi-VN" sz="2400" i="1" dirty="0">
                <a:latin typeface="Times New Roman" panose="02020603050405020304" pitchFamily="18" charset="0"/>
              </a:rPr>
              <a:t>, </a:t>
            </a:r>
            <a:r>
              <a:rPr lang="en-US" altLang="vi-VN" sz="2400" i="1" dirty="0" err="1" smtClean="0">
                <a:latin typeface="Times New Roman" panose="02020603050405020304" pitchFamily="18" charset="0"/>
              </a:rPr>
              <a:t>bảo</a:t>
            </a:r>
            <a:r>
              <a:rPr lang="en-US" altLang="vi-VN" sz="2400" i="1" dirty="0"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 smtClean="0">
                <a:latin typeface="Times New Roman" panose="02020603050405020304" pitchFamily="18" charset="0"/>
              </a:rPr>
              <a:t>vệ</a:t>
            </a:r>
            <a:r>
              <a:rPr lang="en-US" altLang="vi-VN" sz="2400" i="1" dirty="0"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 smtClean="0">
                <a:latin typeface="Times New Roman" panose="02020603050405020304" pitchFamily="18" charset="0"/>
              </a:rPr>
              <a:t>thân</a:t>
            </a:r>
            <a:r>
              <a:rPr lang="en-US" altLang="vi-VN" sz="2400" i="1" dirty="0"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 smtClean="0">
                <a:latin typeface="Times New Roman" panose="02020603050405020304" pitchFamily="18" charset="0"/>
              </a:rPr>
              <a:t>thể</a:t>
            </a:r>
            <a:r>
              <a:rPr lang="en-US" altLang="vi-VN" sz="2400" i="1" dirty="0" smtClean="0">
                <a:latin typeface="Times New Roman" panose="02020603050405020304" pitchFamily="18" charset="0"/>
              </a:rPr>
              <a:t>.</a:t>
            </a:r>
            <a:endParaRPr lang="en-US" altLang="vi-VN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 Box 21"/>
          <p:cNvSpPr txBox="1"/>
          <p:nvPr/>
        </p:nvSpPr>
        <p:spPr>
          <a:xfrm>
            <a:off x="867748" y="5257758"/>
            <a:ext cx="91440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i="1" dirty="0">
                <a:latin typeface="Times New Roman" panose="02020603050405020304" pitchFamily="18" charset="0"/>
              </a:rPr>
              <a:t>- </a:t>
            </a:r>
            <a:r>
              <a:rPr lang="en-US" altLang="vi-VN" sz="2400" b="1" i="1" dirty="0">
                <a:latin typeface="Times New Roman" panose="02020603050405020304" pitchFamily="18" charset="0"/>
              </a:rPr>
              <a:t>Phấn </a:t>
            </a:r>
            <a:r>
              <a:rPr lang="en-US" altLang="vi-VN" sz="2400" b="1" i="1" dirty="0" err="1">
                <a:latin typeface="Times New Roman" panose="02020603050405020304" pitchFamily="18" charset="0"/>
              </a:rPr>
              <a:t>khích</a:t>
            </a:r>
            <a:r>
              <a:rPr lang="en-US" altLang="vi-VN" sz="2400" b="1" i="1" dirty="0">
                <a:latin typeface="Times New Roman" panose="02020603050405020304" pitchFamily="18" charset="0"/>
              </a:rPr>
              <a:t>: </a:t>
            </a:r>
            <a:r>
              <a:rPr lang="en-US" altLang="vi-VN" sz="2400" i="1" dirty="0" err="1" smtClean="0">
                <a:latin typeface="Times New Roman" panose="02020603050405020304" pitchFamily="18" charset="0"/>
              </a:rPr>
              <a:t>phấn</a:t>
            </a:r>
            <a:r>
              <a:rPr lang="en-US" altLang="vi-VN" sz="2400" i="1" dirty="0"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 smtClean="0">
                <a:latin typeface="Times New Roman" panose="02020603050405020304" pitchFamily="18" charset="0"/>
              </a:rPr>
              <a:t>khởi</a:t>
            </a:r>
            <a:r>
              <a:rPr lang="en-US" altLang="vi-VN" sz="2400" i="1" dirty="0">
                <a:latin typeface="Times New Roman" panose="02020603050405020304" pitchFamily="18" charset="0"/>
              </a:rPr>
              <a:t>, </a:t>
            </a:r>
            <a:r>
              <a:rPr lang="en-US" altLang="vi-VN" sz="2400" i="1" dirty="0" err="1" smtClean="0">
                <a:latin typeface="Times New Roman" panose="02020603050405020304" pitchFamily="18" charset="0"/>
              </a:rPr>
              <a:t>hào</a:t>
            </a:r>
            <a:r>
              <a:rPr lang="en-US" altLang="vi-VN" sz="2400" i="1" dirty="0"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 smtClean="0">
                <a:latin typeface="Times New Roman" panose="02020603050405020304" pitchFamily="18" charset="0"/>
              </a:rPr>
              <a:t>hứng</a:t>
            </a:r>
            <a:r>
              <a:rPr lang="en-US" altLang="vi-VN" sz="2400" i="1" dirty="0" smtClean="0">
                <a:latin typeface="Times New Roman" panose="02020603050405020304" pitchFamily="18" charset="0"/>
              </a:rPr>
              <a:t>. </a:t>
            </a:r>
            <a:endParaRPr lang="en-US" altLang="vi-VN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49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609600" y="1219200"/>
            <a:ext cx="558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3600" b="1" dirty="0" err="1" smtClean="0">
                <a:solidFill>
                  <a:srgbClr val="6600FF"/>
                </a:solidFill>
                <a:latin typeface="Times New Roman" pitchFamily="18" charset="0"/>
              </a:rPr>
              <a:t>Oán</a:t>
            </a:r>
            <a:r>
              <a:rPr lang="en-US" altLang="en-US" sz="36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6600FF"/>
                </a:solidFill>
                <a:latin typeface="Times New Roman" pitchFamily="18" charset="0"/>
              </a:rPr>
              <a:t>hận</a:t>
            </a:r>
            <a:r>
              <a:rPr lang="en-US" altLang="en-US" sz="36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6600FF"/>
                </a:solidFill>
                <a:latin typeface="Times New Roman" pitchFamily="18" charset="0"/>
              </a:rPr>
              <a:t>ngút</a:t>
            </a:r>
            <a:r>
              <a:rPr lang="en-US" altLang="en-US" sz="36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6600FF"/>
                </a:solidFill>
                <a:latin typeface="Times New Roman" pitchFamily="18" charset="0"/>
              </a:rPr>
              <a:t>trời</a:t>
            </a:r>
            <a:r>
              <a:rPr lang="en-US" altLang="en-US" sz="3600" b="1" dirty="0">
                <a:solidFill>
                  <a:srgbClr val="66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711272" y="1921512"/>
            <a:ext cx="10972656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3300"/>
                </a:solidFill>
              </a:rPr>
              <a:t>- </a:t>
            </a:r>
            <a:r>
              <a:rPr lang="en-US" altLang="en-US" sz="3600" b="1" dirty="0" err="1">
                <a:solidFill>
                  <a:srgbClr val="FF3300"/>
                </a:solidFill>
              </a:rPr>
              <a:t>Là</a:t>
            </a:r>
            <a:r>
              <a:rPr lang="en-US" altLang="en-US" sz="3600" b="1" dirty="0">
                <a:solidFill>
                  <a:srgbClr val="FF3300"/>
                </a:solidFill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</a:rPr>
              <a:t>lòng</a:t>
            </a:r>
            <a:r>
              <a:rPr lang="en-US" altLang="en-US" sz="3600" b="1" dirty="0">
                <a:solidFill>
                  <a:srgbClr val="FF3300"/>
                </a:solidFill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</a:rPr>
              <a:t>oán</a:t>
            </a:r>
            <a:r>
              <a:rPr lang="en-US" altLang="en-US" sz="3600" b="1" dirty="0">
                <a:solidFill>
                  <a:srgbClr val="FF3300"/>
                </a:solidFill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</a:rPr>
              <a:t>hận</a:t>
            </a:r>
            <a:r>
              <a:rPr lang="en-US" altLang="en-US" sz="3600" b="1" dirty="0">
                <a:solidFill>
                  <a:srgbClr val="FF3300"/>
                </a:solidFill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</a:rPr>
              <a:t>rất</a:t>
            </a:r>
            <a:r>
              <a:rPr lang="en-US" altLang="en-US" sz="3600" b="1" dirty="0">
                <a:solidFill>
                  <a:srgbClr val="FF3300"/>
                </a:solidFill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</a:rPr>
              <a:t>nhiều</a:t>
            </a:r>
            <a:r>
              <a:rPr lang="en-US" altLang="en-US" sz="3600" b="1" dirty="0">
                <a:solidFill>
                  <a:srgbClr val="FF3300"/>
                </a:solidFill>
              </a:rPr>
              <a:t>, </a:t>
            </a:r>
            <a:r>
              <a:rPr lang="en-US" altLang="en-US" sz="3600" b="1" dirty="0" err="1">
                <a:solidFill>
                  <a:srgbClr val="FF3300"/>
                </a:solidFill>
              </a:rPr>
              <a:t>chồng</a:t>
            </a:r>
            <a:r>
              <a:rPr lang="en-US" altLang="en-US" sz="3600" b="1" dirty="0">
                <a:solidFill>
                  <a:srgbClr val="FF3300"/>
                </a:solidFill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</a:rPr>
              <a:t>chất</a:t>
            </a:r>
            <a:r>
              <a:rPr lang="en-US" altLang="en-US" sz="3600" b="1" dirty="0">
                <a:solidFill>
                  <a:srgbClr val="FF3300"/>
                </a:solidFill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</a:rPr>
              <a:t>cao</a:t>
            </a:r>
            <a:r>
              <a:rPr lang="en-US" altLang="en-US" sz="3600" b="1" dirty="0">
                <a:solidFill>
                  <a:srgbClr val="FF3300"/>
                </a:solidFill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</a:rPr>
              <a:t>đến</a:t>
            </a:r>
            <a:r>
              <a:rPr lang="en-US" altLang="en-US" sz="3600" b="1" dirty="0">
                <a:solidFill>
                  <a:srgbClr val="FF3300"/>
                </a:solidFill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</a:rPr>
              <a:t>tận</a:t>
            </a:r>
            <a:r>
              <a:rPr lang="en-US" altLang="en-US" sz="3600" b="1" dirty="0">
                <a:solidFill>
                  <a:srgbClr val="FF3300"/>
                </a:solidFill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</a:rPr>
              <a:t>trời</a:t>
            </a:r>
            <a:r>
              <a:rPr lang="en-US" altLang="en-US" sz="3600" b="1" dirty="0">
                <a:solidFill>
                  <a:srgbClr val="FF3300"/>
                </a:solidFill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</a:rPr>
              <a:t>xanh</a:t>
            </a:r>
            <a:r>
              <a:rPr lang="en-US" altLang="en-US" sz="3600" b="1" dirty="0">
                <a:solidFill>
                  <a:srgbClr val="FF33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1804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/>
      <p:bldP spid="115715" grpId="0"/>
    </p:bldLst>
  </p:timing>
</p:sld>
</file>

<file path=ppt/theme/theme1.xml><?xml version="1.0" encoding="utf-8"?>
<a:theme xmlns:a="http://schemas.openxmlformats.org/drawingml/2006/main" name="1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978</Words>
  <Application>Microsoft Office PowerPoint</Application>
  <PresentationFormat>Widescreen</PresentationFormat>
  <Paragraphs>100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1_Default Design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hai ngày 10 tháng 1 năm 2022 Tập đọc - kể chuyện Hai Bà Trưng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lEt'sgO</dc:creator>
  <cp:lastModifiedBy>win dow 10</cp:lastModifiedBy>
  <cp:revision>96</cp:revision>
  <dcterms:created xsi:type="dcterms:W3CDTF">2005-12-31T17:58:32Z</dcterms:created>
  <dcterms:modified xsi:type="dcterms:W3CDTF">2022-01-15T08:29:40Z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336C69FDC9B4446795D0E7CEB1A27206</vt:lpwstr>
  </property>
  <property fmtid="{D5CDD505-2E9C-101B-9397-08002B2CF9AE}" pid="3" name="KSOProductBuildVer">
    <vt:lpwstr>1033-11.2.0.10385</vt:lpwstr>
  </property>
</Properties>
</file>