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74" r:id="rId3"/>
    <p:sldId id="257" r:id="rId4"/>
    <p:sldId id="293" r:id="rId5"/>
    <p:sldId id="280" r:id="rId6"/>
    <p:sldId id="294" r:id="rId7"/>
    <p:sldId id="295" r:id="rId8"/>
    <p:sldId id="296" r:id="rId9"/>
    <p:sldId id="297" r:id="rId10"/>
    <p:sldId id="298" r:id="rId11"/>
    <p:sldId id="281" r:id="rId12"/>
    <p:sldId id="299" r:id="rId13"/>
    <p:sldId id="300" r:id="rId14"/>
    <p:sldId id="260" r:id="rId15"/>
    <p:sldId id="30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8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A2BC8-800A-4262-8262-01275D3C9DD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7122-4381-4239-A1F5-55B1E58C3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7122-4381-4239-A1F5-55B1E58C3E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3C71D7-F7CE-49BB-A375-BD912E47A64C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F609-2975-4483-8214-173547A584A0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8FE-31EB-4924-8633-F902EE519B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7009275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BD1E-D434-4225-9DEF-797A683FC84A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0A307-5EE7-4DF5-84B5-557F732C35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315597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C8FE-E230-4F47-932E-6B766729B78C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475F-AE79-4330-950B-5747465381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619490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FFF5-AA75-491E-9803-7898211E9028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7C17-9A4B-4DE4-BEDD-A09CD36C3F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183363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B909-1CFE-4394-B348-59EA1F8E7A7F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804E-35DA-459F-BF3E-666C9ADD3C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273843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B957-1558-4EDC-BBF2-2F0BE94F3C54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9AAF2-1877-409B-A5BC-BA7EB65701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187983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4E3D-609C-4321-A49E-0FCE60186A45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8BBC-88C9-4106-92A3-FF45448D541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398872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A24D-D5D9-4516-B60E-727B27D82E11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49DF-F91A-4D3B-8384-0C2D871219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945168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8C23-A96B-47D6-ABF9-EE06A5EE27DC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5FEC7-03CC-43E3-8461-77A710FF18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51566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6082-FD9B-4EE4-B0A1-91B7F965DCD4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2F37-E900-4185-AE1D-D67654F156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915120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9EA3-65DF-4F1F-8CA3-AAEEBCCA0986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CFCD-8B76-4408-883E-41109903D5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950616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40BEE55-01B3-4601-BD39-B7AAC31F474B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CB057C-906D-40A3-BCBD-FF5C5D199B7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26" y="13850"/>
            <a:ext cx="2006626" cy="200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5" y="3629165"/>
            <a:ext cx="1698802" cy="32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492"/>
            <a:ext cx="1344998" cy="287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07" y="5041663"/>
            <a:ext cx="2074691" cy="186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3318165" y="3761793"/>
            <a:ext cx="2404584" cy="1705708"/>
            <a:chOff x="5225" y="9335"/>
            <a:chExt cx="2520" cy="1750"/>
          </a:xfrm>
        </p:grpSpPr>
        <p:sp>
          <p:nvSpPr>
            <p:cNvPr id="2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25" tIns="11413" rIns="22825" bIns="1141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449">
                <a:latin typeface="Times New Roman" panose="02020603050405020304" pitchFamily="18" charset="0"/>
              </a:endParaRPr>
            </a:p>
          </p:txBody>
        </p:sp>
        <p:pic>
          <p:nvPicPr>
            <p:cNvPr id="28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4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25" tIns="11413" rIns="22825" bIns="1141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">
                  <a:latin typeface="Times New Roman" panose="02020603050405020304" pitchFamily="18" charset="0"/>
                </a:rPr>
                <a:t> </a:t>
              </a:r>
              <a:endParaRPr lang="en-US" altLang="en-US" sz="1198">
                <a:latin typeface="Times New Roman" panose="02020603050405020304" pitchFamily="18" charset="0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25" tIns="11413" rIns="22825" bIns="1141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198">
                <a:latin typeface="Times New Roman" panose="02020603050405020304" pitchFamily="18" charset="0"/>
              </a:endParaRPr>
            </a:p>
          </p:txBody>
        </p:sp>
        <p:sp>
          <p:nvSpPr>
            <p:cNvPr id="3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599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NĂM 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2825" tIns="11413" rIns="22825" bIns="1141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198">
                <a:latin typeface="Times New Roman" panose="02020603050405020304" pitchFamily="18" charset="0"/>
              </a:endParaRPr>
            </a:p>
          </p:txBody>
        </p:sp>
      </p:grpSp>
      <p:sp>
        <p:nvSpPr>
          <p:cNvPr id="36" name="WordArt 10"/>
          <p:cNvSpPr>
            <a:spLocks noChangeArrowheads="1" noChangeShapeType="1" noTextEdit="1"/>
          </p:cNvSpPr>
          <p:nvPr/>
        </p:nvSpPr>
        <p:spPr bwMode="auto">
          <a:xfrm>
            <a:off x="2579077" y="3078529"/>
            <a:ext cx="3839308" cy="584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6"/>
              </a:avLst>
            </a:prstTxWarp>
          </a:bodyPr>
          <a:lstStyle/>
          <a:p>
            <a:pPr algn="ctr"/>
            <a:r>
              <a:rPr lang="en-US" sz="2769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Tập</a:t>
            </a:r>
            <a:r>
              <a:rPr lang="en-US" sz="2769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</a:t>
            </a:r>
            <a:r>
              <a:rPr lang="en-US" sz="2769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đọc</a:t>
            </a:r>
            <a:endParaRPr lang="en-US" sz="2769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C65CF-1089-44B5-88A8-9593A6B1C2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96436" l="2393" r="97461">
                        <a14:foregroundMark x1="10986" y1="28564" x2="10059" y2="57373"/>
                        <a14:foregroundMark x1="10059" y1="57373" x2="57813" y2="86670"/>
                        <a14:foregroundMark x1="57813" y1="86670" x2="81299" y2="79150"/>
                        <a14:foregroundMark x1="81299" y1="79150" x2="81396" y2="59570"/>
                        <a14:foregroundMark x1="81396" y1="59570" x2="67627" y2="38916"/>
                        <a14:foregroundMark x1="67627" y1="38916" x2="44580" y2="32520"/>
                        <a14:foregroundMark x1="44580" y1="32520" x2="43457" y2="32520"/>
                        <a14:foregroundMark x1="8105" y1="22852" x2="23633" y2="10645"/>
                        <a14:foregroundMark x1="23633" y1="10645" x2="44141" y2="2344"/>
                        <a14:foregroundMark x1="44141" y1="2344" x2="72314" y2="8154"/>
                        <a14:foregroundMark x1="72314" y1="8154" x2="87891" y2="29248"/>
                        <a14:foregroundMark x1="87891" y1="29248" x2="94043" y2="53711"/>
                        <a14:foregroundMark x1="94043" y1="53711" x2="88037" y2="75488"/>
                        <a14:foregroundMark x1="88037" y1="75488" x2="70801" y2="89746"/>
                        <a14:foregroundMark x1="70801" y1="89746" x2="40625" y2="95020"/>
                        <a14:foregroundMark x1="40625" y1="95020" x2="18604" y2="79834"/>
                        <a14:foregroundMark x1="18604" y1="79834" x2="6299" y2="59668"/>
                        <a14:foregroundMark x1="6299" y1="59668" x2="5176" y2="38818"/>
                        <a14:foregroundMark x1="5176" y1="38818" x2="10400" y2="22852"/>
                        <a14:foregroundMark x1="30371" y1="10303" x2="61328" y2="13818"/>
                        <a14:foregroundMark x1="61328" y1="13818" x2="73779" y2="30615"/>
                        <a14:foregroundMark x1="73779" y1="30615" x2="60889" y2="47119"/>
                        <a14:foregroundMark x1="60889" y1="47119" x2="36963" y2="41309"/>
                        <a14:foregroundMark x1="36963" y1="41309" x2="60547" y2="22266"/>
                        <a14:foregroundMark x1="60547" y1="22266" x2="69678" y2="22266"/>
                        <a14:foregroundMark x1="30371" y1="55908" x2="49609" y2="48828"/>
                        <a14:foregroundMark x1="49609" y1="48828" x2="86084" y2="49414"/>
                        <a14:foregroundMark x1="86084" y1="49414" x2="43359" y2="49414"/>
                        <a14:foregroundMark x1="43359" y1="49414" x2="37744" y2="57031"/>
                        <a14:foregroundMark x1="83350" y1="17139" x2="95752" y2="44287"/>
                        <a14:foregroundMark x1="95752" y1="44287" x2="97461" y2="64355"/>
                        <a14:foregroundMark x1="97461" y1="64355" x2="95313" y2="68994"/>
                        <a14:foregroundMark x1="68555" y1="92383" x2="44580" y2="96484"/>
                        <a14:foregroundMark x1="44580" y1="96484" x2="30908" y2="90674"/>
                        <a14:foregroundMark x1="12109" y1="77002" x2="2539" y2="53955"/>
                        <a14:foregroundMark x1="2539" y1="53955" x2="2441" y2="41650"/>
                        <a14:foregroundMark x1="68555" y1="8594" x2="32520" y2="5273"/>
                        <a14:foregroundMark x1="32520" y1="5273" x2="17480" y2="16943"/>
                        <a14:foregroundMark x1="17480" y1="16943" x2="10400" y2="26855"/>
                        <a14:foregroundMark x1="71973" y1="6885" x2="49170" y2="2344"/>
                        <a14:foregroundMark x1="95313" y1="57031" x2="89063" y2="70703"/>
                        <a14:foregroundMark x1="95313" y1="61035" x2="90771" y2="69580"/>
                        <a14:foregroundMark x1="67383" y1="42236" x2="65137" y2="47363"/>
                        <a14:foregroundMark x1="42334" y1="43359" x2="39453" y2="49609"/>
                        <a14:foregroundMark x1="63965" y1="54199" x2="59961" y2="58740"/>
                        <a14:foregroundMark x1="59961" y1="50781" x2="67383" y2="52490"/>
                        <a14:foregroundMark x1="56543" y1="91797" x2="37744" y2="90088"/>
                        <a14:foregroundMark x1="37744" y1="90088" x2="37744" y2="90088"/>
                        <a14:foregroundMark x1="39453" y1="81543" x2="56006" y2="84961"/>
                        <a14:foregroundMark x1="35498" y1="49072" x2="37207" y2="38818"/>
                        <a14:foregroundMark x1="33789" y1="33105" x2="38574" y2="56689"/>
                        <a14:foregroundMark x1="38574" y1="56689" x2="41309" y2="31299"/>
                        <a14:foregroundMark x1="41309" y1="31299" x2="28076" y2="35400"/>
                        <a14:foregroundMark x1="62256" y1="92383" x2="47461" y2="87793"/>
                        <a14:foregroundMark x1="47461" y1="82129" x2="61719" y2="94092"/>
                        <a14:foregroundMark x1="61719" y1="94092" x2="61719" y2="94092"/>
                        <a14:foregroundMark x1="88477" y1="61035" x2="91895" y2="36182"/>
                        <a14:foregroundMark x1="91895" y1="36182" x2="40771" y2="8301"/>
                        <a14:foregroundMark x1="40771" y1="8301" x2="38916" y2="9180"/>
                        <a14:foregroundMark x1="56006" y1="9180" x2="78809" y2="16943"/>
                        <a14:foregroundMark x1="78809" y1="16943" x2="84473" y2="33691"/>
                        <a14:foregroundMark x1="8691" y1="22852" x2="8691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06" y="279213"/>
            <a:ext cx="2634594" cy="26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086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1459529" y="1513377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5366325" y="1520492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-10418"/>
            <a:ext cx="8077200" cy="1114746"/>
            <a:chOff x="685800" y="-10418"/>
            <a:chExt cx="8077200" cy="1114746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997240" y="462978"/>
              <a:ext cx="6172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Chuyện cổ tích về loài người</a:t>
              </a: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685800" y="-10418"/>
              <a:ext cx="807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u="sng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đọc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4552" y="998560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Arial" panose="020B0604020202020204" pitchFamily="34" charset="0"/>
                </a:rPr>
                <a:t>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463722" y="2046969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657237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5377216" y="2030104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mặt bể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36578" y="3179428"/>
            <a:ext cx="90074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5. Trẻ em biết được những gì nhờ bố và thầy giáo?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36578" y="4648200"/>
            <a:ext cx="808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6. Bài học đầu tiên thầy dạy cho trẻ là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4" y="3652884"/>
            <a:ext cx="8975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en-US" sz="3200" dirty="0">
                <a:solidFill>
                  <a:srgbClr val="C00000"/>
                </a:solidFill>
              </a:rPr>
              <a:t> Trẻ em biết được biển rộng, đường dài, ngọn núi và xa, trái đất hình tròn, cục phấn được làm từ đá.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979" y="4998491"/>
            <a:ext cx="802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</a:rPr>
              <a:t> Bài học đầu tiên là chuyện về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40974722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2" grpId="1"/>
      <p:bldP spid="23" grpId="0"/>
      <p:bldP spid="23" grpId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381000" y="1466541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>
                <a:latin typeface="Times New Roman" panose="02020603050405020304" pitchFamily="18" charset="0"/>
              </a:rPr>
              <a:t>Luyện đọc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886200" y="1465906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>
                <a:latin typeface="Times New Roman" panose="02020603050405020304" pitchFamily="18" charset="0"/>
              </a:rPr>
              <a:t>Tìm hiểu bài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2743200" y="1981200"/>
            <a:ext cx="1676400" cy="4224338"/>
            <a:chOff x="2304" y="1488"/>
            <a:chExt cx="1056" cy="2661"/>
          </a:xfrm>
        </p:grpSpPr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>
              <a:off x="2832" y="1488"/>
              <a:ext cx="0" cy="26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2"/>
            <p:cNvSpPr>
              <a:spLocks noChangeShapeType="1"/>
            </p:cNvSpPr>
            <p:nvPr/>
          </p:nvSpPr>
          <p:spPr bwMode="auto">
            <a:xfrm>
              <a:off x="2304" y="1488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886200" y="2360613"/>
            <a:ext cx="1460500" cy="14255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298649" y="2486337"/>
            <a:ext cx="589389" cy="4854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67400" y="2209318"/>
            <a:ext cx="3098801" cy="7624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trẻ con nhìn rõ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98649" y="3275740"/>
            <a:ext cx="589389" cy="5104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54700" y="3127375"/>
            <a:ext cx="3190875" cy="1597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trẻ tình yêu, lời ru, bế bồng chăm sóc</a:t>
            </a:r>
          </a:p>
        </p:txBody>
      </p:sp>
      <p:cxnSp>
        <p:nvCxnSpPr>
          <p:cNvPr id="29" name="Straight Connector 28"/>
          <p:cNvCxnSpPr>
            <a:stCxn id="20" idx="5"/>
          </p:cNvCxnSpPr>
          <p:nvPr/>
        </p:nvCxnSpPr>
        <p:spPr>
          <a:xfrm>
            <a:off x="5132815" y="3577417"/>
            <a:ext cx="721885" cy="16115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888038" y="4749800"/>
            <a:ext cx="3124200" cy="203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 trẻ hiểu biết, bảo cho trẻ ngoan, dạy trẻ biết nghĩ.</a:t>
            </a:r>
          </a:p>
        </p:txBody>
      </p:sp>
      <p:cxnSp>
        <p:nvCxnSpPr>
          <p:cNvPr id="36" name="Straight Connector 35"/>
          <p:cNvCxnSpPr>
            <a:cxnSpLocks noChangeShapeType="1"/>
            <a:stCxn id="20" idx="4"/>
            <a:endCxn id="37" idx="0"/>
          </p:cNvCxnSpPr>
          <p:nvPr/>
        </p:nvCxnSpPr>
        <p:spPr bwMode="auto">
          <a:xfrm>
            <a:off x="4616450" y="3786188"/>
            <a:ext cx="111125" cy="155575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3729038" y="5341938"/>
            <a:ext cx="1997075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545129" y="2690965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322" y="3224557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834825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85800" y="28254"/>
            <a:ext cx="8077200" cy="1114746"/>
            <a:chOff x="685800" y="-10418"/>
            <a:chExt cx="8077200" cy="1114746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997240" y="462978"/>
              <a:ext cx="6172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Chuyện cổ tích về loài người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85800" y="-10418"/>
              <a:ext cx="807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u="sng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đọc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6" grpId="0" animBg="1"/>
      <p:bldP spid="30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-10418"/>
            <a:ext cx="8077200" cy="1114746"/>
            <a:chOff x="685800" y="-10418"/>
            <a:chExt cx="8077200" cy="1114746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997240" y="462978"/>
              <a:ext cx="6172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Chuyện cổ tích về loài người</a:t>
              </a: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685800" y="-10418"/>
              <a:ext cx="807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u="sng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đọc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43339" y="2590800"/>
            <a:ext cx="8610600" cy="2209800"/>
          </a:xfrm>
          <a:prstGeom prst="flowChartAlternateProcess">
            <a:avLst/>
          </a:prstGeom>
          <a:solidFill>
            <a:srgbClr val="33CCCC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dung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>
                <a:latin typeface="Times New Roman" panose="02020603050405020304" pitchFamily="18" charset="0"/>
              </a:rPr>
              <a:t>Mọi vật trên trái đất được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sinh ra là vì con người, vì trẻ em, do vậy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cần dành cho trẻ em những điều tốt đẹp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nhất.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BFBF15C0-8849-4C49-9821-CDB26358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699" y="991093"/>
            <a:ext cx="217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Xuân Quỳnh</a:t>
            </a:r>
          </a:p>
        </p:txBody>
      </p:sp>
    </p:spTree>
    <p:extLst>
      <p:ext uri="{BB962C8B-B14F-4D97-AF65-F5344CB8AC3E}">
        <p14:creationId xmlns:p14="http://schemas.microsoft.com/office/powerpoint/2010/main" val="39600862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TextBox 13"/>
          <p:cNvSpPr txBox="1">
            <a:spLocks noChangeArrowheads="1"/>
          </p:cNvSpPr>
          <p:nvPr/>
        </p:nvSpPr>
        <p:spPr bwMode="auto">
          <a:xfrm>
            <a:off x="1523756" y="2134959"/>
            <a:ext cx="6096488" cy="17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46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diễn cảm                   và học thuộc lòng</a:t>
            </a:r>
            <a:endParaRPr lang="en-US" altLang="en-US" sz="4615" dirty="0">
              <a:solidFill>
                <a:srgbClr val="FF0000"/>
              </a:solidFill>
              <a:latin typeface="Arial" panose="020B0604020202020204" pitchFamily="34" charset="0"/>
              <a:ea typeface="HP001 5Ha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44960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1752600" y="1396097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Luyện đọc diễn cảm:</a:t>
            </a:r>
          </a:p>
        </p:txBody>
      </p: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2819400" y="2162175"/>
            <a:ext cx="426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Nhưng còn cần cho trẻ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Tình yêu và lời ru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Cho nên mẹ sinh 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Để bế bồng chăm sóc</a:t>
            </a:r>
          </a:p>
        </p:txBody>
      </p:sp>
      <p:sp>
        <p:nvSpPr>
          <p:cNvPr id="12292" name="Text Box 23"/>
          <p:cNvSpPr txBox="1">
            <a:spLocks noChangeArrowheads="1"/>
          </p:cNvSpPr>
          <p:nvPr/>
        </p:nvSpPr>
        <p:spPr bwMode="auto">
          <a:xfrm>
            <a:off x="2819400" y="4051300"/>
            <a:ext cx="3886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Muốn cho trẻ hiểu biết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Thế là bố sinh 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Bố bảo cho biết ngoan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Bố dạy cho biết nghĩ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963863" y="3048000"/>
            <a:ext cx="1150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16463" y="3048000"/>
            <a:ext cx="769937" cy="4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1063" y="3886200"/>
            <a:ext cx="1150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16463" y="3886200"/>
            <a:ext cx="1150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5334000"/>
            <a:ext cx="1447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5791200"/>
            <a:ext cx="11509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590800" y="5985558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Học thuộc lòng: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5800" y="-10418"/>
            <a:ext cx="8077200" cy="1114746"/>
            <a:chOff x="685800" y="-10418"/>
            <a:chExt cx="8077200" cy="1114746"/>
          </a:xfrm>
        </p:grpSpPr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997240" y="462978"/>
              <a:ext cx="6172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Chuyện cổ tích về loài người</a:t>
              </a:r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685800" y="-10418"/>
              <a:ext cx="807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</a:t>
              </a:r>
              <a:r>
                <a:rPr lang="vi-VN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/</a:t>
              </a:r>
              <a:r>
                <a:rPr lang="en-US" altLang="en-US" u="sng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đọc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34" name="Picture 5" descr="LIN_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6" descr="LIN_0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7" descr="LIN_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104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8" descr="LIN_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" y="144"/>
              <a:ext cx="104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19" name="Picture 9" descr="GRANS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56" y="4785028"/>
            <a:ext cx="1295644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GRANS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357" y="4785028"/>
            <a:ext cx="1448288" cy="16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1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56" y="1846385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7" y="284844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2" y="5304693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55" y="255896"/>
            <a:ext cx="653317" cy="70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62" y="685800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12" y="6074566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7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45" y="6074566"/>
            <a:ext cx="653317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91662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0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2411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1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5" y="3780693"/>
            <a:ext cx="653317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2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0539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Box 22"/>
          <p:cNvSpPr txBox="1">
            <a:spLocks noChangeArrowheads="1"/>
          </p:cNvSpPr>
          <p:nvPr/>
        </p:nvSpPr>
        <p:spPr bwMode="auto">
          <a:xfrm>
            <a:off x="468923" y="1553308"/>
            <a:ext cx="8446722" cy="29331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15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THÚC</a:t>
            </a: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>
              <a:defRPr/>
            </a:pP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46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CON                          CHĂM NGOAN, HỌC GIỎI!</a:t>
            </a:r>
          </a:p>
        </p:txBody>
      </p:sp>
      <p:pic>
        <p:nvPicPr>
          <p:cNvPr id="34833" name="Picture 11" descr="hoa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46077"/>
            <a:ext cx="654538" cy="5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5079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C:\ja11^001.jpg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6"/>
          <a:stretch>
            <a:fillRect/>
          </a:stretch>
        </p:blipFill>
        <p:spPr bwMode="auto">
          <a:xfrm>
            <a:off x="0" y="1143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863"/>
            <a:ext cx="1143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38863"/>
            <a:ext cx="1143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828800"/>
            <a:ext cx="4040187" cy="49276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86250" y="2092325"/>
            <a:ext cx="4648200" cy="4400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1942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La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997240" y="393362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Chuyện cổ tích về loài người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6505575" y="930440"/>
            <a:ext cx="217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Xuân Quỳnh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685800" y="-76200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19 tháng 1 năm 2022          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Tập đọc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304800" y="1371600"/>
            <a:ext cx="6119813" cy="2438400"/>
          </a:xfrm>
          <a:prstGeom prst="irregularSeal1">
            <a:avLst/>
          </a:prstGeom>
          <a:solidFill>
            <a:srgbClr val="00FF99">
              <a:alpha val="36862"/>
            </a:srgbClr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8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3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8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8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endParaRPr lang="en-US" altLang="en-US" sz="3800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38486"/>
            <a:ext cx="8077200" cy="1105410"/>
            <a:chOff x="685800" y="38486"/>
            <a:chExt cx="8077200" cy="1105410"/>
          </a:xfrm>
        </p:grpSpPr>
        <p:sp>
          <p:nvSpPr>
            <p:cNvPr id="4" name="Text Box 37"/>
            <p:cNvSpPr txBox="1">
              <a:spLocks noChangeArrowheads="1"/>
            </p:cNvSpPr>
            <p:nvPr/>
          </p:nvSpPr>
          <p:spPr bwMode="auto">
            <a:xfrm>
              <a:off x="685800" y="38486"/>
              <a:ext cx="8077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u="sng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đọc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997240" y="502546"/>
              <a:ext cx="6172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Chuyện cổ tích về loài người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3476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1459529" y="1513377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2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Arial" panose="020B0604020202020204" pitchFamily="34" charset="0"/>
                </a:rPr>
                <a:t>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463722" y="2046969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657237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64994" y="4272888"/>
            <a:ext cx="772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Nhà thơ kể với chúng ta chuyện gì qua bài thơ?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36" y="4828504"/>
            <a:ext cx="91201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</a:rPr>
              <a:t>Nhà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thơ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chúng</a:t>
            </a:r>
            <a:r>
              <a:rPr lang="en-US" sz="2800" dirty="0">
                <a:solidFill>
                  <a:srgbClr val="C00000"/>
                </a:solidFill>
              </a:rPr>
              <a:t> ta </a:t>
            </a:r>
            <a:r>
              <a:rPr lang="en-US" sz="2800" dirty="0" err="1">
                <a:solidFill>
                  <a:srgbClr val="C00000"/>
                </a:solidFill>
              </a:rPr>
              <a:t>nghe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chuyện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cổ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tích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vể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loài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người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585112" y="3293665"/>
            <a:ext cx="3810000" cy="959026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i="1" u="sng" dirty="0">
                <a:solidFill>
                  <a:srgbClr val="FF0000"/>
                </a:solidFill>
              </a:rPr>
              <a:t>Tìm hiểu bài:</a:t>
            </a:r>
          </a:p>
          <a:p>
            <a:pPr algn="ctr">
              <a:defRPr/>
            </a:pPr>
            <a:endParaRPr lang="en-US" sz="1800" b="0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2" grpId="0"/>
      <p:bldP spid="3" grpId="0"/>
      <p:bldP spid="23" grpId="0"/>
      <p:bldP spid="23" grpId="1"/>
      <p:bldP spid="24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1459529" y="1513377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97240" y="393362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85800" y="-762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2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Arial" panose="020B0604020202020204" pitchFamily="34" charset="0"/>
                </a:rPr>
                <a:t>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463722" y="2046969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657237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2400" y="3341672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1. Trong “câu chuyện cổ tích này”, ai là người được sinh ra đầu tiên ? Chi tiết nào cho em biết được điều đó ?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42071" y="4254816"/>
            <a:ext cx="8958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Trẻ em được sinh ra đầu tiên trên Trái Đất. Chi tiết: </a:t>
            </a:r>
          </a:p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Chỉ toàn là trẻ con</a:t>
            </a:r>
          </a:p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      Trên trái đất trụi trần</a:t>
            </a:r>
          </a:p>
          <a:p>
            <a:pPr algn="ctr"/>
            <a:r>
              <a:rPr lang="en-US" altLang="en-US" sz="3000" dirty="0">
                <a:solidFill>
                  <a:srgbClr val="C00000"/>
                </a:solidFill>
              </a:rPr>
              <a:t>            Không dáng cây ngọn cỏ.</a:t>
            </a:r>
          </a:p>
        </p:txBody>
      </p:sp>
    </p:spTree>
    <p:extLst>
      <p:ext uri="{BB962C8B-B14F-4D97-AF65-F5344CB8AC3E}">
        <p14:creationId xmlns:p14="http://schemas.microsoft.com/office/powerpoint/2010/main" val="14642607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1459529" y="1513377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5366325" y="1520492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97240" y="393362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Chuyện cổ tích về loài người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85800" y="-762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2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Arial" panose="020B0604020202020204" pitchFamily="34" charset="0"/>
                </a:rPr>
                <a:t>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463722" y="2046969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657237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511792" y="3277405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Trẻ con được sinh ra đầu tiên, lúc ấy cuộc sống trên trái đất như thế nào?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4276725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Lúc ấy trái đất trụi trần, không dáng cây ngọn cỏ.</a:t>
            </a:r>
          </a:p>
        </p:txBody>
      </p:sp>
    </p:spTree>
    <p:extLst>
      <p:ext uri="{BB962C8B-B14F-4D97-AF65-F5344CB8AC3E}">
        <p14:creationId xmlns:p14="http://schemas.microsoft.com/office/powerpoint/2010/main" val="37158944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21" grpId="0"/>
      <p:bldP spid="21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1459529" y="1513377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5366325" y="1520492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2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Arial" panose="020B0604020202020204" pitchFamily="34" charset="0"/>
                </a:rPr>
                <a:t>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463722" y="2046969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657237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16089" y="3082830"/>
            <a:ext cx="8763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2. Sau khi trẻ em được sinh ra, vì sao cần có ngay Mặt trời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989" y="3566067"/>
            <a:ext cx="850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</a:rPr>
              <a:t>Vì Mặt trời giúp cho trẻ con nhìn rõ mọi vật.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1113" y="4038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3. Sau khi trẻ sinh ra vì sao cần có ngay người mẹ ?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16089" y="4033616"/>
            <a:ext cx="832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C00000"/>
                </a:solidFill>
              </a:rPr>
              <a:t>Vì trẻ cần tình yêu và lời ru; trẻ cần bế bồng chăm sóc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773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4" grpId="0"/>
      <p:bldP spid="25" grpId="0"/>
      <p:bldP spid="25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8200" name="Text Box 33"/>
          <p:cNvSpPr txBox="1">
            <a:spLocks noChangeArrowheads="1"/>
          </p:cNvSpPr>
          <p:nvPr/>
        </p:nvSpPr>
        <p:spPr bwMode="auto">
          <a:xfrm>
            <a:off x="1459529" y="1513377"/>
            <a:ext cx="3052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chuyện cổ tích</a:t>
            </a:r>
          </a:p>
        </p:txBody>
      </p:sp>
      <p:sp>
        <p:nvSpPr>
          <p:cNvPr id="8201" name="Text Box 35"/>
          <p:cNvSpPr txBox="1">
            <a:spLocks noChangeArrowheads="1"/>
          </p:cNvSpPr>
          <p:nvPr/>
        </p:nvSpPr>
        <p:spPr bwMode="auto">
          <a:xfrm>
            <a:off x="5366325" y="1520492"/>
            <a:ext cx="21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trụi trần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97240" y="393362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85800" y="-762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2792" y="952482"/>
            <a:ext cx="7239000" cy="2289530"/>
            <a:chOff x="411163" y="1600200"/>
            <a:chExt cx="7239000" cy="2289530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11163" y="1600200"/>
              <a:ext cx="3886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Arial" panose="020B0604020202020204" pitchFamily="34" charset="0"/>
                </a:rPr>
                <a:t>   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Luyện đọc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221163" y="1600200"/>
              <a:ext cx="3429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Arial" panose="020B0604020202020204" pitchFamily="34" charset="0"/>
                </a:rPr>
                <a:t>     </a:t>
              </a:r>
              <a:r>
                <a:rPr lang="en-US" altLang="en-US" b="1" u="sng" dirty="0">
                  <a:latin typeface="Times New Roman" panose="02020603050405020304" pitchFamily="18" charset="0"/>
                </a:rPr>
                <a:t>Tìm hiểu bài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6762" y="2105890"/>
              <a:ext cx="1447800" cy="1783840"/>
              <a:chOff x="3306762" y="2133600"/>
              <a:chExt cx="1447800" cy="1783840"/>
            </a:xfrm>
          </p:grpSpPr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4068760" y="2133600"/>
                <a:ext cx="27384" cy="17838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3306762" y="2138073"/>
                <a:ext cx="1447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463722" y="2046969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nhìn rõ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657237"/>
            <a:ext cx="287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chăm sóc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525" y="321157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4. Bố và thầy giáo giúp trẻ em những gì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191" y="3585071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dirty="0">
                <a:solidFill>
                  <a:srgbClr val="C00000"/>
                </a:solidFill>
              </a:rPr>
              <a:t>- Bố giúp trẻ hiểu biết, bảo cho trẻ ngoan, dạy cho trẻ biết nghĩ.</a:t>
            </a:r>
          </a:p>
          <a:p>
            <a:pPr algn="just"/>
            <a:r>
              <a:rPr lang="en-US" altLang="en-US" sz="3200" dirty="0">
                <a:solidFill>
                  <a:srgbClr val="C00000"/>
                </a:solidFill>
              </a:rPr>
              <a:t>- Thầy giáo dạy cho trẻ học hành.</a:t>
            </a:r>
          </a:p>
        </p:txBody>
      </p:sp>
    </p:spTree>
    <p:extLst>
      <p:ext uri="{BB962C8B-B14F-4D97-AF65-F5344CB8AC3E}">
        <p14:creationId xmlns:p14="http://schemas.microsoft.com/office/powerpoint/2010/main" val="40919645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2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74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78&quot;/&gt;&lt;/object&gt;&lt;object type=&quot;3&quot; unique_id=&quot;10015&quot;&gt;&lt;property id=&quot;20148&quot; value=&quot;5&quot;/&gt;&lt;property id=&quot;20300&quot; value=&quot;Slide 14&quot;/&gt;&lt;property id=&quot;20307&quot; value=&quot;281&quot;/&gt;&lt;/object&gt;&lt;object type=&quot;3&quot; unique_id=&quot;10016&quot;&gt;&lt;property id=&quot;20148&quot; value=&quot;5&quot;/&gt;&lt;property id=&quot;20300&quot; value=&quot;Slide 15&quot;/&gt;&lt;property id=&quot;20307&quot; value=&quot;279&quot;/&gt;&lt;/object&gt;&lt;object type=&quot;3&quot; unique_id=&quot;10017&quot;&gt;&lt;property id=&quot;20148&quot; value=&quot;5&quot;/&gt;&lt;property id=&quot;20300&quot; value=&quot;Slide 16&quot;/&gt;&lt;property id=&quot;20307&quot; value=&quot;260&quot;/&gt;&lt;/object&gt;&lt;object type=&quot;3&quot; unique_id=&quot;10228&quot;&gt;&lt;property id=&quot;20148&quot; value=&quot;5&quot;/&gt;&lt;property id=&quot;20300&quot; value=&quot;Slide 12&quot;/&gt;&lt;property id=&quot;20307&quot; value=&quot;283&quot;/&gt;&lt;/object&gt;&lt;object type=&quot;3&quot; unique_id=&quot;10229&quot;&gt;&lt;property id=&quot;20148&quot; value=&quot;5&quot;/&gt;&lt;property id=&quot;20300&quot; value=&quot;Slide 13&quot;/&gt;&lt;property id=&quot;20307&quot; value=&quot;284&quot;/&gt;&lt;/object&gt;&lt;object type=&quot;3&quot; unique_id=&quot;10230&quot;&gt;&lt;property id=&quot;20148&quot; value=&quot;5&quot;/&gt;&lt;property id=&quot;20300&quot; value=&quot;Slide 17&quot;/&gt;&lt;property id=&quot;20307&quot; value=&quot;285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746</Words>
  <Application>Microsoft Office PowerPoint</Application>
  <PresentationFormat>On-screen Show (4:3)</PresentationFormat>
  <Paragraphs>112</Paragraphs>
  <Slides>15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.VnRevueH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132</cp:revision>
  <dcterms:created xsi:type="dcterms:W3CDTF">2017-01-07T08:33:33Z</dcterms:created>
  <dcterms:modified xsi:type="dcterms:W3CDTF">2022-01-18T10:54:47Z</dcterms:modified>
</cp:coreProperties>
</file>