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568" r:id="rId2"/>
    <p:sldId id="258" r:id="rId3"/>
    <p:sldId id="259" r:id="rId4"/>
    <p:sldId id="260" r:id="rId5"/>
    <p:sldId id="261" r:id="rId6"/>
    <p:sldId id="262" r:id="rId7"/>
    <p:sldId id="263" r:id="rId8"/>
    <p:sldId id="272" r:id="rId9"/>
    <p:sldId id="264" r:id="rId10"/>
    <p:sldId id="273" r:id="rId11"/>
    <p:sldId id="265" r:id="rId12"/>
    <p:sldId id="266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F9C2D-7E6C-44F6-9AAB-DD8CC766F15F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3BFFC-EFA6-4EA7-AD58-F9BE30BA3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6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3F4E7C-87E3-4989-9DA9-FD5A76C1E639}" type="slidenum">
              <a:rPr lang="en-US" altLang="vi-VN"/>
              <a:pPr/>
              <a:t>3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265816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DA48ED-600B-444E-852B-C5D1420745E6}" type="slidenum">
              <a:rPr lang="en-US" altLang="vi-VN"/>
              <a:pPr/>
              <a:t>7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41421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B110C8-D1EE-47C9-B76D-DB19C0A66F00}" type="slidenum">
              <a:rPr lang="en-US" altLang="vi-VN"/>
              <a:pPr/>
              <a:t>13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76661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9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1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0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1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29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4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0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6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0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68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BE59A-9A3B-402A-99FF-DB6CE3AEC02E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6E7A7-C311-48F1-8529-94031DFB6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2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4">
            <a:extLst>
              <a:ext uri="{FF2B5EF4-FFF2-40B4-BE49-F238E27FC236}">
                <a16:creationId xmlns:a16="http://schemas.microsoft.com/office/drawing/2014/main" id="{338054D6-F0F7-4C79-991D-4D732B345E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609605" y="4497360"/>
            <a:ext cx="2477710" cy="16733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713" b="1" kern="10" dirty="0">
                <a:ln w="936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B050"/>
                </a:solidFill>
                <a:cs typeface="Times New Roman" panose="02020603050405020304" pitchFamily="18" charset="0"/>
              </a:rPr>
              <a:t>LỚP 3A2</a:t>
            </a:r>
          </a:p>
          <a:p>
            <a:pPr algn="ctr"/>
            <a:endParaRPr lang="en-US" sz="3713" b="1" kern="10" dirty="0">
              <a:ln w="9360">
                <a:solidFill>
                  <a:srgbClr val="000000"/>
                </a:solidFill>
                <a:miter lim="800000"/>
                <a:headEnd/>
                <a:tailEnd/>
              </a:ln>
              <a:solidFill>
                <a:srgbClr val="00B05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WordArt 294">
            <a:extLst>
              <a:ext uri="{FF2B5EF4-FFF2-40B4-BE49-F238E27FC236}">
                <a16:creationId xmlns:a16="http://schemas.microsoft.com/office/drawing/2014/main" id="{46C70DB2-FB6C-405B-98FE-71BD4266EC14}"/>
              </a:ext>
            </a:extLst>
          </p:cNvPr>
          <p:cNvSpPr>
            <a:spLocks noChangeShapeType="1" noTextEdit="1"/>
          </p:cNvSpPr>
          <p:nvPr/>
        </p:nvSpPr>
        <p:spPr bwMode="auto">
          <a:xfrm>
            <a:off x="2890394" y="596634"/>
            <a:ext cx="6411211" cy="30417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92"/>
              </a:avLst>
            </a:prstTxWarp>
          </a:bodyPr>
          <a:lstStyle/>
          <a:p>
            <a:pPr algn="ctr"/>
            <a:r>
              <a:rPr lang="vi-VN" sz="85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TRƯỜNG TIỂU HỌC GIANG BIÊN</a:t>
            </a:r>
            <a:endParaRPr lang="en-US" sz="854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91A219BB-750F-4580-8CE6-0C666499C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896" y="945579"/>
            <a:ext cx="47847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</a:p>
        </p:txBody>
      </p:sp>
      <p:pic>
        <p:nvPicPr>
          <p:cNvPr id="9" name="图片 1">
            <a:extLst>
              <a:ext uri="{FF2B5EF4-FFF2-40B4-BE49-F238E27FC236}">
                <a16:creationId xmlns:a16="http://schemas.microsoft.com/office/drawing/2014/main" id="{9C60B037-CC99-43F6-98E4-7C6040F2C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18" y="4050156"/>
            <a:ext cx="12165282" cy="2634393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560578CD-1116-45C1-BC53-26903C84A6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8" y="18847"/>
            <a:ext cx="1373877" cy="1459754"/>
          </a:xfrm>
          <a:prstGeom prst="rect">
            <a:avLst/>
          </a:prstGeom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80DF7B86-183B-4BC8-B888-15DA91408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6313" y="4352886"/>
            <a:ext cx="47652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5">
            <a:extLst>
              <a:ext uri="{FF2B5EF4-FFF2-40B4-BE49-F238E27FC236}">
                <a16:creationId xmlns:a16="http://schemas.microsoft.com/office/drawing/2014/main" id="{B1B3FFCE-246B-4CD7-B90F-8162C37DB72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15247" y="1883486"/>
            <a:ext cx="6820021" cy="10016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 CÁO HOẠT ĐỘNG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761" y="577789"/>
            <a:ext cx="112690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100%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bẻ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   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xanh,tưới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2216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40913" y="1371601"/>
            <a:ext cx="1108871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2174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54546" y="65088"/>
            <a:ext cx="12037453" cy="609397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CỘNG HÒA XÃ HỘI CHỦ NGHĨA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</a:p>
          <a:p>
            <a:pPr algn="ctr">
              <a:defRPr/>
            </a:pP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do –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endParaRPr lang="en-US" altLang="vi-VN" sz="3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Long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28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>
              <a:defRPr/>
            </a:pP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BÁO CÁO HOẠT ĐỘNG 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1</a:t>
            </a:r>
          </a:p>
          <a:p>
            <a:pPr>
              <a:defRPr/>
            </a:pP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3A2</a:t>
            </a:r>
          </a:p>
          <a:p>
            <a:pPr algn="just">
              <a:defRPr/>
            </a:pP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0" algn="just">
              <a:defRPr/>
            </a:pP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1.Về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defRPr/>
            </a:pP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defRPr/>
            </a:pP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dọn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endParaRPr lang="en-US" altLang="vi-VN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xả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rác</a:t>
            </a:r>
            <a:r>
              <a:rPr lang="en-US" altLang="vi-VN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									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81871" y="5789732"/>
            <a:ext cx="310380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3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23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3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5470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0" y="203358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9900"/>
                </a:solidFill>
                <a:latin typeface="Arial" panose="020B0604020202020204" pitchFamily="34" charset="0"/>
              </a:rPr>
              <a:t>Báo cáo kết quả học tập của tổ trong tháng gửi cô giáo chủ nhiệm do ai viết và kí?</a:t>
            </a:r>
            <a:endParaRPr lang="en-US" altLang="vi-VN" b="1">
              <a:solidFill>
                <a:srgbClr val="FF6600"/>
              </a:solidFill>
              <a:latin typeface="Arial" panose="020B0604020202020204" pitchFamily="34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4191000" y="1295400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990000"/>
                </a:solidFill>
                <a:latin typeface="Arial" panose="020B0604020202020204" pitchFamily="34" charset="0"/>
              </a:rPr>
              <a:t>Báo cáo hoạt động </a:t>
            </a: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429000" y="34163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660033"/>
                </a:solidFill>
                <a:latin typeface="Arial" panose="020B0604020202020204" pitchFamily="34" charset="0"/>
              </a:rPr>
              <a:t>A. Lớp trưởng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429000" y="41910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660033"/>
                </a:solidFill>
                <a:latin typeface="Arial" panose="020B0604020202020204" pitchFamily="34" charset="0"/>
              </a:rPr>
              <a:t>B. Chi đội trưởng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429000" y="49530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660033"/>
                </a:solidFill>
                <a:latin typeface="Arial" panose="020B0604020202020204" pitchFamily="34" charset="0"/>
              </a:rPr>
              <a:t>C. </a:t>
            </a:r>
            <a:r>
              <a:rPr lang="en-US" altLang="vi-VN" b="1" dirty="0" err="1">
                <a:solidFill>
                  <a:srgbClr val="660033"/>
                </a:solidFill>
                <a:latin typeface="Arial" panose="020B0604020202020204" pitchFamily="34" charset="0"/>
              </a:rPr>
              <a:t>Tổ</a:t>
            </a:r>
            <a:r>
              <a:rPr lang="en-US" altLang="vi-VN" b="1" dirty="0">
                <a:solidFill>
                  <a:srgbClr val="660033"/>
                </a:solidFill>
                <a:latin typeface="Arial" panose="020B0604020202020204" pitchFamily="34" charset="0"/>
              </a:rPr>
              <a:t> </a:t>
            </a:r>
            <a:r>
              <a:rPr lang="en-US" altLang="vi-VN" b="1" dirty="0" err="1">
                <a:solidFill>
                  <a:srgbClr val="660033"/>
                </a:solidFill>
                <a:latin typeface="Arial" panose="020B0604020202020204" pitchFamily="34" charset="0"/>
              </a:rPr>
              <a:t>trưởng</a:t>
            </a:r>
            <a:endParaRPr lang="en-US" altLang="vi-VN" b="1" dirty="0">
              <a:solidFill>
                <a:srgbClr val="660033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505200" y="57150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660033"/>
                </a:solidFill>
                <a:latin typeface="Arial" panose="020B0604020202020204" pitchFamily="34" charset="0"/>
              </a:rPr>
              <a:t>D. Cô giáo chủ nhiệm</a:t>
            </a:r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>
            <a:off x="3365500" y="4927600"/>
            <a:ext cx="609600" cy="609600"/>
          </a:xfrm>
          <a:prstGeom prst="star16">
            <a:avLst>
              <a:gd name="adj" fmla="val 37500"/>
            </a:avLst>
          </a:prstGeom>
          <a:noFill/>
          <a:ln w="2857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10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2" grpId="0"/>
      <p:bldP spid="3" grpId="0"/>
      <p:bldP spid="4" grpId="0"/>
      <p:bldP spid="5" grpId="0"/>
      <p:bldP spid="717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93184" y="306948"/>
            <a:ext cx="11784168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 err="1">
                <a:latin typeface="Arial" panose="020B0604020202020204" pitchFamily="34" charset="0"/>
              </a:rPr>
              <a:t>Báo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cáo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hoạt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động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thường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có</a:t>
            </a:r>
            <a:r>
              <a:rPr lang="en-US" altLang="vi-VN" sz="3600" dirty="0">
                <a:latin typeface="Arial" panose="020B0604020202020204" pitchFamily="34" charset="0"/>
              </a:rPr>
              <a:t> 3 </a:t>
            </a:r>
            <a:r>
              <a:rPr lang="en-US" altLang="vi-VN" sz="3600" dirty="0" err="1">
                <a:latin typeface="Arial" panose="020B0604020202020204" pitchFamily="34" charset="0"/>
              </a:rPr>
              <a:t>phần</a:t>
            </a:r>
            <a:r>
              <a:rPr lang="en-US" altLang="vi-VN" sz="3600" dirty="0">
                <a:latin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*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Mở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đầu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b="1" dirty="0">
                <a:latin typeface="Arial" panose="020B0604020202020204" pitchFamily="34" charset="0"/>
              </a:rPr>
              <a:t> 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Tiêu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ngữ</a:t>
            </a:r>
            <a:endParaRPr lang="en-US" altLang="vi-VN" sz="3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 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Địa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điểm</a:t>
            </a:r>
            <a:r>
              <a:rPr lang="en-US" altLang="vi-VN" sz="3600" dirty="0">
                <a:latin typeface="Arial" panose="020B0604020202020204" pitchFamily="34" charset="0"/>
              </a:rPr>
              <a:t>, </a:t>
            </a:r>
            <a:r>
              <a:rPr lang="en-US" altLang="vi-VN" sz="3600" dirty="0" err="1">
                <a:latin typeface="Arial" panose="020B0604020202020204" pitchFamily="34" charset="0"/>
              </a:rPr>
              <a:t>thời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gian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viết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báo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cáo</a:t>
            </a:r>
            <a:r>
              <a:rPr lang="en-US" altLang="vi-VN" sz="3600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 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Tên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báo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cáo</a:t>
            </a:r>
            <a:r>
              <a:rPr lang="en-US" altLang="vi-VN" sz="3600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 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Kính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thưa,kính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gửi</a:t>
            </a:r>
            <a:r>
              <a:rPr lang="en-US" altLang="vi-VN" sz="3600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* 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Nội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 dung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chính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của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báo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cáo</a:t>
            </a:r>
            <a:r>
              <a:rPr lang="en-US" altLang="vi-VN" sz="3600" dirty="0">
                <a:latin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Nhận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xét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các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mặt</a:t>
            </a:r>
            <a:endParaRPr lang="en-US" altLang="vi-VN" sz="3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Ưu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điểm</a:t>
            </a:r>
            <a:r>
              <a:rPr lang="en-US" altLang="vi-VN" sz="3600" dirty="0">
                <a:latin typeface="Arial" panose="020B0604020202020204" pitchFamily="34" charset="0"/>
              </a:rPr>
              <a:t>, </a:t>
            </a:r>
            <a:r>
              <a:rPr lang="en-US" altLang="vi-VN" sz="3600" dirty="0" err="1">
                <a:latin typeface="Arial" panose="020B0604020202020204" pitchFamily="34" charset="0"/>
              </a:rPr>
              <a:t>nhược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điểm</a:t>
            </a:r>
            <a:r>
              <a:rPr lang="en-US" altLang="vi-VN" sz="3600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              - </a:t>
            </a:r>
            <a:r>
              <a:rPr lang="en-US" altLang="vi-VN" sz="3600" dirty="0" err="1">
                <a:latin typeface="Arial" panose="020B0604020202020204" pitchFamily="34" charset="0"/>
              </a:rPr>
              <a:t>Khen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thưởng</a:t>
            </a:r>
            <a:r>
              <a:rPr lang="en-US" altLang="vi-VN" sz="3600" dirty="0">
                <a:latin typeface="Arial" panose="020B0604020202020204" pitchFamily="34" charset="0"/>
              </a:rPr>
              <a:t>….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3600" dirty="0">
                <a:latin typeface="Arial" panose="020B0604020202020204" pitchFamily="34" charset="0"/>
              </a:rPr>
              <a:t>*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Kết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Arial" panose="020B0604020202020204" pitchFamily="34" charset="0"/>
              </a:rPr>
              <a:t>thúc</a:t>
            </a:r>
            <a:r>
              <a:rPr lang="en-US" altLang="vi-VN" sz="3600" dirty="0">
                <a:solidFill>
                  <a:srgbClr val="FF0000"/>
                </a:solidFill>
                <a:latin typeface="Arial" panose="020B0604020202020204" pitchFamily="34" charset="0"/>
              </a:rPr>
              <a:t>:  </a:t>
            </a:r>
            <a:r>
              <a:rPr lang="en-US" altLang="vi-VN" sz="3600" dirty="0">
                <a:latin typeface="Arial" panose="020B0604020202020204" pitchFamily="34" charset="0"/>
              </a:rPr>
              <a:t>- </a:t>
            </a:r>
            <a:r>
              <a:rPr lang="en-US" altLang="vi-VN" sz="3600" dirty="0" err="1">
                <a:latin typeface="Arial" panose="020B0604020202020204" pitchFamily="34" charset="0"/>
              </a:rPr>
              <a:t>Kí</a:t>
            </a:r>
            <a:r>
              <a:rPr lang="en-US" altLang="vi-VN" sz="3600" dirty="0">
                <a:latin typeface="Arial" panose="020B0604020202020204" pitchFamily="34" charset="0"/>
              </a:rPr>
              <a:t> </a:t>
            </a:r>
            <a:r>
              <a:rPr lang="en-US" altLang="vi-VN" sz="3600" dirty="0" err="1">
                <a:latin typeface="Arial" panose="020B0604020202020204" pitchFamily="34" charset="0"/>
              </a:rPr>
              <a:t>tên</a:t>
            </a:r>
            <a:r>
              <a:rPr lang="en-US" altLang="vi-VN" sz="36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80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1115095" y="2024667"/>
            <a:ext cx="9458459" cy="2438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0000FF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TẠM BIỆT CÁC EM</a:t>
            </a:r>
          </a:p>
        </p:txBody>
      </p:sp>
      <p:sp>
        <p:nvSpPr>
          <p:cNvPr id="19461" name="Arc 5"/>
          <p:cNvSpPr>
            <a:spLocks/>
          </p:cNvSpPr>
          <p:nvPr/>
        </p:nvSpPr>
        <p:spPr bwMode="auto">
          <a:xfrm flipH="1" flipV="1">
            <a:off x="152399" y="1319011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rc 6"/>
          <p:cNvSpPr>
            <a:spLocks/>
          </p:cNvSpPr>
          <p:nvPr/>
        </p:nvSpPr>
        <p:spPr bwMode="auto">
          <a:xfrm flipH="1" flipV="1">
            <a:off x="152399" y="1881389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rc 5"/>
          <p:cNvSpPr>
            <a:spLocks/>
          </p:cNvSpPr>
          <p:nvPr/>
        </p:nvSpPr>
        <p:spPr bwMode="auto">
          <a:xfrm flipH="1" flipV="1">
            <a:off x="152400" y="1600200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rc 6"/>
          <p:cNvSpPr>
            <a:spLocks/>
          </p:cNvSpPr>
          <p:nvPr/>
        </p:nvSpPr>
        <p:spPr bwMode="auto">
          <a:xfrm flipH="1" flipV="1">
            <a:off x="152399" y="2162578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rc 6"/>
          <p:cNvSpPr>
            <a:spLocks/>
          </p:cNvSpPr>
          <p:nvPr/>
        </p:nvSpPr>
        <p:spPr bwMode="auto">
          <a:xfrm flipH="1" flipV="1">
            <a:off x="152398" y="2300489"/>
            <a:ext cx="7851775" cy="4419600"/>
          </a:xfrm>
          <a:custGeom>
            <a:avLst/>
            <a:gdLst>
              <a:gd name="T0" fmla="*/ 0 w 25880"/>
              <a:gd name="T1" fmla="*/ 2147483646 h 21600"/>
              <a:gd name="T2" fmla="*/ 2147483646 w 25880"/>
              <a:gd name="T3" fmla="*/ 2147483646 h 21600"/>
              <a:gd name="T4" fmla="*/ 2147483646 w 2588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880" h="21600" fill="none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</a:path>
              <a:path w="25880" h="21600" stroke="0" extrusionOk="0">
                <a:moveTo>
                  <a:pt x="0" y="428"/>
                </a:moveTo>
                <a:cubicBezTo>
                  <a:pt x="1408" y="143"/>
                  <a:pt x="2842" y="0"/>
                  <a:pt x="4280" y="0"/>
                </a:cubicBezTo>
                <a:cubicBezTo>
                  <a:pt x="16209" y="0"/>
                  <a:pt x="25880" y="9670"/>
                  <a:pt x="25880" y="21600"/>
                </a:cubicBezTo>
                <a:lnTo>
                  <a:pt x="4280" y="21600"/>
                </a:lnTo>
                <a:lnTo>
                  <a:pt x="0" y="428"/>
                </a:lnTo>
                <a:close/>
              </a:path>
            </a:pathLst>
          </a:custGeom>
          <a:noFill/>
          <a:ln w="190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4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19461" grpId="0" animBg="1"/>
      <p:bldP spid="19462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155860" y="464713"/>
            <a:ext cx="588027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66669" y="2005013"/>
            <a:ext cx="11101589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qua. </a:t>
            </a:r>
          </a:p>
        </p:txBody>
      </p:sp>
    </p:spTree>
    <p:extLst>
      <p:ext uri="{BB962C8B-B14F-4D97-AF65-F5344CB8AC3E}">
        <p14:creationId xmlns:p14="http://schemas.microsoft.com/office/powerpoint/2010/main" val="197029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31819" y="274638"/>
            <a:ext cx="11694017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cáo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vi-VN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Thưa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xin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báo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cáo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ta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đua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“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Noi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gương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”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vừa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qua: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A-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đông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đầy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đủ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ý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kỉ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luật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vẫn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đạt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55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90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khá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kém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.`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2. Lao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nhổ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cỏ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bồn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sân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điệu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múa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tham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Liên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hoan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nghệ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chào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mừng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lập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Quân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Nam,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đoạt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nhì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B-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nghị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khen</a:t>
            </a:r>
            <a:r>
              <a:rPr lang="en-US" altLang="vi-VN" sz="20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thưởng</a:t>
            </a:r>
            <a:endParaRPr lang="en-US" altLang="vi-VN" sz="2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tổ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-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Đặng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Tuấn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Cảnh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Nguyễn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Hà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Đức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Vũ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Minh Long,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Bùi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Thị</a:t>
            </a:r>
            <a:r>
              <a:rPr lang="en-US" altLang="vi-VN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Mai.</a:t>
            </a:r>
          </a:p>
        </p:txBody>
      </p:sp>
    </p:spTree>
    <p:extLst>
      <p:ext uri="{BB962C8B-B14F-4D97-AF65-F5344CB8AC3E}">
        <p14:creationId xmlns:p14="http://schemas.microsoft.com/office/powerpoint/2010/main" val="34917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590" y="569914"/>
            <a:ext cx="1142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báo cáo gồm những nội dung chính nào?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Lớp tổ chức thi đua trong tháng để làm gì?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4437" y="2076450"/>
            <a:ext cx="1115309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124" y="4075428"/>
            <a:ext cx="115008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897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378210" y="447223"/>
            <a:ext cx="58385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9841" y="2007160"/>
            <a:ext cx="11467676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V="1">
            <a:off x="823920" y="4072207"/>
            <a:ext cx="6034645" cy="2147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066246" y="4072207"/>
            <a:ext cx="2329227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8271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 animBg="1"/>
      <p:bldP spid="30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05782" y="423681"/>
            <a:ext cx="1105974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087" y="2642315"/>
            <a:ext cx="1105974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đảm</a:t>
            </a:r>
            <a:r>
              <a:rPr lang="en-US" alt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alt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810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40805" y="912813"/>
            <a:ext cx="8487177" cy="609600"/>
          </a:xfrm>
        </p:spPr>
        <p:txBody>
          <a:bodyPr rtlCol="0">
            <a:noAutofit/>
          </a:bodyPr>
          <a:lstStyle/>
          <a:p>
            <a:pPr algn="ctr">
              <a:buNone/>
              <a:defRPr/>
            </a:pP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Báo cáo hoạt động</a:t>
            </a:r>
          </a:p>
          <a:p>
            <a:pPr>
              <a:defRPr/>
            </a:pPr>
            <a:endParaRPr lang="en-US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640805" y="2057401"/>
            <a:ext cx="9936408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26018" y="1558343"/>
            <a:ext cx="11165982" cy="427809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lang="en-US" sz="3200" b="1" dirty="0">
                <a:solidFill>
                  <a:srgbClr val="00B0F0"/>
                </a:solidFill>
                <a:cs typeface="Times New Roman" panose="02020603050405020304" pitchFamily="18" charset="0"/>
              </a:rPr>
              <a:t>Về học tập:</a:t>
            </a:r>
          </a:p>
          <a:p>
            <a:pPr marL="0" indent="0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* Ưu điểm: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Thực hiện giờ giấc, học bài và làm bài 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Giúp đỡ nhau trong học tập.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   - Ý thức kỉ luật. Kết quả học tập.</a:t>
            </a:r>
          </a:p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* Nhược điểm: </a:t>
            </a: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Vẫn còn bạn chưa đúng </a:t>
            </a:r>
            <a:r>
              <a:rPr lang="en-US" sz="3200" b="1" dirty="0" err="1">
                <a:solidFill>
                  <a:srgbClr val="000066"/>
                </a:solidFill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rgbClr val="000066"/>
                </a:solidFill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4555006" y="335297"/>
            <a:ext cx="4919014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b="1" u="sng" dirty="0">
                <a:solidFill>
                  <a:srgbClr val="000000"/>
                </a:solidFill>
                <a:cs typeface="Times New Roman" panose="02020603050405020304" pitchFamily="18" charset="0"/>
              </a:rPr>
              <a:t>Tập làm văn</a:t>
            </a:r>
          </a:p>
        </p:txBody>
      </p:sp>
    </p:spTree>
    <p:extLst>
      <p:ext uri="{BB962C8B-B14F-4D97-AF65-F5344CB8AC3E}">
        <p14:creationId xmlns:p14="http://schemas.microsoft.com/office/powerpoint/2010/main" val="356642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70456" y="1920025"/>
            <a:ext cx="11565229" cy="409342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sz="3600" b="1" dirty="0">
                <a:solidFill>
                  <a:srgbClr val="00B0F0"/>
                </a:solidFill>
              </a:rPr>
              <a:t>2. Lao động:</a:t>
            </a:r>
          </a:p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</a:rPr>
              <a:t>* Ưu điểm:</a:t>
            </a:r>
          </a:p>
          <a:p>
            <a:pPr>
              <a:defRPr/>
            </a:pPr>
            <a:r>
              <a:rPr lang="en-US" sz="3600" b="1" dirty="0">
                <a:solidFill>
                  <a:srgbClr val="000066"/>
                </a:solidFill>
              </a:rPr>
              <a:t>     - Trực nhật.</a:t>
            </a:r>
          </a:p>
          <a:p>
            <a:pPr>
              <a:defRPr/>
            </a:pPr>
            <a:r>
              <a:rPr lang="en-US" sz="3600" b="1" dirty="0">
                <a:solidFill>
                  <a:srgbClr val="000066"/>
                </a:solidFill>
              </a:rPr>
              <a:t>     - Vệ sinh sân trường.</a:t>
            </a:r>
            <a:r>
              <a:rPr lang="en-US" sz="3600" b="1" dirty="0">
                <a:solidFill>
                  <a:srgbClr val="000000"/>
                </a:solidFill>
              </a:rPr>
              <a:t> </a:t>
            </a:r>
          </a:p>
          <a:p>
            <a:pPr>
              <a:defRPr/>
            </a:pPr>
            <a:r>
              <a:rPr lang="en-US" sz="3600" b="1" dirty="0">
                <a:solidFill>
                  <a:srgbClr val="000000"/>
                </a:solidFill>
              </a:rPr>
              <a:t>     </a:t>
            </a:r>
            <a:r>
              <a:rPr lang="en-US" sz="3600" b="1" dirty="0">
                <a:solidFill>
                  <a:srgbClr val="000066"/>
                </a:solidFill>
              </a:rPr>
              <a:t>- Chăm sóc cây xanh</a:t>
            </a:r>
            <a:r>
              <a:rPr lang="en-US" sz="4400" b="1" dirty="0">
                <a:solidFill>
                  <a:srgbClr val="000066"/>
                </a:solidFill>
              </a:rPr>
              <a:t>.</a:t>
            </a:r>
          </a:p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</a:rPr>
              <a:t>* Nhược điểm: </a:t>
            </a:r>
            <a:r>
              <a:rPr lang="en-US" sz="3600" b="1" dirty="0">
                <a:solidFill>
                  <a:srgbClr val="000066"/>
                </a:solidFill>
              </a:rPr>
              <a:t>Còn bạn chưa vứt rác đúng nơi quy định…  </a:t>
            </a:r>
            <a:r>
              <a:rPr lang="en-US" sz="3600" dirty="0">
                <a:solidFill>
                  <a:srgbClr val="000066"/>
                </a:solidFill>
              </a:rPr>
              <a:t>         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976204" y="-56356"/>
            <a:ext cx="4919014" cy="64611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3600" u="sng" dirty="0">
                <a:solidFill>
                  <a:srgbClr val="000000"/>
                </a:solidFill>
              </a:rPr>
              <a:t>Tập làm văn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342965" y="638601"/>
            <a:ext cx="8487177" cy="609600"/>
          </a:xfrm>
        </p:spPr>
        <p:txBody>
          <a:bodyPr rtlCol="0">
            <a:noAutofit/>
          </a:bodyPr>
          <a:lstStyle/>
          <a:p>
            <a:pPr algn="ctr">
              <a:buNone/>
              <a:defRPr/>
            </a:pPr>
            <a:r>
              <a:rPr lang="en-US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Báo cáo hoạt động</a:t>
            </a:r>
          </a:p>
          <a:p>
            <a:pPr>
              <a:defRPr/>
            </a:pP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41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34850" y="464334"/>
            <a:ext cx="11732654" cy="56938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algn="just">
              <a:spcBef>
                <a:spcPct val="50000"/>
              </a:spcBef>
              <a:buFontTx/>
              <a:buAutoNum type="arabicPeriod"/>
              <a:defRPr/>
            </a:pPr>
            <a:r>
              <a:rPr lang="en-US" altLang="vi-VN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học tập :</a:t>
            </a:r>
          </a:p>
          <a:p>
            <a:pPr marL="0" indent="0" algn="just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 Ưu điểm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Đa số các bạn đi học đúng giờ.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Học bài và làm bài đầy đủ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Ý thức kỉ luật tốt, thực hiện đúng nội quy của trường, lớp đề ra.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Hăng hái phát biểu ý kiến xây dựng bài.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* Nhược điểm: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Vẫn còn một bạn đi học muộn và hai bạn nói chuyện riêng trong giờ.</a:t>
            </a:r>
          </a:p>
          <a:p>
            <a:pPr algn="just" eaLnBrk="1" hangingPunct="1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</a:p>
        </p:txBody>
      </p:sp>
    </p:spTree>
    <p:extLst>
      <p:ext uri="{BB962C8B-B14F-4D97-AF65-F5344CB8AC3E}">
        <p14:creationId xmlns:p14="http://schemas.microsoft.com/office/powerpoint/2010/main" val="136489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1065</Words>
  <Application>Microsoft Office PowerPoint</Application>
  <PresentationFormat>Widescreen</PresentationFormat>
  <Paragraphs>95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9</cp:revision>
  <dcterms:created xsi:type="dcterms:W3CDTF">2022-01-13T08:33:48Z</dcterms:created>
  <dcterms:modified xsi:type="dcterms:W3CDTF">2022-01-21T04:51:03Z</dcterms:modified>
</cp:coreProperties>
</file>