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1.xml" ContentType="application/vnd.openxmlformats-officedocument.presentationml.tags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2" r:id="rId2"/>
  </p:sldMasterIdLst>
  <p:notesMasterIdLst>
    <p:notesMasterId r:id="rId25"/>
  </p:notesMasterIdLst>
  <p:sldIdLst>
    <p:sldId id="256" r:id="rId3"/>
    <p:sldId id="509" r:id="rId4"/>
    <p:sldId id="512" r:id="rId5"/>
    <p:sldId id="527" r:id="rId6"/>
    <p:sldId id="528" r:id="rId7"/>
    <p:sldId id="272" r:id="rId8"/>
    <p:sldId id="477" r:id="rId9"/>
    <p:sldId id="523" r:id="rId10"/>
    <p:sldId id="524" r:id="rId11"/>
    <p:sldId id="530" r:id="rId12"/>
    <p:sldId id="531" r:id="rId13"/>
    <p:sldId id="525" r:id="rId14"/>
    <p:sldId id="526" r:id="rId15"/>
    <p:sldId id="519" r:id="rId16"/>
    <p:sldId id="517" r:id="rId17"/>
    <p:sldId id="375" r:id="rId18"/>
    <p:sldId id="520" r:id="rId19"/>
    <p:sldId id="521" r:id="rId20"/>
    <p:sldId id="522" r:id="rId21"/>
    <p:sldId id="518" r:id="rId22"/>
    <p:sldId id="343" r:id="rId23"/>
    <p:sldId id="529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670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8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29880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44316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75946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4121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3829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1225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2597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0327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9639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5468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1270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0158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11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5813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7216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image" Target="../media/image2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61" r:id="rId10"/>
    <p:sldLayoutId id="2147483660" r:id="rId11"/>
    <p:sldLayoutId id="2147483658" r:id="rId12"/>
    <p:sldLayoutId id="2147483663" r:id="rId13"/>
    <p:sldLayoutId id="2147483662" r:id="rId14"/>
    <p:sldLayoutId id="2147483655" r:id="rId15"/>
    <p:sldLayoutId id="2147483677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C3606EF-A0FF-43BB-B957-9EE10EF858F4}"/>
              </a:ext>
            </a:extLst>
          </p:cNvPr>
          <p:cNvSpPr txBox="1"/>
          <p:nvPr userDrawn="1"/>
        </p:nvSpPr>
        <p:spPr>
          <a:xfrm>
            <a:off x="9122735" y="21045"/>
            <a:ext cx="55501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Hương</a:t>
            </a:r>
            <a:r>
              <a:rPr lang="en-US" sz="1200" dirty="0"/>
              <a:t> </a:t>
            </a:r>
            <a:r>
              <a:rPr lang="en-US" sz="1200" dirty="0" err="1"/>
              <a:t>Thảo</a:t>
            </a:r>
            <a:r>
              <a:rPr lang="en-US" sz="1200" dirty="0"/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053092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3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6.png"/><Relationship Id="rId3" Type="http://schemas.openxmlformats.org/officeDocument/2006/relationships/image" Target="../media/image17.png"/><Relationship Id="rId7" Type="http://schemas.openxmlformats.org/officeDocument/2006/relationships/image" Target="../media/image23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0.png"/><Relationship Id="rId11" Type="http://schemas.openxmlformats.org/officeDocument/2006/relationships/image" Target="../media/image22.png"/><Relationship Id="rId5" Type="http://schemas.openxmlformats.org/officeDocument/2006/relationships/image" Target="../media/image43.png"/><Relationship Id="rId10" Type="http://schemas.openxmlformats.org/officeDocument/2006/relationships/image" Target="../media/image21.png"/><Relationship Id="rId4" Type="http://schemas.openxmlformats.org/officeDocument/2006/relationships/image" Target="../media/image7.png"/><Relationship Id="rId9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3.png"/><Relationship Id="rId5" Type="http://schemas.openxmlformats.org/officeDocument/2006/relationships/image" Target="../media/image20.png"/><Relationship Id="rId4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3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3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05" y="2986567"/>
            <a:ext cx="4606289" cy="38714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479C6D-4457-4FD6-8712-08CDB240C306}"/>
              </a:ext>
            </a:extLst>
          </p:cNvPr>
          <p:cNvSpPr txBox="1"/>
          <p:nvPr/>
        </p:nvSpPr>
        <p:spPr>
          <a:xfrm>
            <a:off x="1531620" y="1257300"/>
            <a:ext cx="99212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Chào mừng thầy cô và các em </a:t>
            </a:r>
          </a:p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đến với môn Tiếng Việt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49127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B5C96F4-F80F-48B3-B087-95D33F87665C}"/>
              </a:ext>
            </a:extLst>
          </p:cNvPr>
          <p:cNvSpPr txBox="1"/>
          <p:nvPr/>
        </p:nvSpPr>
        <p:spPr>
          <a:xfrm>
            <a:off x="412200" y="1322676"/>
            <a:ext cx="113676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Hôm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bụng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Ê –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–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liền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khám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bệnh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Ê –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–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ruột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thừa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mổ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gấp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đèn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Ê –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–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lo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đớn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cậu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mếu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 “Xin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cứu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cháu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!”.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 “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mổ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cháu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ạ!”.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418CD9-9164-47A2-887A-C7DC83B3DD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848298" y="375529"/>
            <a:ext cx="871719" cy="52517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7D2132F-98BA-40DD-8A21-4E2C28E6CDDA}"/>
              </a:ext>
            </a:extLst>
          </p:cNvPr>
          <p:cNvSpPr txBox="1"/>
          <p:nvPr/>
        </p:nvSpPr>
        <p:spPr>
          <a:xfrm>
            <a:off x="3066712" y="799456"/>
            <a:ext cx="67310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ÁNH SÁNG CỦA YÊU THƯƠNG</a:t>
            </a: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487A0CB4-56A0-439B-B42E-9DC853B81AEE}"/>
              </a:ext>
            </a:extLst>
          </p:cNvPr>
          <p:cNvSpPr/>
          <p:nvPr/>
        </p:nvSpPr>
        <p:spPr>
          <a:xfrm>
            <a:off x="8978747" y="375529"/>
            <a:ext cx="2820318" cy="1122765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785950D-7C95-475A-B9BB-151D7772BBBD}"/>
              </a:ext>
            </a:extLst>
          </p:cNvPr>
          <p:cNvSpPr txBox="1"/>
          <p:nvPr/>
        </p:nvSpPr>
        <p:spPr>
          <a:xfrm>
            <a:off x="9032316" y="537846"/>
            <a:ext cx="27667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FF0000"/>
                </a:solidFill>
                <a:latin typeface="Arial-Rounded"/>
                <a:ea typeface="Arial-Rounded"/>
              </a:rPr>
              <a:t>Đọc</a:t>
            </a:r>
            <a:r>
              <a:rPr lang="en-US" sz="2800" b="1" dirty="0">
                <a:solidFill>
                  <a:srgbClr val="FF0000"/>
                </a:solidFill>
                <a:latin typeface="Arial-Rounded"/>
                <a:ea typeface="Arial-Rounded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/>
                <a:ea typeface="Arial-Rounded"/>
              </a:rPr>
              <a:t>theo</a:t>
            </a:r>
            <a:r>
              <a:rPr lang="en-US" sz="2800" b="1" dirty="0">
                <a:solidFill>
                  <a:srgbClr val="FF0000"/>
                </a:solidFill>
                <a:latin typeface="Arial-Rounded"/>
                <a:ea typeface="Arial-Rounded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/>
                <a:ea typeface="Arial-Rounded"/>
              </a:rPr>
              <a:t>nhóm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B49C170-1BC8-44BE-B96D-C602233BFF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0017" y="4000332"/>
            <a:ext cx="9337621" cy="248867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E8D063C-D8C2-464C-B612-960324E4B2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534" y="1409938"/>
            <a:ext cx="433696" cy="40983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FF90D8B-EC1D-449C-8F8C-6034C6CEF095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rgbClr val="FC7D77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534" y="2332801"/>
            <a:ext cx="409832" cy="409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4540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0A9ECC7-56B6-461F-AB16-44667690BFF2}"/>
              </a:ext>
            </a:extLst>
          </p:cNvPr>
          <p:cNvSpPr txBox="1"/>
          <p:nvPr/>
        </p:nvSpPr>
        <p:spPr>
          <a:xfrm>
            <a:off x="353854" y="1132172"/>
            <a:ext cx="11435138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Ê –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–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ôm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suy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nghĩ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thế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cứu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?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cậu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đèn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mảnh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Nét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cậu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hẳn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Ê –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–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sang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xóm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mượn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tấm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đèn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cậu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thắp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phòng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bỗng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Nhìn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phòng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Ca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mổ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Ê –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–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cứu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BF91D4D-F254-4AA8-9BE6-840A1A2371B2}"/>
              </a:ext>
            </a:extLst>
          </p:cNvPr>
          <p:cNvSpPr txBox="1"/>
          <p:nvPr/>
        </p:nvSpPr>
        <p:spPr>
          <a:xfrm>
            <a:off x="5697332" y="4274098"/>
            <a:ext cx="77861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(Theo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Truyện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2, NXB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1995)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24E24D-607B-4E6B-AE21-49FC73350925}"/>
              </a:ext>
            </a:extLst>
          </p:cNvPr>
          <p:cNvSpPr txBox="1"/>
          <p:nvPr/>
        </p:nvSpPr>
        <p:spPr>
          <a:xfrm>
            <a:off x="2730496" y="499424"/>
            <a:ext cx="67310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ÁNH SÁNG CỦA YÊU THƯƠNG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C27874D-D9D6-4152-BCDD-A95D155DE9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575241" y="497472"/>
            <a:ext cx="849684" cy="5251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A1F923D-B43F-495B-A47A-A495C2072C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499" y="4280530"/>
            <a:ext cx="5473138" cy="2346962"/>
          </a:xfrm>
          <a:prstGeom prst="round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9364C2-0778-4E61-9D08-420F67937E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499" y="1194057"/>
            <a:ext cx="409832" cy="409832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FC4BB184-686C-4E4E-81E4-686BE405647C}"/>
              </a:ext>
            </a:extLst>
          </p:cNvPr>
          <p:cNvGrpSpPr/>
          <p:nvPr/>
        </p:nvGrpSpPr>
        <p:grpSpPr>
          <a:xfrm>
            <a:off x="304700" y="3161778"/>
            <a:ext cx="541082" cy="850710"/>
            <a:chOff x="3416466" y="2965092"/>
            <a:chExt cx="380233" cy="646331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1A1AD407-8AFE-4C8E-8642-4B7F492E3E92}"/>
                </a:ext>
              </a:extLst>
            </p:cNvPr>
            <p:cNvSpPr/>
            <p:nvPr/>
          </p:nvSpPr>
          <p:spPr>
            <a:xfrm>
              <a:off x="3445636" y="3057837"/>
              <a:ext cx="321893" cy="321893"/>
            </a:xfrm>
            <a:prstGeom prst="ellipse">
              <a:avLst/>
            </a:prstGeom>
            <a:solidFill>
              <a:srgbClr val="FFAB40"/>
            </a:solidFill>
            <a:ln w="12700" cap="flat" cmpd="sng" algn="ctr">
              <a:noFill/>
              <a:prstDash val="solid"/>
            </a:ln>
            <a:effectLst/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36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Charlotte" panose="02040603050506020204" pitchFamily="18" charset="0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1DA3EEA-F709-47A7-8116-809F2DC0A83F}"/>
                </a:ext>
              </a:extLst>
            </p:cNvPr>
            <p:cNvSpPr/>
            <p:nvPr/>
          </p:nvSpPr>
          <p:spPr>
            <a:xfrm rot="21163024">
              <a:off x="3416466" y="2965092"/>
              <a:ext cx="38023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VN" sz="3600" b="1" i="1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Charlotte" panose="02040603050506020204" pitchFamily="18" charset="0"/>
                  <a:ea typeface="Arial-Rounded"/>
                  <a:cs typeface="Arial"/>
                  <a:sym typeface="Arial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013466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B5C96F4-F80F-48B3-B087-95D33F87665C}"/>
              </a:ext>
            </a:extLst>
          </p:cNvPr>
          <p:cNvSpPr txBox="1"/>
          <p:nvPr/>
        </p:nvSpPr>
        <p:spPr>
          <a:xfrm>
            <a:off x="412200" y="1322676"/>
            <a:ext cx="113676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en-US" sz="2800" dirty="0" err="1">
                <a:latin typeface="+mj-lt"/>
              </a:rPr>
              <a:t>Hôm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ấy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bố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vắng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nhà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mẹ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bị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đau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bụng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dữ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dội</a:t>
            </a:r>
            <a:r>
              <a:rPr lang="en-US" sz="2800" dirty="0">
                <a:latin typeface="+mj-lt"/>
              </a:rPr>
              <a:t>. Ê – </a:t>
            </a:r>
            <a:r>
              <a:rPr lang="en-US" sz="2800" dirty="0" err="1">
                <a:latin typeface="+mj-lt"/>
              </a:rPr>
              <a:t>đi</a:t>
            </a:r>
            <a:r>
              <a:rPr lang="en-US" sz="2800" dirty="0">
                <a:latin typeface="+mj-lt"/>
              </a:rPr>
              <a:t> – </a:t>
            </a:r>
            <a:r>
              <a:rPr lang="en-US" sz="2800" dirty="0" err="1">
                <a:latin typeface="+mj-lt"/>
              </a:rPr>
              <a:t>xơn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liền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chạy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mời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bác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sĩ</a:t>
            </a:r>
            <a:r>
              <a:rPr lang="en-US" sz="2800" dirty="0">
                <a:latin typeface="+mj-lt"/>
              </a:rPr>
              <a:t>.</a:t>
            </a:r>
          </a:p>
          <a:p>
            <a:pPr indent="457200" algn="just"/>
            <a:r>
              <a:rPr lang="en-US" sz="2800" dirty="0" err="1">
                <a:latin typeface="+mj-lt"/>
              </a:rPr>
              <a:t>Bác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sĩ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đến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khám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bệnh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biết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mẹ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của</a:t>
            </a:r>
            <a:r>
              <a:rPr lang="en-US" sz="2800" dirty="0">
                <a:latin typeface="+mj-lt"/>
              </a:rPr>
              <a:t> Ê – </a:t>
            </a:r>
            <a:r>
              <a:rPr lang="en-US" sz="2800" dirty="0" err="1">
                <a:latin typeface="+mj-lt"/>
              </a:rPr>
              <a:t>đi</a:t>
            </a:r>
            <a:r>
              <a:rPr lang="en-US" sz="2800" dirty="0">
                <a:latin typeface="+mj-lt"/>
              </a:rPr>
              <a:t> – </a:t>
            </a:r>
            <a:r>
              <a:rPr lang="en-US" sz="2800" dirty="0" err="1">
                <a:latin typeface="+mj-lt"/>
              </a:rPr>
              <a:t>xơn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đau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ruột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thừa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phải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mổ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gấp</a:t>
            </a:r>
            <a:r>
              <a:rPr lang="en-US" sz="2800" dirty="0"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Nhưng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trời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cứ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tối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dần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với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ánh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đèn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dầu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tù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mù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chẳng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thể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làm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gì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được</a:t>
            </a:r>
            <a:r>
              <a:rPr lang="en-US" sz="2800" dirty="0">
                <a:latin typeface="+mj-lt"/>
              </a:rPr>
              <a:t>. Ê – </a:t>
            </a:r>
            <a:r>
              <a:rPr lang="en-US" sz="2800" dirty="0" err="1">
                <a:latin typeface="+mj-lt"/>
              </a:rPr>
              <a:t>đi</a:t>
            </a:r>
            <a:r>
              <a:rPr lang="en-US" sz="2800" dirty="0">
                <a:latin typeface="+mj-lt"/>
              </a:rPr>
              <a:t> – </a:t>
            </a:r>
            <a:r>
              <a:rPr lang="en-US" sz="2800" dirty="0" err="1">
                <a:latin typeface="+mj-lt"/>
              </a:rPr>
              <a:t>xơn</a:t>
            </a:r>
            <a:r>
              <a:rPr lang="en-US" sz="2800" dirty="0">
                <a:latin typeface="+mj-lt"/>
              </a:rPr>
              <a:t> lo </a:t>
            </a:r>
            <a:r>
              <a:rPr lang="en-US" sz="2800" dirty="0" err="1">
                <a:latin typeface="+mj-lt"/>
              </a:rPr>
              <a:t>lắng</a:t>
            </a:r>
            <a:r>
              <a:rPr lang="en-US" sz="2800" dirty="0"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Thấy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mẹ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đau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đớn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cậu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mếu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máo</a:t>
            </a:r>
            <a:r>
              <a:rPr lang="en-US" sz="2800" dirty="0">
                <a:latin typeface="+mj-lt"/>
              </a:rPr>
              <a:t>: “Xin </a:t>
            </a:r>
            <a:r>
              <a:rPr lang="en-US" sz="2800" dirty="0" err="1">
                <a:latin typeface="+mj-lt"/>
              </a:rPr>
              <a:t>bác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sĩ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cứu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mẹ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cháu</a:t>
            </a:r>
            <a:r>
              <a:rPr lang="en-US" sz="2800" dirty="0">
                <a:latin typeface="+mj-lt"/>
              </a:rPr>
              <a:t>!”. </a:t>
            </a:r>
            <a:r>
              <a:rPr lang="en-US" sz="2800" dirty="0" err="1">
                <a:latin typeface="+mj-lt"/>
              </a:rPr>
              <a:t>Bác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sĩ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ái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ngại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nói</a:t>
            </a:r>
            <a:r>
              <a:rPr lang="en-US" sz="2800" dirty="0">
                <a:latin typeface="+mj-lt"/>
              </a:rPr>
              <a:t>: “</a:t>
            </a:r>
            <a:r>
              <a:rPr lang="en-US" sz="2800" dirty="0" err="1">
                <a:latin typeface="+mj-lt"/>
              </a:rPr>
              <a:t>Đủ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ánh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sáng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bác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mới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mổ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được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cháu</a:t>
            </a:r>
            <a:r>
              <a:rPr lang="en-US" sz="2800" dirty="0">
                <a:latin typeface="+mj-lt"/>
              </a:rPr>
              <a:t> ạ!”.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418CD9-9164-47A2-887A-C7DC83B3DD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848298" y="375529"/>
            <a:ext cx="871719" cy="52517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7D2132F-98BA-40DD-8A21-4E2C28E6CDDA}"/>
              </a:ext>
            </a:extLst>
          </p:cNvPr>
          <p:cNvSpPr txBox="1"/>
          <p:nvPr/>
        </p:nvSpPr>
        <p:spPr>
          <a:xfrm>
            <a:off x="3066712" y="799456"/>
            <a:ext cx="67310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ÁNH SÁNG CỦA YÊU THƯƠNG</a:t>
            </a: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487A0CB4-56A0-439B-B42E-9DC853B81AEE}"/>
              </a:ext>
            </a:extLst>
          </p:cNvPr>
          <p:cNvSpPr/>
          <p:nvPr/>
        </p:nvSpPr>
        <p:spPr>
          <a:xfrm>
            <a:off x="8978747" y="375529"/>
            <a:ext cx="2820318" cy="1122765"/>
          </a:xfrm>
          <a:prstGeom prst="cloud">
            <a:avLst/>
          </a:prstGeom>
          <a:solidFill>
            <a:srgbClr val="92D05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785950D-7C95-475A-B9BB-151D7772BBBD}"/>
              </a:ext>
            </a:extLst>
          </p:cNvPr>
          <p:cNvSpPr txBox="1"/>
          <p:nvPr/>
        </p:nvSpPr>
        <p:spPr>
          <a:xfrm>
            <a:off x="9071397" y="627807"/>
            <a:ext cx="27667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+mj-lt"/>
              </a:rPr>
              <a:t>Đọc</a:t>
            </a:r>
            <a:r>
              <a:rPr lang="en-US" sz="2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+mj-lt"/>
              </a:rPr>
              <a:t>toàn</a:t>
            </a:r>
            <a:r>
              <a:rPr lang="en-US" sz="2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+mj-lt"/>
              </a:rPr>
              <a:t>bài</a:t>
            </a:r>
            <a:endParaRPr lang="en-US" sz="28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B49C170-1BC8-44BE-B96D-C602233BFFE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" b="16723"/>
          <a:stretch/>
        </p:blipFill>
        <p:spPr>
          <a:xfrm>
            <a:off x="1720017" y="4000332"/>
            <a:ext cx="9337621" cy="2677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3640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loud 11">
            <a:extLst>
              <a:ext uri="{FF2B5EF4-FFF2-40B4-BE49-F238E27FC236}">
                <a16:creationId xmlns:a16="http://schemas.microsoft.com/office/drawing/2014/main" id="{FC30623D-719E-4475-82E3-3B950FCECE8F}"/>
              </a:ext>
            </a:extLst>
          </p:cNvPr>
          <p:cNvSpPr/>
          <p:nvPr/>
        </p:nvSpPr>
        <p:spPr>
          <a:xfrm>
            <a:off x="9017828" y="265398"/>
            <a:ext cx="2820318" cy="1122765"/>
          </a:xfrm>
          <a:prstGeom prst="cloud">
            <a:avLst/>
          </a:prstGeom>
          <a:solidFill>
            <a:srgbClr val="92D05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A9ECC7-56B6-461F-AB16-44667690BFF2}"/>
              </a:ext>
            </a:extLst>
          </p:cNvPr>
          <p:cNvSpPr txBox="1"/>
          <p:nvPr/>
        </p:nvSpPr>
        <p:spPr>
          <a:xfrm>
            <a:off x="353854" y="1036344"/>
            <a:ext cx="11435138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Ê –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–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ôm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suy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nghĩ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thế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cứu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?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cậu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đèn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mảnh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Nét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cậu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hẳn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Ê –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–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sang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xóm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mượn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tấm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đèn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cậu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thắp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phòng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bỗng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Nhìn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phòng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Ca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mổ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Ê –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–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cứu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BF91D4D-F254-4AA8-9BE6-840A1A2371B2}"/>
              </a:ext>
            </a:extLst>
          </p:cNvPr>
          <p:cNvSpPr txBox="1"/>
          <p:nvPr/>
        </p:nvSpPr>
        <p:spPr>
          <a:xfrm>
            <a:off x="5662163" y="4018920"/>
            <a:ext cx="77861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1450"/>
            <a:r>
              <a:rPr lang="en-US" sz="2800" dirty="0">
                <a:latin typeface="+mj-lt"/>
              </a:rPr>
              <a:t>(Theo </a:t>
            </a:r>
            <a:r>
              <a:rPr lang="en-US" sz="2800" dirty="0" err="1">
                <a:latin typeface="+mj-lt"/>
              </a:rPr>
              <a:t>Truyện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đọc</a:t>
            </a:r>
            <a:r>
              <a:rPr lang="en-US" sz="2800" dirty="0">
                <a:latin typeface="+mj-lt"/>
              </a:rPr>
              <a:t> 2, NXB </a:t>
            </a:r>
            <a:r>
              <a:rPr lang="en-US" sz="2800" dirty="0" err="1">
                <a:latin typeface="+mj-lt"/>
              </a:rPr>
              <a:t>Giáo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dục</a:t>
            </a:r>
            <a:r>
              <a:rPr lang="en-US" sz="2800" dirty="0">
                <a:latin typeface="+mj-lt"/>
              </a:rPr>
              <a:t>, 1995)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24E24D-607B-4E6B-AE21-49FC73350925}"/>
              </a:ext>
            </a:extLst>
          </p:cNvPr>
          <p:cNvSpPr txBox="1"/>
          <p:nvPr/>
        </p:nvSpPr>
        <p:spPr>
          <a:xfrm>
            <a:off x="2730496" y="502751"/>
            <a:ext cx="67310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ÁNH SÁNG CỦA YÊU THƯƠNG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C27874D-D9D6-4152-BCDD-A95D155DE9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870331" y="375529"/>
            <a:ext cx="849684" cy="52517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E03A78D-4420-4D48-A47F-6C584554514B}"/>
              </a:ext>
            </a:extLst>
          </p:cNvPr>
          <p:cNvSpPr txBox="1"/>
          <p:nvPr/>
        </p:nvSpPr>
        <p:spPr>
          <a:xfrm>
            <a:off x="9088610" y="485724"/>
            <a:ext cx="27667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+mj-lt"/>
              </a:rPr>
              <a:t>Đọc</a:t>
            </a:r>
            <a:r>
              <a:rPr lang="en-US" sz="2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+mj-lt"/>
              </a:rPr>
              <a:t>toàn</a:t>
            </a:r>
            <a:r>
              <a:rPr lang="en-US" sz="2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+mj-lt"/>
              </a:rPr>
              <a:t>bài</a:t>
            </a:r>
            <a:endParaRPr lang="en-US" sz="28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A1F923D-B43F-495B-A47A-A495C2072C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854" y="4172287"/>
            <a:ext cx="5473138" cy="2455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304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33B4A95-106C-4D19-840C-09B1029A7B09}"/>
              </a:ext>
            </a:extLst>
          </p:cNvPr>
          <p:cNvSpPr txBox="1"/>
          <p:nvPr/>
        </p:nvSpPr>
        <p:spPr>
          <a:xfrm>
            <a:off x="4258984" y="379106"/>
            <a:ext cx="56937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dirty="0">
                <a:solidFill>
                  <a:srgbClr val="FF0000"/>
                </a:solidFill>
                <a:latin typeface="+mj-lt"/>
              </a:rPr>
              <a:t>TRẢ LỜI CÂU HỎI</a:t>
            </a:r>
            <a:endParaRPr lang="en-US" sz="44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17FC928-3C1D-43A9-9EC5-50BA41FDFA32}"/>
              </a:ext>
            </a:extLst>
          </p:cNvPr>
          <p:cNvSpPr txBox="1"/>
          <p:nvPr/>
        </p:nvSpPr>
        <p:spPr>
          <a:xfrm>
            <a:off x="2962480" y="1509151"/>
            <a:ext cx="8391069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1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 </a:t>
            </a:r>
            <a:r>
              <a:rPr lang="en-US" sz="2800" dirty="0">
                <a:latin typeface="+mj-lt"/>
              </a:rPr>
              <a:t>Khi </a:t>
            </a:r>
            <a:r>
              <a:rPr lang="en-US" sz="2800" dirty="0" err="1">
                <a:latin typeface="+mj-lt"/>
              </a:rPr>
              <a:t>thấy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mẹ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đau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bụng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dữ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dội</a:t>
            </a:r>
            <a:r>
              <a:rPr lang="en-US" sz="2800" dirty="0">
                <a:latin typeface="+mj-lt"/>
              </a:rPr>
              <a:t>, Ê – </a:t>
            </a:r>
            <a:r>
              <a:rPr lang="en-US" sz="2800" dirty="0" err="1">
                <a:latin typeface="+mj-lt"/>
              </a:rPr>
              <a:t>đi</a:t>
            </a:r>
            <a:r>
              <a:rPr lang="en-US" sz="2800" dirty="0">
                <a:latin typeface="+mj-lt"/>
              </a:rPr>
              <a:t> – </a:t>
            </a:r>
            <a:r>
              <a:rPr lang="en-US" sz="2800" dirty="0" err="1">
                <a:latin typeface="+mj-lt"/>
              </a:rPr>
              <a:t>xơn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đã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làm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gì</a:t>
            </a:r>
            <a:r>
              <a:rPr lang="en-US" sz="2800" dirty="0">
                <a:latin typeface="+mj-lt"/>
              </a:rPr>
              <a:t>?</a:t>
            </a:r>
            <a:endParaRPr lang="vi-VN" sz="2800" dirty="0"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E1A067A-76D8-492B-92E7-6BAEFAE43C34}"/>
              </a:ext>
            </a:extLst>
          </p:cNvPr>
          <p:cNvSpPr txBox="1"/>
          <p:nvPr/>
        </p:nvSpPr>
        <p:spPr>
          <a:xfrm>
            <a:off x="2935356" y="2082484"/>
            <a:ext cx="8111920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Khi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thấy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mẹ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đau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bụng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dữ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dội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, Ê –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đi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–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xơn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đã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chạy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đi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mời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bác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sĩ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đến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khám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bệnh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cho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mẹ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2E55BC3-687A-4689-9C37-BE4826D1D599}"/>
              </a:ext>
            </a:extLst>
          </p:cNvPr>
          <p:cNvSpPr txBox="1"/>
          <p:nvPr/>
        </p:nvSpPr>
        <p:spPr>
          <a:xfrm>
            <a:off x="993667" y="3330867"/>
            <a:ext cx="10053609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2. </a:t>
            </a:r>
            <a:r>
              <a:rPr lang="en-US" sz="2800" dirty="0">
                <a:latin typeface="+mj-lt"/>
              </a:rPr>
              <a:t>Ê – </a:t>
            </a:r>
            <a:r>
              <a:rPr lang="en-US" sz="2800" dirty="0" err="1">
                <a:latin typeface="+mj-lt"/>
              </a:rPr>
              <a:t>đi</a:t>
            </a:r>
            <a:r>
              <a:rPr lang="en-US" sz="2800" dirty="0">
                <a:latin typeface="+mj-lt"/>
              </a:rPr>
              <a:t> – </a:t>
            </a:r>
            <a:r>
              <a:rPr lang="en-US" sz="2800" dirty="0" err="1">
                <a:latin typeface="+mj-lt"/>
              </a:rPr>
              <a:t>xơn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đã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làm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để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mẹ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được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phẫu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thuật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kịp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thời</a:t>
            </a:r>
            <a:r>
              <a:rPr lang="en-US" sz="2800" dirty="0">
                <a:latin typeface="+mj-lt"/>
              </a:rPr>
              <a:t>?</a:t>
            </a:r>
            <a:endParaRPr lang="vi-VN" sz="2800" dirty="0"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19EBF1-738B-4DCE-A3E9-87F4D828A7DC}"/>
              </a:ext>
            </a:extLst>
          </p:cNvPr>
          <p:cNvSpPr txBox="1"/>
          <p:nvPr/>
        </p:nvSpPr>
        <p:spPr>
          <a:xfrm>
            <a:off x="993667" y="4053361"/>
            <a:ext cx="9245356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Ê –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đi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–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xơn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đã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tìm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cách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làm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cho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căn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phòng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có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đủ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ánh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sáng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.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Cậu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thắp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tất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cả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đèn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nến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trong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nhà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và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đặt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trước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gương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.</a:t>
            </a:r>
            <a:endParaRPr lang="vi-VN" sz="28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0CC057-1ACD-47D8-A51B-171E1E8F63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14" r="54988" b="6756"/>
          <a:stretch/>
        </p:blipFill>
        <p:spPr>
          <a:xfrm>
            <a:off x="450494" y="313205"/>
            <a:ext cx="2511986" cy="1950763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3305957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86EB075-1945-430A-ADB3-B6ACD004E2D0}"/>
              </a:ext>
            </a:extLst>
          </p:cNvPr>
          <p:cNvSpPr txBox="1"/>
          <p:nvPr/>
        </p:nvSpPr>
        <p:spPr>
          <a:xfrm>
            <a:off x="933533" y="1049040"/>
            <a:ext cx="9782687" cy="16738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</a:rPr>
              <a:t>. </a:t>
            </a:r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việc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Ê – </a:t>
            </a:r>
            <a:r>
              <a:rPr lang="en-US" sz="2800" dirty="0" err="1"/>
              <a:t>đi</a:t>
            </a:r>
            <a:r>
              <a:rPr lang="en-US" sz="2800" dirty="0"/>
              <a:t> – </a:t>
            </a:r>
            <a:r>
              <a:rPr lang="en-US" sz="2800" dirty="0" err="1"/>
              <a:t>xơn</a:t>
            </a:r>
            <a:r>
              <a:rPr lang="en-US" sz="2800" dirty="0"/>
              <a:t> </a:t>
            </a:r>
            <a:r>
              <a:rPr lang="en-US" sz="2800" dirty="0" err="1"/>
              <a:t>cho</a:t>
            </a:r>
            <a:r>
              <a:rPr lang="en-US" sz="2800" dirty="0"/>
              <a:t> </a:t>
            </a:r>
            <a:r>
              <a:rPr lang="en-US" sz="2800" dirty="0" err="1"/>
              <a:t>thấy</a:t>
            </a:r>
            <a:r>
              <a:rPr lang="en-US" sz="2800" dirty="0"/>
              <a:t> </a:t>
            </a:r>
            <a:r>
              <a:rPr lang="en-US" sz="2800" dirty="0" err="1"/>
              <a:t>tình</a:t>
            </a:r>
            <a:r>
              <a:rPr lang="en-US" sz="2800" dirty="0"/>
              <a:t> </a:t>
            </a:r>
            <a:r>
              <a:rPr lang="en-US" sz="2800" dirty="0" err="1"/>
              <a:t>cảm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cậu</a:t>
            </a:r>
            <a:r>
              <a:rPr lang="en-US" sz="2800" dirty="0"/>
              <a:t> </a:t>
            </a:r>
            <a:r>
              <a:rPr lang="en-US" sz="2800" dirty="0" err="1"/>
              <a:t>dành</a:t>
            </a:r>
            <a:r>
              <a:rPr lang="en-US" sz="2800" dirty="0"/>
              <a:t> </a:t>
            </a:r>
            <a:r>
              <a:rPr lang="en-US" sz="2800" dirty="0" err="1"/>
              <a:t>cho</a:t>
            </a:r>
            <a:r>
              <a:rPr lang="en-US" sz="2800" dirty="0"/>
              <a:t> </a:t>
            </a:r>
            <a:r>
              <a:rPr lang="en-US" sz="2800" dirty="0" err="1"/>
              <a:t>mẹ</a:t>
            </a:r>
            <a:r>
              <a:rPr lang="en-US" sz="2800" dirty="0"/>
              <a:t> </a:t>
            </a:r>
            <a:r>
              <a:rPr lang="en-US" sz="2800" dirty="0" err="1"/>
              <a:t>như</a:t>
            </a:r>
            <a:r>
              <a:rPr lang="en-US" sz="2800" dirty="0"/>
              <a:t> </a:t>
            </a:r>
            <a:r>
              <a:rPr lang="en-US" sz="2800" dirty="0" err="1"/>
              <a:t>thế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?</a:t>
            </a:r>
            <a:endParaRPr lang="vi-VN" sz="2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DFAC27C-EC60-4CA6-9369-A1D176CF368A}"/>
              </a:ext>
            </a:extLst>
          </p:cNvPr>
          <p:cNvSpPr txBox="1"/>
          <p:nvPr/>
        </p:nvSpPr>
        <p:spPr>
          <a:xfrm>
            <a:off x="730332" y="2592072"/>
            <a:ext cx="10685557" cy="16738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vi-VN" sz="2800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Những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việc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làm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đó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cho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thấy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 Ê –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đi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 –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xơn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rất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yêu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và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thương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mẹ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,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rất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hiếu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thảo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với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mẹ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.</a:t>
            </a:r>
            <a:endParaRPr lang="vi-VN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862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37834" y="896508"/>
            <a:ext cx="6247250" cy="50649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1A8B920-2603-41BF-97D2-B541638BC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4860D97-F7FE-4AC3-8745-689FB2A4E7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B21153A-EA77-41EC-B066-6102D6648F9C}"/>
              </a:ext>
            </a:extLst>
          </p:cNvPr>
          <p:cNvSpPr txBox="1"/>
          <p:nvPr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Design by: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Hương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tranthao121004@gmail.com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31A3D87-ECA2-4AA6-8668-D0A1A8286770}"/>
              </a:ext>
            </a:extLst>
          </p:cNvPr>
          <p:cNvSpPr txBox="1"/>
          <p:nvPr/>
        </p:nvSpPr>
        <p:spPr>
          <a:xfrm>
            <a:off x="6901248" y="1653758"/>
            <a:ext cx="4720421" cy="2736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4000" dirty="0" err="1"/>
              <a:t>Trong</a:t>
            </a:r>
            <a:r>
              <a:rPr lang="en-US" sz="4000" dirty="0"/>
              <a:t> </a:t>
            </a:r>
            <a:r>
              <a:rPr lang="en-US" sz="4000" dirty="0" err="1"/>
              <a:t>câu</a:t>
            </a:r>
            <a:r>
              <a:rPr lang="en-US" sz="4000" dirty="0"/>
              <a:t> </a:t>
            </a:r>
            <a:r>
              <a:rPr lang="en-US" sz="4000" dirty="0" err="1"/>
              <a:t>chuyện</a:t>
            </a:r>
            <a:r>
              <a:rPr lang="en-US" sz="4000" dirty="0"/>
              <a:t> </a:t>
            </a:r>
            <a:r>
              <a:rPr lang="en-US" sz="4000" dirty="0" err="1"/>
              <a:t>trên</a:t>
            </a:r>
            <a:r>
              <a:rPr lang="en-US" sz="4000" dirty="0"/>
              <a:t>, </a:t>
            </a:r>
            <a:r>
              <a:rPr lang="en-US" sz="4000" dirty="0" err="1"/>
              <a:t>em</a:t>
            </a:r>
            <a:r>
              <a:rPr lang="en-US" sz="4000" dirty="0"/>
              <a:t> </a:t>
            </a:r>
            <a:r>
              <a:rPr lang="en-US" sz="4000" dirty="0" err="1"/>
              <a:t>thích</a:t>
            </a:r>
            <a:r>
              <a:rPr lang="en-US" sz="4000" dirty="0"/>
              <a:t> </a:t>
            </a:r>
            <a:r>
              <a:rPr lang="en-US" sz="4000" dirty="0" err="1"/>
              <a:t>nhân</a:t>
            </a:r>
            <a:r>
              <a:rPr lang="en-US" sz="4000" dirty="0"/>
              <a:t> </a:t>
            </a:r>
            <a:r>
              <a:rPr lang="en-US" sz="4000" dirty="0" err="1"/>
              <a:t>vật</a:t>
            </a:r>
            <a:r>
              <a:rPr lang="en-US" sz="4000" dirty="0"/>
              <a:t> </a:t>
            </a:r>
            <a:r>
              <a:rPr lang="en-US" sz="4000" dirty="0" err="1"/>
              <a:t>nào</a:t>
            </a:r>
            <a:r>
              <a:rPr lang="en-US" sz="4000" dirty="0"/>
              <a:t> </a:t>
            </a:r>
            <a:r>
              <a:rPr lang="en-US" sz="4000" dirty="0" err="1"/>
              <a:t>nhất</a:t>
            </a:r>
            <a:r>
              <a:rPr lang="en-US" sz="4000" dirty="0"/>
              <a:t>? </a:t>
            </a:r>
            <a:r>
              <a:rPr lang="en-US" sz="4000" dirty="0" err="1"/>
              <a:t>Vì</a:t>
            </a:r>
            <a:r>
              <a:rPr lang="en-US" sz="4000" dirty="0"/>
              <a:t> </a:t>
            </a:r>
            <a:r>
              <a:rPr lang="en-US" sz="4000" dirty="0" err="1"/>
              <a:t>sao</a:t>
            </a:r>
            <a:r>
              <a:rPr lang="en-US" sz="4000" dirty="0"/>
              <a:t>?</a:t>
            </a:r>
            <a:endParaRPr lang="vi-VN" sz="4000" dirty="0"/>
          </a:p>
        </p:txBody>
      </p:sp>
    </p:spTree>
    <p:extLst>
      <p:ext uri="{BB962C8B-B14F-4D97-AF65-F5344CB8AC3E}">
        <p14:creationId xmlns:p14="http://schemas.microsoft.com/office/powerpoint/2010/main" val="42110679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B5C96F4-F80F-48B3-B087-95D33F87665C}"/>
              </a:ext>
            </a:extLst>
          </p:cNvPr>
          <p:cNvSpPr txBox="1"/>
          <p:nvPr/>
        </p:nvSpPr>
        <p:spPr>
          <a:xfrm>
            <a:off x="412200" y="1322676"/>
            <a:ext cx="113676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en-US" sz="2800" dirty="0" err="1">
                <a:latin typeface="+mj-lt"/>
              </a:rPr>
              <a:t>Hôm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ấy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bố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vắng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nhà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mẹ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bị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đau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bụng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dữ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dội</a:t>
            </a:r>
            <a:r>
              <a:rPr lang="en-US" sz="2800" dirty="0">
                <a:latin typeface="+mj-lt"/>
              </a:rPr>
              <a:t>. Ê – </a:t>
            </a:r>
            <a:r>
              <a:rPr lang="en-US" sz="2800" dirty="0" err="1">
                <a:latin typeface="+mj-lt"/>
              </a:rPr>
              <a:t>đi</a:t>
            </a:r>
            <a:r>
              <a:rPr lang="en-US" sz="2800" dirty="0">
                <a:latin typeface="+mj-lt"/>
              </a:rPr>
              <a:t> – </a:t>
            </a:r>
            <a:r>
              <a:rPr lang="en-US" sz="2800" dirty="0" err="1">
                <a:latin typeface="+mj-lt"/>
              </a:rPr>
              <a:t>xơn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liền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chạy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mời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bác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sĩ</a:t>
            </a:r>
            <a:r>
              <a:rPr lang="en-US" sz="2800" dirty="0">
                <a:latin typeface="+mj-lt"/>
              </a:rPr>
              <a:t>.</a:t>
            </a:r>
          </a:p>
          <a:p>
            <a:pPr indent="457200" algn="just"/>
            <a:r>
              <a:rPr lang="en-US" sz="2800" dirty="0" err="1">
                <a:latin typeface="+mj-lt"/>
              </a:rPr>
              <a:t>Bác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sĩ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đến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khám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bệnh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biết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mẹ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của</a:t>
            </a:r>
            <a:r>
              <a:rPr lang="en-US" sz="2800" dirty="0">
                <a:latin typeface="+mj-lt"/>
              </a:rPr>
              <a:t> Ê – </a:t>
            </a:r>
            <a:r>
              <a:rPr lang="en-US" sz="2800" dirty="0" err="1">
                <a:latin typeface="+mj-lt"/>
              </a:rPr>
              <a:t>đi</a:t>
            </a:r>
            <a:r>
              <a:rPr lang="en-US" sz="2800" dirty="0">
                <a:latin typeface="+mj-lt"/>
              </a:rPr>
              <a:t> – </a:t>
            </a:r>
            <a:r>
              <a:rPr lang="en-US" sz="2800" dirty="0" err="1">
                <a:latin typeface="+mj-lt"/>
              </a:rPr>
              <a:t>xơn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đau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ruột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thừa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phải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mổ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gấp</a:t>
            </a:r>
            <a:r>
              <a:rPr lang="en-US" sz="2800" dirty="0"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Nhưng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trời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cứ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tối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dần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với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ánh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đèn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dầu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tù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mù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chẳng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thể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làm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gì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được</a:t>
            </a:r>
            <a:r>
              <a:rPr lang="en-US" sz="2800" dirty="0">
                <a:latin typeface="+mj-lt"/>
              </a:rPr>
              <a:t>. Ê – </a:t>
            </a:r>
            <a:r>
              <a:rPr lang="en-US" sz="2800" dirty="0" err="1">
                <a:latin typeface="+mj-lt"/>
              </a:rPr>
              <a:t>đi</a:t>
            </a:r>
            <a:r>
              <a:rPr lang="en-US" sz="2800" dirty="0">
                <a:latin typeface="+mj-lt"/>
              </a:rPr>
              <a:t> – </a:t>
            </a:r>
            <a:r>
              <a:rPr lang="en-US" sz="2800" dirty="0" err="1">
                <a:latin typeface="+mj-lt"/>
              </a:rPr>
              <a:t>xơn</a:t>
            </a:r>
            <a:r>
              <a:rPr lang="en-US" sz="2800" dirty="0">
                <a:latin typeface="+mj-lt"/>
              </a:rPr>
              <a:t> lo </a:t>
            </a:r>
            <a:r>
              <a:rPr lang="en-US" sz="2800" dirty="0" err="1">
                <a:latin typeface="+mj-lt"/>
              </a:rPr>
              <a:t>lắng</a:t>
            </a:r>
            <a:r>
              <a:rPr lang="en-US" sz="2800" dirty="0"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Thấy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mẹ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đau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đớn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cậu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mếu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máo</a:t>
            </a:r>
            <a:r>
              <a:rPr lang="en-US" sz="2800" dirty="0">
                <a:latin typeface="+mj-lt"/>
              </a:rPr>
              <a:t>: “Xin </a:t>
            </a:r>
            <a:r>
              <a:rPr lang="en-US" sz="2800" dirty="0" err="1">
                <a:latin typeface="+mj-lt"/>
              </a:rPr>
              <a:t>bác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sĩ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cứu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mẹ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cháu</a:t>
            </a:r>
            <a:r>
              <a:rPr lang="en-US" sz="2800" dirty="0">
                <a:latin typeface="+mj-lt"/>
              </a:rPr>
              <a:t>!”. </a:t>
            </a:r>
            <a:r>
              <a:rPr lang="en-US" sz="2800" dirty="0" err="1">
                <a:latin typeface="+mj-lt"/>
              </a:rPr>
              <a:t>Bác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sĩ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ái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ngại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nói</a:t>
            </a:r>
            <a:r>
              <a:rPr lang="en-US" sz="2800" dirty="0">
                <a:latin typeface="+mj-lt"/>
              </a:rPr>
              <a:t>: “</a:t>
            </a:r>
            <a:r>
              <a:rPr lang="en-US" sz="2800" dirty="0" err="1">
                <a:latin typeface="+mj-lt"/>
              </a:rPr>
              <a:t>Đủ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ánh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sáng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bác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mới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mổ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được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cháu</a:t>
            </a:r>
            <a:r>
              <a:rPr lang="en-US" sz="2800" dirty="0">
                <a:latin typeface="+mj-lt"/>
              </a:rPr>
              <a:t> ạ!”.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418CD9-9164-47A2-887A-C7DC83B3DD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848298" y="375529"/>
            <a:ext cx="871719" cy="52517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7D2132F-98BA-40DD-8A21-4E2C28E6CDDA}"/>
              </a:ext>
            </a:extLst>
          </p:cNvPr>
          <p:cNvSpPr txBox="1"/>
          <p:nvPr/>
        </p:nvSpPr>
        <p:spPr>
          <a:xfrm>
            <a:off x="3066712" y="799456"/>
            <a:ext cx="67310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ÁNH SÁNG CỦA YÊU THƯƠNG</a:t>
            </a: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487A0CB4-56A0-439B-B42E-9DC853B81AEE}"/>
              </a:ext>
            </a:extLst>
          </p:cNvPr>
          <p:cNvSpPr/>
          <p:nvPr/>
        </p:nvSpPr>
        <p:spPr>
          <a:xfrm>
            <a:off x="8978747" y="375529"/>
            <a:ext cx="2820318" cy="1122765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785950D-7C95-475A-B9BB-151D7772BBBD}"/>
              </a:ext>
            </a:extLst>
          </p:cNvPr>
          <p:cNvSpPr txBox="1"/>
          <p:nvPr/>
        </p:nvSpPr>
        <p:spPr>
          <a:xfrm>
            <a:off x="9071397" y="627807"/>
            <a:ext cx="27667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+mj-lt"/>
              </a:rPr>
              <a:t>Luyện</a:t>
            </a:r>
            <a:r>
              <a:rPr lang="en-US" sz="2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+mj-lt"/>
              </a:rPr>
              <a:t>đọc</a:t>
            </a:r>
            <a:r>
              <a:rPr lang="en-US" sz="2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+mj-lt"/>
              </a:rPr>
              <a:t>lại</a:t>
            </a:r>
            <a:endParaRPr lang="en-US" sz="28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B49C170-1BC8-44BE-B96D-C602233BFF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0017" y="4000332"/>
            <a:ext cx="9337621" cy="2488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987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loud 11">
            <a:extLst>
              <a:ext uri="{FF2B5EF4-FFF2-40B4-BE49-F238E27FC236}">
                <a16:creationId xmlns:a16="http://schemas.microsoft.com/office/drawing/2014/main" id="{FC30623D-719E-4475-82E3-3B950FCECE8F}"/>
              </a:ext>
            </a:extLst>
          </p:cNvPr>
          <p:cNvSpPr/>
          <p:nvPr/>
        </p:nvSpPr>
        <p:spPr>
          <a:xfrm>
            <a:off x="9017828" y="265398"/>
            <a:ext cx="2820318" cy="913407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A9ECC7-56B6-461F-AB16-44667690BFF2}"/>
              </a:ext>
            </a:extLst>
          </p:cNvPr>
          <p:cNvSpPr txBox="1"/>
          <p:nvPr/>
        </p:nvSpPr>
        <p:spPr>
          <a:xfrm>
            <a:off x="353854" y="1036344"/>
            <a:ext cx="11435138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Ê –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–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ôm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suy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nghĩ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thế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cứu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?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cậu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đèn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mảnh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Nét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cậu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hẳn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Ê –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–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sang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xóm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mượn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tấm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đèn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cậu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thắp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phòng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bỗng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Nhìn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phòng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Ca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mổ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Ê –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–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cứu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BF91D4D-F254-4AA8-9BE6-840A1A2371B2}"/>
              </a:ext>
            </a:extLst>
          </p:cNvPr>
          <p:cNvSpPr txBox="1"/>
          <p:nvPr/>
        </p:nvSpPr>
        <p:spPr>
          <a:xfrm>
            <a:off x="5662163" y="4018920"/>
            <a:ext cx="77861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1450"/>
            <a:r>
              <a:rPr lang="en-US" sz="2800" dirty="0">
                <a:latin typeface="+mj-lt"/>
              </a:rPr>
              <a:t>(Theo </a:t>
            </a:r>
            <a:r>
              <a:rPr lang="en-US" sz="2800" dirty="0" err="1">
                <a:latin typeface="+mj-lt"/>
              </a:rPr>
              <a:t>Truyện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đọc</a:t>
            </a:r>
            <a:r>
              <a:rPr lang="en-US" sz="2800" dirty="0">
                <a:latin typeface="+mj-lt"/>
              </a:rPr>
              <a:t> 2, NXB </a:t>
            </a:r>
            <a:r>
              <a:rPr lang="en-US" sz="2800" dirty="0" err="1">
                <a:latin typeface="+mj-lt"/>
              </a:rPr>
              <a:t>Giáo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dục</a:t>
            </a:r>
            <a:r>
              <a:rPr lang="en-US" sz="2800" dirty="0">
                <a:latin typeface="+mj-lt"/>
              </a:rPr>
              <a:t>, 1995)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24E24D-607B-4E6B-AE21-49FC73350925}"/>
              </a:ext>
            </a:extLst>
          </p:cNvPr>
          <p:cNvSpPr txBox="1"/>
          <p:nvPr/>
        </p:nvSpPr>
        <p:spPr>
          <a:xfrm>
            <a:off x="2730496" y="502751"/>
            <a:ext cx="67310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ÁNH SÁNG CỦA YÊU THƯƠNG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C27874D-D9D6-4152-BCDD-A95D155DE9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870331" y="375529"/>
            <a:ext cx="849684" cy="52517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E03A78D-4420-4D48-A47F-6C584554514B}"/>
              </a:ext>
            </a:extLst>
          </p:cNvPr>
          <p:cNvSpPr txBox="1"/>
          <p:nvPr/>
        </p:nvSpPr>
        <p:spPr>
          <a:xfrm>
            <a:off x="9088610" y="485724"/>
            <a:ext cx="27667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+mj-lt"/>
              </a:rPr>
              <a:t>Luyện</a:t>
            </a:r>
            <a:r>
              <a:rPr lang="en-US" sz="2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+mj-lt"/>
              </a:rPr>
              <a:t>đọc</a:t>
            </a:r>
            <a:r>
              <a:rPr lang="en-US" sz="2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+mj-lt"/>
              </a:rPr>
              <a:t>lại</a:t>
            </a:r>
            <a:endParaRPr lang="en-US" sz="28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A1F923D-B43F-495B-A47A-A495C2072C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854" y="4172287"/>
            <a:ext cx="5473138" cy="2455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548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A4B3D92-13EC-4525-8DFD-DBDD7498A599}"/>
              </a:ext>
            </a:extLst>
          </p:cNvPr>
          <p:cNvSpPr txBox="1"/>
          <p:nvPr/>
        </p:nvSpPr>
        <p:spPr>
          <a:xfrm>
            <a:off x="1601348" y="2327169"/>
            <a:ext cx="75514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1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Những</a:t>
            </a:r>
            <a:r>
              <a:rPr lang="en-US" sz="2800" dirty="0">
                <a:latin typeface="+mj-lt"/>
              </a:rPr>
              <a:t> chi </a:t>
            </a:r>
            <a:r>
              <a:rPr lang="en-US" sz="2800" dirty="0" err="1">
                <a:latin typeface="+mj-lt"/>
              </a:rPr>
              <a:t>tiết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thấy</a:t>
            </a:r>
            <a:r>
              <a:rPr lang="en-US" sz="2800" dirty="0">
                <a:latin typeface="+mj-lt"/>
              </a:rPr>
              <a:t> Ê – </a:t>
            </a:r>
            <a:r>
              <a:rPr lang="en-US" sz="2800" dirty="0" err="1">
                <a:latin typeface="+mj-lt"/>
              </a:rPr>
              <a:t>đi</a:t>
            </a:r>
            <a:r>
              <a:rPr lang="en-US" sz="2800" dirty="0">
                <a:latin typeface="+mj-lt"/>
              </a:rPr>
              <a:t> – </a:t>
            </a:r>
            <a:r>
              <a:rPr lang="en-US" sz="2800" dirty="0" err="1">
                <a:latin typeface="+mj-lt"/>
              </a:rPr>
              <a:t>xơn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rất</a:t>
            </a:r>
            <a:r>
              <a:rPr lang="en-US" sz="2800" dirty="0">
                <a:latin typeface="+mj-lt"/>
              </a:rPr>
              <a:t> lo </a:t>
            </a:r>
            <a:r>
              <a:rPr lang="en-US" sz="2800" dirty="0" err="1">
                <a:latin typeface="+mj-lt"/>
              </a:rPr>
              <a:t>cho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sức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khỏe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của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mẹ</a:t>
            </a:r>
            <a:r>
              <a:rPr lang="en-US" sz="2800" dirty="0">
                <a:latin typeface="+mj-lt"/>
              </a:rPr>
              <a:t>?</a:t>
            </a:r>
            <a:endParaRPr lang="vi-VN" sz="2800" dirty="0"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7CAF7F-501D-431C-B9E4-88882BBF6A30}"/>
              </a:ext>
            </a:extLst>
          </p:cNvPr>
          <p:cNvSpPr txBox="1"/>
          <p:nvPr/>
        </p:nvSpPr>
        <p:spPr>
          <a:xfrm>
            <a:off x="5029245" y="1519636"/>
            <a:ext cx="105307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solidFill>
                  <a:srgbClr val="FF0000"/>
                </a:solidFill>
                <a:latin typeface="+mj-lt"/>
              </a:rPr>
              <a:t>LUYỆN TẬP</a:t>
            </a:r>
            <a:endParaRPr lang="en-US" sz="400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25A4E5-06FC-46FE-9BE4-712AA69523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14" r="54988" b="8086"/>
          <a:stretch/>
        </p:blipFill>
        <p:spPr>
          <a:xfrm>
            <a:off x="419443" y="268971"/>
            <a:ext cx="2563372" cy="2058197"/>
          </a:xfrm>
          <a:prstGeom prst="flowChartConnector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6D371D2-D3B8-46A7-81CF-F43410DCBD9E}"/>
              </a:ext>
            </a:extLst>
          </p:cNvPr>
          <p:cNvSpPr txBox="1"/>
          <p:nvPr/>
        </p:nvSpPr>
        <p:spPr>
          <a:xfrm>
            <a:off x="1583898" y="3380923"/>
            <a:ext cx="948113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*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Thấy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mẹ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đau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bụng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, Ê –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đi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–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xơn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khẩn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trương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đi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tìm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bác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sĩ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(</a:t>
            </a:r>
            <a:r>
              <a:rPr lang="en-US" sz="2800" i="1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liền</a:t>
            </a:r>
            <a:r>
              <a:rPr lang="en-US" sz="2800" i="1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i="1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chạy</a:t>
            </a:r>
            <a:r>
              <a:rPr lang="en-US" sz="2800" i="1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i="1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đi</a:t>
            </a:r>
            <a:r>
              <a:rPr lang="en-US" sz="2800" i="1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).</a:t>
            </a:r>
          </a:p>
          <a:p>
            <a:pPr algn="just"/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    * Khi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mẹ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chưa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được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phẫu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thuật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, Ê –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đi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–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xơn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rất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lo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lắng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Nhìn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mẹ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đau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đớn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,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cậu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mếu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máo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và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xin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bác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sĩ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cứu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mẹ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</a:t>
            </a:r>
          </a:p>
          <a:p>
            <a:pPr algn="just"/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    *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Tìm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được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cách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tạo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ánh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sáng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,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cậu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khẩn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trương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sang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mượn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gương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nhà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hàng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xóm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(</a:t>
            </a:r>
            <a:r>
              <a:rPr lang="en-US" sz="2800" i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vội</a:t>
            </a:r>
            <a:r>
              <a:rPr lang="en-US" sz="2800" i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i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chạy</a:t>
            </a:r>
            <a:r>
              <a:rPr lang="en-US" sz="2800" i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sang…)</a:t>
            </a:r>
            <a:endParaRPr lang="vi-VN" sz="28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39588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A97283F-8797-43CA-9D9A-3D9EEEF7D9EA}"/>
              </a:ext>
            </a:extLst>
          </p:cNvPr>
          <p:cNvSpPr txBox="1"/>
          <p:nvPr/>
        </p:nvSpPr>
        <p:spPr>
          <a:xfrm>
            <a:off x="3984458" y="2836375"/>
            <a:ext cx="42230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>
                <a:solidFill>
                  <a:srgbClr val="00B050"/>
                </a:solidFill>
              </a:rPr>
              <a:t>Tiết</a:t>
            </a:r>
            <a:r>
              <a:rPr lang="en-US" sz="7200" b="1" dirty="0">
                <a:solidFill>
                  <a:srgbClr val="00B050"/>
                </a:solidFill>
              </a:rPr>
              <a:t> 1 + 2</a:t>
            </a:r>
          </a:p>
          <a:p>
            <a:pPr algn="ctr"/>
            <a:r>
              <a:rPr lang="en-US" sz="7200" b="1" dirty="0" err="1">
                <a:solidFill>
                  <a:srgbClr val="00B050"/>
                </a:solidFill>
              </a:rPr>
              <a:t>Đọc</a:t>
            </a:r>
            <a:endParaRPr lang="en-US" sz="72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7083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9FD3B98-9812-40D6-894C-9E3205B0D78C}"/>
              </a:ext>
            </a:extLst>
          </p:cNvPr>
          <p:cNvSpPr txBox="1"/>
          <p:nvPr/>
        </p:nvSpPr>
        <p:spPr>
          <a:xfrm>
            <a:off x="1799301" y="497551"/>
            <a:ext cx="8681129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2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Tìm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câu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văn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trong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bài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phù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hợp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với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bức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tranh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sau</a:t>
            </a:r>
            <a:r>
              <a:rPr lang="en-US" sz="2800" dirty="0">
                <a:latin typeface="+mj-lt"/>
              </a:rPr>
              <a:t>:</a:t>
            </a:r>
            <a:endParaRPr lang="vi-VN" sz="2800" dirty="0"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EF86B4-4C0C-4E45-B68A-B25567A0E539}"/>
              </a:ext>
            </a:extLst>
          </p:cNvPr>
          <p:cNvSpPr txBox="1"/>
          <p:nvPr/>
        </p:nvSpPr>
        <p:spPr>
          <a:xfrm>
            <a:off x="2539027" y="4314357"/>
            <a:ext cx="7858168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Thương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mẹ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, Ê –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đi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–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xơn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ôm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đầu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suy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nghĩ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. 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rgbClr val="FF0000"/>
                </a:solidFill>
                <a:latin typeface="+mj-lt"/>
              </a:rPr>
              <a:t>   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Làm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thế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nào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để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cứu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mẹ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bây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giờ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?     </a:t>
            </a:r>
            <a:endParaRPr lang="vi-VN" sz="280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E2AA5B-61D6-4EB1-8CDA-5BAC04DF93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9301" y="1486864"/>
            <a:ext cx="9337621" cy="2488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047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t="7778" r="5336" b="75097"/>
          <a:stretch/>
        </p:blipFill>
        <p:spPr>
          <a:xfrm rot="660128">
            <a:off x="9604002" y="-248082"/>
            <a:ext cx="2538847" cy="2163771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2214D01F-9936-4ED3-BBE3-1BCC83970511}"/>
              </a:ext>
            </a:extLst>
          </p:cNvPr>
          <p:cNvGrpSpPr/>
          <p:nvPr/>
        </p:nvGrpSpPr>
        <p:grpSpPr>
          <a:xfrm>
            <a:off x="11292768" y="1987543"/>
            <a:ext cx="1091423" cy="1232181"/>
            <a:chOff x="115079" y="968971"/>
            <a:chExt cx="1091423" cy="123218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C9C1C85E-1A25-467C-86B4-67770556C7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74652">
              <a:off x="115079" y="968971"/>
              <a:ext cx="419196" cy="1232181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D354413E-068F-4C56-AF2E-F8EF92D85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872" y="1274025"/>
              <a:ext cx="571630" cy="787579"/>
            </a:xfrm>
            <a:prstGeom prst="rect">
              <a:avLst/>
            </a:prstGeom>
          </p:spPr>
        </p:pic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97B5B2FD-5119-485B-B1A2-651860EAA1B2}"/>
              </a:ext>
            </a:extLst>
          </p:cNvPr>
          <p:cNvGrpSpPr/>
          <p:nvPr/>
        </p:nvGrpSpPr>
        <p:grpSpPr>
          <a:xfrm>
            <a:off x="543387" y="2603633"/>
            <a:ext cx="3109972" cy="3691772"/>
            <a:chOff x="3963397" y="1589167"/>
            <a:chExt cx="3565106" cy="3816760"/>
          </a:xfrm>
        </p:grpSpPr>
        <p:sp>
          <p:nvSpPr>
            <p:cNvPr id="2" name="矩形 1">
              <a:extLst>
                <a:ext uri="{FF2B5EF4-FFF2-40B4-BE49-F238E27FC236}">
                  <a16:creationId xmlns:a16="http://schemas.microsoft.com/office/drawing/2014/main" id="{57749B8E-E5A7-4163-8507-D8F3B9F34E13}"/>
                </a:ext>
              </a:extLst>
            </p:cNvPr>
            <p:cNvSpPr/>
            <p:nvPr/>
          </p:nvSpPr>
          <p:spPr>
            <a:xfrm>
              <a:off x="4861367" y="2118167"/>
              <a:ext cx="1990846" cy="2812648"/>
            </a:xfrm>
            <a:prstGeom prst="rect">
              <a:avLst/>
            </a:prstGeom>
            <a:solidFill>
              <a:srgbClr val="FFE2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1C298902-3191-41FB-91C7-4B3C21134A3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3397" y="1589167"/>
              <a:ext cx="3565106" cy="3816760"/>
            </a:xfrm>
            <a:prstGeom prst="rect">
              <a:avLst/>
            </a:prstGeom>
          </p:spPr>
        </p:pic>
      </p:grpSp>
      <p:sp>
        <p:nvSpPr>
          <p:cNvPr id="17" name="Thought Bubble: Cloud 16">
            <a:extLst>
              <a:ext uri="{FF2B5EF4-FFF2-40B4-BE49-F238E27FC236}">
                <a16:creationId xmlns:a16="http://schemas.microsoft.com/office/drawing/2014/main" id="{1A11D29A-0E49-4158-ACAA-AB23465EC073}"/>
              </a:ext>
            </a:extLst>
          </p:cNvPr>
          <p:cNvSpPr/>
          <p:nvPr/>
        </p:nvSpPr>
        <p:spPr>
          <a:xfrm>
            <a:off x="3653359" y="598051"/>
            <a:ext cx="7025382" cy="4964249"/>
          </a:xfrm>
          <a:prstGeom prst="cloudCallout">
            <a:avLst>
              <a:gd name="adj1" fmla="val -54460"/>
              <a:gd name="adj2" fmla="val -10189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sử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hành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thân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24DE19E-C05F-4F0A-81FC-15E48E3271D8}"/>
              </a:ext>
            </a:extLst>
          </p:cNvPr>
          <p:cNvSpPr txBox="1"/>
          <p:nvPr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Design by: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Hương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151743245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25067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455AD21-7E33-4512-B4D1-72F64137A7A1}"/>
              </a:ext>
            </a:extLst>
          </p:cNvPr>
          <p:cNvGrpSpPr/>
          <p:nvPr/>
        </p:nvGrpSpPr>
        <p:grpSpPr>
          <a:xfrm>
            <a:off x="783265" y="911391"/>
            <a:ext cx="2385284" cy="1575214"/>
            <a:chOff x="342532" y="617893"/>
            <a:chExt cx="1640458" cy="1575214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2A8ACD22-C142-45E5-9F44-B7C600BBC26A}"/>
                </a:ext>
              </a:extLst>
            </p:cNvPr>
            <p:cNvSpPr txBox="1"/>
            <p:nvPr/>
          </p:nvSpPr>
          <p:spPr>
            <a:xfrm>
              <a:off x="369343" y="617893"/>
              <a:ext cx="161364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solidFill>
                    <a:schemeClr val="accent1">
                      <a:lumMod val="50000"/>
                    </a:schemeClr>
                  </a:solidFill>
                  <a:latin typeface="+mj-lt"/>
                </a:rPr>
                <a:t>BÀI 31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9143626-99C8-45F1-92DD-4E138AB355B5}"/>
                </a:ext>
              </a:extLst>
            </p:cNvPr>
            <p:cNvSpPr txBox="1"/>
            <p:nvPr/>
          </p:nvSpPr>
          <p:spPr>
            <a:xfrm>
              <a:off x="342532" y="623447"/>
              <a:ext cx="161364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solidFill>
                    <a:srgbClr val="FC7D77"/>
                  </a:solidFill>
                  <a:latin typeface="+mj-lt"/>
                </a:rPr>
                <a:t>BÀI 31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3F1BF898-3777-4ED4-BC2E-4F23DBF861FA}"/>
              </a:ext>
            </a:extLst>
          </p:cNvPr>
          <p:cNvSpPr txBox="1"/>
          <p:nvPr/>
        </p:nvSpPr>
        <p:spPr>
          <a:xfrm>
            <a:off x="3207533" y="1459031"/>
            <a:ext cx="71344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accent2"/>
                </a:solidFill>
                <a:latin typeface="+mj-lt"/>
              </a:rPr>
              <a:t>ÁNH SÁNG CỦA YÊU THƯƠNG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90DF41-D4E0-4CD2-9CA7-563E34F938BC}"/>
              </a:ext>
            </a:extLst>
          </p:cNvPr>
          <p:cNvSpPr txBox="1"/>
          <p:nvPr/>
        </p:nvSpPr>
        <p:spPr>
          <a:xfrm>
            <a:off x="2901759" y="2011508"/>
            <a:ext cx="7134446" cy="1468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latin typeface="+mj-lt"/>
              </a:rPr>
              <a:t>Nếu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người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thân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bị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mệt</a:t>
            </a:r>
            <a:r>
              <a:rPr lang="en-US" sz="3200" dirty="0">
                <a:latin typeface="+mj-lt"/>
              </a:rPr>
              <a:t>, </a:t>
            </a:r>
            <a:r>
              <a:rPr lang="en-US" sz="3200" dirty="0" err="1">
                <a:latin typeface="+mj-lt"/>
              </a:rPr>
              <a:t>em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có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thể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làm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gì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để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giúp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đỡ</a:t>
            </a:r>
            <a:r>
              <a:rPr lang="en-US" sz="3200" dirty="0">
                <a:latin typeface="+mj-lt"/>
              </a:rPr>
              <a:t>, </a:t>
            </a:r>
            <a:r>
              <a:rPr lang="en-US" sz="3200" dirty="0" err="1">
                <a:latin typeface="+mj-lt"/>
              </a:rPr>
              <a:t>động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viên</a:t>
            </a:r>
            <a:r>
              <a:rPr lang="en-US" sz="3200" dirty="0">
                <a:latin typeface="+mj-lt"/>
              </a:rPr>
              <a:t>?</a:t>
            </a:r>
            <a:endParaRPr lang="en-US" sz="3200" b="1" dirty="0">
              <a:latin typeface="+mj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8BF2204-0748-409B-90B0-B594A237093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EFE"/>
              </a:clrFrom>
              <a:clrTo>
                <a:srgbClr val="FF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97755" y="2250798"/>
            <a:ext cx="695814" cy="3667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3AF2490-D6A9-42B0-B484-9275A1E9CC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7755" y="3753293"/>
            <a:ext cx="7918758" cy="2754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114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B5C96F4-F80F-48B3-B087-95D33F87665C}"/>
              </a:ext>
            </a:extLst>
          </p:cNvPr>
          <p:cNvSpPr txBox="1"/>
          <p:nvPr/>
        </p:nvSpPr>
        <p:spPr>
          <a:xfrm>
            <a:off x="412200" y="1322676"/>
            <a:ext cx="113676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en-US" sz="2800" dirty="0" err="1">
                <a:latin typeface="+mj-lt"/>
              </a:rPr>
              <a:t>Hôm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ấy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bố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vắng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nhà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mẹ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bị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đau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bụng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dữ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dội</a:t>
            </a:r>
            <a:r>
              <a:rPr lang="en-US" sz="2800" dirty="0">
                <a:latin typeface="+mj-lt"/>
              </a:rPr>
              <a:t>. Ê – </a:t>
            </a:r>
            <a:r>
              <a:rPr lang="en-US" sz="2800" dirty="0" err="1">
                <a:latin typeface="+mj-lt"/>
              </a:rPr>
              <a:t>đi</a:t>
            </a:r>
            <a:r>
              <a:rPr lang="en-US" sz="2800" dirty="0">
                <a:latin typeface="+mj-lt"/>
              </a:rPr>
              <a:t> – </a:t>
            </a:r>
            <a:r>
              <a:rPr lang="en-US" sz="2800" dirty="0" err="1">
                <a:latin typeface="+mj-lt"/>
              </a:rPr>
              <a:t>xơn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liền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chạy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mời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bác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sĩ</a:t>
            </a:r>
            <a:r>
              <a:rPr lang="en-US" sz="2800" dirty="0">
                <a:latin typeface="+mj-lt"/>
              </a:rPr>
              <a:t>.</a:t>
            </a:r>
          </a:p>
          <a:p>
            <a:pPr indent="457200" algn="just"/>
            <a:r>
              <a:rPr lang="en-US" sz="2800" dirty="0" err="1">
                <a:latin typeface="+mj-lt"/>
              </a:rPr>
              <a:t>Bác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sĩ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đến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khám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bệnh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biết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mẹ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của</a:t>
            </a:r>
            <a:r>
              <a:rPr lang="en-US" sz="2800" dirty="0">
                <a:latin typeface="+mj-lt"/>
              </a:rPr>
              <a:t> Ê – </a:t>
            </a:r>
            <a:r>
              <a:rPr lang="en-US" sz="2800" dirty="0" err="1">
                <a:latin typeface="+mj-lt"/>
              </a:rPr>
              <a:t>đi</a:t>
            </a:r>
            <a:r>
              <a:rPr lang="en-US" sz="2800" dirty="0">
                <a:latin typeface="+mj-lt"/>
              </a:rPr>
              <a:t> – </a:t>
            </a:r>
            <a:r>
              <a:rPr lang="en-US" sz="2800" dirty="0" err="1">
                <a:latin typeface="+mj-lt"/>
              </a:rPr>
              <a:t>xơn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đau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ruột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thừa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phải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mổ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gấp</a:t>
            </a:r>
            <a:r>
              <a:rPr lang="en-US" sz="2800" dirty="0"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Nhưng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trời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cứ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tối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dần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với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ánh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đèn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dầu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tù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mù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chẳng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thể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làm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gì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được</a:t>
            </a:r>
            <a:r>
              <a:rPr lang="en-US" sz="2800" dirty="0">
                <a:latin typeface="+mj-lt"/>
              </a:rPr>
              <a:t>. Ê – </a:t>
            </a:r>
            <a:r>
              <a:rPr lang="en-US" sz="2800" dirty="0" err="1">
                <a:latin typeface="+mj-lt"/>
              </a:rPr>
              <a:t>đi</a:t>
            </a:r>
            <a:r>
              <a:rPr lang="en-US" sz="2800" dirty="0">
                <a:latin typeface="+mj-lt"/>
              </a:rPr>
              <a:t> – </a:t>
            </a:r>
            <a:r>
              <a:rPr lang="en-US" sz="2800" dirty="0" err="1">
                <a:latin typeface="+mj-lt"/>
              </a:rPr>
              <a:t>xơn</a:t>
            </a:r>
            <a:r>
              <a:rPr lang="en-US" sz="2800" dirty="0">
                <a:latin typeface="+mj-lt"/>
              </a:rPr>
              <a:t> lo </a:t>
            </a:r>
            <a:r>
              <a:rPr lang="en-US" sz="2800" dirty="0" err="1">
                <a:latin typeface="+mj-lt"/>
              </a:rPr>
              <a:t>lắng</a:t>
            </a:r>
            <a:r>
              <a:rPr lang="en-US" sz="2800" dirty="0"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Thấy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mẹ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đau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đớn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cậu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mếu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máo</a:t>
            </a:r>
            <a:r>
              <a:rPr lang="en-US" sz="2800" dirty="0">
                <a:latin typeface="+mj-lt"/>
              </a:rPr>
              <a:t>: “Xin </a:t>
            </a:r>
            <a:r>
              <a:rPr lang="en-US" sz="2800" dirty="0" err="1">
                <a:latin typeface="+mj-lt"/>
              </a:rPr>
              <a:t>bác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sĩ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cứu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mẹ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cháu</a:t>
            </a:r>
            <a:r>
              <a:rPr lang="en-US" sz="2800" dirty="0">
                <a:latin typeface="+mj-lt"/>
              </a:rPr>
              <a:t>!”. </a:t>
            </a:r>
            <a:r>
              <a:rPr lang="en-US" sz="2800" dirty="0" err="1">
                <a:latin typeface="+mj-lt"/>
              </a:rPr>
              <a:t>Bác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sĩ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ái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ngại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nói</a:t>
            </a:r>
            <a:r>
              <a:rPr lang="en-US" sz="2800" dirty="0">
                <a:latin typeface="+mj-lt"/>
              </a:rPr>
              <a:t>: “</a:t>
            </a:r>
            <a:r>
              <a:rPr lang="en-US" sz="2800" dirty="0" err="1">
                <a:latin typeface="+mj-lt"/>
              </a:rPr>
              <a:t>Đủ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ánh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sáng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bác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mới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mổ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được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cháu</a:t>
            </a:r>
            <a:r>
              <a:rPr lang="en-US" sz="2800" dirty="0">
                <a:latin typeface="+mj-lt"/>
              </a:rPr>
              <a:t> ạ!”.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418CD9-9164-47A2-887A-C7DC83B3DD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848298" y="375529"/>
            <a:ext cx="871719" cy="52517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7D2132F-98BA-40DD-8A21-4E2C28E6CDDA}"/>
              </a:ext>
            </a:extLst>
          </p:cNvPr>
          <p:cNvSpPr txBox="1"/>
          <p:nvPr/>
        </p:nvSpPr>
        <p:spPr>
          <a:xfrm>
            <a:off x="2730496" y="734662"/>
            <a:ext cx="67310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ÁNH SÁNG CỦA YÊU THƯƠNG</a:t>
            </a: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487A0CB4-56A0-439B-B42E-9DC853B81AEE}"/>
              </a:ext>
            </a:extLst>
          </p:cNvPr>
          <p:cNvSpPr/>
          <p:nvPr/>
        </p:nvSpPr>
        <p:spPr>
          <a:xfrm>
            <a:off x="8978747" y="375529"/>
            <a:ext cx="2820318" cy="947147"/>
          </a:xfrm>
          <a:prstGeom prst="cloud">
            <a:avLst/>
          </a:prstGeom>
          <a:solidFill>
            <a:srgbClr val="92D05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785950D-7C95-475A-B9BB-151D7772BBBD}"/>
              </a:ext>
            </a:extLst>
          </p:cNvPr>
          <p:cNvSpPr txBox="1"/>
          <p:nvPr/>
        </p:nvSpPr>
        <p:spPr>
          <a:xfrm>
            <a:off x="8978747" y="608313"/>
            <a:ext cx="27667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+mj-lt"/>
              </a:rPr>
              <a:t>Đọc</a:t>
            </a:r>
            <a:r>
              <a:rPr lang="en-US" sz="32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</a:rPr>
              <a:t>mẫu</a:t>
            </a:r>
            <a:endParaRPr lang="en-US" sz="32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B49C170-1BC8-44BE-B96D-C602233BFFE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" b="16723"/>
          <a:stretch/>
        </p:blipFill>
        <p:spPr>
          <a:xfrm>
            <a:off x="1720017" y="4000332"/>
            <a:ext cx="9337621" cy="2677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381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loud 11">
            <a:extLst>
              <a:ext uri="{FF2B5EF4-FFF2-40B4-BE49-F238E27FC236}">
                <a16:creationId xmlns:a16="http://schemas.microsoft.com/office/drawing/2014/main" id="{FC30623D-719E-4475-82E3-3B950FCECE8F}"/>
              </a:ext>
            </a:extLst>
          </p:cNvPr>
          <p:cNvSpPr/>
          <p:nvPr/>
        </p:nvSpPr>
        <p:spPr>
          <a:xfrm>
            <a:off x="9017828" y="265398"/>
            <a:ext cx="2820318" cy="942079"/>
          </a:xfrm>
          <a:prstGeom prst="cloud">
            <a:avLst/>
          </a:prstGeom>
          <a:solidFill>
            <a:srgbClr val="92D05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A9ECC7-56B6-461F-AB16-44667690BFF2}"/>
              </a:ext>
            </a:extLst>
          </p:cNvPr>
          <p:cNvSpPr txBox="1"/>
          <p:nvPr/>
        </p:nvSpPr>
        <p:spPr>
          <a:xfrm>
            <a:off x="353854" y="1036344"/>
            <a:ext cx="11435138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Ê –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–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ôm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suy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nghĩ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thế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cứu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?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cậu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đèn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mảnh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Nét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cậu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hẳn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Ê –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–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sang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xóm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mượn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tấm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đèn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cậu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thắp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phòng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bỗng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Nhìn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phòng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Ca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mổ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Ê –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–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cứu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BF91D4D-F254-4AA8-9BE6-840A1A2371B2}"/>
              </a:ext>
            </a:extLst>
          </p:cNvPr>
          <p:cNvSpPr txBox="1"/>
          <p:nvPr/>
        </p:nvSpPr>
        <p:spPr>
          <a:xfrm>
            <a:off x="5662163" y="4018920"/>
            <a:ext cx="77861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1450"/>
            <a:r>
              <a:rPr lang="en-US" sz="2800" dirty="0">
                <a:latin typeface="+mj-lt"/>
              </a:rPr>
              <a:t>(Theo </a:t>
            </a:r>
            <a:r>
              <a:rPr lang="en-US" sz="2800" dirty="0" err="1">
                <a:latin typeface="+mj-lt"/>
              </a:rPr>
              <a:t>Truyện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đọc</a:t>
            </a:r>
            <a:r>
              <a:rPr lang="en-US" sz="2800" dirty="0">
                <a:latin typeface="+mj-lt"/>
              </a:rPr>
              <a:t> 2, NXB </a:t>
            </a:r>
            <a:r>
              <a:rPr lang="en-US" sz="2800" dirty="0" err="1">
                <a:latin typeface="+mj-lt"/>
              </a:rPr>
              <a:t>Giáo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dục</a:t>
            </a:r>
            <a:r>
              <a:rPr lang="en-US" sz="2800" dirty="0">
                <a:latin typeface="+mj-lt"/>
              </a:rPr>
              <a:t>, 1995)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24E24D-607B-4E6B-AE21-49FC73350925}"/>
              </a:ext>
            </a:extLst>
          </p:cNvPr>
          <p:cNvSpPr txBox="1"/>
          <p:nvPr/>
        </p:nvSpPr>
        <p:spPr>
          <a:xfrm>
            <a:off x="2730496" y="502751"/>
            <a:ext cx="67310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ÁNH SÁNG CỦA YÊU THƯƠNG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C27874D-D9D6-4152-BCDD-A95D155DE9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870331" y="375529"/>
            <a:ext cx="849684" cy="52517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E03A78D-4420-4D48-A47F-6C584554514B}"/>
              </a:ext>
            </a:extLst>
          </p:cNvPr>
          <p:cNvSpPr txBox="1"/>
          <p:nvPr/>
        </p:nvSpPr>
        <p:spPr>
          <a:xfrm>
            <a:off x="9088610" y="485724"/>
            <a:ext cx="27667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+mj-lt"/>
              </a:rPr>
              <a:t>Đọc</a:t>
            </a:r>
            <a:r>
              <a:rPr lang="en-US" sz="32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</a:rPr>
              <a:t>mẫu</a:t>
            </a:r>
            <a:endParaRPr lang="en-US" sz="32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A1F923D-B43F-495B-A47A-A495C2072C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854" y="4172287"/>
            <a:ext cx="5473138" cy="2455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292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GIẢI NGHĨA TỪ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sp>
        <p:nvSpPr>
          <p:cNvPr id="28" name="2"/>
          <p:cNvSpPr/>
          <p:nvPr/>
        </p:nvSpPr>
        <p:spPr>
          <a:xfrm>
            <a:off x="3425187" y="716098"/>
            <a:ext cx="8019905" cy="5347817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Arial-Rounded"/>
              <a:sym typeface="+mn-lt"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3760470" y="1023989"/>
            <a:ext cx="6916420" cy="1508105"/>
            <a:chOff x="172324" y="1136919"/>
            <a:chExt cx="2109019" cy="1443072"/>
          </a:xfrm>
        </p:grpSpPr>
        <p:sp>
          <p:nvSpPr>
            <p:cNvPr id="43" name="Hexagon 42"/>
            <p:cNvSpPr/>
            <p:nvPr/>
          </p:nvSpPr>
          <p:spPr>
            <a:xfrm>
              <a:off x="172324" y="1157225"/>
              <a:ext cx="2109019" cy="1406784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285836" y="1136919"/>
              <a:ext cx="1808630" cy="14430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Ê-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-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sơn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Nhà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bác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học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người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Mỹ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phát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minh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ra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đèn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điện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máy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chiếu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phim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máy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hát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….</a:t>
              </a:r>
              <a:endParaRPr kumimoji="0" lang="en-US" alt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85220" y="95250"/>
            <a:ext cx="906780" cy="84836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3699510" y="2700020"/>
            <a:ext cx="6916420" cy="1832610"/>
            <a:chOff x="172324" y="1157225"/>
            <a:chExt cx="2109019" cy="1753583"/>
          </a:xfrm>
        </p:grpSpPr>
        <p:sp>
          <p:nvSpPr>
            <p:cNvPr id="8" name="Hexagon 7"/>
            <p:cNvSpPr/>
            <p:nvPr/>
          </p:nvSpPr>
          <p:spPr>
            <a:xfrm>
              <a:off x="172324" y="1157225"/>
              <a:ext cx="2109019" cy="1753583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2" name="TextBox 43"/>
            <p:cNvSpPr txBox="1"/>
            <p:nvPr/>
          </p:nvSpPr>
          <p:spPr>
            <a:xfrm>
              <a:off x="288974" y="1369884"/>
              <a:ext cx="1988596" cy="14430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Ái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ngại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Thương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cảm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,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có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phần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lo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lắng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và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không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đành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long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trước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tình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cảnh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người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khác</a:t>
              </a:r>
              <a:endParaRPr kumimoji="0" lang="en-US" alt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882390" y="4657090"/>
            <a:ext cx="6916420" cy="1537308"/>
            <a:chOff x="172324" y="1157225"/>
            <a:chExt cx="2109019" cy="1471015"/>
          </a:xfrm>
        </p:grpSpPr>
        <p:sp>
          <p:nvSpPr>
            <p:cNvPr id="16" name="Hexagon 15"/>
            <p:cNvSpPr/>
            <p:nvPr/>
          </p:nvSpPr>
          <p:spPr>
            <a:xfrm>
              <a:off x="172324" y="1157225"/>
              <a:ext cx="2109019" cy="1406784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8" name="TextBox 43"/>
            <p:cNvSpPr txBox="1"/>
            <p:nvPr/>
          </p:nvSpPr>
          <p:spPr>
            <a:xfrm>
              <a:off x="315308" y="1185168"/>
              <a:ext cx="1808630" cy="14430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Sắt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tây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Sắt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dát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mỏng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có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tráng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một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lớp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chống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gỉ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,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sáng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bóng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.</a:t>
              </a:r>
            </a:p>
          </p:txBody>
        </p:sp>
      </p:grpSp>
      <p:pic>
        <p:nvPicPr>
          <p:cNvPr id="29" name="Picture 8" descr="Thomas Edison – Wikipedia tiếng Việt">
            <a:extLst>
              <a:ext uri="{FF2B5EF4-FFF2-40B4-BE49-F238E27FC236}">
                <a16:creationId xmlns:a16="http://schemas.microsoft.com/office/drawing/2014/main" id="{BC62E01E-31B8-4A9D-829F-59CFDECA22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1424" y="2515111"/>
            <a:ext cx="2950696" cy="37768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2" descr="Tomas Alva Edison (lampa ixtiraçısı) - Bildirchin.az">
            <a:extLst>
              <a:ext uri="{FF2B5EF4-FFF2-40B4-BE49-F238E27FC236}">
                <a16:creationId xmlns:a16="http://schemas.microsoft.com/office/drawing/2014/main" id="{AF3AFAF0-096F-45B2-85EB-E0B8752F94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4752" y="2515111"/>
            <a:ext cx="5253518" cy="37479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2E460-8BE1-467D-AF1A-40A3C6EB7D4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15651" y="38433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endParaRPr lang="en-US" sz="40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257C6F-E891-45BF-8276-6FCDD854196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465204" y="2057082"/>
            <a:ext cx="7216495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Đột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trông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ánh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hắt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mảnh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sắt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tây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tủ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89C2EA-B9C8-419F-AEF3-3275FDD431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7236" y="603726"/>
            <a:ext cx="906780" cy="84836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40D819D-868D-429C-9F08-E5D47522FAE2}"/>
              </a:ext>
            </a:extLst>
          </p:cNvPr>
          <p:cNvCxnSpPr>
            <a:cxnSpLocks/>
          </p:cNvCxnSpPr>
          <p:nvPr/>
        </p:nvCxnSpPr>
        <p:spPr>
          <a:xfrm flipH="1">
            <a:off x="4477812" y="2076059"/>
            <a:ext cx="126085" cy="46291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BB9B741-FFB8-4A8F-B8E4-9AAD47D60847}"/>
              </a:ext>
            </a:extLst>
          </p:cNvPr>
          <p:cNvCxnSpPr>
            <a:cxnSpLocks/>
          </p:cNvCxnSpPr>
          <p:nvPr/>
        </p:nvCxnSpPr>
        <p:spPr>
          <a:xfrm flipH="1">
            <a:off x="7295441" y="2138623"/>
            <a:ext cx="126085" cy="46291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33340C7-9651-408F-A721-4CBEC6216F45}"/>
              </a:ext>
            </a:extLst>
          </p:cNvPr>
          <p:cNvCxnSpPr>
            <a:cxnSpLocks/>
          </p:cNvCxnSpPr>
          <p:nvPr/>
        </p:nvCxnSpPr>
        <p:spPr>
          <a:xfrm flipH="1">
            <a:off x="6487368" y="2608732"/>
            <a:ext cx="126085" cy="46291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63B1BE6-2098-45F7-ABF2-6754C3318F79}"/>
              </a:ext>
            </a:extLst>
          </p:cNvPr>
          <p:cNvCxnSpPr>
            <a:cxnSpLocks/>
          </p:cNvCxnSpPr>
          <p:nvPr/>
        </p:nvCxnSpPr>
        <p:spPr>
          <a:xfrm flipH="1">
            <a:off x="3877825" y="3197542"/>
            <a:ext cx="126085" cy="46291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6084B02-00BA-45EE-B931-902393B09486}"/>
              </a:ext>
            </a:extLst>
          </p:cNvPr>
          <p:cNvCxnSpPr>
            <a:cxnSpLocks/>
          </p:cNvCxnSpPr>
          <p:nvPr/>
        </p:nvCxnSpPr>
        <p:spPr>
          <a:xfrm flipH="1">
            <a:off x="3804151" y="3197542"/>
            <a:ext cx="126085" cy="46291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6EDCB24-E8B3-42FB-A3E8-5B59B55EBF5A}"/>
              </a:ext>
            </a:extLst>
          </p:cNvPr>
          <p:cNvCxnSpPr>
            <a:cxnSpLocks/>
          </p:cNvCxnSpPr>
          <p:nvPr/>
        </p:nvCxnSpPr>
        <p:spPr>
          <a:xfrm flipH="1">
            <a:off x="5211460" y="2608732"/>
            <a:ext cx="126085" cy="46291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3508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B5C96F4-F80F-48B3-B087-95D33F87665C}"/>
              </a:ext>
            </a:extLst>
          </p:cNvPr>
          <p:cNvSpPr txBox="1"/>
          <p:nvPr/>
        </p:nvSpPr>
        <p:spPr>
          <a:xfrm>
            <a:off x="412200" y="1322676"/>
            <a:ext cx="113676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en-US" sz="2800" dirty="0" err="1">
                <a:latin typeface="+mj-lt"/>
              </a:rPr>
              <a:t>Hôm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ấy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bố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vắng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nhà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mẹ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bị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đau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bụng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dữ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dội</a:t>
            </a:r>
            <a:r>
              <a:rPr lang="en-US" sz="2800" dirty="0">
                <a:latin typeface="+mj-lt"/>
              </a:rPr>
              <a:t>. Ê – </a:t>
            </a:r>
            <a:r>
              <a:rPr lang="en-US" sz="2800" dirty="0" err="1">
                <a:latin typeface="+mj-lt"/>
              </a:rPr>
              <a:t>đi</a:t>
            </a:r>
            <a:r>
              <a:rPr lang="en-US" sz="2800" dirty="0">
                <a:latin typeface="+mj-lt"/>
              </a:rPr>
              <a:t> – </a:t>
            </a:r>
            <a:r>
              <a:rPr lang="en-US" sz="2800" dirty="0" err="1">
                <a:latin typeface="+mj-lt"/>
              </a:rPr>
              <a:t>xơn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liền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chạy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mời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bác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sĩ</a:t>
            </a:r>
            <a:r>
              <a:rPr lang="en-US" sz="2800" dirty="0">
                <a:latin typeface="+mj-lt"/>
              </a:rPr>
              <a:t>.</a:t>
            </a:r>
          </a:p>
          <a:p>
            <a:pPr indent="457200" algn="just"/>
            <a:r>
              <a:rPr lang="en-US" sz="2800" dirty="0" err="1">
                <a:latin typeface="+mj-lt"/>
              </a:rPr>
              <a:t>Bác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sĩ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đến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khám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bệnh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biết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mẹ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của</a:t>
            </a:r>
            <a:r>
              <a:rPr lang="en-US" sz="2800" dirty="0">
                <a:latin typeface="+mj-lt"/>
              </a:rPr>
              <a:t> Ê – </a:t>
            </a:r>
            <a:r>
              <a:rPr lang="en-US" sz="2800" dirty="0" err="1">
                <a:latin typeface="+mj-lt"/>
              </a:rPr>
              <a:t>đi</a:t>
            </a:r>
            <a:r>
              <a:rPr lang="en-US" sz="2800" dirty="0">
                <a:latin typeface="+mj-lt"/>
              </a:rPr>
              <a:t> – </a:t>
            </a:r>
            <a:r>
              <a:rPr lang="en-US" sz="2800" dirty="0" err="1">
                <a:latin typeface="+mj-lt"/>
              </a:rPr>
              <a:t>xơn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đau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ruột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thừa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phải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mổ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gấp</a:t>
            </a:r>
            <a:r>
              <a:rPr lang="en-US" sz="2800" dirty="0"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Nhưng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trời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cứ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tối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dần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với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ánh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đèn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dầu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tù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mù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chẳng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thể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làm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gì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được</a:t>
            </a:r>
            <a:r>
              <a:rPr lang="en-US" sz="2800" dirty="0">
                <a:latin typeface="+mj-lt"/>
              </a:rPr>
              <a:t>. Ê – </a:t>
            </a:r>
            <a:r>
              <a:rPr lang="en-US" sz="2800" dirty="0" err="1">
                <a:latin typeface="+mj-lt"/>
              </a:rPr>
              <a:t>đi</a:t>
            </a:r>
            <a:r>
              <a:rPr lang="en-US" sz="2800" dirty="0">
                <a:latin typeface="+mj-lt"/>
              </a:rPr>
              <a:t> – </a:t>
            </a:r>
            <a:r>
              <a:rPr lang="en-US" sz="2800" dirty="0" err="1">
                <a:latin typeface="+mj-lt"/>
              </a:rPr>
              <a:t>xơn</a:t>
            </a:r>
            <a:r>
              <a:rPr lang="en-US" sz="2800" dirty="0">
                <a:latin typeface="+mj-lt"/>
              </a:rPr>
              <a:t> lo </a:t>
            </a:r>
            <a:r>
              <a:rPr lang="en-US" sz="2800" dirty="0" err="1">
                <a:latin typeface="+mj-lt"/>
              </a:rPr>
              <a:t>lắng</a:t>
            </a:r>
            <a:r>
              <a:rPr lang="en-US" sz="2800" dirty="0"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Thấy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mẹ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đau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đớn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cậu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mếu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máo</a:t>
            </a:r>
            <a:r>
              <a:rPr lang="en-US" sz="2800" dirty="0">
                <a:latin typeface="+mj-lt"/>
              </a:rPr>
              <a:t>: “Xin </a:t>
            </a:r>
            <a:r>
              <a:rPr lang="en-US" sz="2800" dirty="0" err="1">
                <a:latin typeface="+mj-lt"/>
              </a:rPr>
              <a:t>bác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sĩ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cứu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mẹ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cháu</a:t>
            </a:r>
            <a:r>
              <a:rPr lang="en-US" sz="2800" dirty="0">
                <a:latin typeface="+mj-lt"/>
              </a:rPr>
              <a:t>!”. </a:t>
            </a:r>
            <a:r>
              <a:rPr lang="en-US" sz="2800" dirty="0" err="1">
                <a:latin typeface="+mj-lt"/>
              </a:rPr>
              <a:t>Bác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sĩ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ái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ngại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nói</a:t>
            </a:r>
            <a:r>
              <a:rPr lang="en-US" sz="2800" dirty="0">
                <a:latin typeface="+mj-lt"/>
              </a:rPr>
              <a:t>: “</a:t>
            </a:r>
            <a:r>
              <a:rPr lang="en-US" sz="2800" dirty="0" err="1">
                <a:latin typeface="+mj-lt"/>
              </a:rPr>
              <a:t>Đủ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ánh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sáng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bác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mới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mổ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được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cháu</a:t>
            </a:r>
            <a:r>
              <a:rPr lang="en-US" sz="2800" dirty="0">
                <a:latin typeface="+mj-lt"/>
              </a:rPr>
              <a:t> ạ!”.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418CD9-9164-47A2-887A-C7DC83B3DD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848298" y="375529"/>
            <a:ext cx="871719" cy="52517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7D2132F-98BA-40DD-8A21-4E2C28E6CDDA}"/>
              </a:ext>
            </a:extLst>
          </p:cNvPr>
          <p:cNvSpPr txBox="1"/>
          <p:nvPr/>
        </p:nvSpPr>
        <p:spPr>
          <a:xfrm>
            <a:off x="3066712" y="799456"/>
            <a:ext cx="67310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ÁNH SÁNG CỦA YÊU THƯƠNG</a:t>
            </a: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487A0CB4-56A0-439B-B42E-9DC853B81AEE}"/>
              </a:ext>
            </a:extLst>
          </p:cNvPr>
          <p:cNvSpPr/>
          <p:nvPr/>
        </p:nvSpPr>
        <p:spPr>
          <a:xfrm>
            <a:off x="8978747" y="375529"/>
            <a:ext cx="2820318" cy="1122765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785950D-7C95-475A-B9BB-151D7772BBBD}"/>
              </a:ext>
            </a:extLst>
          </p:cNvPr>
          <p:cNvSpPr txBox="1"/>
          <p:nvPr/>
        </p:nvSpPr>
        <p:spPr>
          <a:xfrm>
            <a:off x="9027385" y="459857"/>
            <a:ext cx="27667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+mj-lt"/>
              </a:rPr>
              <a:t>Đọc</a:t>
            </a:r>
            <a:r>
              <a:rPr lang="en-US" sz="2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+mj-lt"/>
              </a:rPr>
              <a:t>nối</a:t>
            </a:r>
            <a:r>
              <a:rPr lang="en-US" sz="2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+mj-lt"/>
              </a:rPr>
              <a:t>tiếp</a:t>
            </a:r>
            <a:r>
              <a:rPr lang="en-US" sz="2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+mj-lt"/>
              </a:rPr>
              <a:t>đoạn</a:t>
            </a:r>
            <a:endParaRPr lang="en-US" sz="28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B49C170-1BC8-44BE-B96D-C602233BFF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0017" y="4000332"/>
            <a:ext cx="9337621" cy="248867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E8D063C-D8C2-464C-B612-960324E4B2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534" y="1409938"/>
            <a:ext cx="433696" cy="40983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FF90D8B-EC1D-449C-8F8C-6034C6CEF095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rgbClr val="FC7D77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534" y="2332801"/>
            <a:ext cx="409832" cy="409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3373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loud 11">
            <a:extLst>
              <a:ext uri="{FF2B5EF4-FFF2-40B4-BE49-F238E27FC236}">
                <a16:creationId xmlns:a16="http://schemas.microsoft.com/office/drawing/2014/main" id="{FC30623D-719E-4475-82E3-3B950FCECE8F}"/>
              </a:ext>
            </a:extLst>
          </p:cNvPr>
          <p:cNvSpPr/>
          <p:nvPr/>
        </p:nvSpPr>
        <p:spPr>
          <a:xfrm>
            <a:off x="9017828" y="265398"/>
            <a:ext cx="2820318" cy="1122765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A9ECC7-56B6-461F-AB16-44667690BFF2}"/>
              </a:ext>
            </a:extLst>
          </p:cNvPr>
          <p:cNvSpPr txBox="1"/>
          <p:nvPr/>
        </p:nvSpPr>
        <p:spPr>
          <a:xfrm>
            <a:off x="353854" y="1132172"/>
            <a:ext cx="11435138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Ê –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–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ôm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suy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nghĩ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thế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cứu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?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cậu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đèn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mảnh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Nét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cậu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hẳn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Ê –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–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sang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xóm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mượn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tấm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đèn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cậu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thắp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phòng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bỗng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Nhìn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phòng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Ca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mổ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Ê –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–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cứu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BF91D4D-F254-4AA8-9BE6-840A1A2371B2}"/>
              </a:ext>
            </a:extLst>
          </p:cNvPr>
          <p:cNvSpPr txBox="1"/>
          <p:nvPr/>
        </p:nvSpPr>
        <p:spPr>
          <a:xfrm>
            <a:off x="5697332" y="4274098"/>
            <a:ext cx="77861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1450"/>
            <a:r>
              <a:rPr lang="en-US" sz="2800" dirty="0">
                <a:latin typeface="+mj-lt"/>
              </a:rPr>
              <a:t>(Theo </a:t>
            </a:r>
            <a:r>
              <a:rPr lang="en-US" sz="2800" dirty="0" err="1">
                <a:latin typeface="+mj-lt"/>
              </a:rPr>
              <a:t>Truyện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đọc</a:t>
            </a:r>
            <a:r>
              <a:rPr lang="en-US" sz="2800" dirty="0">
                <a:latin typeface="+mj-lt"/>
              </a:rPr>
              <a:t> 2, NXB </a:t>
            </a:r>
            <a:r>
              <a:rPr lang="en-US" sz="2800" dirty="0" err="1">
                <a:latin typeface="+mj-lt"/>
              </a:rPr>
              <a:t>Giáo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dục</a:t>
            </a:r>
            <a:r>
              <a:rPr lang="en-US" sz="2800" dirty="0">
                <a:latin typeface="+mj-lt"/>
              </a:rPr>
              <a:t>, 1995)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24E24D-607B-4E6B-AE21-49FC73350925}"/>
              </a:ext>
            </a:extLst>
          </p:cNvPr>
          <p:cNvSpPr txBox="1"/>
          <p:nvPr/>
        </p:nvSpPr>
        <p:spPr>
          <a:xfrm>
            <a:off x="2730496" y="499424"/>
            <a:ext cx="67310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ÁNH SÁNG CỦA YÊU THƯƠNG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C27874D-D9D6-4152-BCDD-A95D155DE9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575241" y="497472"/>
            <a:ext cx="849684" cy="52517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E03A78D-4420-4D48-A47F-6C584554514B}"/>
              </a:ext>
            </a:extLst>
          </p:cNvPr>
          <p:cNvSpPr txBox="1"/>
          <p:nvPr/>
        </p:nvSpPr>
        <p:spPr>
          <a:xfrm>
            <a:off x="9071397" y="349726"/>
            <a:ext cx="27667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+mj-lt"/>
              </a:rPr>
              <a:t>Đọc</a:t>
            </a:r>
            <a:r>
              <a:rPr lang="en-US" sz="2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+mj-lt"/>
              </a:rPr>
              <a:t>nối</a:t>
            </a:r>
            <a:r>
              <a:rPr lang="en-US" sz="2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+mj-lt"/>
              </a:rPr>
              <a:t>tiếp</a:t>
            </a:r>
            <a:r>
              <a:rPr lang="en-US" sz="2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+mj-lt"/>
              </a:rPr>
              <a:t>đoạn</a:t>
            </a:r>
            <a:endParaRPr lang="en-US" sz="28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A1F923D-B43F-495B-A47A-A495C2072C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499" y="4280530"/>
            <a:ext cx="5473138" cy="2346962"/>
          </a:xfrm>
          <a:prstGeom prst="round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9364C2-0778-4E61-9D08-420F67937E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499" y="1194057"/>
            <a:ext cx="409832" cy="409832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FC4BB184-686C-4E4E-81E4-686BE405647C}"/>
              </a:ext>
            </a:extLst>
          </p:cNvPr>
          <p:cNvGrpSpPr/>
          <p:nvPr/>
        </p:nvGrpSpPr>
        <p:grpSpPr>
          <a:xfrm>
            <a:off x="304700" y="3161778"/>
            <a:ext cx="541082" cy="850710"/>
            <a:chOff x="3416466" y="2965092"/>
            <a:chExt cx="380233" cy="646331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1A1AD407-8AFE-4C8E-8642-4B7F492E3E92}"/>
                </a:ext>
              </a:extLst>
            </p:cNvPr>
            <p:cNvSpPr/>
            <p:nvPr/>
          </p:nvSpPr>
          <p:spPr>
            <a:xfrm>
              <a:off x="3445636" y="3057837"/>
              <a:ext cx="321893" cy="321893"/>
            </a:xfrm>
            <a:prstGeom prst="ellipse">
              <a:avLst/>
            </a:prstGeom>
            <a:solidFill>
              <a:srgbClr val="FFAB40"/>
            </a:solidFill>
            <a:ln w="12700" cap="flat" cmpd="sng" algn="ctr">
              <a:noFill/>
              <a:prstDash val="solid"/>
            </a:ln>
            <a:effectLst/>
          </p:spPr>
          <p:txBody>
            <a:bodyPr rtlCol="0" anchor="b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36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Charlotte" panose="02040603050506020204" pitchFamily="18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1DA3EEA-F709-47A7-8116-809F2DC0A83F}"/>
                </a:ext>
              </a:extLst>
            </p:cNvPr>
            <p:cNvSpPr/>
            <p:nvPr/>
          </p:nvSpPr>
          <p:spPr>
            <a:xfrm rot="21163024">
              <a:off x="3416466" y="2965092"/>
              <a:ext cx="38023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VN" sz="3600" b="1" i="1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Charlotte" panose="02040603050506020204" pitchFamily="18" charset="0"/>
                  <a:cs typeface="Arial"/>
                  <a:sym typeface="Arial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420323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280</TotalTime>
  <Words>1831</Words>
  <Application>Microsoft Office PowerPoint</Application>
  <PresentationFormat>Widescreen</PresentationFormat>
  <Paragraphs>87</Paragraphs>
  <Slides>22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等线</vt:lpstr>
      <vt:lpstr>Arial</vt:lpstr>
      <vt:lpstr>Arial-Rounded</vt:lpstr>
      <vt:lpstr>Calibri</vt:lpstr>
      <vt:lpstr>Times New Roman</vt:lpstr>
      <vt:lpstr>UTM Charlotte</vt:lpstr>
      <vt:lpstr>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đọc câu dài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ren sora mitsutake</cp:lastModifiedBy>
  <cp:revision>20</cp:revision>
  <dcterms:created xsi:type="dcterms:W3CDTF">2021-07-20T01:55:21Z</dcterms:created>
  <dcterms:modified xsi:type="dcterms:W3CDTF">2022-01-04T05:17:35Z</dcterms:modified>
</cp:coreProperties>
</file>