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8" r:id="rId2"/>
  </p:sldMasterIdLst>
  <p:notesMasterIdLst>
    <p:notesMasterId r:id="rId13"/>
  </p:notesMasterIdLst>
  <p:sldIdLst>
    <p:sldId id="581" r:id="rId3"/>
    <p:sldId id="372" r:id="rId4"/>
    <p:sldId id="332" r:id="rId5"/>
    <p:sldId id="346" r:id="rId6"/>
    <p:sldId id="307" r:id="rId7"/>
    <p:sldId id="361" r:id="rId8"/>
    <p:sldId id="362" r:id="rId9"/>
    <p:sldId id="363" r:id="rId10"/>
    <p:sldId id="349" r:id="rId11"/>
    <p:sldId id="373"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CC"/>
    <a:srgbClr val="006600"/>
    <a:srgbClr val="FFFF66"/>
    <a:srgbClr val="D60093"/>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79" d="100"/>
          <a:sy n="79" d="100"/>
        </p:scale>
        <p:origin x="706"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E2F80F-E4D8-437C-A244-FA42BE171F8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4424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4A710D-3E9D-4465-8243-3D45227F7654}" type="datetimeFigureOut">
              <a:rPr lang="en-US">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D34CC0-DEDD-487F-B1F4-630DD6063303}" type="slidenum">
              <a:rPr lang="en-US" altLang="en-US"/>
              <a:pPr>
                <a:defRPr/>
              </a:pPr>
              <a:t>‹#›</a:t>
            </a:fld>
            <a:endParaRPr lang="en-US" altLang="en-US"/>
          </a:p>
        </p:txBody>
      </p:sp>
    </p:spTree>
    <p:extLst>
      <p:ext uri="{BB962C8B-B14F-4D97-AF65-F5344CB8AC3E}">
        <p14:creationId xmlns:p14="http://schemas.microsoft.com/office/powerpoint/2010/main" val="160792172"/>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EDF3BC-6850-4EB2-912D-5E8F4C7783B0}" type="datetimeFigureOut">
              <a:rPr lang="en-US">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8EDF5C-06FA-4048-9A78-C7CAA096BCF2}" type="slidenum">
              <a:rPr lang="en-US" altLang="en-US"/>
              <a:pPr>
                <a:defRPr/>
              </a:pPr>
              <a:t>‹#›</a:t>
            </a:fld>
            <a:endParaRPr lang="en-US" altLang="en-US"/>
          </a:p>
        </p:txBody>
      </p:sp>
    </p:spTree>
    <p:extLst>
      <p:ext uri="{BB962C8B-B14F-4D97-AF65-F5344CB8AC3E}">
        <p14:creationId xmlns:p14="http://schemas.microsoft.com/office/powerpoint/2010/main" val="2237253297"/>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4679BE-E7E6-46EA-B493-57B24127F9FA}" type="datetimeFigureOut">
              <a:rPr lang="en-US">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9F61E1-644A-4388-87DF-584C94A5CB0B}" type="slidenum">
              <a:rPr lang="en-US" altLang="en-US"/>
              <a:pPr>
                <a:defRPr/>
              </a:pPr>
              <a:t>‹#›</a:t>
            </a:fld>
            <a:endParaRPr lang="en-US" altLang="en-US"/>
          </a:p>
        </p:txBody>
      </p:sp>
    </p:spTree>
    <p:extLst>
      <p:ext uri="{BB962C8B-B14F-4D97-AF65-F5344CB8AC3E}">
        <p14:creationId xmlns:p14="http://schemas.microsoft.com/office/powerpoint/2010/main" val="4131794007"/>
      </p:ext>
    </p:extLst>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94A710D-3E9D-4465-8243-3D45227F7654}" type="datetimeFigureOut">
              <a:rPr lang="en-US" smtClean="0"/>
              <a:pPr>
                <a:defRPr/>
              </a:pPr>
              <a:t>1/21/2022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D34CC0-DEDD-487F-B1F4-630DD6063303}" type="slidenum">
              <a:rPr lang="en-US" altLang="en-US" smtClean="0"/>
              <a:pPr>
                <a:defRPr/>
              </a:pPr>
              <a:t>‹#›</a:t>
            </a:fld>
            <a:endParaRPr lang="en-US" altLang="en-US"/>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6148D57-2159-4F8A-BC02-75CC3B9B56B6}" type="datetimeFigureOut">
              <a:rPr lang="en-US" smtClean="0"/>
              <a:pPr>
                <a:defRPr/>
              </a:pPr>
              <a:t>1/21/2022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C1A4D8-462D-4508-BEF8-F2E88F3D88EC}" type="slidenum">
              <a:rPr lang="en-US" altLang="en-US" smtClean="0"/>
              <a:pPr>
                <a:defRPr/>
              </a:pPr>
              <a:t>‹#›</a:t>
            </a:fld>
            <a:endParaRPr lang="en-US" altLang="en-US"/>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pPr>
              <a:defRPr/>
            </a:pPr>
            <a:fld id="{99F1AAC5-2E20-4980-8B55-91349D46DE0A}" type="datetimeFigureOut">
              <a:rPr lang="en-US" smtClean="0"/>
              <a:pPr>
                <a:defRPr/>
              </a:pPr>
              <a:t>1/21/2022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635A8D-2083-464F-958D-81DDDF775A22}" type="slidenum">
              <a:rPr lang="en-US" altLang="en-US" smtClean="0"/>
              <a:pPr>
                <a:defRPr/>
              </a:pPr>
              <a:t>‹#›</a:t>
            </a:fld>
            <a:endParaRPr lang="en-US" altLang="en-US"/>
          </a:p>
        </p:txBody>
      </p:sp>
    </p:spTree>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864FB51-7B01-41AB-8DC5-EA3682FAF5C3}" type="datetimeFigureOut">
              <a:rPr lang="en-US" smtClean="0"/>
              <a:pPr>
                <a:defRPr/>
              </a:pPr>
              <a:t>1/21/2022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F0C1FE-642F-4998-8214-F6350DC7957D}" type="slidenum">
              <a:rPr lang="en-US" altLang="en-US" smtClean="0"/>
              <a:pPr>
                <a:defRPr/>
              </a:pPr>
              <a:t>‹#›</a:t>
            </a:fld>
            <a:endParaRPr lang="en-US" alt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79BE7F2-0B49-4869-8E98-958C314BEFB2}" type="datetimeFigureOut">
              <a:rPr lang="en-US" smtClean="0"/>
              <a:pPr>
                <a:defRPr/>
              </a:pPr>
              <a:t>1/21/2022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FD517D7-ACE5-4BD3-A77D-204D9B3671AE}" type="slidenum">
              <a:rPr lang="en-US" altLang="en-US" smtClean="0"/>
              <a:pPr>
                <a:defRPr/>
              </a:pPr>
              <a:t>‹#›</a:t>
            </a:fld>
            <a:endParaRPr lang="en-US" altLang="en-US"/>
          </a:p>
        </p:txBody>
      </p:sp>
    </p:spTree>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62D1E8B-1551-4AC8-8CF9-3CB7E0271DE5}" type="datetimeFigureOut">
              <a:rPr lang="en-US" smtClean="0"/>
              <a:pPr>
                <a:defRPr/>
              </a:pPr>
              <a:t>1/21/2022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00C41CC-9C70-46D0-B526-C8B81AA17E50}" type="slidenum">
              <a:rPr lang="en-US" altLang="en-US" smtClean="0"/>
              <a:pPr>
                <a:defRPr/>
              </a:pPr>
              <a:t>‹#›</a:t>
            </a:fld>
            <a:endParaRPr lang="en-US" altLang="en-US"/>
          </a:p>
        </p:txBody>
      </p:sp>
    </p:spTree>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705EB0-90D3-4538-97C0-E000145750A5}" type="datetimeFigureOut">
              <a:rPr lang="en-US" smtClean="0"/>
              <a:pPr>
                <a:defRPr/>
              </a:pPr>
              <a:t>1/21/2022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6E15FA9-CAFF-4308-A1A2-3DA93833FD24}" type="slidenum">
              <a:rPr lang="en-US" altLang="en-US" smtClean="0"/>
              <a:pPr>
                <a:defRPr/>
              </a:pPr>
              <a:t>‹#›</a:t>
            </a:fld>
            <a:endParaRPr lang="en-US" altLang="en-US"/>
          </a:p>
        </p:txBody>
      </p:sp>
    </p:spTree>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pPr>
              <a:defRPr/>
            </a:pPr>
            <a:fld id="{724B4BC0-1FD6-46F2-8E57-F6743F4E0A0C}" type="datetimeFigureOut">
              <a:rPr lang="en-US" smtClean="0"/>
              <a:pPr>
                <a:defRPr/>
              </a:pPr>
              <a:t>1/21/2022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6D17561E-DEFB-48EE-9935-E5F804BC8430}" type="slidenum">
              <a:rPr lang="en-US" altLang="en-US" smtClean="0"/>
              <a:pPr>
                <a:defRPr/>
              </a:pPr>
              <a:t>‹#›</a:t>
            </a:fld>
            <a:endParaRPr lang="en-US" alt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148D57-2159-4F8A-BC02-75CC3B9B56B6}" type="datetimeFigureOut">
              <a:rPr lang="en-US">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C1A4D8-462D-4508-BEF8-F2E88F3D88EC}" type="slidenum">
              <a:rPr lang="en-US" altLang="en-US"/>
              <a:pPr>
                <a:defRPr/>
              </a:pPr>
              <a:t>‹#›</a:t>
            </a:fld>
            <a:endParaRPr lang="en-US" altLang="en-US"/>
          </a:p>
        </p:txBody>
      </p:sp>
    </p:spTree>
    <p:extLst>
      <p:ext uri="{BB962C8B-B14F-4D97-AF65-F5344CB8AC3E}">
        <p14:creationId xmlns:p14="http://schemas.microsoft.com/office/powerpoint/2010/main" val="1500362090"/>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5BBDD03-78B4-4026-BE4C-70364EF24667}" type="datetimeFigureOut">
              <a:rPr lang="en-US" smtClean="0"/>
              <a:pPr>
                <a:defRPr/>
              </a:pPr>
              <a:t>1/21/2022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27D01-9A47-43AB-BB6D-8754DD451BD1}" type="slidenum">
              <a:rPr lang="en-US" altLang="en-US" smtClean="0"/>
              <a:pPr>
                <a:defRPr/>
              </a:pPr>
              <a:t>‹#›</a:t>
            </a:fld>
            <a:endParaRPr lang="en-US" altLang="en-US"/>
          </a:p>
        </p:txBody>
      </p:sp>
    </p:spTree>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EDF3BC-6850-4EB2-912D-5E8F4C7783B0}" type="datetimeFigureOut">
              <a:rPr lang="en-US" smtClean="0"/>
              <a:pPr>
                <a:defRPr/>
              </a:pPr>
              <a:t>1/21/2022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8EDF5C-06FA-4048-9A78-C7CAA096BCF2}" type="slidenum">
              <a:rPr lang="en-US" altLang="en-US" smtClean="0"/>
              <a:pPr>
                <a:defRPr/>
              </a:pPr>
              <a:t>‹#›</a:t>
            </a:fld>
            <a:endParaRPr lang="en-US" altLang="en-US"/>
          </a:p>
        </p:txBody>
      </p:sp>
    </p:spTree>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14679BE-E7E6-46EA-B493-57B24127F9FA}" type="datetimeFigureOut">
              <a:rPr lang="en-US" smtClean="0"/>
              <a:pPr>
                <a:defRPr/>
              </a:pPr>
              <a:t>1/21/2022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9F61E1-644A-4388-87DF-584C94A5CB0B}" type="slidenum">
              <a:rPr lang="en-US" altLang="en-US" smtClean="0"/>
              <a:pPr>
                <a:defRPr/>
              </a:pPr>
              <a:t>‹#›</a:t>
            </a:fld>
            <a:endParaRPr lang="en-US" alt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9F1AAC5-2E20-4980-8B55-91349D46DE0A}" type="datetimeFigureOut">
              <a:rPr lang="en-US">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635A8D-2083-464F-958D-81DDDF775A22}" type="slidenum">
              <a:rPr lang="en-US" altLang="en-US"/>
              <a:pPr>
                <a:defRPr/>
              </a:pPr>
              <a:t>‹#›</a:t>
            </a:fld>
            <a:endParaRPr lang="en-US" altLang="en-US"/>
          </a:p>
        </p:txBody>
      </p:sp>
    </p:spTree>
    <p:extLst>
      <p:ext uri="{BB962C8B-B14F-4D97-AF65-F5344CB8AC3E}">
        <p14:creationId xmlns:p14="http://schemas.microsoft.com/office/powerpoint/2010/main" val="307265000"/>
      </p:ext>
    </p:extLst>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64FB51-7B01-41AB-8DC5-EA3682FAF5C3}" type="datetimeFigureOut">
              <a:rPr lang="en-US">
                <a:solidFill>
                  <a:prstClr val="black">
                    <a:tint val="75000"/>
                  </a:prstClr>
                </a:solidFill>
              </a:rPr>
              <a:pPr>
                <a:defRPr/>
              </a:pPr>
              <a:t>1/21/2022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0C1FE-642F-4998-8214-F6350DC7957D}" type="slidenum">
              <a:rPr lang="en-US" altLang="en-US"/>
              <a:pPr>
                <a:defRPr/>
              </a:pPr>
              <a:t>‹#›</a:t>
            </a:fld>
            <a:endParaRPr lang="en-US" altLang="en-US"/>
          </a:p>
        </p:txBody>
      </p:sp>
    </p:spTree>
    <p:extLst>
      <p:ext uri="{BB962C8B-B14F-4D97-AF65-F5344CB8AC3E}">
        <p14:creationId xmlns:p14="http://schemas.microsoft.com/office/powerpoint/2010/main" val="773733587"/>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79BE7F2-0B49-4869-8E98-958C314BEFB2}" type="datetimeFigureOut">
              <a:rPr lang="en-US">
                <a:solidFill>
                  <a:prstClr val="black">
                    <a:tint val="75000"/>
                  </a:prstClr>
                </a:solidFill>
              </a:rPr>
              <a:pPr>
                <a:defRPr/>
              </a:pPr>
              <a:t>1/21/2022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D517D7-ACE5-4BD3-A77D-204D9B3671AE}" type="slidenum">
              <a:rPr lang="en-US" altLang="en-US"/>
              <a:pPr>
                <a:defRPr/>
              </a:pPr>
              <a:t>‹#›</a:t>
            </a:fld>
            <a:endParaRPr lang="en-US" altLang="en-US"/>
          </a:p>
        </p:txBody>
      </p:sp>
    </p:spTree>
    <p:extLst>
      <p:ext uri="{BB962C8B-B14F-4D97-AF65-F5344CB8AC3E}">
        <p14:creationId xmlns:p14="http://schemas.microsoft.com/office/powerpoint/2010/main" val="3474754558"/>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2D1E8B-1551-4AC8-8CF9-3CB7E0271DE5}" type="datetimeFigureOut">
              <a:rPr lang="en-US">
                <a:solidFill>
                  <a:prstClr val="black">
                    <a:tint val="75000"/>
                  </a:prstClr>
                </a:solidFill>
              </a:rPr>
              <a:pPr>
                <a:defRPr/>
              </a:pPr>
              <a:t>1/21/2022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00C41CC-9C70-46D0-B526-C8B81AA17E50}" type="slidenum">
              <a:rPr lang="en-US" altLang="en-US"/>
              <a:pPr>
                <a:defRPr/>
              </a:pPr>
              <a:t>‹#›</a:t>
            </a:fld>
            <a:endParaRPr lang="en-US" altLang="en-US"/>
          </a:p>
        </p:txBody>
      </p:sp>
    </p:spTree>
    <p:extLst>
      <p:ext uri="{BB962C8B-B14F-4D97-AF65-F5344CB8AC3E}">
        <p14:creationId xmlns:p14="http://schemas.microsoft.com/office/powerpoint/2010/main" val="3985895042"/>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705EB0-90D3-4538-97C0-E000145750A5}" type="datetimeFigureOut">
              <a:rPr lang="en-US">
                <a:solidFill>
                  <a:prstClr val="black">
                    <a:tint val="75000"/>
                  </a:prstClr>
                </a:solidFill>
              </a:rPr>
              <a:pPr>
                <a:defRPr/>
              </a:pPr>
              <a:t>1/21/2022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6E15FA9-CAFF-4308-A1A2-3DA93833FD24}" type="slidenum">
              <a:rPr lang="en-US" altLang="en-US"/>
              <a:pPr>
                <a:defRPr/>
              </a:pPr>
              <a:t>‹#›</a:t>
            </a:fld>
            <a:endParaRPr lang="en-US" altLang="en-US"/>
          </a:p>
        </p:txBody>
      </p:sp>
    </p:spTree>
    <p:extLst>
      <p:ext uri="{BB962C8B-B14F-4D97-AF65-F5344CB8AC3E}">
        <p14:creationId xmlns:p14="http://schemas.microsoft.com/office/powerpoint/2010/main" val="3423018691"/>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4B4BC0-1FD6-46F2-8E57-F6743F4E0A0C}" type="datetimeFigureOut">
              <a:rPr lang="en-US">
                <a:solidFill>
                  <a:prstClr val="black">
                    <a:tint val="75000"/>
                  </a:prstClr>
                </a:solidFill>
              </a:rPr>
              <a:pPr>
                <a:defRPr/>
              </a:pPr>
              <a:t>1/21/2022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17561E-DEFB-48EE-9935-E5F804BC8430}" type="slidenum">
              <a:rPr lang="en-US" altLang="en-US"/>
              <a:pPr>
                <a:defRPr/>
              </a:pPr>
              <a:t>‹#›</a:t>
            </a:fld>
            <a:endParaRPr lang="en-US" altLang="en-US"/>
          </a:p>
        </p:txBody>
      </p:sp>
    </p:spTree>
    <p:extLst>
      <p:ext uri="{BB962C8B-B14F-4D97-AF65-F5344CB8AC3E}">
        <p14:creationId xmlns:p14="http://schemas.microsoft.com/office/powerpoint/2010/main" val="822535413"/>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BBDD03-78B4-4026-BE4C-70364EF24667}" type="datetimeFigureOut">
              <a:rPr lang="en-US">
                <a:solidFill>
                  <a:prstClr val="black">
                    <a:tint val="75000"/>
                  </a:prstClr>
                </a:solidFill>
              </a:rPr>
              <a:pPr>
                <a:defRPr/>
              </a:pPr>
              <a:t>1/21/2022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327D01-9A47-43AB-BB6D-8754DD451BD1}" type="slidenum">
              <a:rPr lang="en-US" altLang="en-US"/>
              <a:pPr>
                <a:defRPr/>
              </a:pPr>
              <a:t>‹#›</a:t>
            </a:fld>
            <a:endParaRPr lang="en-US" altLang="en-US"/>
          </a:p>
        </p:txBody>
      </p:sp>
    </p:spTree>
    <p:extLst>
      <p:ext uri="{BB962C8B-B14F-4D97-AF65-F5344CB8AC3E}">
        <p14:creationId xmlns:p14="http://schemas.microsoft.com/office/powerpoint/2010/main" val="451091132"/>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AB798F7-C216-46A0-9B8A-F610F1650479}" type="datetimeFigureOut">
              <a:rPr lang="en-US">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6CDA4A3-588C-4056-8663-F3FEC1F83C44}" type="slidenum">
              <a:rPr lang="en-US" altLang="en-US"/>
              <a:pPr>
                <a:defRPr/>
              </a:pPr>
              <a:t>‹#›</a:t>
            </a:fld>
            <a:endParaRPr lang="en-US" altLang="en-US"/>
          </a:p>
        </p:txBody>
      </p:sp>
    </p:spTree>
    <p:extLst>
      <p:ext uri="{BB962C8B-B14F-4D97-AF65-F5344CB8AC3E}">
        <p14:creationId xmlns:p14="http://schemas.microsoft.com/office/powerpoint/2010/main" val="9094433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pPr>
              <a:defRPr/>
            </a:pPr>
            <a:fld id="{0AB798F7-C216-46A0-9B8A-F610F1650479}" type="datetimeFigureOut">
              <a:rPr lang="en-US" smtClean="0">
                <a:solidFill>
                  <a:prstClr val="black">
                    <a:tint val="75000"/>
                  </a:prstClr>
                </a:solidFill>
              </a:rPr>
              <a:pPr>
                <a:defRPr/>
              </a:pPr>
              <a:t>1/21/2022</a:t>
            </a:fld>
            <a:endParaRPr lang="en-US">
              <a:solidFill>
                <a:prstClr val="black">
                  <a:tint val="75000"/>
                </a:prstClr>
              </a:solidFill>
            </a:endParaRP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46CDA4A3-588C-4056-8663-F3FEC1F83C44}"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mb/>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3.xml"/><Relationship Id="rId5" Type="http://schemas.openxmlformats.org/officeDocument/2006/relationships/slide" Target="slide9.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a:extLst>
              <a:ext uri="{FF2B5EF4-FFF2-40B4-BE49-F238E27FC236}">
                <a16:creationId xmlns:a16="http://schemas.microsoft.com/office/drawing/2014/main" id="{338054D6-F0F7-4C79-991D-4D732B345E83}"/>
              </a:ext>
            </a:extLst>
          </p:cNvPr>
          <p:cNvSpPr>
            <a:spLocks noChangeArrowheads="1" noChangeShapeType="1" noTextEdit="1"/>
          </p:cNvSpPr>
          <p:nvPr/>
        </p:nvSpPr>
        <p:spPr bwMode="auto">
          <a:xfrm>
            <a:off x="8466157" y="4396732"/>
            <a:ext cx="1858283" cy="125499"/>
          </a:xfrm>
          <a:prstGeom prst="rect">
            <a:avLst/>
          </a:prstGeom>
        </p:spPr>
        <p:txBody>
          <a:bodyPr spcFirstLastPara="1" wrap="none" fromWordArt="1">
            <a:prstTxWarp prst="textArchUp">
              <a:avLst>
                <a:gd name="adj" fmla="val 10800004"/>
              </a:avLst>
            </a:prstTxWarp>
          </a:bodyPr>
          <a:lstStyle/>
          <a:p>
            <a:pPr algn="ctr"/>
            <a:r>
              <a:rPr lang="en-US" sz="2785" b="1" kern="10" dirty="0">
                <a:ln w="9360">
                  <a:solidFill>
                    <a:srgbClr val="000000"/>
                  </a:solidFill>
                  <a:miter lim="800000"/>
                  <a:headEnd/>
                  <a:tailEnd/>
                </a:ln>
                <a:solidFill>
                  <a:srgbClr val="00B050"/>
                </a:solidFill>
                <a:cs typeface="Times New Roman" panose="02020603050405020304" pitchFamily="18" charset="0"/>
              </a:rPr>
              <a:t>LỚP 3A2</a:t>
            </a:r>
          </a:p>
          <a:p>
            <a:pPr algn="ctr"/>
            <a:endParaRPr lang="en-US" sz="2785" b="1" kern="10" dirty="0">
              <a:ln w="9360">
                <a:solidFill>
                  <a:srgbClr val="000000"/>
                </a:solidFill>
                <a:miter lim="800000"/>
                <a:headEnd/>
                <a:tailEnd/>
              </a:ln>
              <a:solidFill>
                <a:srgbClr val="00B050"/>
              </a:solidFill>
              <a:cs typeface="Times New Roman" panose="02020603050405020304" pitchFamily="18" charset="0"/>
            </a:endParaRPr>
          </a:p>
        </p:txBody>
      </p:sp>
      <p:sp>
        <p:nvSpPr>
          <p:cNvPr id="4" name="WordArt 294">
            <a:extLst>
              <a:ext uri="{FF2B5EF4-FFF2-40B4-BE49-F238E27FC236}">
                <a16:creationId xmlns:a16="http://schemas.microsoft.com/office/drawing/2014/main" id="{46C70DB2-FB6C-405B-98FE-71BD4266EC14}"/>
              </a:ext>
            </a:extLst>
          </p:cNvPr>
          <p:cNvSpPr>
            <a:spLocks noChangeShapeType="1" noTextEdit="1"/>
          </p:cNvSpPr>
          <p:nvPr/>
        </p:nvSpPr>
        <p:spPr bwMode="auto">
          <a:xfrm>
            <a:off x="3276600" y="638100"/>
            <a:ext cx="6248400" cy="894760"/>
          </a:xfrm>
          <a:prstGeom prst="rect">
            <a:avLst/>
          </a:prstGeom>
        </p:spPr>
        <p:txBody>
          <a:bodyPr wrap="none" fromWordArt="1">
            <a:prstTxWarp prst="textPlain">
              <a:avLst>
                <a:gd name="adj" fmla="val 49992"/>
              </a:avLst>
            </a:prstTxWarp>
          </a:bodyPr>
          <a:lstStyle/>
          <a:p>
            <a:pPr algn="ctr"/>
            <a:r>
              <a:rPr lang="vi-VN" sz="640" b="1"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TRƯỜNG TIỂU HỌC GIANG BIÊN</a:t>
            </a:r>
            <a:endParaRPr lang="en-US" sz="640" b="1" kern="10" dirty="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endParaRPr>
          </a:p>
        </p:txBody>
      </p:sp>
      <p:sp>
        <p:nvSpPr>
          <p:cNvPr id="5" name="TextBox 9">
            <a:extLst>
              <a:ext uri="{FF2B5EF4-FFF2-40B4-BE49-F238E27FC236}">
                <a16:creationId xmlns:a16="http://schemas.microsoft.com/office/drawing/2014/main" id="{91A219BB-750F-4580-8CE6-0C666499C05F}"/>
              </a:ext>
            </a:extLst>
          </p:cNvPr>
          <p:cNvSpPr txBox="1">
            <a:spLocks noChangeArrowheads="1"/>
          </p:cNvSpPr>
          <p:nvPr/>
        </p:nvSpPr>
        <p:spPr bwMode="auto">
          <a:xfrm>
            <a:off x="3830233" y="1738907"/>
            <a:ext cx="4666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en-US" altLang="vi-VN" sz="2400" b="1" dirty="0">
                <a:solidFill>
                  <a:srgbClr val="FF0000"/>
                </a:solidFill>
                <a:latin typeface="Times New Roman" panose="02020603050405020304" pitchFamily="18" charset="0"/>
                <a:cs typeface="Times New Roman" panose="02020603050405020304" pitchFamily="18" charset="0"/>
              </a:rPr>
              <a:t>TẬP ĐỌC – KỂ CHUYỆN</a:t>
            </a:r>
          </a:p>
        </p:txBody>
      </p:sp>
      <p:pic>
        <p:nvPicPr>
          <p:cNvPr id="10" name="Picture 9" descr="Logo, company name&#10;&#10;Description automatically generated">
            <a:extLst>
              <a:ext uri="{FF2B5EF4-FFF2-40B4-BE49-F238E27FC236}">
                <a16:creationId xmlns:a16="http://schemas.microsoft.com/office/drawing/2014/main" id="{560578CD-1116-45C1-BC53-26903C84A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90692"/>
            <a:ext cx="1030408" cy="1094816"/>
          </a:xfrm>
          <a:prstGeom prst="rect">
            <a:avLst/>
          </a:prstGeom>
        </p:spPr>
      </p:pic>
      <p:sp>
        <p:nvSpPr>
          <p:cNvPr id="11" name="TextBox 9">
            <a:extLst>
              <a:ext uri="{FF2B5EF4-FFF2-40B4-BE49-F238E27FC236}">
                <a16:creationId xmlns:a16="http://schemas.microsoft.com/office/drawing/2014/main" id="{80DF7B86-183B-4BC8-B888-15DA914085E1}"/>
              </a:ext>
            </a:extLst>
          </p:cNvPr>
          <p:cNvSpPr txBox="1">
            <a:spLocks noChangeArrowheads="1"/>
          </p:cNvSpPr>
          <p:nvPr/>
        </p:nvSpPr>
        <p:spPr bwMode="auto">
          <a:xfrm>
            <a:off x="7467600" y="4293020"/>
            <a:ext cx="3573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en-US" altLang="vi-VN" sz="2400" b="1" dirty="0">
                <a:solidFill>
                  <a:srgbClr val="FF0000"/>
                </a:solidFill>
                <a:latin typeface="Times New Roman" panose="02020603050405020304" pitchFamily="18" charset="0"/>
                <a:cs typeface="Times New Roman" panose="02020603050405020304" pitchFamily="18" charset="0"/>
              </a:rPr>
              <a:t>GV: </a:t>
            </a:r>
            <a:r>
              <a:rPr lang="en-US" altLang="vi-VN" sz="2400" b="1" dirty="0" err="1">
                <a:solidFill>
                  <a:srgbClr val="FF0000"/>
                </a:solidFill>
                <a:latin typeface="Times New Roman" panose="02020603050405020304" pitchFamily="18" charset="0"/>
                <a:cs typeface="Times New Roman" panose="02020603050405020304" pitchFamily="18" charset="0"/>
              </a:rPr>
              <a:t>Nguyễn</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Thị</a:t>
            </a:r>
            <a:r>
              <a:rPr lang="en-US" altLang="vi-VN" sz="2400" b="1" dirty="0">
                <a:solidFill>
                  <a:srgbClr val="FF0000"/>
                </a:solidFill>
                <a:latin typeface="Times New Roman" panose="02020603050405020304" pitchFamily="18" charset="0"/>
                <a:cs typeface="Times New Roman" panose="02020603050405020304" pitchFamily="18" charset="0"/>
              </a:rPr>
              <a:t> </a:t>
            </a:r>
            <a:r>
              <a:rPr lang="en-US" altLang="vi-VN" sz="2400" b="1" dirty="0" err="1">
                <a:solidFill>
                  <a:srgbClr val="FF0000"/>
                </a:solidFill>
                <a:latin typeface="Times New Roman" panose="02020603050405020304" pitchFamily="18" charset="0"/>
                <a:cs typeface="Times New Roman" panose="02020603050405020304" pitchFamily="18" charset="0"/>
              </a:rPr>
              <a:t>Hương</a:t>
            </a:r>
            <a:endParaRPr lang="en-US" alt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WordArt 5">
            <a:extLst>
              <a:ext uri="{FF2B5EF4-FFF2-40B4-BE49-F238E27FC236}">
                <a16:creationId xmlns:a16="http://schemas.microsoft.com/office/drawing/2014/main" id="{B1B3FFCE-246B-4CD7-B90F-8162C37DB725}"/>
              </a:ext>
            </a:extLst>
          </p:cNvPr>
          <p:cNvSpPr>
            <a:spLocks noChangeArrowheads="1" noChangeShapeType="1" noTextEdit="1"/>
          </p:cNvSpPr>
          <p:nvPr/>
        </p:nvSpPr>
        <p:spPr bwMode="auto">
          <a:xfrm>
            <a:off x="3657600" y="2213221"/>
            <a:ext cx="5115016" cy="751244"/>
          </a:xfrm>
          <a:prstGeom prst="rect">
            <a:avLst/>
          </a:prstGeom>
        </p:spPr>
        <p:txBody>
          <a:bodyPr wrap="none" fromWordArt="1">
            <a:prstTxWarp prst="textPlain">
              <a:avLst>
                <a:gd name="adj" fmla="val 50000"/>
              </a:avLst>
            </a:prstTxWarp>
          </a:bodyPr>
          <a:lstStyle/>
          <a:p>
            <a:pPr algn="ctr"/>
            <a:r>
              <a:rPr lang="en-US" sz="2700" kern="10" dirty="0">
                <a:solidFill>
                  <a:srgbClr val="009900"/>
                </a:solidFill>
                <a:latin typeface="Times New Roman" panose="02020603050405020304" pitchFamily="18" charset="0"/>
                <a:cs typeface="Times New Roman" panose="02020603050405020304" pitchFamily="18" charset="0"/>
              </a:rPr>
              <a:t>Ở LẠI VỚI CHIẾN KHU</a:t>
            </a:r>
          </a:p>
        </p:txBody>
      </p:sp>
      <p:pic>
        <p:nvPicPr>
          <p:cNvPr id="13" name="Picture 12">
            <a:extLst>
              <a:ext uri="{FF2B5EF4-FFF2-40B4-BE49-F238E27FC236}">
                <a16:creationId xmlns:a16="http://schemas.microsoft.com/office/drawing/2014/main" id="{155EEA73-CC50-4564-88A5-BFCE425C7C37}"/>
              </a:ext>
            </a:extLst>
          </p:cNvPr>
          <p:cNvPicPr>
            <a:picLocks noChangeAspect="1"/>
          </p:cNvPicPr>
          <p:nvPr/>
        </p:nvPicPr>
        <p:blipFill>
          <a:blip r:embed="rId3"/>
          <a:stretch>
            <a:fillRect/>
          </a:stretch>
        </p:blipFill>
        <p:spPr>
          <a:xfrm>
            <a:off x="0" y="3089486"/>
            <a:ext cx="6934200" cy="376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934478"/>
            <a:ext cx="8763000" cy="1815882"/>
          </a:xfrm>
          <a:prstGeom prst="rect">
            <a:avLst/>
          </a:prstGeom>
        </p:spPr>
        <p:txBody>
          <a:bodyPr wrap="square">
            <a:spAutoFit/>
          </a:bodyPr>
          <a:lstStyle/>
          <a:p>
            <a:pPr algn="just"/>
            <a:r>
              <a:rPr lang="nl-NL" b="1">
                <a:solidFill>
                  <a:srgbClr val="0000FF"/>
                </a:solidFill>
                <a:latin typeface="Times New Roman" pitchFamily="18" charset="0"/>
                <a:cs typeface="Times New Roman" pitchFamily="18" charset="0"/>
              </a:rPr>
              <a:t>      Nội </a:t>
            </a:r>
            <a:r>
              <a:rPr lang="nl-NL" b="1" dirty="0">
                <a:solidFill>
                  <a:srgbClr val="0000FF"/>
                </a:solidFill>
                <a:latin typeface="Times New Roman" pitchFamily="18" charset="0"/>
                <a:cs typeface="Times New Roman" pitchFamily="18" charset="0"/>
              </a:rPr>
              <a:t>dung: Ca ngợi tinh thần yêu nước không quản ngại khó khăn, gian khổ của các chiến sĩ nhỏ tuổi trong cuộc kháng chiến chống thực dân Pháp trước đây.</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4426531"/>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t="-2000" r="-5000"/>
          </a:stretch>
        </a:blipFill>
        <a:effectLst/>
      </p:bgPr>
    </p:bg>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2057400" y="715962"/>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u="sng">
                <a:solidFill>
                  <a:prstClr val="black"/>
                </a:solidFill>
                <a:latin typeface="Times New Roman" panose="02020603050405020304" pitchFamily="18" charset="0"/>
                <a:cs typeface="Times New Roman" panose="02020603050405020304" pitchFamily="18" charset="0"/>
              </a:rPr>
              <a:t>*Luyện đọc:</a:t>
            </a:r>
          </a:p>
        </p:txBody>
      </p:sp>
      <p:sp>
        <p:nvSpPr>
          <p:cNvPr id="5" name="Text Box 14"/>
          <p:cNvSpPr txBox="1">
            <a:spLocks noChangeArrowheads="1"/>
          </p:cNvSpPr>
          <p:nvPr/>
        </p:nvSpPr>
        <p:spPr bwMode="auto">
          <a:xfrm>
            <a:off x="2035629" y="1392509"/>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eaLnBrk="1" hangingPunct="1">
              <a:spcBef>
                <a:spcPct val="50000"/>
              </a:spcBef>
              <a:buFont typeface="Wingdings" panose="05000000000000000000" pitchFamily="2" charset="2"/>
              <a:buChar char="q"/>
            </a:pPr>
            <a:r>
              <a:rPr lang="en-US" altLang="en-US">
                <a:solidFill>
                  <a:prstClr val="black"/>
                </a:solidFill>
                <a:latin typeface="Times New Roman" panose="02020603050405020304" pitchFamily="18" charset="0"/>
                <a:cs typeface="Times New Roman" panose="02020603050405020304" pitchFamily="18" charset="0"/>
              </a:rPr>
              <a:t>Luyện đọc câu</a:t>
            </a:r>
          </a:p>
        </p:txBody>
      </p:sp>
      <p:cxnSp>
        <p:nvCxnSpPr>
          <p:cNvPr id="4" name="Straight Connector 3"/>
          <p:cNvCxnSpPr/>
          <p:nvPr/>
        </p:nvCxnSpPr>
        <p:spPr>
          <a:xfrm flipH="1">
            <a:off x="6655122" y="4196386"/>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1513115" y="2122571"/>
            <a:ext cx="9126503" cy="2853175"/>
          </a:xfrm>
          <a:prstGeom prst="rect">
            <a:avLst/>
          </a:prstGeom>
        </p:spPr>
      </p:pic>
      <p:cxnSp>
        <p:nvCxnSpPr>
          <p:cNvPr id="10" name="Straight Connector 9"/>
          <p:cNvCxnSpPr/>
          <p:nvPr/>
        </p:nvCxnSpPr>
        <p:spPr>
          <a:xfrm flipH="1">
            <a:off x="6248400" y="2362200"/>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95600" y="2971800"/>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62400" y="3549157"/>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38600" y="3549157"/>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753600" y="3549157"/>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648200" y="4191000"/>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53200" y="4194629"/>
            <a:ext cx="152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78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par>
                                <p:cTn id="36" presetID="22" presetClass="entr" presetSubtype="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1752600" y="8861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704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3" action="ppaction://hlinksldjump"/>
          </p:cNvPr>
          <p:cNvSpPr txBox="1">
            <a:spLocks noChangeArrowheads="1"/>
          </p:cNvSpPr>
          <p:nvPr/>
        </p:nvSpPr>
        <p:spPr bwMode="auto">
          <a:xfrm>
            <a:off x="1752600" y="1698329"/>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4" action="ppaction://hlinksldjump"/>
          </p:cNvPr>
          <p:cNvSpPr txBox="1">
            <a:spLocks noChangeArrowheads="1"/>
          </p:cNvSpPr>
          <p:nvPr/>
        </p:nvSpPr>
        <p:spPr bwMode="auto">
          <a:xfrm>
            <a:off x="1752600" y="2356993"/>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5" action="ppaction://hlinksldjump"/>
          </p:cNvPr>
          <p:cNvSpPr txBox="1">
            <a:spLocks noChangeArrowheads="1"/>
          </p:cNvSpPr>
          <p:nvPr/>
        </p:nvSpPr>
        <p:spPr bwMode="auto">
          <a:xfrm>
            <a:off x="1752600" y="3015657"/>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4" action="ppaction://hlinksldjump"/>
          </p:cNvPr>
          <p:cNvSpPr txBox="1">
            <a:spLocks noChangeArrowheads="1"/>
          </p:cNvSpPr>
          <p:nvPr/>
        </p:nvSpPr>
        <p:spPr bwMode="auto">
          <a:xfrm>
            <a:off x="1752600" y="369972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4" action="ppaction://hlinksldjump"/>
          </p:cNvPr>
          <p:cNvSpPr txBox="1">
            <a:spLocks noChangeArrowheads="1"/>
          </p:cNvSpPr>
          <p:nvPr/>
        </p:nvSpPr>
        <p:spPr bwMode="auto">
          <a:xfrm>
            <a:off x="1752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981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5" action="ppaction://hlinksldjump"/>
          </p:cNvPr>
          <p:cNvSpPr txBox="1">
            <a:spLocks noChangeArrowheads="1"/>
          </p:cNvSpPr>
          <p:nvPr/>
        </p:nvSpPr>
        <p:spPr bwMode="auto">
          <a:xfrm>
            <a:off x="1772103" y="58541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15800" cy="6858000"/>
          </a:xfrm>
          <a:prstGeom prst="rect">
            <a:avLst/>
          </a:prstGeom>
        </p:spPr>
      </p:pic>
      <p:sp>
        <p:nvSpPr>
          <p:cNvPr id="8" name="Rectangle 7"/>
          <p:cNvSpPr/>
          <p:nvPr/>
        </p:nvSpPr>
        <p:spPr>
          <a:xfrm>
            <a:off x="5410201" y="228601"/>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1676401" y="560747"/>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a:latin typeface="Times New Roman" panose="02020603050405020304" pitchFamily="18" charset="0"/>
                <a:cs typeface="Times New Roman" panose="02020603050405020304" pitchFamily="18" charset="0"/>
              </a:rPr>
              <a:t>1</a:t>
            </a:r>
            <a:r>
              <a:rPr lang="en-US" altLang="en-US" sz="3600">
                <a:latin typeface="Times New Roman" panose="02020603050405020304" pitchFamily="18" charset="0"/>
                <a:cs typeface="Times New Roman" panose="02020603050405020304" pitchFamily="18" charset="0"/>
              </a:rPr>
              <a:t>.</a:t>
            </a:r>
            <a:r>
              <a:rPr lang="vi-VN" altLang="en-US" sz="360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a:latin typeface="Times New Roman" panose="02020603050405020304" pitchFamily="18" charset="0"/>
            </a:endParaRPr>
          </a:p>
        </p:txBody>
      </p:sp>
      <p:sp>
        <p:nvSpPr>
          <p:cNvPr id="70668" name="Rectangle 12"/>
          <p:cNvSpPr>
            <a:spLocks noChangeArrowheads="1"/>
          </p:cNvSpPr>
          <p:nvPr/>
        </p:nvSpPr>
        <p:spPr bwMode="auto">
          <a:xfrm>
            <a:off x="1676401" y="1761075"/>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a:solidFill>
                  <a:srgbClr val="FF0000"/>
                </a:solidFill>
                <a:latin typeface="Times New Roman" panose="02020603050405020304" pitchFamily="18" charset="0"/>
                <a:cs typeface="Times New Roman" panose="02020603050405020304" pitchFamily="18" charset="0"/>
              </a:rPr>
              <a:t>- </a:t>
            </a:r>
            <a:r>
              <a:rPr lang="en-US" sz="3600">
                <a:solidFill>
                  <a:srgbClr val="FF0000"/>
                </a:solidFill>
                <a:latin typeface="Times New Roman" panose="02020603050405020304" pitchFamily="18" charset="0"/>
                <a:cs typeface="Times New Roman" panose="02020603050405020304" pitchFamily="18" charset="0"/>
              </a:rPr>
              <a:t>Ông đến để thông báo ý kiến trung đoàn: cho các chiến sĩ nhỏ trở về sống với gia đình, vì cuộc sống ở chiến khu thời gian tới còn gian khổ, thiếu thốn nhiều hơn, các em khó lòng chịu nổi.</a:t>
            </a:r>
          </a:p>
        </p:txBody>
      </p:sp>
      <p:sp>
        <p:nvSpPr>
          <p:cNvPr id="70677" name="Text Box 21"/>
          <p:cNvSpPr txBox="1">
            <a:spLocks noChangeArrowheads="1"/>
          </p:cNvSpPr>
          <p:nvPr/>
        </p:nvSpPr>
        <p:spPr bwMode="auto">
          <a:xfrm>
            <a:off x="4505515" y="44264"/>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0677" name="Text Box 21"/>
          <p:cNvSpPr txBox="1">
            <a:spLocks noChangeArrowheads="1"/>
          </p:cNvSpPr>
          <p:nvPr/>
        </p:nvSpPr>
        <p:spPr bwMode="auto">
          <a:xfrm>
            <a:off x="4505515" y="44264"/>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
        <p:nvSpPr>
          <p:cNvPr id="2" name="Rectangle 1"/>
          <p:cNvSpPr/>
          <p:nvPr/>
        </p:nvSpPr>
        <p:spPr>
          <a:xfrm>
            <a:off x="1744453" y="694224"/>
            <a:ext cx="8798725" cy="1200329"/>
          </a:xfrm>
          <a:prstGeom prst="rect">
            <a:avLst/>
          </a:prstGeom>
        </p:spPr>
        <p:txBody>
          <a:bodyPr wrap="square">
            <a:spAutoFit/>
          </a:bodyPr>
          <a:lstStyle/>
          <a:p>
            <a:r>
              <a:rPr lang="en-US" sz="3600">
                <a:latin typeface="Times New Roman" panose="02020603050405020304" pitchFamily="18" charset="0"/>
                <a:cs typeface="Times New Roman" panose="02020603050405020304" pitchFamily="18" charset="0"/>
              </a:rPr>
              <a:t>2. Vì sao nghe ông nói, “ai cũng thấy cổ họng mình nghẹn lại” ? </a:t>
            </a:r>
          </a:p>
        </p:txBody>
      </p:sp>
      <p:sp>
        <p:nvSpPr>
          <p:cNvPr id="3" name="Rectangle 2"/>
          <p:cNvSpPr/>
          <p:nvPr/>
        </p:nvSpPr>
        <p:spPr>
          <a:xfrm>
            <a:off x="1744452" y="1676400"/>
            <a:ext cx="8798725" cy="2589620"/>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en-US" sz="3600">
                <a:solidFill>
                  <a:srgbClr val="FF0000"/>
                </a:solidFill>
                <a:latin typeface="Times New Roman" panose="02020603050405020304" pitchFamily="18" charset="0"/>
                <a:ea typeface="Times New Roman" panose="02020603050405020304" pitchFamily="18" charset="0"/>
              </a:rPr>
              <a:t>- Vì các chiến sĩ nhỏ rất xúc động, bất ngờ khi nghĩ rằng mình phải rời xa chiến khu, xa chỉ huy, phải trở về nhà, không được tham gia chiến đấu. </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677967" y="4382870"/>
            <a:ext cx="7114127" cy="646331"/>
          </a:xfrm>
          <a:prstGeom prst="rect">
            <a:avLst/>
          </a:prstGeom>
        </p:spPr>
        <p:txBody>
          <a:bodyPr wrap="none">
            <a:spAutoFit/>
          </a:bodyPr>
          <a:lstStyle/>
          <a:p>
            <a:r>
              <a:rPr lang="en-US" sz="3600">
                <a:latin typeface="Times New Roman" panose="02020603050405020304" pitchFamily="18" charset="0"/>
                <a:cs typeface="Times New Roman" panose="02020603050405020304" pitchFamily="18" charset="0"/>
              </a:rPr>
              <a:t> Thái độ của các bạn sau đó thế nào?</a:t>
            </a:r>
          </a:p>
        </p:txBody>
      </p:sp>
      <p:sp>
        <p:nvSpPr>
          <p:cNvPr id="5" name="Rectangle 4"/>
          <p:cNvSpPr/>
          <p:nvPr/>
        </p:nvSpPr>
        <p:spPr>
          <a:xfrm>
            <a:off x="1677966" y="4883483"/>
            <a:ext cx="8865210" cy="1315425"/>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en-US" sz="36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0677" name="Text Box 21"/>
          <p:cNvSpPr txBox="1">
            <a:spLocks noChangeArrowheads="1"/>
          </p:cNvSpPr>
          <p:nvPr/>
        </p:nvSpPr>
        <p:spPr bwMode="auto">
          <a:xfrm>
            <a:off x="4505515" y="44264"/>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
        <p:nvSpPr>
          <p:cNvPr id="2" name="Rectangle 1"/>
          <p:cNvSpPr/>
          <p:nvPr/>
        </p:nvSpPr>
        <p:spPr>
          <a:xfrm>
            <a:off x="1744453" y="457201"/>
            <a:ext cx="8798725" cy="1200329"/>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3</a:t>
            </a:r>
            <a:r>
              <a:rPr lang="en-US" sz="3600">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Vì sao Lượm và các bạn không muốn về nhà?</a:t>
            </a:r>
            <a:endParaRPr lang="en-US" sz="3600">
              <a:latin typeface="Times New Roman" panose="02020603050405020304" pitchFamily="18" charset="0"/>
              <a:cs typeface="Times New Roman" panose="02020603050405020304" pitchFamily="18" charset="0"/>
            </a:endParaRPr>
          </a:p>
        </p:txBody>
      </p:sp>
      <p:sp>
        <p:nvSpPr>
          <p:cNvPr id="3" name="Rectangle 2"/>
          <p:cNvSpPr/>
          <p:nvPr/>
        </p:nvSpPr>
        <p:spPr>
          <a:xfrm>
            <a:off x="1744452" y="1439377"/>
            <a:ext cx="8798725" cy="2589620"/>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en-US" sz="3600">
                <a:solidFill>
                  <a:srgbClr val="FF0000"/>
                </a:solidFill>
                <a:latin typeface="Times New Roman" panose="02020603050405020304" pitchFamily="18" charset="0"/>
                <a:ea typeface="Times New Roman" panose="02020603050405020304" pitchFamily="18" charset="0"/>
              </a:rPr>
              <a:t>- Các bạn sẵn sàng chịu đựng gian khổ, sẵn sàng chịu ăn đói, sống chết với chiến khu, không muốn bỏ chiến khu về ở chung với tụi Tây, tụi Việt gian.</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677967" y="4145847"/>
            <a:ext cx="8180445" cy="646331"/>
          </a:xfrm>
          <a:prstGeom prst="rect">
            <a:avLst/>
          </a:prstGeom>
        </p:spPr>
        <p:txBody>
          <a:bodyPr wrap="none">
            <a:spAutoFit/>
          </a:bodyPr>
          <a:lstStyle/>
          <a:p>
            <a:r>
              <a:rPr lang="en-US" sz="3600">
                <a:latin typeface="Times New Roman" panose="02020603050405020304" pitchFamily="18" charset="0"/>
                <a:cs typeface="Times New Roman" panose="02020603050405020304" pitchFamily="18" charset="0"/>
              </a:rPr>
              <a:t>4. Lời nói của Mừng có gì đáng cảm động?</a:t>
            </a:r>
          </a:p>
        </p:txBody>
      </p:sp>
      <p:sp>
        <p:nvSpPr>
          <p:cNvPr id="5" name="Rectangle 4"/>
          <p:cNvSpPr/>
          <p:nvPr/>
        </p:nvSpPr>
        <p:spPr>
          <a:xfrm>
            <a:off x="1677966" y="4646460"/>
            <a:ext cx="8865210" cy="2003625"/>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en-US" sz="3600">
                <a:solidFill>
                  <a:srgbClr val="FF0000"/>
                </a:solidFill>
                <a:latin typeface="Times New Roman" panose="02020603050405020304" pitchFamily="18" charset="0"/>
                <a:ea typeface="Times New Roman" panose="02020603050405020304" pitchFamily="18" charset="0"/>
              </a:rPr>
              <a:t>- </a:t>
            </a:r>
            <a:r>
              <a:rPr lang="vi-VN" sz="360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0677" name="Text Box 21"/>
          <p:cNvSpPr txBox="1">
            <a:spLocks noChangeArrowheads="1"/>
          </p:cNvSpPr>
          <p:nvPr/>
        </p:nvSpPr>
        <p:spPr bwMode="auto">
          <a:xfrm>
            <a:off x="4505515" y="44264"/>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Tìm hiểu bài</a:t>
            </a:r>
          </a:p>
        </p:txBody>
      </p:sp>
      <p:sp>
        <p:nvSpPr>
          <p:cNvPr id="2" name="Rectangle 1"/>
          <p:cNvSpPr/>
          <p:nvPr/>
        </p:nvSpPr>
        <p:spPr>
          <a:xfrm>
            <a:off x="1744453" y="457201"/>
            <a:ext cx="8798725" cy="1200329"/>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600">
              <a:latin typeface="Times New Roman" panose="02020603050405020304" pitchFamily="18" charset="0"/>
              <a:cs typeface="Times New Roman" panose="02020603050405020304" pitchFamily="18" charset="0"/>
            </a:endParaRPr>
          </a:p>
        </p:txBody>
      </p:sp>
      <p:sp>
        <p:nvSpPr>
          <p:cNvPr id="3" name="Rectangle 2"/>
          <p:cNvSpPr/>
          <p:nvPr/>
        </p:nvSpPr>
        <p:spPr>
          <a:xfrm>
            <a:off x="1744452" y="1439377"/>
            <a:ext cx="8798725" cy="3277820"/>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60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280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737193" y="4623282"/>
            <a:ext cx="7537320" cy="646331"/>
          </a:xfrm>
          <a:prstGeom prst="rect">
            <a:avLst/>
          </a:prstGeom>
        </p:spPr>
        <p:txBody>
          <a:bodyPr wrap="none">
            <a:spAutoFit/>
          </a:bodyPr>
          <a:lstStyle/>
          <a:p>
            <a:r>
              <a:rPr lang="en-US" sz="3600">
                <a:latin typeface="Times New Roman" panose="02020603050405020304" pitchFamily="18" charset="0"/>
                <a:cs typeface="Times New Roman" panose="02020603050405020304" pitchFamily="18" charset="0"/>
              </a:rPr>
              <a:t>5. Tìm hình ảnh so sánh ở câu cuối bài?</a:t>
            </a:r>
          </a:p>
        </p:txBody>
      </p:sp>
      <p:sp>
        <p:nvSpPr>
          <p:cNvPr id="5" name="Rectangle 4"/>
          <p:cNvSpPr/>
          <p:nvPr/>
        </p:nvSpPr>
        <p:spPr>
          <a:xfrm>
            <a:off x="1692480" y="5276869"/>
            <a:ext cx="8865210" cy="1366528"/>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en-US" sz="3600">
                <a:solidFill>
                  <a:srgbClr val="FF0000"/>
                </a:solidFill>
                <a:latin typeface="Times New Roman" panose="02020603050405020304" pitchFamily="18" charset="0"/>
                <a:ea typeface="Times New Roman" panose="02020603050405020304" pitchFamily="18" charset="0"/>
              </a:rPr>
              <a:t>- </a:t>
            </a:r>
            <a:r>
              <a:rPr lang="vi-VN" sz="3600">
                <a:solidFill>
                  <a:srgbClr val="FF0000"/>
                </a:solidFill>
                <a:latin typeface="Times New Roman" panose="02020603050405020304" pitchFamily="18" charset="0"/>
                <a:ea typeface="Times New Roman" panose="02020603050405020304" pitchFamily="18" charset="0"/>
              </a:rPr>
              <a:t>Tiếng hát bùng lên như ngọn lửa rực rỡ giữa đ</a:t>
            </a:r>
            <a:r>
              <a:rPr lang="en-US" sz="3600">
                <a:solidFill>
                  <a:srgbClr val="FF0000"/>
                </a:solidFill>
                <a:latin typeface="Times New Roman" panose="02020603050405020304" pitchFamily="18" charset="0"/>
                <a:ea typeface="Times New Roman" panose="02020603050405020304" pitchFamily="18" charset="0"/>
              </a:rPr>
              <a:t>ê</a:t>
            </a:r>
            <a:r>
              <a:rPr lang="vi-VN" sz="3600">
                <a:solidFill>
                  <a:srgbClr val="FF0000"/>
                </a:solidFill>
                <a:latin typeface="Times New Roman" panose="02020603050405020304" pitchFamily="18" charset="0"/>
                <a:ea typeface="Times New Roman" panose="02020603050405020304" pitchFamily="18" charset="0"/>
              </a:rPr>
              <a:t>m rừng lạnh tối.</a:t>
            </a:r>
            <a:endParaRPr lang="en-US" sz="28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057400" y="2438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28800" y="533401"/>
            <a:ext cx="8610600" cy="1200329"/>
          </a:xfrm>
          <a:prstGeom prst="rect">
            <a:avLst/>
          </a:prstGeom>
        </p:spPr>
        <p:txBody>
          <a:bodyPr wrap="square">
            <a:spAutoFit/>
          </a:bodyPr>
          <a:lstStyle/>
          <a:p>
            <a:pPr algn="just"/>
            <a:r>
              <a:rPr lang="en-US" sz="3600" b="1">
                <a:solidFill>
                  <a:srgbClr val="002060"/>
                </a:solidFill>
                <a:latin typeface="Times New Roman" panose="02020603050405020304" pitchFamily="18" charset="0"/>
                <a:cs typeface="Times New Roman" panose="02020603050405020304" pitchFamily="18" charset="0"/>
              </a:rPr>
              <a:t>Qua câu chuyện này, em hiểu điều gì về các chiến sĩ Vệ quốc đoàn nhỏ tuổi?</a:t>
            </a:r>
          </a:p>
        </p:txBody>
      </p:sp>
    </p:spTree>
    <p:extLst>
      <p:ext uri="{BB962C8B-B14F-4D97-AF65-F5344CB8AC3E}">
        <p14:creationId xmlns:p14="http://schemas.microsoft.com/office/powerpoint/2010/main" val="245717165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572</Words>
  <Application>Microsoft Office PowerPoint</Application>
  <PresentationFormat>Widescreen</PresentationFormat>
  <Paragraphs>38</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Franklin Gothic Book</vt:lpstr>
      <vt:lpstr>Franklin Gothic Medium</vt:lpstr>
      <vt:lpstr>Times New Roman</vt:lpstr>
      <vt:lpstr>Wingdings</vt:lpstr>
      <vt:lpstr>2_Office Theme</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DELL</cp:lastModifiedBy>
  <cp:revision>184</cp:revision>
  <dcterms:created xsi:type="dcterms:W3CDTF">2008-12-07T16:10:08Z</dcterms:created>
  <dcterms:modified xsi:type="dcterms:W3CDTF">2022-01-21T07:27:57Z</dcterms:modified>
</cp:coreProperties>
</file>