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0" r:id="rId2"/>
    <p:sldMasterId id="2147483764" r:id="rId3"/>
    <p:sldMasterId id="2147483776" r:id="rId4"/>
    <p:sldMasterId id="2147483788" r:id="rId5"/>
    <p:sldMasterId id="2147483804" r:id="rId6"/>
  </p:sldMasterIdLst>
  <p:notesMasterIdLst>
    <p:notesMasterId r:id="rId14"/>
  </p:notesMasterIdLst>
  <p:sldIdLst>
    <p:sldId id="259" r:id="rId7"/>
    <p:sldId id="270" r:id="rId8"/>
    <p:sldId id="273" r:id="rId9"/>
    <p:sldId id="274" r:id="rId10"/>
    <p:sldId id="275" r:id="rId11"/>
    <p:sldId id="276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46" d="100"/>
          <a:sy n="46" d="100"/>
        </p:scale>
        <p:origin x="6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7E0C6-F876-44CE-84FD-159B7DD7DBF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83A49-AFD1-41E4-A2E1-C53435EA7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5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96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9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0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5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0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7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4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6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6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8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0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21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9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53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642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62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8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5" y="3810"/>
            <a:ext cx="12208510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96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.xml"/><Relationship Id="rId7" Type="http://schemas.openxmlformats.org/officeDocument/2006/relationships/image" Target="../media/image3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3332989"/>
            <a:ext cx="8328519" cy="370877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493828" y="-52446"/>
            <a:ext cx="5308979" cy="3041305"/>
            <a:chOff x="2620370" y="-39334"/>
            <a:chExt cx="3981734" cy="1978741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000000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20370" y="1229164"/>
              <a:ext cx="3981734" cy="71024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AU" altLang="zh-CN" sz="4800" kern="0" dirty="0" err="1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Khởi</a:t>
              </a:r>
              <a:r>
                <a:rPr lang="en-AU" altLang="zh-CN" sz="4800" kern="0" dirty="0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800" kern="0" dirty="0" err="1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động</a:t>
              </a:r>
              <a:endParaRPr lang="zh-CN" altLang="en-US" sz="4800" kern="0" dirty="0">
                <a:solidFill>
                  <a:srgbClr val="FFFFFF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8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140584" y="292449"/>
            <a:ext cx="4520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II. </a:t>
            </a:r>
            <a:r>
              <a:rPr lang="en-AU" altLang="zh-C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Đọc</a:t>
            </a:r>
            <a:r>
              <a:rPr lang="en-AU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AU" altLang="zh-C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hiểu</a:t>
            </a:r>
            <a:r>
              <a:rPr lang="en-AU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</a:t>
            </a:r>
            <a:r>
              <a:rPr lang="en-AU" altLang="zh-CN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146" y="1368664"/>
            <a:ext cx="179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</a:rPr>
              <a:t>A</a:t>
            </a:r>
            <a:r>
              <a:rPr lang="en-AU" sz="4000" b="1" dirty="0">
                <a:solidFill>
                  <a:srgbClr val="FF0000"/>
                </a:solidFill>
                <a:latin typeface="UTM Avo"/>
              </a:rPr>
              <a:t>. </a:t>
            </a:r>
            <a:r>
              <a:rPr lang="en-AU" sz="4000" b="1" dirty="0" err="1">
                <a:solidFill>
                  <a:srgbClr val="FF0000"/>
                </a:solidFill>
                <a:latin typeface="UTM Avo"/>
              </a:rPr>
              <a:t>Đọc</a:t>
            </a:r>
            <a:endParaRPr lang="en-US" sz="4000" b="1" dirty="0">
              <a:solidFill>
                <a:srgbClr val="FF0000"/>
              </a:solidFill>
              <a:latin typeface="UTM Av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2661" y="912578"/>
            <a:ext cx="4354491" cy="1124789"/>
            <a:chOff x="2125001" y="1176113"/>
            <a:chExt cx="3506105" cy="1124789"/>
          </a:xfrm>
        </p:grpSpPr>
        <p:sp>
          <p:nvSpPr>
            <p:cNvPr id="4" name="Right Arrow 3"/>
            <p:cNvSpPr/>
            <p:nvPr/>
          </p:nvSpPr>
          <p:spPr>
            <a:xfrm>
              <a:off x="2125001" y="1176113"/>
              <a:ext cx="3506105" cy="11247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81615" y="1480228"/>
              <a:ext cx="3271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 err="1">
                  <a:latin typeface="UTM Avo"/>
                </a:rPr>
                <a:t>Nối</a:t>
              </a:r>
              <a:r>
                <a:rPr lang="en-AU" sz="2800" dirty="0">
                  <a:latin typeface="UTM Avo"/>
                </a:rPr>
                <a:t> </a:t>
              </a:r>
              <a:r>
                <a:rPr lang="en-AU" sz="2800" dirty="0" err="1">
                  <a:latin typeface="UTM Avo"/>
                </a:rPr>
                <a:t>từ</a:t>
              </a:r>
              <a:r>
                <a:rPr lang="en-AU" sz="2800" dirty="0">
                  <a:latin typeface="UTM Avo"/>
                </a:rPr>
                <a:t> </a:t>
              </a:r>
              <a:r>
                <a:rPr lang="en-AU" sz="2800" dirty="0" err="1">
                  <a:latin typeface="UTM Avo"/>
                </a:rPr>
                <a:t>ngữ</a:t>
              </a:r>
              <a:r>
                <a:rPr lang="en-AU" sz="2800" dirty="0">
                  <a:latin typeface="UTM Avo"/>
                </a:rPr>
                <a:t> </a:t>
              </a:r>
              <a:r>
                <a:rPr lang="en-AU" sz="2800" dirty="0" err="1">
                  <a:latin typeface="UTM Avo"/>
                </a:rPr>
                <a:t>với</a:t>
              </a:r>
              <a:r>
                <a:rPr lang="en-AU" sz="2800" dirty="0">
                  <a:latin typeface="UTM Avo"/>
                </a:rPr>
                <a:t> </a:t>
              </a:r>
              <a:r>
                <a:rPr lang="en-AU" sz="2800" dirty="0" err="1">
                  <a:latin typeface="UTM Avo"/>
                </a:rPr>
                <a:t>hình</a:t>
              </a:r>
              <a:endParaRPr lang="en-US" sz="2800" dirty="0">
                <a:latin typeface="UTM Avo"/>
              </a:endParaRPr>
            </a:p>
          </p:txBody>
        </p:sp>
      </p:grpSp>
      <p:sp>
        <p:nvSpPr>
          <p:cNvPr id="19" name="任意多边形 18"/>
          <p:cNvSpPr/>
          <p:nvPr/>
        </p:nvSpPr>
        <p:spPr>
          <a:xfrm>
            <a:off x="3828397" y="2161102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3654852" y="3014177"/>
            <a:ext cx="4167373" cy="34785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3688965" y="3855969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3638839" y="4664699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2" name="Group 4"/>
          <p:cNvGrpSpPr>
            <a:grpSpLocks noChangeAspect="1"/>
          </p:cNvGrpSpPr>
          <p:nvPr/>
        </p:nvGrpSpPr>
        <p:grpSpPr bwMode="auto">
          <a:xfrm flipV="1">
            <a:off x="3596941" y="2480577"/>
            <a:ext cx="565069" cy="550974"/>
            <a:chOff x="1308" y="1009"/>
            <a:chExt cx="1001" cy="1033"/>
          </a:xfrm>
        </p:grpSpPr>
        <p:sp>
          <p:nvSpPr>
            <p:cNvPr id="3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 flipV="1">
            <a:off x="3619766" y="3394396"/>
            <a:ext cx="612200" cy="454596"/>
            <a:chOff x="1308" y="1009"/>
            <a:chExt cx="1001" cy="1033"/>
          </a:xfrm>
        </p:grpSpPr>
        <p:sp>
          <p:nvSpPr>
            <p:cNvPr id="4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3766547" y="1635517"/>
            <a:ext cx="590361" cy="522883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2" name="Group 4"/>
          <p:cNvGrpSpPr>
            <a:grpSpLocks noChangeAspect="1"/>
          </p:cNvGrpSpPr>
          <p:nvPr/>
        </p:nvGrpSpPr>
        <p:grpSpPr bwMode="auto">
          <a:xfrm flipV="1">
            <a:off x="3577415" y="4215807"/>
            <a:ext cx="708542" cy="530497"/>
            <a:chOff x="1308" y="1009"/>
            <a:chExt cx="1001" cy="1033"/>
          </a:xfrm>
        </p:grpSpPr>
        <p:sp>
          <p:nvSpPr>
            <p:cNvPr id="6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0" name="任意多边形 27"/>
          <p:cNvSpPr/>
          <p:nvPr/>
        </p:nvSpPr>
        <p:spPr>
          <a:xfrm>
            <a:off x="3740981" y="5513060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2" name="Group 4"/>
          <p:cNvGrpSpPr>
            <a:grpSpLocks noChangeAspect="1"/>
          </p:cNvGrpSpPr>
          <p:nvPr/>
        </p:nvGrpSpPr>
        <p:grpSpPr bwMode="auto">
          <a:xfrm flipV="1">
            <a:off x="3679557" y="5064168"/>
            <a:ext cx="708542" cy="530497"/>
            <a:chOff x="1308" y="1009"/>
            <a:chExt cx="1001" cy="1033"/>
          </a:xfrm>
        </p:grpSpPr>
        <p:sp>
          <p:nvSpPr>
            <p:cNvPr id="8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92" name="任意多边形 27"/>
          <p:cNvSpPr/>
          <p:nvPr/>
        </p:nvSpPr>
        <p:spPr>
          <a:xfrm>
            <a:off x="3711993" y="6339216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94" name="Group 4"/>
          <p:cNvGrpSpPr>
            <a:grpSpLocks noChangeAspect="1"/>
          </p:cNvGrpSpPr>
          <p:nvPr/>
        </p:nvGrpSpPr>
        <p:grpSpPr bwMode="auto">
          <a:xfrm flipV="1">
            <a:off x="3650569" y="5890324"/>
            <a:ext cx="708542" cy="530497"/>
            <a:chOff x="1308" y="1009"/>
            <a:chExt cx="1001" cy="1033"/>
          </a:xfrm>
        </p:grpSpPr>
        <p:sp>
          <p:nvSpPr>
            <p:cNvPr id="9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3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59111" y="1970445"/>
            <a:ext cx="18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bông</a:t>
            </a:r>
            <a:r>
              <a:rPr lang="en-AU" sz="2800" dirty="0">
                <a:latin typeface="UTM Avo"/>
              </a:rPr>
              <a:t> </a:t>
            </a:r>
            <a:r>
              <a:rPr lang="en-AU" sz="2800" dirty="0" err="1">
                <a:latin typeface="UTM Avo"/>
              </a:rPr>
              <a:t>sen</a:t>
            </a:r>
            <a:endParaRPr lang="en-US" sz="2800" dirty="0">
              <a:latin typeface="UTM Avo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254205" y="2796729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quả</a:t>
            </a:r>
            <a:r>
              <a:rPr lang="en-AU" sz="2800" dirty="0">
                <a:latin typeface="UTM Avo"/>
              </a:rPr>
              <a:t> </a:t>
            </a:r>
            <a:r>
              <a:rPr lang="en-AU" sz="2800" dirty="0" err="1">
                <a:latin typeface="UTM Avo"/>
              </a:rPr>
              <a:t>mướp</a:t>
            </a:r>
            <a:endParaRPr lang="en-US" sz="2800" dirty="0">
              <a:latin typeface="UTM Avo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497395" y="3579481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bếp</a:t>
            </a:r>
            <a:r>
              <a:rPr lang="en-AU" sz="2800" dirty="0">
                <a:latin typeface="UTM Avo"/>
              </a:rPr>
              <a:t> </a:t>
            </a:r>
            <a:r>
              <a:rPr lang="en-AU" sz="2800" dirty="0" err="1">
                <a:latin typeface="UTM Avo"/>
              </a:rPr>
              <a:t>lửa</a:t>
            </a:r>
            <a:endParaRPr lang="en-US" sz="2800" dirty="0">
              <a:latin typeface="UTM Avo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96891" y="4430724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thiên</a:t>
            </a:r>
            <a:r>
              <a:rPr lang="en-AU" sz="2800" dirty="0">
                <a:latin typeface="UTM Avo"/>
              </a:rPr>
              <a:t> </a:t>
            </a:r>
            <a:r>
              <a:rPr lang="en-AU" sz="2800" dirty="0" err="1">
                <a:latin typeface="UTM Avo"/>
              </a:rPr>
              <a:t>nga</a:t>
            </a:r>
            <a:endParaRPr lang="en-US" sz="2800" dirty="0">
              <a:latin typeface="UTM Avo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666311" y="6161725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gương</a:t>
            </a:r>
            <a:endParaRPr lang="en-US" sz="2800" dirty="0">
              <a:latin typeface="UTM Avo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473026" y="5219047"/>
            <a:ext cx="21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err="1">
                <a:latin typeface="UTM Avo"/>
              </a:rPr>
              <a:t>tập</a:t>
            </a:r>
            <a:r>
              <a:rPr lang="en-AU" sz="2800" dirty="0">
                <a:latin typeface="UTM Avo"/>
              </a:rPr>
              <a:t> </a:t>
            </a:r>
            <a:r>
              <a:rPr lang="en-AU" sz="2800" dirty="0" err="1">
                <a:latin typeface="UTM Avo"/>
              </a:rPr>
              <a:t>võ</a:t>
            </a:r>
            <a:endParaRPr lang="en-US" sz="2800" dirty="0"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98888" y="2080865"/>
            <a:ext cx="1838929" cy="1141627"/>
            <a:chOff x="1198888" y="2080865"/>
            <a:chExt cx="1838929" cy="1141627"/>
          </a:xfrm>
        </p:grpSpPr>
        <p:pic>
          <p:nvPicPr>
            <p:cNvPr id="73" name="Picture 72" descr="Bếp củi – căn bếp tuyệt vời nhất trong kí ức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888" y="2212842"/>
              <a:ext cx="1571625" cy="1009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Oval 8"/>
            <p:cNvSpPr/>
            <p:nvPr/>
          </p:nvSpPr>
          <p:spPr>
            <a:xfrm>
              <a:off x="2565725" y="2080865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1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34571" y="3302295"/>
            <a:ext cx="2489936" cy="1522623"/>
            <a:chOff x="8234571" y="3302295"/>
            <a:chExt cx="2489936" cy="1522623"/>
          </a:xfrm>
        </p:grpSpPr>
        <p:pic>
          <p:nvPicPr>
            <p:cNvPr id="78" name="Picture 77" descr="Công dụng chữa bệnh của quả mướp 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365" y="3302295"/>
              <a:ext cx="2044142" cy="1522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Oval 108"/>
            <p:cNvSpPr/>
            <p:nvPr/>
          </p:nvSpPr>
          <p:spPr>
            <a:xfrm>
              <a:off x="8234571" y="3550207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4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41915" y="4904026"/>
            <a:ext cx="2081878" cy="1783480"/>
            <a:chOff x="1041915" y="4904026"/>
            <a:chExt cx="2081878" cy="1783480"/>
          </a:xfrm>
        </p:grpSpPr>
        <p:pic>
          <p:nvPicPr>
            <p:cNvPr id="76" name="Picture 75" descr="Cho dù con bạn đang tham gia tập luyện môn võ gì đi nữa Wushu, Karatedo, Judo, Taekwondo, hay Vovinam, thì bạn cũng đã có sự lựa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915" y="5024402"/>
              <a:ext cx="1867437" cy="1663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Oval 109"/>
            <p:cNvSpPr/>
            <p:nvPr/>
          </p:nvSpPr>
          <p:spPr>
            <a:xfrm>
              <a:off x="2651701" y="4904026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5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75297" y="1479566"/>
            <a:ext cx="2232766" cy="1656958"/>
            <a:chOff x="8475297" y="1479566"/>
            <a:chExt cx="2232766" cy="1656958"/>
          </a:xfrm>
        </p:grpSpPr>
        <p:pic>
          <p:nvPicPr>
            <p:cNvPr id="77" name="Picture 76" descr="Gương soi để bàn Womi TGG9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365" y="1655224"/>
              <a:ext cx="2027698" cy="1481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Oval 110"/>
            <p:cNvSpPr/>
            <p:nvPr/>
          </p:nvSpPr>
          <p:spPr>
            <a:xfrm>
              <a:off x="8475297" y="1479566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2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80757" y="3439243"/>
            <a:ext cx="1736630" cy="1436680"/>
            <a:chOff x="1180757" y="3439243"/>
            <a:chExt cx="1736630" cy="1436680"/>
          </a:xfrm>
        </p:grpSpPr>
        <p:pic>
          <p:nvPicPr>
            <p:cNvPr id="74" name="Picture 73" descr="Hình ảnh có thể có: thực vật và hoa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25" b="100000" l="375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757" y="3439243"/>
              <a:ext cx="1589755" cy="1436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Oval 111"/>
            <p:cNvSpPr/>
            <p:nvPr/>
          </p:nvSpPr>
          <p:spPr>
            <a:xfrm>
              <a:off x="2445295" y="3609075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3</a:t>
              </a:r>
              <a:endParaRPr lang="en-US" sz="2000" b="1" dirty="0">
                <a:latin typeface="UTM Avo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41981" y="4987557"/>
            <a:ext cx="2333983" cy="1790975"/>
            <a:chOff x="8341981" y="4987557"/>
            <a:chExt cx="2333983" cy="1790975"/>
          </a:xfrm>
        </p:grpSpPr>
        <p:pic>
          <p:nvPicPr>
            <p:cNvPr id="79" name="Picture 78" descr="dây chuyền thiên nga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822" y="5080804"/>
              <a:ext cx="2044142" cy="1697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Oval 112"/>
            <p:cNvSpPr/>
            <p:nvPr/>
          </p:nvSpPr>
          <p:spPr>
            <a:xfrm>
              <a:off x="8341981" y="4987557"/>
              <a:ext cx="472092" cy="4173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atin typeface="UTM Avo"/>
                </a:rPr>
                <a:t>6</a:t>
              </a:r>
              <a:endParaRPr lang="en-US" sz="2000" b="1" dirty="0">
                <a:latin typeface="UTM Avo"/>
              </a:endParaRPr>
            </a:p>
          </p:txBody>
        </p:sp>
      </p:grpSp>
      <p:cxnSp>
        <p:nvCxnSpPr>
          <p:cNvPr id="21" name="Straight Arrow Connector 20"/>
          <p:cNvCxnSpPr>
            <a:stCxn id="73" idx="3"/>
            <a:endCxn id="25" idx="0"/>
          </p:cNvCxnSpPr>
          <p:nvPr/>
        </p:nvCxnSpPr>
        <p:spPr>
          <a:xfrm>
            <a:off x="2770513" y="2717667"/>
            <a:ext cx="918452" cy="11982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78201" y="2361063"/>
            <a:ext cx="1319838" cy="1874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76" idx="3"/>
            <a:endCxn id="80" idx="0"/>
          </p:cNvCxnSpPr>
          <p:nvPr/>
        </p:nvCxnSpPr>
        <p:spPr>
          <a:xfrm flipV="1">
            <a:off x="2909352" y="5573042"/>
            <a:ext cx="831629" cy="282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77" idx="1"/>
          </p:cNvCxnSpPr>
          <p:nvPr/>
        </p:nvCxnSpPr>
        <p:spPr>
          <a:xfrm flipH="1">
            <a:off x="7578483" y="2395874"/>
            <a:ext cx="1101882" cy="4202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 flipV="1">
            <a:off x="7552185" y="3303280"/>
            <a:ext cx="1128180" cy="82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endCxn id="79" idx="1"/>
          </p:cNvCxnSpPr>
          <p:nvPr/>
        </p:nvCxnSpPr>
        <p:spPr>
          <a:xfrm>
            <a:off x="7472743" y="4875923"/>
            <a:ext cx="1159079" cy="1053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5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9" grpId="0" animBg="1"/>
      <p:bldP spid="22" grpId="0" animBg="1"/>
      <p:bldP spid="25" grpId="0" animBg="1"/>
      <p:bldP spid="28" grpId="0" animBg="1"/>
      <p:bldP spid="80" grpId="0" animBg="1"/>
      <p:bldP spid="92" grpId="0" animBg="1"/>
      <p:bldP spid="8" grpId="0"/>
      <p:bldP spid="104" grpId="0"/>
      <p:bldP spid="105" grpId="0"/>
      <p:bldP spid="106" grpId="0"/>
      <p:bldP spid="107" grpId="0"/>
      <p:bldP spid="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 rotWithShape="1">
          <a:blip r:embed="rId3"/>
          <a:srcRect l="206" t="10610" r="15226" b="28478"/>
          <a:stretch/>
        </p:blipFill>
        <p:spPr bwMode="auto">
          <a:xfrm>
            <a:off x="8612579" y="988735"/>
            <a:ext cx="3675592" cy="397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865" y="1839589"/>
            <a:ext cx="81340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latin typeface="UTM Avo"/>
              </a:rPr>
              <a:t>	</a:t>
            </a:r>
            <a:r>
              <a:rPr lang="en-AU" sz="3000" dirty="0" err="1">
                <a:latin typeface="UTM Avo"/>
              </a:rPr>
              <a:t>Đêm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đến</a:t>
            </a:r>
            <a:r>
              <a:rPr lang="en-AU" sz="3000" dirty="0">
                <a:latin typeface="UTM Avo"/>
              </a:rPr>
              <a:t>, </a:t>
            </a:r>
            <a:r>
              <a:rPr lang="en-AU" sz="3000" dirty="0" err="1">
                <a:latin typeface="UTM Avo"/>
              </a:rPr>
              <a:t>khi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đám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trẻ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tụ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tập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bên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bàn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thì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thần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ru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ngủ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rón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rén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bước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đến</a:t>
            </a:r>
            <a:r>
              <a:rPr lang="en-AU" sz="3000" dirty="0">
                <a:latin typeface="UTM Avo"/>
              </a:rPr>
              <a:t>. </a:t>
            </a:r>
            <a:r>
              <a:rPr lang="en-AU" sz="3000" dirty="0" err="1">
                <a:latin typeface="UTM Avo"/>
              </a:rPr>
              <a:t>Thần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hé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cửa</a:t>
            </a:r>
            <a:r>
              <a:rPr lang="en-AU" sz="3000" dirty="0">
                <a:latin typeface="UTM Avo"/>
              </a:rPr>
              <a:t>, </a:t>
            </a:r>
            <a:r>
              <a:rPr lang="en-AU" sz="3000" dirty="0" err="1">
                <a:latin typeface="UTM Avo"/>
              </a:rPr>
              <a:t>phả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một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làn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gió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nhẹ</a:t>
            </a:r>
            <a:r>
              <a:rPr lang="en-AU" sz="3000" dirty="0">
                <a:latin typeface="UTM Avo"/>
              </a:rPr>
              <a:t>. </a:t>
            </a:r>
            <a:r>
              <a:rPr lang="en-AU" sz="3000" dirty="0" err="1">
                <a:latin typeface="UTM Avo"/>
              </a:rPr>
              <a:t>Thế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là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bọn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trẻ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buồn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ngủ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rũ</a:t>
            </a:r>
            <a:r>
              <a:rPr lang="en-AU" sz="3000" dirty="0">
                <a:latin typeface="UTM Avo"/>
              </a:rPr>
              <a:t>.</a:t>
            </a:r>
          </a:p>
          <a:p>
            <a:r>
              <a:rPr lang="en-AU" sz="3000" dirty="0">
                <a:latin typeface="UTM Avo"/>
              </a:rPr>
              <a:t>	</a:t>
            </a:r>
            <a:r>
              <a:rPr lang="en-AU" sz="3000" dirty="0" err="1">
                <a:latin typeface="UTM Avo"/>
              </a:rPr>
              <a:t>Khi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bọn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trẻ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ngủ</a:t>
            </a:r>
            <a:r>
              <a:rPr lang="en-AU" sz="3000" dirty="0">
                <a:latin typeface="UTM Avo"/>
              </a:rPr>
              <a:t>, </a:t>
            </a:r>
            <a:r>
              <a:rPr lang="en-AU" sz="3000" dirty="0" err="1">
                <a:latin typeface="UTM Avo"/>
              </a:rPr>
              <a:t>thần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che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chiếc</a:t>
            </a:r>
            <a:r>
              <a:rPr lang="en-AU" sz="3000" dirty="0">
                <a:latin typeface="UTM Avo"/>
              </a:rPr>
              <a:t> ô </a:t>
            </a:r>
            <a:r>
              <a:rPr lang="en-AU" sz="3000" dirty="0" err="1">
                <a:latin typeface="UTM Avo"/>
              </a:rPr>
              <a:t>có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bức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vẽ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đẹp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cho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những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đứa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trẻ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dễ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thương</a:t>
            </a:r>
            <a:r>
              <a:rPr lang="en-AU" sz="3000" dirty="0">
                <a:latin typeface="UTM Avo"/>
              </a:rPr>
              <a:t>. </a:t>
            </a:r>
            <a:r>
              <a:rPr lang="en-AU" sz="3000" dirty="0" err="1">
                <a:latin typeface="UTM Avo"/>
              </a:rPr>
              <a:t>Các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bé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sẽ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có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giấc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mơ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đẹp</a:t>
            </a:r>
            <a:r>
              <a:rPr lang="en-AU" sz="3000" dirty="0">
                <a:latin typeface="UTM Avo"/>
              </a:rPr>
              <a:t>. </a:t>
            </a:r>
            <a:r>
              <a:rPr lang="en-AU" sz="3000" dirty="0" err="1">
                <a:latin typeface="UTM Avo"/>
              </a:rPr>
              <a:t>Đứa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trẻ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hư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chẳng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mơ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gì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vì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chiếc</a:t>
            </a:r>
            <a:r>
              <a:rPr lang="en-AU" sz="3000" dirty="0">
                <a:latin typeface="UTM Avo"/>
              </a:rPr>
              <a:t> ô </a:t>
            </a:r>
            <a:r>
              <a:rPr lang="en-AU" sz="3000" dirty="0" err="1">
                <a:latin typeface="UTM Avo"/>
              </a:rPr>
              <a:t>che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cho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chúng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không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vẽ</a:t>
            </a:r>
            <a:r>
              <a:rPr lang="en-AU" sz="3000" dirty="0">
                <a:latin typeface="UTM Avo"/>
              </a:rPr>
              <a:t> </a:t>
            </a:r>
            <a:r>
              <a:rPr lang="en-AU" sz="3000" dirty="0" err="1">
                <a:latin typeface="UTM Avo"/>
              </a:rPr>
              <a:t>gì</a:t>
            </a:r>
            <a:r>
              <a:rPr lang="en-AU" sz="3000" dirty="0">
                <a:latin typeface="UTM Avo"/>
              </a:rPr>
              <a:t>,</a:t>
            </a:r>
          </a:p>
          <a:p>
            <a:pPr algn="r"/>
            <a:r>
              <a:rPr lang="en-AU" sz="2000" dirty="0">
                <a:latin typeface="UTM Avo"/>
              </a:rPr>
              <a:t>Theo AN- ĐÉC-XEN (</a:t>
            </a:r>
            <a:r>
              <a:rPr lang="en-AU" sz="2000" dirty="0" err="1">
                <a:latin typeface="UTM Avo"/>
              </a:rPr>
              <a:t>Hạnh</a:t>
            </a:r>
            <a:r>
              <a:rPr lang="en-AU" sz="2000" dirty="0">
                <a:latin typeface="UTM Avo"/>
              </a:rPr>
              <a:t> Mai </a:t>
            </a:r>
            <a:r>
              <a:rPr lang="en-AU" sz="2000" dirty="0" err="1">
                <a:latin typeface="UTM Avo"/>
              </a:rPr>
              <a:t>kể</a:t>
            </a:r>
            <a:r>
              <a:rPr lang="en-AU" sz="2000" dirty="0">
                <a:latin typeface="UTM Avo"/>
              </a:rPr>
              <a:t>)</a:t>
            </a:r>
            <a:endParaRPr lang="en-US" sz="2000" dirty="0"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82B18-E513-4715-8694-2FE5E566B9B5}"/>
              </a:ext>
            </a:extLst>
          </p:cNvPr>
          <p:cNvSpPr txBox="1"/>
          <p:nvPr/>
        </p:nvSpPr>
        <p:spPr>
          <a:xfrm>
            <a:off x="3045041" y="870012"/>
            <a:ext cx="3675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err="1">
                <a:latin typeface="UTM Avo"/>
              </a:rPr>
              <a:t>Thần</a:t>
            </a:r>
            <a:r>
              <a:rPr lang="en-AU" sz="3600" b="1" dirty="0">
                <a:latin typeface="UTM Avo"/>
              </a:rPr>
              <a:t> </a:t>
            </a:r>
            <a:r>
              <a:rPr lang="en-AU" sz="3600" b="1" dirty="0" err="1">
                <a:latin typeface="UTM Avo"/>
              </a:rPr>
              <a:t>ru</a:t>
            </a:r>
            <a:r>
              <a:rPr lang="en-AU" sz="3600" b="1" dirty="0">
                <a:latin typeface="UTM Avo"/>
              </a:rPr>
              <a:t> </a:t>
            </a:r>
            <a:r>
              <a:rPr lang="en-AU" sz="3600" b="1" dirty="0" err="1">
                <a:latin typeface="UTM Avo"/>
              </a:rPr>
              <a:t>ngủ</a:t>
            </a:r>
            <a:endParaRPr lang="en-US" sz="3600" b="1" dirty="0">
              <a:latin typeface="UTM 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29001" r="38646" b="18147"/>
          <a:stretch/>
        </p:blipFill>
        <p:spPr>
          <a:xfrm>
            <a:off x="-258984" y="5622878"/>
            <a:ext cx="1514578" cy="12351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21115178">
            <a:off x="-202080" y="160213"/>
            <a:ext cx="1021890" cy="1185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44" y="35761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CN" sz="2800" b="1" dirty="0">
                <a:solidFill>
                  <a:srgbClr val="4BACC6">
                    <a:lumMod val="75000"/>
                  </a:srgbClr>
                </a:solidFill>
                <a:latin typeface="UTM Avo"/>
                <a:ea typeface="华康俪金黑W8" panose="020B0809000000000000" pitchFamily="49" charset="-122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UTM Avo"/>
              <a:ea typeface="华康俪金黑W8" panose="020B0809000000000000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542" r="48277" b="36192"/>
          <a:stretch/>
        </p:blipFill>
        <p:spPr>
          <a:xfrm rot="20899879">
            <a:off x="1019325" y="5688051"/>
            <a:ext cx="1793990" cy="138242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8"/>
          <a:srcRect l="206" t="10610" r="15226" b="28478"/>
          <a:stretch/>
        </p:blipFill>
        <p:spPr bwMode="auto">
          <a:xfrm>
            <a:off x="8393374" y="2879679"/>
            <a:ext cx="3675592" cy="397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8101" y="1296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0621" y="1862024"/>
            <a:ext cx="1064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UTM Avo"/>
              </a:rPr>
              <a:t>a)  </a:t>
            </a:r>
            <a:r>
              <a:rPr lang="en-AU" sz="3200" dirty="0" err="1">
                <a:latin typeface="UTM Avo"/>
              </a:rPr>
              <a:t>Thần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ru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ngủ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giúp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đứa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trẻ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dễ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thương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có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giấc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mơ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đẹp</a:t>
            </a:r>
            <a:r>
              <a:rPr lang="en-AU" sz="3200" dirty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592" y="2981385"/>
            <a:ext cx="1018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UTM Avo"/>
              </a:rPr>
              <a:t>b)  </a:t>
            </a:r>
            <a:r>
              <a:rPr lang="en-AU" sz="3200" dirty="0" err="1">
                <a:latin typeface="UTM Avo"/>
              </a:rPr>
              <a:t>Thần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làm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cho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đứa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trẻ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hư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chẳng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ngủ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được</a:t>
            </a:r>
            <a:r>
              <a:rPr lang="en-AU" sz="3200" dirty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50" y="321358"/>
            <a:ext cx="820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 err="1">
                <a:latin typeface="UTM Avo"/>
              </a:rPr>
              <a:t>Khoanh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tròn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chữ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cái</a:t>
            </a:r>
            <a:r>
              <a:rPr lang="en-AU" sz="4000" dirty="0">
                <a:latin typeface="UTM Avo"/>
              </a:rPr>
              <a:t> </a:t>
            </a:r>
            <a:r>
              <a:rPr lang="en-AU" sz="4000" dirty="0" err="1">
                <a:latin typeface="UTM Avo"/>
              </a:rPr>
              <a:t>trước</a:t>
            </a:r>
            <a:r>
              <a:rPr lang="en-AU" sz="4000" dirty="0">
                <a:latin typeface="UTM Avo"/>
              </a:rPr>
              <a:t> ý </a:t>
            </a:r>
            <a:r>
              <a:rPr lang="en-AU" sz="4000" dirty="0" err="1">
                <a:latin typeface="UTM Avo"/>
              </a:rPr>
              <a:t>đúng</a:t>
            </a:r>
            <a:r>
              <a:rPr lang="en-AU" sz="4000" dirty="0">
                <a:latin typeface="UTM Avo"/>
              </a:rPr>
              <a:t>:</a:t>
            </a:r>
            <a:endParaRPr lang="en-US" sz="4000" dirty="0"/>
          </a:p>
        </p:txBody>
      </p:sp>
      <p:sp>
        <p:nvSpPr>
          <p:cNvPr id="17" name="Oval 16"/>
          <p:cNvSpPr/>
          <p:nvPr/>
        </p:nvSpPr>
        <p:spPr>
          <a:xfrm>
            <a:off x="340745" y="1820782"/>
            <a:ext cx="764276" cy="739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A_图片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74" y="279624"/>
            <a:ext cx="1848308" cy="14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42" y="5308979"/>
            <a:ext cx="1801382" cy="15408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875" y="4899008"/>
            <a:ext cx="2203255" cy="19508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190" y="5164668"/>
            <a:ext cx="1942810" cy="1693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570" y="918288"/>
            <a:ext cx="207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  <a:ea typeface="字魂59号-创粗黑"/>
              </a:rPr>
              <a:t>A</a:t>
            </a:r>
            <a:r>
              <a:rPr lang="en-AU" sz="4000" b="1" dirty="0">
                <a:solidFill>
                  <a:srgbClr val="FF0000"/>
                </a:solidFill>
                <a:latin typeface="UTM Avo"/>
                <a:ea typeface="字魂59号-创粗黑"/>
              </a:rPr>
              <a:t>. VIẾT</a:t>
            </a:r>
            <a:endParaRPr lang="en-US" sz="4000" b="1" dirty="0">
              <a:solidFill>
                <a:srgbClr val="FF0000"/>
              </a:solidFill>
              <a:latin typeface="UTM Avo"/>
              <a:ea typeface="字魂59号-创粗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064" y="1272231"/>
            <a:ext cx="472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>
                <a:latin typeface="UTM Avo"/>
              </a:rPr>
              <a:t>Điền</a:t>
            </a:r>
            <a:r>
              <a:rPr lang="en-AU" sz="2800" b="1" dirty="0">
                <a:latin typeface="UTM Avo"/>
              </a:rPr>
              <a:t> </a:t>
            </a:r>
            <a:r>
              <a:rPr lang="en-AU" sz="2800" b="1" dirty="0" err="1">
                <a:latin typeface="UTM Avo"/>
              </a:rPr>
              <a:t>chữ</a:t>
            </a:r>
            <a:r>
              <a:rPr lang="en-AU" sz="2800" b="1" dirty="0">
                <a:latin typeface="UTM Avo"/>
              </a:rPr>
              <a:t> </a:t>
            </a:r>
            <a:r>
              <a:rPr lang="en-AU" sz="2800" b="1" dirty="0">
                <a:solidFill>
                  <a:srgbClr val="FF0000"/>
                </a:solidFill>
                <a:latin typeface="UTM Avo"/>
              </a:rPr>
              <a:t>C</a:t>
            </a:r>
            <a:r>
              <a:rPr lang="en-AU" sz="2800" b="1" dirty="0">
                <a:latin typeface="UTM Avo"/>
              </a:rPr>
              <a:t> </a:t>
            </a:r>
            <a:r>
              <a:rPr lang="en-AU" sz="2800" b="1" dirty="0" err="1">
                <a:latin typeface="UTM Avo"/>
              </a:rPr>
              <a:t>hoặc</a:t>
            </a:r>
            <a:r>
              <a:rPr lang="en-AU" sz="2800" b="1" dirty="0">
                <a:latin typeface="UTM Avo"/>
              </a:rPr>
              <a:t> </a:t>
            </a:r>
            <a:r>
              <a:rPr lang="en-AU" sz="2800" b="1" dirty="0">
                <a:solidFill>
                  <a:srgbClr val="FF0000"/>
                </a:solidFill>
                <a:latin typeface="UTM Avo"/>
              </a:rPr>
              <a:t>K</a:t>
            </a:r>
            <a:endParaRPr lang="en-US" sz="28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14" name="Picture 13" descr="https://img-cache.coccoc.com/image2?i=3&amp;l=39/44187240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9" y="2031796"/>
            <a:ext cx="1924751" cy="145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Loài chim công và những khám phá gây kích thích nhất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19" y="2031795"/>
            <a:ext cx="2045956" cy="15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 rotWithShape="1">
          <a:blip r:embed="rId9"/>
          <a:srcRect l="16872" t="25000" r="10082" b="42593"/>
          <a:stretch/>
        </p:blipFill>
        <p:spPr bwMode="auto">
          <a:xfrm>
            <a:off x="5170726" y="2031795"/>
            <a:ext cx="2186556" cy="1520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al 16"/>
          <p:cNvSpPr/>
          <p:nvPr/>
        </p:nvSpPr>
        <p:spPr>
          <a:xfrm>
            <a:off x="1555845" y="4053385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chemeClr val="tx1"/>
                </a:solidFill>
                <a:latin typeface="UTM Avo"/>
              </a:rPr>
              <a:t>……</a:t>
            </a:r>
            <a:r>
              <a:rPr lang="en-AU" sz="2800" b="1" dirty="0" err="1">
                <a:solidFill>
                  <a:schemeClr val="tx1"/>
                </a:solidFill>
                <a:latin typeface="UTM Avo"/>
              </a:rPr>
              <a:t>iến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22627" y="4053385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chemeClr val="tx1"/>
                </a:solidFill>
                <a:latin typeface="UTM Avo"/>
              </a:rPr>
              <a:t>…</a:t>
            </a:r>
            <a:r>
              <a:rPr lang="en-AU" sz="2800" b="1" dirty="0" err="1">
                <a:solidFill>
                  <a:schemeClr val="tx1"/>
                </a:solidFill>
                <a:latin typeface="UTM Avo"/>
              </a:rPr>
              <a:t>ìm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25385" y="3941182"/>
            <a:ext cx="2047164" cy="1014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chemeClr val="tx1"/>
                </a:solidFill>
                <a:latin typeface="UTM Avo"/>
              </a:rPr>
              <a:t>…</a:t>
            </a:r>
            <a:r>
              <a:rPr lang="en-AU" sz="2800" b="1" dirty="0" err="1">
                <a:solidFill>
                  <a:schemeClr val="tx1"/>
                </a:solidFill>
                <a:latin typeface="UTM Avo"/>
              </a:rPr>
              <a:t>ông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7383" y="4311470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</a:rPr>
              <a:t>k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36776" y="4263604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</a:rPr>
              <a:t>k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1570" y="4149594"/>
            <a:ext cx="114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UTM Avo"/>
              </a:rPr>
              <a:t>c</a:t>
            </a:r>
            <a:endParaRPr lang="en-US" sz="3200" b="1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2340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32" y="-234915"/>
            <a:ext cx="2997089" cy="3993621"/>
          </a:xfrm>
          <a:prstGeom prst="rect">
            <a:avLst/>
          </a:prstGeom>
        </p:spPr>
      </p:pic>
      <p:pic>
        <p:nvPicPr>
          <p:cNvPr id="3" name="图片 2" descr="图片包含 餐桌, 室内, 事情&#10;&#10;已生成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35" y="4176214"/>
            <a:ext cx="2866030" cy="2777319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21115178">
            <a:off x="794207" y="510360"/>
            <a:ext cx="1021890" cy="1185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2711" y="707375"/>
            <a:ext cx="66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UTM Avo"/>
              </a:rPr>
              <a:t>2</a:t>
            </a:r>
            <a:endParaRPr lang="en-US" sz="2800" b="1" dirty="0">
              <a:latin typeface="UTM Av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1107" y="707375"/>
            <a:ext cx="394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err="1">
                <a:latin typeface="UTM Avo"/>
              </a:rPr>
              <a:t>Tập</a:t>
            </a:r>
            <a:r>
              <a:rPr lang="en-AU" sz="3600" b="1" dirty="0">
                <a:latin typeface="UTM Avo"/>
              </a:rPr>
              <a:t> </a:t>
            </a:r>
            <a:r>
              <a:rPr lang="en-AU" sz="3600" b="1" dirty="0" err="1">
                <a:latin typeface="UTM Avo"/>
              </a:rPr>
              <a:t>chép</a:t>
            </a:r>
            <a:endParaRPr lang="en-US" sz="3600" b="1" dirty="0">
              <a:latin typeface="UTM Avo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2961565" y="2606722"/>
            <a:ext cx="7001301" cy="2210938"/>
          </a:xfrm>
          <a:prstGeom prst="flowChartPunched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1939" y="3411020"/>
            <a:ext cx="635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>
                <a:latin typeface="UTM Avo"/>
              </a:rPr>
              <a:t>Đứa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trẻ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dễ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tương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có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giấc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mơ</a:t>
            </a:r>
            <a:r>
              <a:rPr lang="en-AU" sz="3200" dirty="0">
                <a:latin typeface="UTM Avo"/>
              </a:rPr>
              <a:t> </a:t>
            </a:r>
            <a:r>
              <a:rPr lang="en-AU" sz="3200" dirty="0" err="1">
                <a:latin typeface="UTM Avo"/>
              </a:rPr>
              <a:t>đẹp</a:t>
            </a:r>
            <a:r>
              <a:rPr lang="en-AU" sz="3200" dirty="0">
                <a:latin typeface="UTM Avo"/>
              </a:rPr>
              <a:t>.</a:t>
            </a:r>
            <a:endParaRPr lang="en-US" sz="3200" dirty="0">
              <a:latin typeface="UTM Avo"/>
            </a:endParaRPr>
          </a:p>
        </p:txBody>
      </p:sp>
      <p:pic>
        <p:nvPicPr>
          <p:cNvPr id="12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66" y="4073742"/>
            <a:ext cx="1465012" cy="25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2643046" y="552786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" y="3285332"/>
            <a:ext cx="4320502" cy="3240377"/>
          </a:xfrm>
          <a:prstGeom prst="rect">
            <a:avLst/>
          </a:prstGeom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17270" y="3678923"/>
            <a:ext cx="5002213" cy="1549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04" y="3599787"/>
            <a:ext cx="3258213" cy="3258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1503" y="2663260"/>
            <a:ext cx="4735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rgbClr val="FF0000"/>
                </a:solidFill>
                <a:latin typeface=".VnAristote" panose="020B7200000000000000" pitchFamily="34" charset="0"/>
              </a:rPr>
              <a:t>Thank you</a:t>
            </a:r>
            <a:endParaRPr lang="en-US" sz="6000" b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200</Words>
  <Application>Microsoft Office PowerPoint</Application>
  <PresentationFormat>Màn hình rộng</PresentationFormat>
  <Paragraphs>42</Paragraphs>
  <Slides>7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7</vt:i4>
      </vt:variant>
    </vt:vector>
  </HeadingPairs>
  <TitlesOfParts>
    <vt:vector size="22" baseType="lpstr">
      <vt:lpstr>等线</vt:lpstr>
      <vt:lpstr>.VnAristote</vt:lpstr>
      <vt:lpstr>.黑体-日本语</vt:lpstr>
      <vt:lpstr>Arial</vt:lpstr>
      <vt:lpstr>Calibri</vt:lpstr>
      <vt:lpstr>inpin heiti</vt:lpstr>
      <vt:lpstr>UTM Avo</vt:lpstr>
      <vt:lpstr>华康方圆体W7</vt:lpstr>
      <vt:lpstr>字魂59号-创粗黑</vt:lpstr>
      <vt:lpstr>更多模版请关注:尚佳素材公社shop64427429.taobao.com</vt:lpstr>
      <vt:lpstr>Office 主题</vt:lpstr>
      <vt:lpstr>自定义设计方案</vt:lpstr>
      <vt:lpstr>www.33ppt.com ​​</vt:lpstr>
      <vt:lpstr>5_更多模版请关注:尚佳素材公社shop64427429.taobao.com</vt:lpstr>
      <vt:lpstr>2_Office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Trang Dao Phuong</cp:lastModifiedBy>
  <cp:revision>58</cp:revision>
  <dcterms:created xsi:type="dcterms:W3CDTF">2020-08-19T03:03:22Z</dcterms:created>
  <dcterms:modified xsi:type="dcterms:W3CDTF">2022-01-11T15:44:35Z</dcterms:modified>
</cp:coreProperties>
</file>