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8" r:id="rId2"/>
    <p:sldId id="260" r:id="rId3"/>
    <p:sldId id="261" r:id="rId4"/>
    <p:sldId id="263" r:id="rId5"/>
    <p:sldId id="264" r:id="rId6"/>
    <p:sldId id="265" r:id="rId7"/>
    <p:sldId id="299" r:id="rId8"/>
    <p:sldId id="267" r:id="rId9"/>
    <p:sldId id="266" r:id="rId10"/>
    <p:sldId id="268" r:id="rId11"/>
    <p:sldId id="269" r:id="rId12"/>
    <p:sldId id="270" r:id="rId13"/>
    <p:sldId id="271" r:id="rId14"/>
    <p:sldId id="272" r:id="rId15"/>
    <p:sldId id="301" r:id="rId16"/>
    <p:sldId id="302" r:id="rId17"/>
    <p:sldId id="273" r:id="rId18"/>
    <p:sldId id="303" r:id="rId19"/>
    <p:sldId id="305" r:id="rId20"/>
    <p:sldId id="304" r:id="rId21"/>
    <p:sldId id="306" r:id="rId22"/>
    <p:sldId id="307" r:id="rId23"/>
    <p:sldId id="308" r:id="rId24"/>
    <p:sldId id="309" r:id="rId25"/>
    <p:sldId id="31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6887"/>
    <a:srgbClr val="F9A450"/>
    <a:srgbClr val="E07020"/>
    <a:srgbClr val="F5AE16"/>
    <a:srgbClr val="FFAC2D"/>
    <a:srgbClr val="E3D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2369" autoAdjust="0"/>
  </p:normalViewPr>
  <p:slideViewPr>
    <p:cSldViewPr snapToGrid="0">
      <p:cViewPr varScale="1">
        <p:scale>
          <a:sx n="62" d="100"/>
          <a:sy n="62" d="100"/>
        </p:scale>
        <p:origin x="253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9DEBD-7D75-4A5E-9083-E65450C02C49}" type="datetimeFigureOut">
              <a:rPr lang="en-US" smtClean="0"/>
              <a:t>1/25/22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B38FE3-B07E-4208-B994-0B3492D4DF9A}" type="slidenum">
              <a:rPr lang="en-US" smtClean="0"/>
              <a:t>‹#›</a:t>
            </a:fld>
            <a:endParaRPr lang="en-US"/>
          </a:p>
        </p:txBody>
      </p:sp>
    </p:spTree>
    <p:extLst>
      <p:ext uri="{BB962C8B-B14F-4D97-AF65-F5344CB8AC3E}">
        <p14:creationId xmlns:p14="http://schemas.microsoft.com/office/powerpoint/2010/main" val="4044753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Times New Roman" panose="02020603050405020304" pitchFamily="18" charset="0"/>
                <a:cs typeface="Times New Roman" panose="02020603050405020304" pitchFamily="18" charset="0"/>
              </a:rPr>
              <a:t>Hôm nay chúng ta cùng ghé thăm đồn điền Chi Nê và cùng thử thách “Trồng bắp” nhé!</a:t>
            </a:r>
          </a:p>
          <a:p>
            <a:endParaRPr lang="en-US"/>
          </a:p>
        </p:txBody>
      </p:sp>
      <p:sp>
        <p:nvSpPr>
          <p:cNvPr id="4" name="Slide Number Placeholder 3"/>
          <p:cNvSpPr>
            <a:spLocks noGrp="1"/>
          </p:cNvSpPr>
          <p:nvPr>
            <p:ph type="sldNum" sz="quarter" idx="5"/>
          </p:nvPr>
        </p:nvSpPr>
        <p:spPr/>
        <p:txBody>
          <a:bodyPr/>
          <a:lstStyle/>
          <a:p>
            <a:fld id="{5EB38FE3-B07E-4208-B994-0B3492D4DF9A}" type="slidenum">
              <a:rPr lang="en-US" smtClean="0"/>
              <a:t>2</a:t>
            </a:fld>
            <a:endParaRPr lang="en-US"/>
          </a:p>
        </p:txBody>
      </p:sp>
    </p:spTree>
    <p:extLst>
      <p:ext uri="{BB962C8B-B14F-4D97-AF65-F5344CB8AC3E}">
        <p14:creationId xmlns:p14="http://schemas.microsoft.com/office/powerpoint/2010/main" val="2833770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cây-slide câu hỏi</a:t>
            </a:r>
          </a:p>
          <a:p>
            <a:r>
              <a:rPr lang="en-US"/>
              <a:t>Bấm hình 3 bé –slide 6 bài mới</a:t>
            </a:r>
          </a:p>
        </p:txBody>
      </p:sp>
      <p:sp>
        <p:nvSpPr>
          <p:cNvPr id="4" name="Slide Number Placeholder 3"/>
          <p:cNvSpPr>
            <a:spLocks noGrp="1"/>
          </p:cNvSpPr>
          <p:nvPr>
            <p:ph type="sldNum" sz="quarter" idx="5"/>
          </p:nvPr>
        </p:nvSpPr>
        <p:spPr/>
        <p:txBody>
          <a:bodyPr/>
          <a:lstStyle/>
          <a:p>
            <a:fld id="{5EB38FE3-B07E-4208-B994-0B3492D4DF9A}" type="slidenum">
              <a:rPr lang="en-US" smtClean="0"/>
              <a:t>3</a:t>
            </a:fld>
            <a:endParaRPr lang="en-US"/>
          </a:p>
        </p:txBody>
      </p:sp>
    </p:spTree>
    <p:extLst>
      <p:ext uri="{BB962C8B-B14F-4D97-AF65-F5344CB8AC3E}">
        <p14:creationId xmlns:p14="http://schemas.microsoft.com/office/powerpoint/2010/main" val="13817004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027E1-AC3C-46B8-BFD2-05BF882BE6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873DED-7887-47BD-8F5E-A53A11E8C2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C2E72E-C05B-4C80-B27B-721475085B75}"/>
              </a:ext>
            </a:extLst>
          </p:cNvPr>
          <p:cNvSpPr>
            <a:spLocks noGrp="1"/>
          </p:cNvSpPr>
          <p:nvPr>
            <p:ph type="dt" sz="half" idx="10"/>
          </p:nvPr>
        </p:nvSpPr>
        <p:spPr/>
        <p:txBody>
          <a:bodyPr/>
          <a:lstStyle/>
          <a:p>
            <a:fld id="{20CF9510-6B7D-4F1C-92FF-8C194D6FD090}" type="datetimeFigureOut">
              <a:rPr lang="en-US" smtClean="0"/>
              <a:t>1/25/22</a:t>
            </a:fld>
            <a:endParaRPr lang="en-US"/>
          </a:p>
        </p:txBody>
      </p:sp>
      <p:sp>
        <p:nvSpPr>
          <p:cNvPr id="5" name="Footer Placeholder 4">
            <a:extLst>
              <a:ext uri="{FF2B5EF4-FFF2-40B4-BE49-F238E27FC236}">
                <a16:creationId xmlns:a16="http://schemas.microsoft.com/office/drawing/2014/main" id="{B5607C53-8AC6-47F9-8086-8238EB4B7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780F6-CC98-4521-B1E8-80039272E45A}"/>
              </a:ext>
            </a:extLst>
          </p:cNvPr>
          <p:cNvSpPr>
            <a:spLocks noGrp="1"/>
          </p:cNvSpPr>
          <p:nvPr>
            <p:ph type="sldNum" sz="quarter" idx="12"/>
          </p:nvPr>
        </p:nvSpPr>
        <p:spPr/>
        <p:txBody>
          <a:bodyPr/>
          <a:lstStyle/>
          <a:p>
            <a:fld id="{9CE2C956-BC8C-485F-A91C-F57AC723AA12}" type="slidenum">
              <a:rPr lang="en-US" smtClean="0"/>
              <a:t>‹#›</a:t>
            </a:fld>
            <a:endParaRPr lang="en-US"/>
          </a:p>
        </p:txBody>
      </p:sp>
      <p:pic>
        <p:nvPicPr>
          <p:cNvPr id="9" name="Picture 8">
            <a:extLst>
              <a:ext uri="{FF2B5EF4-FFF2-40B4-BE49-F238E27FC236}">
                <a16:creationId xmlns:a16="http://schemas.microsoft.com/office/drawing/2014/main" id="{3AC62DA9-3481-46C6-A0BB-A6F0FF80DEB6}"/>
              </a:ext>
            </a:extLst>
          </p:cNvPr>
          <p:cNvPicPr>
            <a:picLocks noChangeAspect="1"/>
          </p:cNvPicPr>
          <p:nvPr userDrawn="1"/>
        </p:nvPicPr>
        <p:blipFill rotWithShape="1">
          <a:blip r:embed="rId2"/>
          <a:srcRect b="19452"/>
          <a:stretch/>
        </p:blipFill>
        <p:spPr>
          <a:xfrm>
            <a:off x="0" y="13208"/>
            <a:ext cx="12192000" cy="6844792"/>
          </a:xfrm>
          <a:prstGeom prst="rect">
            <a:avLst/>
          </a:prstGeom>
        </p:spPr>
      </p:pic>
    </p:spTree>
    <p:extLst>
      <p:ext uri="{BB962C8B-B14F-4D97-AF65-F5344CB8AC3E}">
        <p14:creationId xmlns:p14="http://schemas.microsoft.com/office/powerpoint/2010/main" val="139392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FBBC1-CEE4-4179-A925-FE338A703D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9460DF-7AA4-48A0-9D8E-16A2862A02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649796-EF59-40E7-A71C-E359F6B34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2FF6DE-9F5F-4B7F-B47A-BC1275959700}"/>
              </a:ext>
            </a:extLst>
          </p:cNvPr>
          <p:cNvSpPr>
            <a:spLocks noGrp="1"/>
          </p:cNvSpPr>
          <p:nvPr>
            <p:ph type="dt" sz="half" idx="10"/>
          </p:nvPr>
        </p:nvSpPr>
        <p:spPr/>
        <p:txBody>
          <a:bodyPr/>
          <a:lstStyle/>
          <a:p>
            <a:fld id="{20CF9510-6B7D-4F1C-92FF-8C194D6FD090}" type="datetimeFigureOut">
              <a:rPr lang="en-US" smtClean="0"/>
              <a:t>1/25/22</a:t>
            </a:fld>
            <a:endParaRPr lang="en-US"/>
          </a:p>
        </p:txBody>
      </p:sp>
      <p:sp>
        <p:nvSpPr>
          <p:cNvPr id="6" name="Footer Placeholder 5">
            <a:extLst>
              <a:ext uri="{FF2B5EF4-FFF2-40B4-BE49-F238E27FC236}">
                <a16:creationId xmlns:a16="http://schemas.microsoft.com/office/drawing/2014/main" id="{DEB392CC-BAC5-49D0-B82A-6F574F8283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F2AEDF-2B50-4C3E-A6BB-6FAA77466179}"/>
              </a:ext>
            </a:extLst>
          </p:cNvPr>
          <p:cNvSpPr>
            <a:spLocks noGrp="1"/>
          </p:cNvSpPr>
          <p:nvPr>
            <p:ph type="sldNum" sz="quarter" idx="12"/>
          </p:nvPr>
        </p:nvSpPr>
        <p:spPr/>
        <p:txBody>
          <a:bodyPr/>
          <a:lstStyle/>
          <a:p>
            <a:fld id="{9CE2C956-BC8C-485F-A91C-F57AC723AA12}" type="slidenum">
              <a:rPr lang="en-US" smtClean="0"/>
              <a:t>‹#›</a:t>
            </a:fld>
            <a:endParaRPr lang="en-US"/>
          </a:p>
        </p:txBody>
      </p:sp>
    </p:spTree>
    <p:extLst>
      <p:ext uri="{BB962C8B-B14F-4D97-AF65-F5344CB8AC3E}">
        <p14:creationId xmlns:p14="http://schemas.microsoft.com/office/powerpoint/2010/main" val="834764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4969B-6088-4677-972E-19114EA58F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C4487F-7174-4B86-A0FC-8C97B6D77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CC6927-1147-4071-8E02-101DFFE6540A}"/>
              </a:ext>
            </a:extLst>
          </p:cNvPr>
          <p:cNvSpPr>
            <a:spLocks noGrp="1"/>
          </p:cNvSpPr>
          <p:nvPr>
            <p:ph type="dt" sz="half" idx="10"/>
          </p:nvPr>
        </p:nvSpPr>
        <p:spPr/>
        <p:txBody>
          <a:bodyPr/>
          <a:lstStyle/>
          <a:p>
            <a:fld id="{20CF9510-6B7D-4F1C-92FF-8C194D6FD090}" type="datetimeFigureOut">
              <a:rPr lang="en-US" smtClean="0"/>
              <a:t>1/25/22</a:t>
            </a:fld>
            <a:endParaRPr lang="en-US"/>
          </a:p>
        </p:txBody>
      </p:sp>
      <p:sp>
        <p:nvSpPr>
          <p:cNvPr id="5" name="Footer Placeholder 4">
            <a:extLst>
              <a:ext uri="{FF2B5EF4-FFF2-40B4-BE49-F238E27FC236}">
                <a16:creationId xmlns:a16="http://schemas.microsoft.com/office/drawing/2014/main" id="{7A1AC912-EF60-4F2D-941E-20D620E53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7FB3FD-0A56-40DE-B471-2C1E3D443930}"/>
              </a:ext>
            </a:extLst>
          </p:cNvPr>
          <p:cNvSpPr>
            <a:spLocks noGrp="1"/>
          </p:cNvSpPr>
          <p:nvPr>
            <p:ph type="sldNum" sz="quarter" idx="12"/>
          </p:nvPr>
        </p:nvSpPr>
        <p:spPr/>
        <p:txBody>
          <a:bodyPr/>
          <a:lstStyle/>
          <a:p>
            <a:fld id="{9CE2C956-BC8C-485F-A91C-F57AC723AA12}" type="slidenum">
              <a:rPr lang="en-US" smtClean="0"/>
              <a:t>‹#›</a:t>
            </a:fld>
            <a:endParaRPr lang="en-US"/>
          </a:p>
        </p:txBody>
      </p:sp>
    </p:spTree>
    <p:extLst>
      <p:ext uri="{BB962C8B-B14F-4D97-AF65-F5344CB8AC3E}">
        <p14:creationId xmlns:p14="http://schemas.microsoft.com/office/powerpoint/2010/main" val="3737374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560FC5-B3A7-43B5-9D1B-FF7D71F8A0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B865BC-91C2-43BD-A425-033E850C80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F646FF-1018-4CC1-AF4E-2F61AD4AA756}"/>
              </a:ext>
            </a:extLst>
          </p:cNvPr>
          <p:cNvSpPr>
            <a:spLocks noGrp="1"/>
          </p:cNvSpPr>
          <p:nvPr>
            <p:ph type="dt" sz="half" idx="10"/>
          </p:nvPr>
        </p:nvSpPr>
        <p:spPr/>
        <p:txBody>
          <a:bodyPr/>
          <a:lstStyle/>
          <a:p>
            <a:fld id="{20CF9510-6B7D-4F1C-92FF-8C194D6FD090}" type="datetimeFigureOut">
              <a:rPr lang="en-US" smtClean="0"/>
              <a:t>1/25/22</a:t>
            </a:fld>
            <a:endParaRPr lang="en-US"/>
          </a:p>
        </p:txBody>
      </p:sp>
      <p:sp>
        <p:nvSpPr>
          <p:cNvPr id="5" name="Footer Placeholder 4">
            <a:extLst>
              <a:ext uri="{FF2B5EF4-FFF2-40B4-BE49-F238E27FC236}">
                <a16:creationId xmlns:a16="http://schemas.microsoft.com/office/drawing/2014/main" id="{4B255517-BF5B-4F64-826C-9877E52F1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A9E8D-54A9-4733-A455-77A889FDD8E4}"/>
              </a:ext>
            </a:extLst>
          </p:cNvPr>
          <p:cNvSpPr>
            <a:spLocks noGrp="1"/>
          </p:cNvSpPr>
          <p:nvPr>
            <p:ph type="sldNum" sz="quarter" idx="12"/>
          </p:nvPr>
        </p:nvSpPr>
        <p:spPr/>
        <p:txBody>
          <a:bodyPr/>
          <a:lstStyle/>
          <a:p>
            <a:fld id="{9CE2C956-BC8C-485F-A91C-F57AC723AA12}" type="slidenum">
              <a:rPr lang="en-US" smtClean="0"/>
              <a:t>‹#›</a:t>
            </a:fld>
            <a:endParaRPr lang="en-US"/>
          </a:p>
        </p:txBody>
      </p:sp>
    </p:spTree>
    <p:extLst>
      <p:ext uri="{BB962C8B-B14F-4D97-AF65-F5344CB8AC3E}">
        <p14:creationId xmlns:p14="http://schemas.microsoft.com/office/powerpoint/2010/main" val="2175256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A930A-D014-420D-9995-2AC61A5FCD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443A77-32F2-43A5-8D34-6E30D3633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834860-0BBF-4CF7-9C0F-50B14E647DF2}"/>
              </a:ext>
            </a:extLst>
          </p:cNvPr>
          <p:cNvSpPr>
            <a:spLocks noGrp="1"/>
          </p:cNvSpPr>
          <p:nvPr>
            <p:ph type="dt" sz="half" idx="10"/>
          </p:nvPr>
        </p:nvSpPr>
        <p:spPr/>
        <p:txBody>
          <a:bodyPr/>
          <a:lstStyle/>
          <a:p>
            <a:fld id="{20CF9510-6B7D-4F1C-92FF-8C194D6FD090}" type="datetimeFigureOut">
              <a:rPr lang="en-US" smtClean="0"/>
              <a:t>1/25/22</a:t>
            </a:fld>
            <a:endParaRPr lang="en-US"/>
          </a:p>
        </p:txBody>
      </p:sp>
      <p:sp>
        <p:nvSpPr>
          <p:cNvPr id="5" name="Footer Placeholder 4">
            <a:extLst>
              <a:ext uri="{FF2B5EF4-FFF2-40B4-BE49-F238E27FC236}">
                <a16:creationId xmlns:a16="http://schemas.microsoft.com/office/drawing/2014/main" id="{480DFDC2-9546-4B0E-AA1D-D91119215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C50485-59E5-4512-AB18-8A55C77AB298}"/>
              </a:ext>
            </a:extLst>
          </p:cNvPr>
          <p:cNvSpPr>
            <a:spLocks noGrp="1"/>
          </p:cNvSpPr>
          <p:nvPr>
            <p:ph type="sldNum" sz="quarter" idx="12"/>
          </p:nvPr>
        </p:nvSpPr>
        <p:spPr/>
        <p:txBody>
          <a:bodyPr/>
          <a:lstStyle/>
          <a:p>
            <a:fld id="{9CE2C956-BC8C-485F-A91C-F57AC723AA12}" type="slidenum">
              <a:rPr lang="en-US" smtClean="0"/>
              <a:t>‹#›</a:t>
            </a:fld>
            <a:endParaRPr lang="en-US"/>
          </a:p>
        </p:txBody>
      </p:sp>
    </p:spTree>
    <p:extLst>
      <p:ext uri="{BB962C8B-B14F-4D97-AF65-F5344CB8AC3E}">
        <p14:creationId xmlns:p14="http://schemas.microsoft.com/office/powerpoint/2010/main" val="735083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027E1-AC3C-46B8-BFD2-05BF882BE6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873DED-7887-47BD-8F5E-A53A11E8C2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C2E72E-C05B-4C80-B27B-721475085B75}"/>
              </a:ext>
            </a:extLst>
          </p:cNvPr>
          <p:cNvSpPr>
            <a:spLocks noGrp="1"/>
          </p:cNvSpPr>
          <p:nvPr>
            <p:ph type="dt" sz="half" idx="10"/>
          </p:nvPr>
        </p:nvSpPr>
        <p:spPr/>
        <p:txBody>
          <a:bodyPr/>
          <a:lstStyle/>
          <a:p>
            <a:fld id="{20CF9510-6B7D-4F1C-92FF-8C194D6FD090}" type="datetimeFigureOut">
              <a:rPr lang="en-US" smtClean="0"/>
              <a:t>1/25/22</a:t>
            </a:fld>
            <a:endParaRPr lang="en-US"/>
          </a:p>
        </p:txBody>
      </p:sp>
      <p:sp>
        <p:nvSpPr>
          <p:cNvPr id="5" name="Footer Placeholder 4">
            <a:extLst>
              <a:ext uri="{FF2B5EF4-FFF2-40B4-BE49-F238E27FC236}">
                <a16:creationId xmlns:a16="http://schemas.microsoft.com/office/drawing/2014/main" id="{B5607C53-8AC6-47F9-8086-8238EB4B7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780F6-CC98-4521-B1E8-80039272E45A}"/>
              </a:ext>
            </a:extLst>
          </p:cNvPr>
          <p:cNvSpPr>
            <a:spLocks noGrp="1"/>
          </p:cNvSpPr>
          <p:nvPr>
            <p:ph type="sldNum" sz="quarter" idx="12"/>
          </p:nvPr>
        </p:nvSpPr>
        <p:spPr/>
        <p:txBody>
          <a:bodyPr/>
          <a:lstStyle/>
          <a:p>
            <a:fld id="{9CE2C956-BC8C-485F-A91C-F57AC723AA12}" type="slidenum">
              <a:rPr lang="en-US" smtClean="0"/>
              <a:t>‹#›</a:t>
            </a:fld>
            <a:endParaRPr lang="en-US"/>
          </a:p>
        </p:txBody>
      </p:sp>
      <p:pic>
        <p:nvPicPr>
          <p:cNvPr id="9" name="Picture 8">
            <a:extLst>
              <a:ext uri="{FF2B5EF4-FFF2-40B4-BE49-F238E27FC236}">
                <a16:creationId xmlns:a16="http://schemas.microsoft.com/office/drawing/2014/main" id="{3AC62DA9-3481-46C6-A0BB-A6F0FF80DEB6}"/>
              </a:ext>
            </a:extLst>
          </p:cNvPr>
          <p:cNvPicPr>
            <a:picLocks noChangeAspect="1"/>
          </p:cNvPicPr>
          <p:nvPr userDrawn="1"/>
        </p:nvPicPr>
        <p:blipFill rotWithShape="1">
          <a:blip r:embed="rId2"/>
          <a:srcRect t="1" b="47394"/>
          <a:stretch/>
        </p:blipFill>
        <p:spPr>
          <a:xfrm>
            <a:off x="0" y="0"/>
            <a:ext cx="12192000" cy="6918534"/>
          </a:xfrm>
          <a:prstGeom prst="rect">
            <a:avLst/>
          </a:prstGeom>
        </p:spPr>
      </p:pic>
      <p:pic>
        <p:nvPicPr>
          <p:cNvPr id="8" name="Content Placeholder 4">
            <a:extLst>
              <a:ext uri="{FF2B5EF4-FFF2-40B4-BE49-F238E27FC236}">
                <a16:creationId xmlns:a16="http://schemas.microsoft.com/office/drawing/2014/main" id="{BBA9D098-D1D6-458D-A126-6B0BD21B67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005781"/>
            <a:ext cx="12192000" cy="4903500"/>
          </a:xfrm>
          <a:prstGeom prst="rect">
            <a:avLst/>
          </a:prstGeom>
        </p:spPr>
      </p:pic>
      <p:sp>
        <p:nvSpPr>
          <p:cNvPr id="10" name="Rectangle: Rounded Corners 9">
            <a:extLst>
              <a:ext uri="{FF2B5EF4-FFF2-40B4-BE49-F238E27FC236}">
                <a16:creationId xmlns:a16="http://schemas.microsoft.com/office/drawing/2014/main" id="{8C8DB500-FDDF-4194-B943-75DAA7287C0F}"/>
              </a:ext>
            </a:extLst>
          </p:cNvPr>
          <p:cNvSpPr/>
          <p:nvPr userDrawn="1"/>
        </p:nvSpPr>
        <p:spPr>
          <a:xfrm>
            <a:off x="171450" y="317499"/>
            <a:ext cx="11849100" cy="6403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0472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4005B8D9-8D84-4504-8D0F-32FAA2AACC1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11" name="Picture 10">
            <a:extLst>
              <a:ext uri="{FF2B5EF4-FFF2-40B4-BE49-F238E27FC236}">
                <a16:creationId xmlns:a16="http://schemas.microsoft.com/office/drawing/2014/main" id="{B2BD9EF7-28FB-44CA-9962-819CC89BB88D}"/>
              </a:ext>
            </a:extLst>
          </p:cNvPr>
          <p:cNvPicPr>
            <a:picLocks noChangeAspect="1"/>
          </p:cNvPicPr>
          <p:nvPr userDrawn="1"/>
        </p:nvPicPr>
        <p:blipFill rotWithShape="1">
          <a:blip r:embed="rId3"/>
          <a:srcRect t="1" b="47394"/>
          <a:stretch/>
        </p:blipFill>
        <p:spPr>
          <a:xfrm>
            <a:off x="0" y="0"/>
            <a:ext cx="12192000" cy="6918534"/>
          </a:xfrm>
          <a:prstGeom prst="rect">
            <a:avLst/>
          </a:prstGeom>
        </p:spPr>
      </p:pic>
      <p:pic>
        <p:nvPicPr>
          <p:cNvPr id="5" name="图片 2">
            <a:extLst>
              <a:ext uri="{FF2B5EF4-FFF2-40B4-BE49-F238E27FC236}">
                <a16:creationId xmlns:a16="http://schemas.microsoft.com/office/drawing/2014/main" id="{57C0A160-94FF-4B2D-9077-52AA142A0FA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6" name="图片 3">
            <a:extLst>
              <a:ext uri="{FF2B5EF4-FFF2-40B4-BE49-F238E27FC236}">
                <a16:creationId xmlns:a16="http://schemas.microsoft.com/office/drawing/2014/main" id="{4292DB5C-03C9-4D1B-B0EE-AC0AA1D495D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 y="4123478"/>
            <a:ext cx="12192000" cy="1081346"/>
          </a:xfrm>
          <a:prstGeom prst="rect">
            <a:avLst/>
          </a:prstGeom>
        </p:spPr>
      </p:pic>
      <p:pic>
        <p:nvPicPr>
          <p:cNvPr id="8" name="图片 4">
            <a:extLst>
              <a:ext uri="{FF2B5EF4-FFF2-40B4-BE49-F238E27FC236}">
                <a16:creationId xmlns:a16="http://schemas.microsoft.com/office/drawing/2014/main" id="{8250BD86-322A-453F-92B6-24EF9FB521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918839"/>
            <a:ext cx="12192000" cy="2002661"/>
          </a:xfrm>
          <a:prstGeom prst="rect">
            <a:avLst/>
          </a:prstGeom>
        </p:spPr>
      </p:pic>
      <p:pic>
        <p:nvPicPr>
          <p:cNvPr id="10" name="图片 6">
            <a:extLst>
              <a:ext uri="{FF2B5EF4-FFF2-40B4-BE49-F238E27FC236}">
                <a16:creationId xmlns:a16="http://schemas.microsoft.com/office/drawing/2014/main" id="{1EF95EE1-FB84-43D2-B16E-F93D846FAD5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546435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5262BEAB-8E1C-4612-B8A7-E0E61725B91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23" name="Picture 22">
            <a:extLst>
              <a:ext uri="{FF2B5EF4-FFF2-40B4-BE49-F238E27FC236}">
                <a16:creationId xmlns:a16="http://schemas.microsoft.com/office/drawing/2014/main" id="{7236AC77-9EA5-42B3-81FA-92F2111490F0}"/>
              </a:ext>
            </a:extLst>
          </p:cNvPr>
          <p:cNvPicPr>
            <a:picLocks noChangeAspect="1"/>
          </p:cNvPicPr>
          <p:nvPr userDrawn="1"/>
        </p:nvPicPr>
        <p:blipFill rotWithShape="1">
          <a:blip r:embed="rId3"/>
          <a:srcRect t="1" b="47394"/>
          <a:stretch/>
        </p:blipFill>
        <p:spPr>
          <a:xfrm>
            <a:off x="0" y="0"/>
            <a:ext cx="12192000" cy="6918534"/>
          </a:xfrm>
          <a:prstGeom prst="rect">
            <a:avLst/>
          </a:prstGeom>
        </p:spPr>
      </p:pic>
      <p:pic>
        <p:nvPicPr>
          <p:cNvPr id="24" name="图片 2">
            <a:extLst>
              <a:ext uri="{FF2B5EF4-FFF2-40B4-BE49-F238E27FC236}">
                <a16:creationId xmlns:a16="http://schemas.microsoft.com/office/drawing/2014/main" id="{AB4EE190-A14F-47EF-A01F-17AFB72FEE7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5" name="图片 3">
            <a:extLst>
              <a:ext uri="{FF2B5EF4-FFF2-40B4-BE49-F238E27FC236}">
                <a16:creationId xmlns:a16="http://schemas.microsoft.com/office/drawing/2014/main" id="{501D10BC-1008-4A8F-8436-AF5CAB4A2C5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 y="4265553"/>
            <a:ext cx="12192000" cy="1081346"/>
          </a:xfrm>
          <a:prstGeom prst="rect">
            <a:avLst/>
          </a:prstGeom>
        </p:spPr>
      </p:pic>
      <p:pic>
        <p:nvPicPr>
          <p:cNvPr id="26" name="图片 4">
            <a:extLst>
              <a:ext uri="{FF2B5EF4-FFF2-40B4-BE49-F238E27FC236}">
                <a16:creationId xmlns:a16="http://schemas.microsoft.com/office/drawing/2014/main" id="{AE5D42A5-B467-4A89-B6CE-895D846CABB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970492"/>
            <a:ext cx="12192000" cy="2002661"/>
          </a:xfrm>
          <a:prstGeom prst="rect">
            <a:avLst/>
          </a:prstGeom>
        </p:spPr>
      </p:pic>
      <p:pic>
        <p:nvPicPr>
          <p:cNvPr id="27" name="图片 6">
            <a:extLst>
              <a:ext uri="{FF2B5EF4-FFF2-40B4-BE49-F238E27FC236}">
                <a16:creationId xmlns:a16="http://schemas.microsoft.com/office/drawing/2014/main" id="{BA69C89B-B79C-44D4-9E3F-762F54CD11A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316506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871744-027A-4E83-91C8-53606BAA737A}"/>
              </a:ext>
            </a:extLst>
          </p:cNvPr>
          <p:cNvPicPr>
            <a:picLocks noChangeAspect="1"/>
          </p:cNvPicPr>
          <p:nvPr userDrawn="1"/>
        </p:nvPicPr>
        <p:blipFill rotWithShape="1">
          <a:blip r:embed="rId2"/>
          <a:srcRect t="1" b="47394"/>
          <a:stretch/>
        </p:blipFill>
        <p:spPr>
          <a:xfrm>
            <a:off x="0" y="0"/>
            <a:ext cx="12192000" cy="6918534"/>
          </a:xfrm>
          <a:prstGeom prst="rect">
            <a:avLst/>
          </a:prstGeom>
        </p:spPr>
      </p:pic>
      <p:pic>
        <p:nvPicPr>
          <p:cNvPr id="11" name="Content Placeholder 4">
            <a:extLst>
              <a:ext uri="{FF2B5EF4-FFF2-40B4-BE49-F238E27FC236}">
                <a16:creationId xmlns:a16="http://schemas.microsoft.com/office/drawing/2014/main" id="{BD1D4874-6D92-46B4-AF6E-7CAF088623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005781"/>
            <a:ext cx="12192000" cy="4903500"/>
          </a:xfrm>
          <a:prstGeom prst="rect">
            <a:avLst/>
          </a:prstGeom>
        </p:spPr>
      </p:pic>
    </p:spTree>
    <p:extLst>
      <p:ext uri="{BB962C8B-B14F-4D97-AF65-F5344CB8AC3E}">
        <p14:creationId xmlns:p14="http://schemas.microsoft.com/office/powerpoint/2010/main" val="4113696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1A830-F318-4557-8627-D87D7C6D0D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081D4A-FAEA-4D2A-B79C-0E95E2398D35}"/>
              </a:ext>
            </a:extLst>
          </p:cNvPr>
          <p:cNvSpPr>
            <a:spLocks noGrp="1"/>
          </p:cNvSpPr>
          <p:nvPr>
            <p:ph type="dt" sz="half" idx="10"/>
          </p:nvPr>
        </p:nvSpPr>
        <p:spPr/>
        <p:txBody>
          <a:bodyPr/>
          <a:lstStyle/>
          <a:p>
            <a:fld id="{20CF9510-6B7D-4F1C-92FF-8C194D6FD090}" type="datetimeFigureOut">
              <a:rPr lang="en-US" smtClean="0"/>
              <a:t>1/25/22</a:t>
            </a:fld>
            <a:endParaRPr lang="en-US"/>
          </a:p>
        </p:txBody>
      </p:sp>
      <p:sp>
        <p:nvSpPr>
          <p:cNvPr id="4" name="Footer Placeholder 3">
            <a:extLst>
              <a:ext uri="{FF2B5EF4-FFF2-40B4-BE49-F238E27FC236}">
                <a16:creationId xmlns:a16="http://schemas.microsoft.com/office/drawing/2014/main" id="{95543D35-F985-407F-8984-83109FBEF9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0919D8-5046-4870-987E-23363F875DE1}"/>
              </a:ext>
            </a:extLst>
          </p:cNvPr>
          <p:cNvSpPr>
            <a:spLocks noGrp="1"/>
          </p:cNvSpPr>
          <p:nvPr>
            <p:ph type="sldNum" sz="quarter" idx="12"/>
          </p:nvPr>
        </p:nvSpPr>
        <p:spPr/>
        <p:txBody>
          <a:bodyPr/>
          <a:lstStyle/>
          <a:p>
            <a:fld id="{9CE2C956-BC8C-485F-A91C-F57AC723AA12}" type="slidenum">
              <a:rPr lang="en-US" smtClean="0"/>
              <a:t>‹#›</a:t>
            </a:fld>
            <a:endParaRPr lang="en-US"/>
          </a:p>
        </p:txBody>
      </p:sp>
    </p:spTree>
    <p:extLst>
      <p:ext uri="{BB962C8B-B14F-4D97-AF65-F5344CB8AC3E}">
        <p14:creationId xmlns:p14="http://schemas.microsoft.com/office/powerpoint/2010/main" val="216231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B270B5-F896-4D77-924F-06EE6686BC25}"/>
              </a:ext>
            </a:extLst>
          </p:cNvPr>
          <p:cNvSpPr>
            <a:spLocks noGrp="1"/>
          </p:cNvSpPr>
          <p:nvPr>
            <p:ph type="dt" sz="half" idx="10"/>
          </p:nvPr>
        </p:nvSpPr>
        <p:spPr/>
        <p:txBody>
          <a:bodyPr/>
          <a:lstStyle/>
          <a:p>
            <a:fld id="{20CF9510-6B7D-4F1C-92FF-8C194D6FD090}" type="datetimeFigureOut">
              <a:rPr lang="en-US" smtClean="0"/>
              <a:t>1/25/22</a:t>
            </a:fld>
            <a:endParaRPr lang="en-US"/>
          </a:p>
        </p:txBody>
      </p:sp>
      <p:sp>
        <p:nvSpPr>
          <p:cNvPr id="3" name="Footer Placeholder 2">
            <a:extLst>
              <a:ext uri="{FF2B5EF4-FFF2-40B4-BE49-F238E27FC236}">
                <a16:creationId xmlns:a16="http://schemas.microsoft.com/office/drawing/2014/main" id="{2D6EE6DE-1823-4674-9801-9959448D7C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2CEDAD-1AFE-4FE5-97E3-98EFEB5558D7}"/>
              </a:ext>
            </a:extLst>
          </p:cNvPr>
          <p:cNvSpPr>
            <a:spLocks noGrp="1"/>
          </p:cNvSpPr>
          <p:nvPr>
            <p:ph type="sldNum" sz="quarter" idx="12"/>
          </p:nvPr>
        </p:nvSpPr>
        <p:spPr/>
        <p:txBody>
          <a:bodyPr/>
          <a:lstStyle/>
          <a:p>
            <a:fld id="{9CE2C956-BC8C-485F-A91C-F57AC723AA12}" type="slidenum">
              <a:rPr lang="en-US" smtClean="0"/>
              <a:t>‹#›</a:t>
            </a:fld>
            <a:endParaRPr lang="en-US"/>
          </a:p>
        </p:txBody>
      </p:sp>
    </p:spTree>
    <p:extLst>
      <p:ext uri="{BB962C8B-B14F-4D97-AF65-F5344CB8AC3E}">
        <p14:creationId xmlns:p14="http://schemas.microsoft.com/office/powerpoint/2010/main" val="4075083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6AD0F-8EEC-46C4-A6C5-F889BBFB6B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FE8D0E-1FD1-44AA-819C-C3628BDF5C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F81377-B9FE-44E9-82F4-3B5739E2AC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3E174F-F7B8-4300-9D6E-3BDB305E714A}"/>
              </a:ext>
            </a:extLst>
          </p:cNvPr>
          <p:cNvSpPr>
            <a:spLocks noGrp="1"/>
          </p:cNvSpPr>
          <p:nvPr>
            <p:ph type="dt" sz="half" idx="10"/>
          </p:nvPr>
        </p:nvSpPr>
        <p:spPr/>
        <p:txBody>
          <a:bodyPr/>
          <a:lstStyle/>
          <a:p>
            <a:fld id="{20CF9510-6B7D-4F1C-92FF-8C194D6FD090}" type="datetimeFigureOut">
              <a:rPr lang="en-US" smtClean="0"/>
              <a:t>1/25/22</a:t>
            </a:fld>
            <a:endParaRPr lang="en-US"/>
          </a:p>
        </p:txBody>
      </p:sp>
      <p:sp>
        <p:nvSpPr>
          <p:cNvPr id="6" name="Footer Placeholder 5">
            <a:extLst>
              <a:ext uri="{FF2B5EF4-FFF2-40B4-BE49-F238E27FC236}">
                <a16:creationId xmlns:a16="http://schemas.microsoft.com/office/drawing/2014/main" id="{173B4786-E270-48BD-A7C9-BED45A5F0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E60236-CCDF-49D5-9381-E676DF7A1DE7}"/>
              </a:ext>
            </a:extLst>
          </p:cNvPr>
          <p:cNvSpPr>
            <a:spLocks noGrp="1"/>
          </p:cNvSpPr>
          <p:nvPr>
            <p:ph type="sldNum" sz="quarter" idx="12"/>
          </p:nvPr>
        </p:nvSpPr>
        <p:spPr/>
        <p:txBody>
          <a:bodyPr/>
          <a:lstStyle/>
          <a:p>
            <a:fld id="{9CE2C956-BC8C-485F-A91C-F57AC723AA12}" type="slidenum">
              <a:rPr lang="en-US" smtClean="0"/>
              <a:t>‹#›</a:t>
            </a:fld>
            <a:endParaRPr lang="en-US"/>
          </a:p>
        </p:txBody>
      </p:sp>
    </p:spTree>
    <p:extLst>
      <p:ext uri="{BB962C8B-B14F-4D97-AF65-F5344CB8AC3E}">
        <p14:creationId xmlns:p14="http://schemas.microsoft.com/office/powerpoint/2010/main" val="3035511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5015C9D9-6606-4C0E-8CA6-EE8F597DAB4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19B7D74-AB41-4679-BC7D-73F9BBC5B1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92763D-4D32-425F-ADEB-915828236C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932370-C41B-4080-82B6-B4FD8E7C04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CF9510-6B7D-4F1C-92FF-8C194D6FD090}" type="datetimeFigureOut">
              <a:rPr lang="en-US" smtClean="0"/>
              <a:t>1/25/22</a:t>
            </a:fld>
            <a:endParaRPr lang="en-US"/>
          </a:p>
        </p:txBody>
      </p:sp>
      <p:sp>
        <p:nvSpPr>
          <p:cNvPr id="5" name="Footer Placeholder 4">
            <a:extLst>
              <a:ext uri="{FF2B5EF4-FFF2-40B4-BE49-F238E27FC236}">
                <a16:creationId xmlns:a16="http://schemas.microsoft.com/office/drawing/2014/main" id="{31EF818D-A746-40CA-B595-2E23A4E0B3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5E6E43-6DED-4AE7-A03A-CD2B050E42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E2C956-BC8C-485F-A91C-F57AC723AA12}" type="slidenum">
              <a:rPr lang="en-US" smtClean="0"/>
              <a:t>‹#›</a:t>
            </a:fld>
            <a:endParaRPr lang="en-US"/>
          </a:p>
        </p:txBody>
      </p:sp>
    </p:spTree>
    <p:extLst>
      <p:ext uri="{BB962C8B-B14F-4D97-AF65-F5344CB8AC3E}">
        <p14:creationId xmlns:p14="http://schemas.microsoft.com/office/powerpoint/2010/main" val="405872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Layout" Target="../slideLayouts/slideLayout3.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Layout" Target="../slideLayouts/slideLayout3.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25.png"/><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29.png"/><Relationship Id="rId4" Type="http://schemas.openxmlformats.org/officeDocument/2006/relationships/image" Target="../media/image13.png"/><Relationship Id="rId9" Type="http://schemas.openxmlformats.org/officeDocument/2006/relationships/image" Target="../media/image28.jpe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png"/><Relationship Id="rId12"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31.png"/><Relationship Id="rId5" Type="http://schemas.openxmlformats.org/officeDocument/2006/relationships/image" Target="../media/image14.png"/><Relationship Id="rId10" Type="http://schemas.microsoft.com/office/2007/relationships/hdphoto" Target="../media/hdphoto2.wdp"/><Relationship Id="rId4" Type="http://schemas.openxmlformats.org/officeDocument/2006/relationships/image" Target="../media/image13.png"/><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image" Target="../media/image13.png"/><Relationship Id="rId9" Type="http://schemas.openxmlformats.org/officeDocument/2006/relationships/image" Target="../media/image33.jpe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5.jpe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slide" Target="slide4.xml"/><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20.svg"/><Relationship Id="rId11" Type="http://schemas.openxmlformats.org/officeDocument/2006/relationships/image" Target="../media/image17.png"/><Relationship Id="rId5" Type="http://schemas.openxmlformats.org/officeDocument/2006/relationships/image" Target="../media/image19.png"/><Relationship Id="rId10"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D87B2B7-9313-4F8D-8C03-AE01A884FA88}"/>
              </a:ext>
            </a:extLst>
          </p:cNvPr>
          <p:cNvGrpSpPr/>
          <p:nvPr/>
        </p:nvGrpSpPr>
        <p:grpSpPr>
          <a:xfrm flipH="1">
            <a:off x="9402752" y="3985591"/>
            <a:ext cx="2958923" cy="2872409"/>
            <a:chOff x="1889116" y="3368733"/>
            <a:chExt cx="1529945" cy="1609596"/>
          </a:xfrm>
        </p:grpSpPr>
        <p:pic>
          <p:nvPicPr>
            <p:cNvPr id="13" name="Picture 12">
              <a:extLst>
                <a:ext uri="{FF2B5EF4-FFF2-40B4-BE49-F238E27FC236}">
                  <a16:creationId xmlns:a16="http://schemas.microsoft.com/office/drawing/2014/main" id="{6FF49C9D-BDD6-44DD-90A2-B52B0157D8EC}"/>
                </a:ext>
              </a:extLst>
            </p:cNvPr>
            <p:cNvPicPr>
              <a:picLocks noChangeAspect="1"/>
            </p:cNvPicPr>
            <p:nvPr/>
          </p:nvPicPr>
          <p:blipFill rotWithShape="1">
            <a:blip r:embed="rId2">
              <a:extLst>
                <a:ext uri="{28A0092B-C50C-407E-A947-70E740481C1C}">
                  <a14:useLocalDpi xmlns:a14="http://schemas.microsoft.com/office/drawing/2010/main" val="0"/>
                </a:ext>
              </a:extLst>
            </a:blip>
            <a:srcRect l="12961" t="15713" r="49457" b="13997"/>
            <a:stretch/>
          </p:blipFill>
          <p:spPr>
            <a:xfrm>
              <a:off x="1889116" y="3368733"/>
              <a:ext cx="1529945" cy="1609596"/>
            </a:xfrm>
            <a:prstGeom prst="rect">
              <a:avLst/>
            </a:prstGeom>
          </p:spPr>
        </p:pic>
        <p:sp>
          <p:nvSpPr>
            <p:cNvPr id="14" name="TextBox 13">
              <a:extLst>
                <a:ext uri="{FF2B5EF4-FFF2-40B4-BE49-F238E27FC236}">
                  <a16:creationId xmlns:a16="http://schemas.microsoft.com/office/drawing/2014/main" id="{AF16956B-3844-4F0C-BF61-DE7ED3AD5730}"/>
                </a:ext>
              </a:extLst>
            </p:cNvPr>
            <p:cNvSpPr txBox="1"/>
            <p:nvPr/>
          </p:nvSpPr>
          <p:spPr>
            <a:xfrm rot="576966">
              <a:off x="2546529" y="3612637"/>
              <a:ext cx="762124" cy="465661"/>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Đồn điền</a:t>
              </a:r>
            </a:p>
            <a:p>
              <a:r>
                <a:rPr lang="en-US" sz="2400">
                  <a:latin typeface="Times New Roman" panose="02020603050405020304" pitchFamily="18" charset="0"/>
                  <a:cs typeface="Times New Roman" panose="02020603050405020304" pitchFamily="18" charset="0"/>
                </a:rPr>
                <a:t> Chi Nê</a:t>
              </a:r>
            </a:p>
          </p:txBody>
        </p:sp>
      </p:grpSp>
      <p:pic>
        <p:nvPicPr>
          <p:cNvPr id="15" name="Picture 14">
            <a:extLst>
              <a:ext uri="{FF2B5EF4-FFF2-40B4-BE49-F238E27FC236}">
                <a16:creationId xmlns:a16="http://schemas.microsoft.com/office/drawing/2014/main" id="{2F502C21-5685-4446-82DD-B9BCC5CBC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577" y="-77474"/>
            <a:ext cx="2774445" cy="3394042"/>
          </a:xfrm>
          <a:prstGeom prst="ellipse">
            <a:avLst/>
          </a:prstGeom>
          <a:ln>
            <a:noFill/>
          </a:ln>
          <a:effectLst>
            <a:softEdge rad="112500"/>
          </a:effectLst>
        </p:spPr>
      </p:pic>
      <p:sp>
        <p:nvSpPr>
          <p:cNvPr id="16" name="Text Box 64">
            <a:extLst>
              <a:ext uri="{FF2B5EF4-FFF2-40B4-BE49-F238E27FC236}">
                <a16:creationId xmlns:a16="http://schemas.microsoft.com/office/drawing/2014/main" id="{D525AC5D-E749-4804-8898-71E3EA5B5502}"/>
              </a:ext>
            </a:extLst>
          </p:cNvPr>
          <p:cNvSpPr txBox="1">
            <a:spLocks noChangeArrowheads="1"/>
          </p:cNvSpPr>
          <p:nvPr/>
        </p:nvSpPr>
        <p:spPr bwMode="auto">
          <a:xfrm>
            <a:off x="3245024" y="437584"/>
            <a:ext cx="790426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sz="5400" b="1">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rPr>
              <a:t>Tập đọc </a:t>
            </a:r>
          </a:p>
          <a:p>
            <a:pPr algn="ctr" eaLnBrk="1" hangingPunct="1"/>
            <a:r>
              <a:rPr lang="en-US" sz="5400" b="1">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rPr>
              <a:t>Lớp 5</a:t>
            </a:r>
            <a:endParaRPr lang="en-US" sz="5400" b="1" dirty="0">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endParaRPr>
          </a:p>
        </p:txBody>
      </p:sp>
      <p:sp>
        <p:nvSpPr>
          <p:cNvPr id="19" name="TextBox 18">
            <a:extLst>
              <a:ext uri="{FF2B5EF4-FFF2-40B4-BE49-F238E27FC236}">
                <a16:creationId xmlns:a16="http://schemas.microsoft.com/office/drawing/2014/main" id="{B1DD33D9-02CD-44F7-AF7E-EE4D4FEBA628}"/>
              </a:ext>
            </a:extLst>
          </p:cNvPr>
          <p:cNvSpPr txBox="1"/>
          <p:nvPr/>
        </p:nvSpPr>
        <p:spPr>
          <a:xfrm>
            <a:off x="3080850" y="6321992"/>
            <a:ext cx="4116304" cy="461665"/>
          </a:xfrm>
          <a:prstGeom prst="rect">
            <a:avLst/>
          </a:prstGeom>
          <a:noFill/>
        </p:spPr>
        <p:txBody>
          <a:bodyPr wrap="square" rtlCol="0">
            <a:spAutoFit/>
          </a:bodyPr>
          <a:lstStyle/>
          <a:p>
            <a:r>
              <a:rPr lang="en-US" sz="2400" b="1">
                <a:solidFill>
                  <a:schemeClr val="accent6">
                    <a:lumMod val="50000"/>
                  </a:schemeClr>
                </a:solidFill>
                <a:latin typeface="UTM Diana" panose="02040603050506020204" pitchFamily="18" charset="0"/>
              </a:rPr>
              <a:t>Thực hiện: EduFive</a:t>
            </a:r>
          </a:p>
        </p:txBody>
      </p:sp>
    </p:spTree>
    <p:extLst>
      <p:ext uri="{BB962C8B-B14F-4D97-AF65-F5344CB8AC3E}">
        <p14:creationId xmlns:p14="http://schemas.microsoft.com/office/powerpoint/2010/main" val="206217294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2" fill="hold" grpId="0" nodeType="afterEffect" p14:presetBounceEnd="40000">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14:bounceEnd="40000">
                                          <p:cBhvr additive="base">
                                            <p:cTn id="19" dur="1250" fill="hold"/>
                                            <p:tgtEl>
                                              <p:spTgt spid="16"/>
                                            </p:tgtEl>
                                            <p:attrNameLst>
                                              <p:attrName>ppt_x</p:attrName>
                                            </p:attrNameLst>
                                          </p:cBhvr>
                                          <p:tavLst>
                                            <p:tav tm="0">
                                              <p:val>
                                                <p:strVal val="1+#ppt_w/2"/>
                                              </p:val>
                                            </p:tav>
                                            <p:tav tm="100000">
                                              <p:val>
                                                <p:strVal val="#ppt_x"/>
                                              </p:val>
                                            </p:tav>
                                          </p:tavLst>
                                        </p:anim>
                                        <p:anim calcmode="lin" valueType="num" p14:bounceEnd="40000">
                                          <p:cBhvr additive="base">
                                            <p:cTn id="20" dur="1250" fill="hold"/>
                                            <p:tgtEl>
                                              <p:spTgt spid="16"/>
                                            </p:tgtEl>
                                            <p:attrNameLst>
                                              <p:attrName>ppt_y</p:attrName>
                                            </p:attrNameLst>
                                          </p:cBhvr>
                                          <p:tavLst>
                                            <p:tav tm="0">
                                              <p:val>
                                                <p:strVal val="#ppt_y"/>
                                              </p:val>
                                            </p:tav>
                                            <p:tav tm="100000">
                                              <p:val>
                                                <p:strVal val="#ppt_y"/>
                                              </p:val>
                                            </p:tav>
                                          </p:tavLst>
                                        </p:anim>
                                      </p:childTnLst>
                                    </p:cTn>
                                  </p:par>
                                  <p:par>
                                    <p:cTn id="21" presetID="6" presetClass="emph" presetSubtype="0" autoRev="1" fill="hold" grpId="1" nodeType="withEffect">
                                      <p:stCondLst>
                                        <p:cond delay="0"/>
                                      </p:stCondLst>
                                      <p:childTnLst>
                                        <p:animScale>
                                          <p:cBhvr>
                                            <p:cTn id="22" dur="1500" fill="hold"/>
                                            <p:tgtEl>
                                              <p:spTgt spid="16"/>
                                            </p:tgtEl>
                                          </p:cBhvr>
                                          <p:by x="150000" y="150000"/>
                                        </p:animScale>
                                      </p:childTnLst>
                                    </p:cTn>
                                  </p:par>
                                </p:childTnLst>
                              </p:cTn>
                            </p:par>
                            <p:par>
                              <p:cTn id="23" fill="hold">
                                <p:stCondLst>
                                  <p:cond delay="4000"/>
                                </p:stCondLst>
                                <p:childTnLst>
                                  <p:par>
                                    <p:cTn id="24" presetID="2" presetClass="entr" presetSubtype="4"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250" fill="hold"/>
                                            <p:tgtEl>
                                              <p:spTgt spid="16"/>
                                            </p:tgtEl>
                                            <p:attrNameLst>
                                              <p:attrName>ppt_x</p:attrName>
                                            </p:attrNameLst>
                                          </p:cBhvr>
                                          <p:tavLst>
                                            <p:tav tm="0">
                                              <p:val>
                                                <p:strVal val="1+#ppt_w/2"/>
                                              </p:val>
                                            </p:tav>
                                            <p:tav tm="100000">
                                              <p:val>
                                                <p:strVal val="#ppt_x"/>
                                              </p:val>
                                            </p:tav>
                                          </p:tavLst>
                                        </p:anim>
                                        <p:anim calcmode="lin" valueType="num">
                                          <p:cBhvr additive="base">
                                            <p:cTn id="20" dur="1250" fill="hold"/>
                                            <p:tgtEl>
                                              <p:spTgt spid="16"/>
                                            </p:tgtEl>
                                            <p:attrNameLst>
                                              <p:attrName>ppt_y</p:attrName>
                                            </p:attrNameLst>
                                          </p:cBhvr>
                                          <p:tavLst>
                                            <p:tav tm="0">
                                              <p:val>
                                                <p:strVal val="#ppt_y"/>
                                              </p:val>
                                            </p:tav>
                                            <p:tav tm="100000">
                                              <p:val>
                                                <p:strVal val="#ppt_y"/>
                                              </p:val>
                                            </p:tav>
                                          </p:tavLst>
                                        </p:anim>
                                      </p:childTnLst>
                                    </p:cTn>
                                  </p:par>
                                  <p:par>
                                    <p:cTn id="21" presetID="6" presetClass="emph" presetSubtype="0" autoRev="1" fill="hold" grpId="1" nodeType="withEffect">
                                      <p:stCondLst>
                                        <p:cond delay="0"/>
                                      </p:stCondLst>
                                      <p:childTnLst>
                                        <p:animScale>
                                          <p:cBhvr>
                                            <p:cTn id="22" dur="1500" fill="hold"/>
                                            <p:tgtEl>
                                              <p:spTgt spid="16"/>
                                            </p:tgtEl>
                                          </p:cBhvr>
                                          <p:by x="150000" y="150000"/>
                                        </p:animScale>
                                      </p:childTnLst>
                                    </p:cTn>
                                  </p:par>
                                </p:childTnLst>
                              </p:cTn>
                            </p:par>
                            <p:par>
                              <p:cTn id="23" fill="hold">
                                <p:stCondLst>
                                  <p:cond delay="4000"/>
                                </p:stCondLst>
                                <p:childTnLst>
                                  <p:par>
                                    <p:cTn id="24" presetID="2" presetClass="entr" presetSubtype="4"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9"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0070F5-D250-4D5C-9A2C-4D471B13321C}"/>
              </a:ext>
            </a:extLst>
          </p:cNvPr>
          <p:cNvSpPr>
            <a:spLocks noGrp="1"/>
          </p:cNvSpPr>
          <p:nvPr>
            <p:ph type="ctrTitle" idx="4294967295"/>
          </p:nvPr>
        </p:nvSpPr>
        <p:spPr>
          <a:xfrm>
            <a:off x="3048000" y="571500"/>
            <a:ext cx="9144000" cy="1841500"/>
          </a:xfrm>
        </p:spPr>
        <p:txBody>
          <a:bodyPr>
            <a:noAutofit/>
          </a:bodyPr>
          <a:lstStyle/>
          <a:p>
            <a:r>
              <a:rPr lang="en-US" sz="11500" b="1">
                <a:solidFill>
                  <a:srgbClr val="E07020"/>
                </a:solidFill>
                <a:latin typeface="UTM Diana" panose="02040603050506020204" pitchFamily="18" charset="0"/>
              </a:rPr>
              <a:t>Luyện đọc</a:t>
            </a:r>
          </a:p>
        </p:txBody>
      </p:sp>
      <p:pic>
        <p:nvPicPr>
          <p:cNvPr id="8" name="Picture 7">
            <a:extLst>
              <a:ext uri="{FF2B5EF4-FFF2-40B4-BE49-F238E27FC236}">
                <a16:creationId xmlns:a16="http://schemas.microsoft.com/office/drawing/2014/main" id="{F0D9C177-85F2-433C-A012-7015982E449F}"/>
              </a:ext>
            </a:extLst>
          </p:cNvPr>
          <p:cNvPicPr>
            <a:picLocks noChangeAspect="1"/>
          </p:cNvPicPr>
          <p:nvPr/>
        </p:nvPicPr>
        <p:blipFill rotWithShape="1">
          <a:blip r:embed="rId2">
            <a:extLst>
              <a:ext uri="{28A0092B-C50C-407E-A947-70E740481C1C}">
                <a14:useLocalDpi xmlns:a14="http://schemas.microsoft.com/office/drawing/2010/main" val="0"/>
              </a:ext>
            </a:extLst>
          </a:blip>
          <a:srcRect l="72916" t="50185" r="1980" b="3703"/>
          <a:stretch/>
        </p:blipFill>
        <p:spPr>
          <a:xfrm>
            <a:off x="190500" y="368300"/>
            <a:ext cx="3060700" cy="3162300"/>
          </a:xfrm>
          <a:prstGeom prst="rect">
            <a:avLst/>
          </a:prstGeom>
        </p:spPr>
      </p:pic>
      <p:grpSp>
        <p:nvGrpSpPr>
          <p:cNvPr id="9" name="Group 8">
            <a:extLst>
              <a:ext uri="{FF2B5EF4-FFF2-40B4-BE49-F238E27FC236}">
                <a16:creationId xmlns:a16="http://schemas.microsoft.com/office/drawing/2014/main" id="{409A8A98-E038-4E2E-8632-972813074006}"/>
              </a:ext>
            </a:extLst>
          </p:cNvPr>
          <p:cNvGrpSpPr/>
          <p:nvPr/>
        </p:nvGrpSpPr>
        <p:grpSpPr>
          <a:xfrm flipH="1">
            <a:off x="9402752" y="3985591"/>
            <a:ext cx="2958923" cy="2872409"/>
            <a:chOff x="1889116" y="3368733"/>
            <a:chExt cx="1529945" cy="1609596"/>
          </a:xfrm>
        </p:grpSpPr>
        <p:pic>
          <p:nvPicPr>
            <p:cNvPr id="10" name="Picture 9">
              <a:extLst>
                <a:ext uri="{FF2B5EF4-FFF2-40B4-BE49-F238E27FC236}">
                  <a16:creationId xmlns:a16="http://schemas.microsoft.com/office/drawing/2014/main" id="{7D3006EA-3BA1-4D8D-A996-ABF7179BE25B}"/>
                </a:ext>
              </a:extLst>
            </p:cNvPr>
            <p:cNvPicPr>
              <a:picLocks noChangeAspect="1"/>
            </p:cNvPicPr>
            <p:nvPr/>
          </p:nvPicPr>
          <p:blipFill rotWithShape="1">
            <a:blip r:embed="rId3">
              <a:extLst>
                <a:ext uri="{28A0092B-C50C-407E-A947-70E740481C1C}">
                  <a14:useLocalDpi xmlns:a14="http://schemas.microsoft.com/office/drawing/2010/main" val="0"/>
                </a:ext>
              </a:extLst>
            </a:blip>
            <a:srcRect l="12961" t="15713" r="49457" b="13997"/>
            <a:stretch/>
          </p:blipFill>
          <p:spPr>
            <a:xfrm>
              <a:off x="1889116" y="3368733"/>
              <a:ext cx="1529945" cy="1609596"/>
            </a:xfrm>
            <a:prstGeom prst="rect">
              <a:avLst/>
            </a:prstGeom>
          </p:spPr>
        </p:pic>
        <p:sp>
          <p:nvSpPr>
            <p:cNvPr id="11" name="TextBox 10">
              <a:extLst>
                <a:ext uri="{FF2B5EF4-FFF2-40B4-BE49-F238E27FC236}">
                  <a16:creationId xmlns:a16="http://schemas.microsoft.com/office/drawing/2014/main" id="{87C14E97-0655-4E6A-8273-418E61759C47}"/>
                </a:ext>
              </a:extLst>
            </p:cNvPr>
            <p:cNvSpPr txBox="1"/>
            <p:nvPr/>
          </p:nvSpPr>
          <p:spPr>
            <a:xfrm rot="576966">
              <a:off x="2546529" y="3612637"/>
              <a:ext cx="762124" cy="465661"/>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Đồn điền</a:t>
              </a:r>
            </a:p>
            <a:p>
              <a:r>
                <a:rPr lang="en-US" sz="2400">
                  <a:latin typeface="Times New Roman" panose="02020603050405020304" pitchFamily="18" charset="0"/>
                  <a:cs typeface="Times New Roman" panose="02020603050405020304" pitchFamily="18" charset="0"/>
                </a:rPr>
                <a:t> Chi Nê</a:t>
              </a:r>
            </a:p>
          </p:txBody>
        </p:sp>
      </p:grpSp>
      <p:pic>
        <p:nvPicPr>
          <p:cNvPr id="12" name="图片 5">
            <a:extLst>
              <a:ext uri="{FF2B5EF4-FFF2-40B4-BE49-F238E27FC236}">
                <a16:creationId xmlns:a16="http://schemas.microsoft.com/office/drawing/2014/main" id="{2850FCD4-422C-48BB-8107-829C92C8EFA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98461" y="82213"/>
            <a:ext cx="1193539" cy="978573"/>
          </a:xfrm>
          <a:prstGeom prst="rect">
            <a:avLst/>
          </a:prstGeom>
        </p:spPr>
      </p:pic>
    </p:spTree>
    <p:extLst>
      <p:ext uri="{BB962C8B-B14F-4D97-AF65-F5344CB8AC3E}">
        <p14:creationId xmlns:p14="http://schemas.microsoft.com/office/powerpoint/2010/main" val="1153972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750" fill="hold"/>
                                        <p:tgtEl>
                                          <p:spTgt spid="12"/>
                                        </p:tgtEl>
                                        <p:attrNameLst>
                                          <p:attrName>ppt_w</p:attrName>
                                        </p:attrNameLst>
                                      </p:cBhvr>
                                      <p:tavLst>
                                        <p:tav tm="0">
                                          <p:val>
                                            <p:fltVal val="0"/>
                                          </p:val>
                                        </p:tav>
                                        <p:tav tm="100000">
                                          <p:val>
                                            <p:strVal val="#ppt_w"/>
                                          </p:val>
                                        </p:tav>
                                      </p:tavLst>
                                    </p:anim>
                                    <p:anim calcmode="lin" valueType="num">
                                      <p:cBhvr>
                                        <p:cTn id="8" dur="750" fill="hold"/>
                                        <p:tgtEl>
                                          <p:spTgt spid="12"/>
                                        </p:tgtEl>
                                        <p:attrNameLst>
                                          <p:attrName>ppt_h</p:attrName>
                                        </p:attrNameLst>
                                      </p:cBhvr>
                                      <p:tavLst>
                                        <p:tav tm="0">
                                          <p:val>
                                            <p:fltVal val="0"/>
                                          </p:val>
                                        </p:tav>
                                        <p:tav tm="100000">
                                          <p:val>
                                            <p:strVal val="#ppt_h"/>
                                          </p:val>
                                        </p:tav>
                                      </p:tavLst>
                                    </p:anim>
                                    <p:anim calcmode="lin" valueType="num">
                                      <p:cBhvr>
                                        <p:cTn id="9" dur="750" fill="hold"/>
                                        <p:tgtEl>
                                          <p:spTgt spid="12"/>
                                        </p:tgtEl>
                                        <p:attrNameLst>
                                          <p:attrName>style.rotation</p:attrName>
                                        </p:attrNameLst>
                                      </p:cBhvr>
                                      <p:tavLst>
                                        <p:tav tm="0">
                                          <p:val>
                                            <p:fltVal val="90"/>
                                          </p:val>
                                        </p:tav>
                                        <p:tav tm="100000">
                                          <p:val>
                                            <p:fltVal val="0"/>
                                          </p:val>
                                        </p:tav>
                                      </p:tavLst>
                                    </p:anim>
                                    <p:animEffect transition="in" filter="fade">
                                      <p:cBhvr>
                                        <p:cTn id="10" dur="75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6"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435">
                                          <p:stCondLst>
                                            <p:cond delay="0"/>
                                          </p:stCondLst>
                                        </p:cTn>
                                        <p:tgtEl>
                                          <p:spTgt spid="4"/>
                                        </p:tgtEl>
                                      </p:cBhvr>
                                    </p:animEffect>
                                    <p:anim calcmode="lin" valueType="num">
                                      <p:cBhvr>
                                        <p:cTn id="22"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3"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4"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25"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26"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27" dur="20">
                                          <p:stCondLst>
                                            <p:cond delay="487"/>
                                          </p:stCondLst>
                                        </p:cTn>
                                        <p:tgtEl>
                                          <p:spTgt spid="4"/>
                                        </p:tgtEl>
                                      </p:cBhvr>
                                      <p:to x="100000" y="60000"/>
                                    </p:animScale>
                                    <p:animScale>
                                      <p:cBhvr>
                                        <p:cTn id="28" dur="124" decel="50000">
                                          <p:stCondLst>
                                            <p:cond delay="507"/>
                                          </p:stCondLst>
                                        </p:cTn>
                                        <p:tgtEl>
                                          <p:spTgt spid="4"/>
                                        </p:tgtEl>
                                      </p:cBhvr>
                                      <p:to x="100000" y="100000"/>
                                    </p:animScale>
                                    <p:animScale>
                                      <p:cBhvr>
                                        <p:cTn id="29" dur="20">
                                          <p:stCondLst>
                                            <p:cond delay="984"/>
                                          </p:stCondLst>
                                        </p:cTn>
                                        <p:tgtEl>
                                          <p:spTgt spid="4"/>
                                        </p:tgtEl>
                                      </p:cBhvr>
                                      <p:to x="100000" y="80000"/>
                                    </p:animScale>
                                    <p:animScale>
                                      <p:cBhvr>
                                        <p:cTn id="30" dur="124" decel="50000">
                                          <p:stCondLst>
                                            <p:cond delay="1004"/>
                                          </p:stCondLst>
                                        </p:cTn>
                                        <p:tgtEl>
                                          <p:spTgt spid="4"/>
                                        </p:tgtEl>
                                      </p:cBhvr>
                                      <p:to x="100000" y="100000"/>
                                    </p:animScale>
                                    <p:animScale>
                                      <p:cBhvr>
                                        <p:cTn id="31" dur="20">
                                          <p:stCondLst>
                                            <p:cond delay="1231"/>
                                          </p:stCondLst>
                                        </p:cTn>
                                        <p:tgtEl>
                                          <p:spTgt spid="4"/>
                                        </p:tgtEl>
                                      </p:cBhvr>
                                      <p:to x="100000" y="90000"/>
                                    </p:animScale>
                                    <p:animScale>
                                      <p:cBhvr>
                                        <p:cTn id="32" dur="124" decel="50000">
                                          <p:stCondLst>
                                            <p:cond delay="1251"/>
                                          </p:stCondLst>
                                        </p:cTn>
                                        <p:tgtEl>
                                          <p:spTgt spid="4"/>
                                        </p:tgtEl>
                                      </p:cBhvr>
                                      <p:to x="100000" y="100000"/>
                                    </p:animScale>
                                    <p:animScale>
                                      <p:cBhvr>
                                        <p:cTn id="33" dur="20">
                                          <p:stCondLst>
                                            <p:cond delay="1356"/>
                                          </p:stCondLst>
                                        </p:cTn>
                                        <p:tgtEl>
                                          <p:spTgt spid="4"/>
                                        </p:tgtEl>
                                      </p:cBhvr>
                                      <p:to x="100000" y="95000"/>
                                    </p:animScale>
                                    <p:animScale>
                                      <p:cBhvr>
                                        <p:cTn id="34" dur="124" decel="50000">
                                          <p:stCondLst>
                                            <p:cond delay="1376"/>
                                          </p:stCondLst>
                                        </p:cTn>
                                        <p:tgtEl>
                                          <p:spTgt spid="4"/>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9054B769-4C95-4D78-946A-E81E61A9086E}"/>
              </a:ext>
            </a:extLst>
          </p:cNvPr>
          <p:cNvSpPr>
            <a:spLocks noChangeArrowheads="1"/>
          </p:cNvSpPr>
          <p:nvPr/>
        </p:nvSpPr>
        <p:spPr bwMode="auto">
          <a:xfrm>
            <a:off x="3449787" y="1028492"/>
            <a:ext cx="84615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p>
          <a:p>
            <a:pPr algn="just" eaLnBrk="1" hangingPunct="1"/>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Ông Đỗ Đình Thiện là một nhà tư sản lớn ở Hà Nội, chủ của nhiều đồn điền, nhà máy và tiệm buôn nổi tiếng, trong đó có đồn điền Chi Nê ở huyện Lạc Thủy, tỉnh Hòa Bình.</a:t>
            </a:r>
          </a:p>
          <a:p>
            <a:pPr indent="635000" algn="just" eaLnBrk="1" hangingPunct="1"/>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Với lòng nhiệt thành yêu nước, ngay từ trước Cách mạng, ông Thiện đã có những trợ giúp to lớn về tài chính cho tổ chức. Năm 1943, thông qua đồng chí Nguyễn Lương Bằng, ông gửi ủng hộ quỹ Đảng 3 vạn đồng Đông Dương. Số tiền này làm người giữ “tay hòm chìa khóa” của Đảng không khỏi xúc động và sửng sốt, bởi lúc bấy giờ, ngân quỹ của Đảng chỉ còn có … 24 đồng.</a:t>
            </a:r>
          </a:p>
        </p:txBody>
      </p:sp>
      <p:pic>
        <p:nvPicPr>
          <p:cNvPr id="6" name="Picture 5">
            <a:extLst>
              <a:ext uri="{FF2B5EF4-FFF2-40B4-BE49-F238E27FC236}">
                <a16:creationId xmlns:a16="http://schemas.microsoft.com/office/drawing/2014/main" id="{F95A01D1-0DAF-43BF-8467-8FB332E5C5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3712" y="1583768"/>
            <a:ext cx="3173687" cy="3859741"/>
          </a:xfrm>
          <a:prstGeom prst="ellipse">
            <a:avLst/>
          </a:prstGeom>
          <a:ln>
            <a:noFill/>
          </a:ln>
          <a:effectLst>
            <a:softEdge rad="112500"/>
          </a:effectLst>
        </p:spPr>
      </p:pic>
      <p:sp>
        <p:nvSpPr>
          <p:cNvPr id="7" name="Text Box 64">
            <a:extLst>
              <a:ext uri="{FF2B5EF4-FFF2-40B4-BE49-F238E27FC236}">
                <a16:creationId xmlns:a16="http://schemas.microsoft.com/office/drawing/2014/main" id="{F8FBD185-B099-47A7-995A-A249047157C4}"/>
              </a:ext>
            </a:extLst>
          </p:cNvPr>
          <p:cNvSpPr txBox="1">
            <a:spLocks noChangeArrowheads="1"/>
          </p:cNvSpPr>
          <p:nvPr/>
        </p:nvSpPr>
        <p:spPr bwMode="auto">
          <a:xfrm>
            <a:off x="546100" y="748268"/>
            <a:ext cx="114921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sz="3600" b="1">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rPr>
              <a:t>Nhà tài trợ đặc biệt của Cách mạng</a:t>
            </a:r>
            <a:endParaRPr lang="en-US" sz="3600" b="1" dirty="0">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endParaRPr>
          </a:p>
        </p:txBody>
      </p:sp>
      <p:sp>
        <p:nvSpPr>
          <p:cNvPr id="8" name="文本框 1">
            <a:extLst>
              <a:ext uri="{FF2B5EF4-FFF2-40B4-BE49-F238E27FC236}">
                <a16:creationId xmlns:a16="http://schemas.microsoft.com/office/drawing/2014/main" id="{48D67DCB-BA41-4170-B996-466C9909FB38}"/>
              </a:ext>
            </a:extLst>
          </p:cNvPr>
          <p:cNvSpPr txBox="1"/>
          <p:nvPr/>
        </p:nvSpPr>
        <p:spPr>
          <a:xfrm>
            <a:off x="4371382" y="250964"/>
            <a:ext cx="3263945"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2800" b="1">
                <a:solidFill>
                  <a:schemeClr val="accent6">
                    <a:lumMod val="75000"/>
                  </a:schemeClr>
                </a:solidFill>
                <a:latin typeface="UTM French Vanilla" panose="02040603050506020204" pitchFamily="18" charset="0"/>
                <a:ea typeface="微软雅黑" panose="020B0503020204020204" pitchFamily="34" charset="-122"/>
              </a:rPr>
              <a:t>Tập đọc</a:t>
            </a:r>
          </a:p>
        </p:txBody>
      </p:sp>
      <p:sp>
        <p:nvSpPr>
          <p:cNvPr id="9" name="TextBox 8">
            <a:extLst>
              <a:ext uri="{FF2B5EF4-FFF2-40B4-BE49-F238E27FC236}">
                <a16:creationId xmlns:a16="http://schemas.microsoft.com/office/drawing/2014/main" id="{227EB819-624F-4DA2-9BAD-FD515B9F52A4}"/>
              </a:ext>
            </a:extLst>
          </p:cNvPr>
          <p:cNvSpPr txBox="1"/>
          <p:nvPr/>
        </p:nvSpPr>
        <p:spPr>
          <a:xfrm>
            <a:off x="225211" y="5443509"/>
            <a:ext cx="3030687" cy="954107"/>
          </a:xfrm>
          <a:prstGeom prst="rect">
            <a:avLst/>
          </a:prstGeom>
          <a:noFill/>
        </p:spPr>
        <p:txBody>
          <a:bodyPr wrap="square" rtlCol="0">
            <a:spAutoFit/>
          </a:bodyPr>
          <a:lstStyle/>
          <a:p>
            <a:pPr algn="ctr"/>
            <a:r>
              <a:rPr lang="en-US" sz="2800">
                <a:ln w="0"/>
                <a:solidFill>
                  <a:srgbClr val="E0702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Đỗ Đình Thiện</a:t>
            </a:r>
          </a:p>
          <a:p>
            <a:pPr algn="ctr"/>
            <a:r>
              <a:rPr lang="en-US" sz="2800">
                <a:ln w="0"/>
                <a:solidFill>
                  <a:srgbClr val="E0702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(1904 – 1972)</a:t>
            </a:r>
            <a:endParaRPr lang="vi-VN" sz="2800">
              <a:ln w="0"/>
              <a:solidFill>
                <a:srgbClr val="E0702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236633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14:presetBounceEnd="4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40000">
                                          <p:cBhvr additive="base">
                                            <p:cTn id="19" dur="1250" fill="hold"/>
                                            <p:tgtEl>
                                              <p:spTgt spid="8"/>
                                            </p:tgtEl>
                                            <p:attrNameLst>
                                              <p:attrName>ppt_x</p:attrName>
                                            </p:attrNameLst>
                                          </p:cBhvr>
                                          <p:tavLst>
                                            <p:tav tm="0">
                                              <p:val>
                                                <p:strVal val="1+#ppt_w/2"/>
                                              </p:val>
                                            </p:tav>
                                            <p:tav tm="100000">
                                              <p:val>
                                                <p:strVal val="#ppt_x"/>
                                              </p:val>
                                            </p:tav>
                                          </p:tavLst>
                                        </p:anim>
                                        <p:anim calcmode="lin" valueType="num" p14:bounceEnd="40000">
                                          <p:cBhvr additive="base">
                                            <p:cTn id="20" dur="125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1250"/>
                                </p:stCondLst>
                                <p:childTnLst>
                                  <p:par>
                                    <p:cTn id="22" presetID="2" presetClass="entr" presetSubtype="2" fill="hold" grpId="0" nodeType="afterEffect" p14:presetBounceEnd="40000">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14:bounceEnd="40000">
                                          <p:cBhvr additive="base">
                                            <p:cTn id="24" dur="1000" fill="hold"/>
                                            <p:tgtEl>
                                              <p:spTgt spid="7"/>
                                            </p:tgtEl>
                                            <p:attrNameLst>
                                              <p:attrName>ppt_x</p:attrName>
                                            </p:attrNameLst>
                                          </p:cBhvr>
                                          <p:tavLst>
                                            <p:tav tm="0">
                                              <p:val>
                                                <p:strVal val="1+#ppt_w/2"/>
                                              </p:val>
                                            </p:tav>
                                            <p:tav tm="100000">
                                              <p:val>
                                                <p:strVal val="#ppt_x"/>
                                              </p:val>
                                            </p:tav>
                                          </p:tavLst>
                                        </p:anim>
                                        <p:anim calcmode="lin" valueType="num" p14:bounceEnd="40000">
                                          <p:cBhvr additive="base">
                                            <p:cTn id="25"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up)">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250" fill="hold"/>
                                            <p:tgtEl>
                                              <p:spTgt spid="8"/>
                                            </p:tgtEl>
                                            <p:attrNameLst>
                                              <p:attrName>ppt_x</p:attrName>
                                            </p:attrNameLst>
                                          </p:cBhvr>
                                          <p:tavLst>
                                            <p:tav tm="0">
                                              <p:val>
                                                <p:strVal val="1+#ppt_w/2"/>
                                              </p:val>
                                            </p:tav>
                                            <p:tav tm="100000">
                                              <p:val>
                                                <p:strVal val="#ppt_x"/>
                                              </p:val>
                                            </p:tav>
                                          </p:tavLst>
                                        </p:anim>
                                        <p:anim calcmode="lin" valueType="num">
                                          <p:cBhvr additive="base">
                                            <p:cTn id="20" dur="125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1250"/>
                                </p:stCondLst>
                                <p:childTnLst>
                                  <p:par>
                                    <p:cTn id="22" presetID="2" presetClass="entr" presetSubtype="2"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1000" fill="hold"/>
                                            <p:tgtEl>
                                              <p:spTgt spid="7"/>
                                            </p:tgtEl>
                                            <p:attrNameLst>
                                              <p:attrName>ppt_x</p:attrName>
                                            </p:attrNameLst>
                                          </p:cBhvr>
                                          <p:tavLst>
                                            <p:tav tm="0">
                                              <p:val>
                                                <p:strVal val="1+#ppt_w/2"/>
                                              </p:val>
                                            </p:tav>
                                            <p:tav tm="100000">
                                              <p:val>
                                                <p:strVal val="#ppt_x"/>
                                              </p:val>
                                            </p:tav>
                                          </p:tavLst>
                                        </p:anim>
                                        <p:anim calcmode="lin" valueType="num">
                                          <p:cBhvr additive="base">
                                            <p:cTn id="25"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up)">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FE245A32-852B-4579-821B-83513240DD66}"/>
              </a:ext>
            </a:extLst>
          </p:cNvPr>
          <p:cNvSpPr>
            <a:spLocks noChangeArrowheads="1"/>
          </p:cNvSpPr>
          <p:nvPr/>
        </p:nvSpPr>
        <p:spPr bwMode="auto">
          <a:xfrm>
            <a:off x="438150" y="973127"/>
            <a:ext cx="11315699"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p>
          <a:p>
            <a:pPr indent="571500" algn="just" eaLnBrk="1" hangingPunct="1"/>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Khi Cách mạng thành công, sự tài trợ của ông Thiện đối với Cách mạng còn lớn hơn nhiều. Trong Tuần lễ Vàng, ông đã ủng hộ Chính phủ tới 64 lạng vàng. Với Quỹ Độc lập Trung ương, ông cũng đóng góp tới 10 vạn đồng Đông Dương và được chính phủ tín nhiệm giao phụ trách Quỹ.</a:t>
            </a:r>
          </a:p>
          <a:p>
            <a:pPr indent="571500" algn="just" eaLnBrk="1" hangingPunct="1"/>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Trong thời kì kháng chiến chống thực dân Pháp, gia đình ông Thiện ủng hộ cán bộ, bộ đội Khu II hàng trăm tấn thóc – là sản phẩm thu hoạch từ đồn điền Chi Nê màu mỡ. Sau hòa bình, ông Thiện đã hiến toàn bộ đồn điền này cho Nhà nước.</a:t>
            </a:r>
          </a:p>
          <a:p>
            <a:pPr indent="571500" algn="just" eaLnBrk="1" hangingPunct="1"/>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Trong suốt cuộc đời mình, nhà tư sản Đỗ Đình Thiện đã hết lòng ủng hộ Cách mạng mà không hề đòi hỏi sự đền đáp nào. Ông là nhà tư sản yêu nước, nhà tài trợ đặc biệt của Cách mạng.</a:t>
            </a:r>
          </a:p>
        </p:txBody>
      </p:sp>
      <p:sp>
        <p:nvSpPr>
          <p:cNvPr id="5" name="TextBox 4">
            <a:extLst>
              <a:ext uri="{FF2B5EF4-FFF2-40B4-BE49-F238E27FC236}">
                <a16:creationId xmlns:a16="http://schemas.microsoft.com/office/drawing/2014/main" id="{469D0180-639C-4745-9223-7C46AED688A8}"/>
              </a:ext>
            </a:extLst>
          </p:cNvPr>
          <p:cNvSpPr txBox="1"/>
          <p:nvPr/>
        </p:nvSpPr>
        <p:spPr>
          <a:xfrm>
            <a:off x="8204201" y="6236106"/>
            <a:ext cx="3640672" cy="523220"/>
          </a:xfrm>
          <a:prstGeom prst="rect">
            <a:avLst/>
          </a:prstGeom>
          <a:noFill/>
        </p:spPr>
        <p:txBody>
          <a:bodyPr wrap="square" rtlCol="0">
            <a:spAutoFit/>
          </a:bodyPr>
          <a:lstStyle/>
          <a:p>
            <a:r>
              <a:rPr lang="en-US" sz="2800" i="1">
                <a:solidFill>
                  <a:schemeClr val="accent6">
                    <a:lumMod val="75000"/>
                  </a:schemeClr>
                </a:solidFill>
                <a:latin typeface="Times New Roman" panose="02020603050405020304" pitchFamily="18" charset="0"/>
                <a:cs typeface="Times New Roman" panose="02020603050405020304" pitchFamily="18" charset="0"/>
              </a:rPr>
              <a:t>Theo Phạm Hải</a:t>
            </a:r>
          </a:p>
        </p:txBody>
      </p:sp>
      <p:sp>
        <p:nvSpPr>
          <p:cNvPr id="6" name="Text Box 64">
            <a:extLst>
              <a:ext uri="{FF2B5EF4-FFF2-40B4-BE49-F238E27FC236}">
                <a16:creationId xmlns:a16="http://schemas.microsoft.com/office/drawing/2014/main" id="{658508B5-32ED-4EF5-815A-7162FCFF9C32}"/>
              </a:ext>
            </a:extLst>
          </p:cNvPr>
          <p:cNvSpPr txBox="1">
            <a:spLocks noChangeArrowheads="1"/>
          </p:cNvSpPr>
          <p:nvPr/>
        </p:nvSpPr>
        <p:spPr bwMode="auto">
          <a:xfrm>
            <a:off x="546100" y="748268"/>
            <a:ext cx="114921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sz="3600" b="1">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rPr>
              <a:t>Nhà tài trợ đặc biệt của Cách mạng</a:t>
            </a:r>
            <a:endParaRPr lang="en-US" sz="3600" b="1" dirty="0">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endParaRPr>
          </a:p>
        </p:txBody>
      </p:sp>
      <p:sp>
        <p:nvSpPr>
          <p:cNvPr id="7" name="文本框 1">
            <a:extLst>
              <a:ext uri="{FF2B5EF4-FFF2-40B4-BE49-F238E27FC236}">
                <a16:creationId xmlns:a16="http://schemas.microsoft.com/office/drawing/2014/main" id="{2A6261DB-C653-4F8B-966A-F78D11B5A86B}"/>
              </a:ext>
            </a:extLst>
          </p:cNvPr>
          <p:cNvSpPr txBox="1"/>
          <p:nvPr/>
        </p:nvSpPr>
        <p:spPr>
          <a:xfrm>
            <a:off x="4371382" y="250964"/>
            <a:ext cx="3263945"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2800" b="1">
                <a:solidFill>
                  <a:schemeClr val="accent6">
                    <a:lumMod val="75000"/>
                  </a:schemeClr>
                </a:solidFill>
                <a:latin typeface="UTM French Vanilla" panose="02040603050506020204" pitchFamily="18" charset="0"/>
                <a:ea typeface="微软雅黑" panose="020B0503020204020204" pitchFamily="34" charset="-122"/>
              </a:rPr>
              <a:t>Tập đọc</a:t>
            </a:r>
          </a:p>
        </p:txBody>
      </p:sp>
    </p:spTree>
    <p:extLst>
      <p:ext uri="{BB962C8B-B14F-4D97-AF65-F5344CB8AC3E}">
        <p14:creationId xmlns:p14="http://schemas.microsoft.com/office/powerpoint/2010/main" val="399309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536FC5CD-9B53-4601-A523-E82BC280A0CC}"/>
              </a:ext>
            </a:extLst>
          </p:cNvPr>
          <p:cNvSpPr/>
          <p:nvPr/>
        </p:nvSpPr>
        <p:spPr>
          <a:xfrm>
            <a:off x="133181" y="124719"/>
            <a:ext cx="2581308" cy="1422400"/>
          </a:xfrm>
          <a:prstGeom prst="ellipse">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a:solidFill>
                  <a:schemeClr val="accent6">
                    <a:lumMod val="75000"/>
                  </a:schemeClr>
                </a:solidFill>
                <a:latin typeface="UTM Aristote" panose="02040603050506020204" pitchFamily="18" charset="0"/>
                <a:cs typeface="Times New Roman" panose="02020603050405020304" pitchFamily="18" charset="0"/>
              </a:rPr>
              <a:t>Chia đoạn</a:t>
            </a:r>
          </a:p>
        </p:txBody>
      </p:sp>
      <p:pic>
        <p:nvPicPr>
          <p:cNvPr id="15" name="图片 5">
            <a:extLst>
              <a:ext uri="{FF2B5EF4-FFF2-40B4-BE49-F238E27FC236}">
                <a16:creationId xmlns:a16="http://schemas.microsoft.com/office/drawing/2014/main" id="{F47F6E30-CDC3-4EE3-B9AF-B91B64F304C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98461" y="82213"/>
            <a:ext cx="1193539" cy="978573"/>
          </a:xfrm>
          <a:prstGeom prst="rect">
            <a:avLst/>
          </a:prstGeom>
        </p:spPr>
      </p:pic>
      <p:sp>
        <p:nvSpPr>
          <p:cNvPr id="6" name="Rectangle: Rounded Corners 5">
            <a:extLst>
              <a:ext uri="{FF2B5EF4-FFF2-40B4-BE49-F238E27FC236}">
                <a16:creationId xmlns:a16="http://schemas.microsoft.com/office/drawing/2014/main" id="{9FC3F931-2724-48F1-AB33-1741534FA886}"/>
              </a:ext>
            </a:extLst>
          </p:cNvPr>
          <p:cNvSpPr/>
          <p:nvPr/>
        </p:nvSpPr>
        <p:spPr>
          <a:xfrm>
            <a:off x="3447060" y="1240000"/>
            <a:ext cx="6654883" cy="85486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Từ đầu đến Hòa Bình</a:t>
            </a:r>
            <a:endParaRPr lang="en-US" sz="3200" b="1">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76CDA750-BE08-41B5-BDD8-073CD4BF1836}"/>
              </a:ext>
            </a:extLst>
          </p:cNvPr>
          <p:cNvSpPr/>
          <p:nvPr/>
        </p:nvSpPr>
        <p:spPr>
          <a:xfrm rot="21148552">
            <a:off x="2915475" y="1299203"/>
            <a:ext cx="776051" cy="721226"/>
          </a:xfrm>
          <a:prstGeom prst="ellipse">
            <a:avLst/>
          </a:prstGeom>
          <a:solidFill>
            <a:schemeClr val="accent2"/>
          </a:solidFill>
          <a:ln w="381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a:latin typeface="UTM Mother" panose="02040603050506020204" pitchFamily="18" charset="0"/>
              </a:rPr>
              <a:t>1</a:t>
            </a:r>
          </a:p>
        </p:txBody>
      </p:sp>
      <p:sp>
        <p:nvSpPr>
          <p:cNvPr id="8" name="Rectangle: Rounded Corners 7">
            <a:extLst>
              <a:ext uri="{FF2B5EF4-FFF2-40B4-BE49-F238E27FC236}">
                <a16:creationId xmlns:a16="http://schemas.microsoft.com/office/drawing/2014/main" id="{9688C8F8-B95A-4861-9F3E-18ED7619D7BD}"/>
              </a:ext>
            </a:extLst>
          </p:cNvPr>
          <p:cNvSpPr/>
          <p:nvPr/>
        </p:nvSpPr>
        <p:spPr>
          <a:xfrm>
            <a:off x="3447060" y="2261012"/>
            <a:ext cx="6654883" cy="85486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“Với lòng nhiệt thành … 24 đồng”.</a:t>
            </a:r>
            <a:endParaRPr lang="en-US" sz="3200" b="1">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4671271E-343C-4DA2-9777-C2FC232A4E95}"/>
              </a:ext>
            </a:extLst>
          </p:cNvPr>
          <p:cNvSpPr/>
          <p:nvPr/>
        </p:nvSpPr>
        <p:spPr>
          <a:xfrm rot="21148552">
            <a:off x="2915475" y="2326281"/>
            <a:ext cx="776051" cy="721226"/>
          </a:xfrm>
          <a:prstGeom prst="ellipse">
            <a:avLst/>
          </a:prstGeom>
          <a:solidFill>
            <a:schemeClr val="accent2"/>
          </a:solidFill>
          <a:ln w="381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a:latin typeface="UTM Mother" panose="02040603050506020204" pitchFamily="18" charset="0"/>
              </a:rPr>
              <a:t>2</a:t>
            </a:r>
          </a:p>
        </p:txBody>
      </p:sp>
      <p:sp>
        <p:nvSpPr>
          <p:cNvPr id="10" name="Rectangle: Rounded Corners 9">
            <a:extLst>
              <a:ext uri="{FF2B5EF4-FFF2-40B4-BE49-F238E27FC236}">
                <a16:creationId xmlns:a16="http://schemas.microsoft.com/office/drawing/2014/main" id="{FAFE8F34-1297-4FA4-AD21-BED36A6E351F}"/>
              </a:ext>
            </a:extLst>
          </p:cNvPr>
          <p:cNvSpPr/>
          <p:nvPr/>
        </p:nvSpPr>
        <p:spPr>
          <a:xfrm>
            <a:off x="3447060" y="3282024"/>
            <a:ext cx="6654883" cy="87913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“Khi cách mạng … phụ trách Qũy”.</a:t>
            </a:r>
            <a:endParaRPr lang="en-US" sz="3200" b="1">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6FFC0CC5-48EA-4E69-AA8C-F1E24AB7340E}"/>
              </a:ext>
            </a:extLst>
          </p:cNvPr>
          <p:cNvSpPr/>
          <p:nvPr/>
        </p:nvSpPr>
        <p:spPr>
          <a:xfrm rot="21148552">
            <a:off x="2915476" y="3353359"/>
            <a:ext cx="776052" cy="721226"/>
          </a:xfrm>
          <a:prstGeom prst="ellipse">
            <a:avLst/>
          </a:prstGeom>
          <a:solidFill>
            <a:schemeClr val="accent2"/>
          </a:solidFill>
          <a:ln w="381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a:latin typeface="UTM Mother" panose="02040603050506020204" pitchFamily="18" charset="0"/>
              </a:rPr>
              <a:t>3</a:t>
            </a:r>
          </a:p>
        </p:txBody>
      </p:sp>
      <p:sp>
        <p:nvSpPr>
          <p:cNvPr id="12" name="Rectangle: Rounded Corners 11">
            <a:extLst>
              <a:ext uri="{FF2B5EF4-FFF2-40B4-BE49-F238E27FC236}">
                <a16:creationId xmlns:a16="http://schemas.microsoft.com/office/drawing/2014/main" id="{B0D5119F-BA84-4EDA-B2DB-6E453F1CB7B9}"/>
              </a:ext>
            </a:extLst>
          </p:cNvPr>
          <p:cNvSpPr/>
          <p:nvPr/>
        </p:nvSpPr>
        <p:spPr>
          <a:xfrm>
            <a:off x="3485580" y="4327301"/>
            <a:ext cx="6654883" cy="85486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 “Trong thời kì … cho Nhà nước”.</a:t>
            </a:r>
            <a:endParaRPr lang="en-US" sz="3200" b="1">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25F2DDC3-BA2B-4C1F-B49C-CA00DB9BCC83}"/>
              </a:ext>
            </a:extLst>
          </p:cNvPr>
          <p:cNvSpPr/>
          <p:nvPr/>
        </p:nvSpPr>
        <p:spPr>
          <a:xfrm rot="21148552">
            <a:off x="2953995" y="4380437"/>
            <a:ext cx="776051" cy="721226"/>
          </a:xfrm>
          <a:prstGeom prst="ellipse">
            <a:avLst/>
          </a:prstGeom>
          <a:solidFill>
            <a:schemeClr val="accent2"/>
          </a:solidFill>
          <a:ln w="381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a:latin typeface="UTM Mother" panose="02040603050506020204" pitchFamily="18" charset="0"/>
              </a:rPr>
              <a:t>4</a:t>
            </a:r>
          </a:p>
        </p:txBody>
      </p:sp>
      <p:sp>
        <p:nvSpPr>
          <p:cNvPr id="18" name="Rectangle: Rounded Corners 17">
            <a:extLst>
              <a:ext uri="{FF2B5EF4-FFF2-40B4-BE49-F238E27FC236}">
                <a16:creationId xmlns:a16="http://schemas.microsoft.com/office/drawing/2014/main" id="{ACBB8FBE-FB48-4510-9AF2-0003A5960341}"/>
              </a:ext>
            </a:extLst>
          </p:cNvPr>
          <p:cNvSpPr/>
          <p:nvPr/>
        </p:nvSpPr>
        <p:spPr>
          <a:xfrm>
            <a:off x="3485580" y="5348312"/>
            <a:ext cx="6654883" cy="85486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 Đoạn còn lại.</a:t>
            </a:r>
            <a:endParaRPr lang="en-US" sz="3200" b="1">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DDD0E77F-CB22-4AC0-969D-98A307500BCC}"/>
              </a:ext>
            </a:extLst>
          </p:cNvPr>
          <p:cNvSpPr/>
          <p:nvPr/>
        </p:nvSpPr>
        <p:spPr>
          <a:xfrm rot="21148552">
            <a:off x="2953996" y="5407515"/>
            <a:ext cx="776052" cy="721226"/>
          </a:xfrm>
          <a:prstGeom prst="ellipse">
            <a:avLst/>
          </a:prstGeom>
          <a:solidFill>
            <a:schemeClr val="accent2"/>
          </a:solidFill>
          <a:ln w="381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a:latin typeface="UTM Mother" panose="02040603050506020204" pitchFamily="18" charset="0"/>
              </a:rPr>
              <a:t>5</a:t>
            </a:r>
          </a:p>
        </p:txBody>
      </p:sp>
      <p:sp>
        <p:nvSpPr>
          <p:cNvPr id="17" name="TextBox 16">
            <a:extLst>
              <a:ext uri="{FF2B5EF4-FFF2-40B4-BE49-F238E27FC236}">
                <a16:creationId xmlns:a16="http://schemas.microsoft.com/office/drawing/2014/main" id="{612685CE-19D7-4B22-8B41-B84BA30D7F1F}"/>
              </a:ext>
            </a:extLst>
          </p:cNvPr>
          <p:cNvSpPr txBox="1"/>
          <p:nvPr/>
        </p:nvSpPr>
        <p:spPr>
          <a:xfrm>
            <a:off x="3626391" y="415157"/>
            <a:ext cx="6036775" cy="584775"/>
          </a:xfrm>
          <a:prstGeom prst="rect">
            <a:avLst/>
          </a:prstGeom>
          <a:noFill/>
        </p:spPr>
        <p:txBody>
          <a:bodyPr wrap="square" rtlCol="0">
            <a:spAutoFit/>
          </a:bodyPr>
          <a:lstStyle/>
          <a:p>
            <a:pPr algn="ctr">
              <a:defRPr/>
            </a:pPr>
            <a:r>
              <a:rPr lang="en-US" sz="3200" b="1">
                <a:latin typeface="Times New Roman" panose="02020603050405020304" pitchFamily="18" charset="0"/>
                <a:cs typeface="Times New Roman" panose="02020603050405020304" pitchFamily="18" charset="0"/>
              </a:rPr>
              <a:t>Bài được chia làm 5 đoạn:</a:t>
            </a:r>
          </a:p>
        </p:txBody>
      </p:sp>
      <p:grpSp>
        <p:nvGrpSpPr>
          <p:cNvPr id="21" name="Group 20">
            <a:extLst>
              <a:ext uri="{FF2B5EF4-FFF2-40B4-BE49-F238E27FC236}">
                <a16:creationId xmlns:a16="http://schemas.microsoft.com/office/drawing/2014/main" id="{41E289AF-E8E6-4E01-99A6-A5AB797A96C9}"/>
              </a:ext>
            </a:extLst>
          </p:cNvPr>
          <p:cNvGrpSpPr/>
          <p:nvPr/>
        </p:nvGrpSpPr>
        <p:grpSpPr>
          <a:xfrm>
            <a:off x="-374900" y="2759278"/>
            <a:ext cx="3449291" cy="3974003"/>
            <a:chOff x="1889116" y="3368733"/>
            <a:chExt cx="1475004" cy="1609596"/>
          </a:xfrm>
        </p:grpSpPr>
        <p:pic>
          <p:nvPicPr>
            <p:cNvPr id="22" name="Picture 21">
              <a:extLst>
                <a:ext uri="{FF2B5EF4-FFF2-40B4-BE49-F238E27FC236}">
                  <a16:creationId xmlns:a16="http://schemas.microsoft.com/office/drawing/2014/main" id="{87F7A0F9-7CE4-404F-9C87-01D35B91EFB7}"/>
                </a:ext>
              </a:extLst>
            </p:cNvPr>
            <p:cNvPicPr>
              <a:picLocks noChangeAspect="1"/>
            </p:cNvPicPr>
            <p:nvPr/>
          </p:nvPicPr>
          <p:blipFill rotWithShape="1">
            <a:blip r:embed="rId4">
              <a:extLst>
                <a:ext uri="{28A0092B-C50C-407E-A947-70E740481C1C}">
                  <a14:useLocalDpi xmlns:a14="http://schemas.microsoft.com/office/drawing/2010/main" val="0"/>
                </a:ext>
              </a:extLst>
            </a:blip>
            <a:srcRect l="12961" t="15713" r="49457" b="13997"/>
            <a:stretch/>
          </p:blipFill>
          <p:spPr>
            <a:xfrm>
              <a:off x="1889116" y="3368733"/>
              <a:ext cx="1475004" cy="1609596"/>
            </a:xfrm>
            <a:prstGeom prst="rect">
              <a:avLst/>
            </a:prstGeom>
          </p:spPr>
        </p:pic>
        <p:sp>
          <p:nvSpPr>
            <p:cNvPr id="23" name="TextBox 22">
              <a:extLst>
                <a:ext uri="{FF2B5EF4-FFF2-40B4-BE49-F238E27FC236}">
                  <a16:creationId xmlns:a16="http://schemas.microsoft.com/office/drawing/2014/main" id="{E968FA95-D60B-4901-B7BB-D7F2AEA8C087}"/>
                </a:ext>
              </a:extLst>
            </p:cNvPr>
            <p:cNvSpPr txBox="1"/>
            <p:nvPr/>
          </p:nvSpPr>
          <p:spPr>
            <a:xfrm rot="576966">
              <a:off x="2681286" y="3727453"/>
              <a:ext cx="657775" cy="336580"/>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Đồn điền</a:t>
              </a:r>
            </a:p>
            <a:p>
              <a:r>
                <a:rPr lang="en-US" sz="2400" b="1">
                  <a:latin typeface="Times New Roman" panose="02020603050405020304" pitchFamily="18" charset="0"/>
                  <a:cs typeface="Times New Roman" panose="02020603050405020304" pitchFamily="18" charset="0"/>
                </a:rPr>
                <a:t> Chi Nê</a:t>
              </a:r>
            </a:p>
          </p:txBody>
        </p:sp>
      </p:grpSp>
      <p:pic>
        <p:nvPicPr>
          <p:cNvPr id="32" name="Picture 31">
            <a:extLst>
              <a:ext uri="{FF2B5EF4-FFF2-40B4-BE49-F238E27FC236}">
                <a16:creationId xmlns:a16="http://schemas.microsoft.com/office/drawing/2014/main" id="{A97C65F2-7FA3-4BAB-9EED-F02FC00E4F54}"/>
              </a:ext>
            </a:extLst>
          </p:cNvPr>
          <p:cNvPicPr>
            <a:picLocks noChangeAspect="1"/>
          </p:cNvPicPr>
          <p:nvPr/>
        </p:nvPicPr>
        <p:blipFill rotWithShape="1">
          <a:blip r:embed="rId5">
            <a:extLst>
              <a:ext uri="{28A0092B-C50C-407E-A947-70E740481C1C}">
                <a14:useLocalDpi xmlns:a14="http://schemas.microsoft.com/office/drawing/2010/main" val="0"/>
              </a:ext>
            </a:extLst>
          </a:blip>
          <a:srcRect l="72916" t="50185" r="1980" b="3703"/>
          <a:stretch/>
        </p:blipFill>
        <p:spPr>
          <a:xfrm>
            <a:off x="9142939" y="3618178"/>
            <a:ext cx="3194838" cy="3300891"/>
          </a:xfrm>
          <a:prstGeom prst="rect">
            <a:avLst/>
          </a:prstGeom>
        </p:spPr>
      </p:pic>
      <p:grpSp>
        <p:nvGrpSpPr>
          <p:cNvPr id="24" name="组合 47">
            <a:extLst>
              <a:ext uri="{FF2B5EF4-FFF2-40B4-BE49-F238E27FC236}">
                <a16:creationId xmlns:a16="http://schemas.microsoft.com/office/drawing/2014/main" id="{9FB195F1-2E68-4860-A894-FD5353B89A38}"/>
              </a:ext>
            </a:extLst>
          </p:cNvPr>
          <p:cNvGrpSpPr/>
          <p:nvPr/>
        </p:nvGrpSpPr>
        <p:grpSpPr>
          <a:xfrm>
            <a:off x="19866" y="5767628"/>
            <a:ext cx="12152268" cy="1151441"/>
            <a:chOff x="-2055784" y="5706558"/>
            <a:chExt cx="12152268" cy="1151441"/>
          </a:xfrm>
        </p:grpSpPr>
        <p:pic>
          <p:nvPicPr>
            <p:cNvPr id="25" name="图片 44">
              <a:extLst>
                <a:ext uri="{FF2B5EF4-FFF2-40B4-BE49-F238E27FC236}">
                  <a16:creationId xmlns:a16="http://schemas.microsoft.com/office/drawing/2014/main" id="{9F0153F7-68C3-4C0E-96C0-BCEE59BB0E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26" name="图片 43">
              <a:extLst>
                <a:ext uri="{FF2B5EF4-FFF2-40B4-BE49-F238E27FC236}">
                  <a16:creationId xmlns:a16="http://schemas.microsoft.com/office/drawing/2014/main" id="{770A84F1-C6F4-44FD-84C8-B2F9E5A28A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27" name="图片 41">
              <a:extLst>
                <a:ext uri="{FF2B5EF4-FFF2-40B4-BE49-F238E27FC236}">
                  <a16:creationId xmlns:a16="http://schemas.microsoft.com/office/drawing/2014/main" id="{B5E99943-086A-41A6-8DDA-AFC5C3F39B08}"/>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8" name="图片 42">
              <a:extLst>
                <a:ext uri="{FF2B5EF4-FFF2-40B4-BE49-F238E27FC236}">
                  <a16:creationId xmlns:a16="http://schemas.microsoft.com/office/drawing/2014/main" id="{2F9913F5-7BC9-4E53-94A7-171439615755}"/>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29" name="图片 45">
              <a:extLst>
                <a:ext uri="{FF2B5EF4-FFF2-40B4-BE49-F238E27FC236}">
                  <a16:creationId xmlns:a16="http://schemas.microsoft.com/office/drawing/2014/main" id="{A617D9D6-04ED-42C3-A24C-8F166A76F8CB}"/>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30" name="图片 46">
              <a:extLst>
                <a:ext uri="{FF2B5EF4-FFF2-40B4-BE49-F238E27FC236}">
                  <a16:creationId xmlns:a16="http://schemas.microsoft.com/office/drawing/2014/main" id="{DC8B311F-8405-4DB4-BCFB-2004F1ACF0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31" name="图片 48">
              <a:extLst>
                <a:ext uri="{FF2B5EF4-FFF2-40B4-BE49-F238E27FC236}">
                  <a16:creationId xmlns:a16="http://schemas.microsoft.com/office/drawing/2014/main" id="{12692696-2536-40CF-884C-20DABA6B06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1449489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 calcmode="lin" valueType="num">
                                      <p:cBhvr>
                                        <p:cTn id="9" dur="750" fill="hold"/>
                                        <p:tgtEl>
                                          <p:spTgt spid="15"/>
                                        </p:tgtEl>
                                        <p:attrNameLst>
                                          <p:attrName>style.rotation</p:attrName>
                                        </p:attrNameLst>
                                      </p:cBhvr>
                                      <p:tavLst>
                                        <p:tav tm="0">
                                          <p:val>
                                            <p:fltVal val="90"/>
                                          </p:val>
                                        </p:tav>
                                        <p:tav tm="100000">
                                          <p:val>
                                            <p:fltVal val="0"/>
                                          </p:val>
                                        </p:tav>
                                      </p:tavLst>
                                    </p:anim>
                                    <p:animEffect transition="in" filter="fade">
                                      <p:cBhvr>
                                        <p:cTn id="10" dur="75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80">
                                          <p:stCondLst>
                                            <p:cond delay="0"/>
                                          </p:stCondLst>
                                        </p:cTn>
                                        <p:tgtEl>
                                          <p:spTgt spid="14"/>
                                        </p:tgtEl>
                                      </p:cBhvr>
                                    </p:animEffect>
                                    <p:anim calcmode="lin" valueType="num">
                                      <p:cBhvr>
                                        <p:cTn id="2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4" dur="26">
                                          <p:stCondLst>
                                            <p:cond delay="650"/>
                                          </p:stCondLst>
                                        </p:cTn>
                                        <p:tgtEl>
                                          <p:spTgt spid="14"/>
                                        </p:tgtEl>
                                      </p:cBhvr>
                                      <p:to x="100000" y="60000"/>
                                    </p:animScale>
                                    <p:animScale>
                                      <p:cBhvr>
                                        <p:cTn id="35" dur="166" decel="50000">
                                          <p:stCondLst>
                                            <p:cond delay="676"/>
                                          </p:stCondLst>
                                        </p:cTn>
                                        <p:tgtEl>
                                          <p:spTgt spid="14"/>
                                        </p:tgtEl>
                                      </p:cBhvr>
                                      <p:to x="100000" y="100000"/>
                                    </p:animScale>
                                    <p:animScale>
                                      <p:cBhvr>
                                        <p:cTn id="36" dur="26">
                                          <p:stCondLst>
                                            <p:cond delay="1312"/>
                                          </p:stCondLst>
                                        </p:cTn>
                                        <p:tgtEl>
                                          <p:spTgt spid="14"/>
                                        </p:tgtEl>
                                      </p:cBhvr>
                                      <p:to x="100000" y="80000"/>
                                    </p:animScale>
                                    <p:animScale>
                                      <p:cBhvr>
                                        <p:cTn id="37" dur="166" decel="50000">
                                          <p:stCondLst>
                                            <p:cond delay="1338"/>
                                          </p:stCondLst>
                                        </p:cTn>
                                        <p:tgtEl>
                                          <p:spTgt spid="14"/>
                                        </p:tgtEl>
                                      </p:cBhvr>
                                      <p:to x="100000" y="100000"/>
                                    </p:animScale>
                                    <p:animScale>
                                      <p:cBhvr>
                                        <p:cTn id="38" dur="26">
                                          <p:stCondLst>
                                            <p:cond delay="1642"/>
                                          </p:stCondLst>
                                        </p:cTn>
                                        <p:tgtEl>
                                          <p:spTgt spid="14"/>
                                        </p:tgtEl>
                                      </p:cBhvr>
                                      <p:to x="100000" y="90000"/>
                                    </p:animScale>
                                    <p:animScale>
                                      <p:cBhvr>
                                        <p:cTn id="39" dur="166" decel="50000">
                                          <p:stCondLst>
                                            <p:cond delay="1668"/>
                                          </p:stCondLst>
                                        </p:cTn>
                                        <p:tgtEl>
                                          <p:spTgt spid="14"/>
                                        </p:tgtEl>
                                      </p:cBhvr>
                                      <p:to x="100000" y="100000"/>
                                    </p:animScale>
                                    <p:animScale>
                                      <p:cBhvr>
                                        <p:cTn id="40" dur="26">
                                          <p:stCondLst>
                                            <p:cond delay="1808"/>
                                          </p:stCondLst>
                                        </p:cTn>
                                        <p:tgtEl>
                                          <p:spTgt spid="14"/>
                                        </p:tgtEl>
                                      </p:cBhvr>
                                      <p:to x="100000" y="95000"/>
                                    </p:animScale>
                                    <p:animScale>
                                      <p:cBhvr>
                                        <p:cTn id="41" dur="166" decel="50000">
                                          <p:stCondLst>
                                            <p:cond delay="1834"/>
                                          </p:stCondLst>
                                        </p:cTn>
                                        <p:tgtEl>
                                          <p:spTgt spid="14"/>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left)">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left)">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 calcmode="lin" valueType="num">
                                      <p:cBhvr>
                                        <p:cTn id="75" dur="500" fill="hold"/>
                                        <p:tgtEl>
                                          <p:spTgt spid="11"/>
                                        </p:tgtEl>
                                        <p:attrNameLst>
                                          <p:attrName>ppt_w</p:attrName>
                                        </p:attrNameLst>
                                      </p:cBhvr>
                                      <p:tavLst>
                                        <p:tav tm="0">
                                          <p:val>
                                            <p:fltVal val="0"/>
                                          </p:val>
                                        </p:tav>
                                        <p:tav tm="100000">
                                          <p:val>
                                            <p:strVal val="#ppt_w"/>
                                          </p:val>
                                        </p:tav>
                                      </p:tavLst>
                                    </p:anim>
                                    <p:anim calcmode="lin" valueType="num">
                                      <p:cBhvr>
                                        <p:cTn id="76" dur="500" fill="hold"/>
                                        <p:tgtEl>
                                          <p:spTgt spid="11"/>
                                        </p:tgtEl>
                                        <p:attrNameLst>
                                          <p:attrName>ppt_h</p:attrName>
                                        </p:attrNameLst>
                                      </p:cBhvr>
                                      <p:tavLst>
                                        <p:tav tm="0">
                                          <p:val>
                                            <p:fltVal val="0"/>
                                          </p:val>
                                        </p:tav>
                                        <p:tav tm="100000">
                                          <p:val>
                                            <p:strVal val="#ppt_h"/>
                                          </p:val>
                                        </p:tav>
                                      </p:tavLst>
                                    </p:anim>
                                    <p:animEffect transition="in" filter="fade">
                                      <p:cBhvr>
                                        <p:cTn id="77" dur="500"/>
                                        <p:tgtEl>
                                          <p:spTgt spid="11"/>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wipe(left)">
                                      <p:cBhvr>
                                        <p:cTn id="81" dur="500"/>
                                        <p:tgtEl>
                                          <p:spTgt spid="10"/>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500" fill="hold"/>
                                        <p:tgtEl>
                                          <p:spTgt spid="16"/>
                                        </p:tgtEl>
                                        <p:attrNameLst>
                                          <p:attrName>ppt_w</p:attrName>
                                        </p:attrNameLst>
                                      </p:cBhvr>
                                      <p:tavLst>
                                        <p:tav tm="0">
                                          <p:val>
                                            <p:fltVal val="0"/>
                                          </p:val>
                                        </p:tav>
                                        <p:tav tm="100000">
                                          <p:val>
                                            <p:strVal val="#ppt_w"/>
                                          </p:val>
                                        </p:tav>
                                      </p:tavLst>
                                    </p:anim>
                                    <p:anim calcmode="lin" valueType="num">
                                      <p:cBhvr>
                                        <p:cTn id="87" dur="500" fill="hold"/>
                                        <p:tgtEl>
                                          <p:spTgt spid="16"/>
                                        </p:tgtEl>
                                        <p:attrNameLst>
                                          <p:attrName>ppt_h</p:attrName>
                                        </p:attrNameLst>
                                      </p:cBhvr>
                                      <p:tavLst>
                                        <p:tav tm="0">
                                          <p:val>
                                            <p:fltVal val="0"/>
                                          </p:val>
                                        </p:tav>
                                        <p:tav tm="100000">
                                          <p:val>
                                            <p:strVal val="#ppt_h"/>
                                          </p:val>
                                        </p:tav>
                                      </p:tavLst>
                                    </p:anim>
                                    <p:animEffect transition="in" filter="fade">
                                      <p:cBhvr>
                                        <p:cTn id="88" dur="500"/>
                                        <p:tgtEl>
                                          <p:spTgt spid="16"/>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12"/>
                                        </p:tgtEl>
                                        <p:attrNameLst>
                                          <p:attrName>style.visibility</p:attrName>
                                        </p:attrNameLst>
                                      </p:cBhvr>
                                      <p:to>
                                        <p:strVal val="visible"/>
                                      </p:to>
                                    </p:set>
                                    <p:animEffect transition="in" filter="wipe(left)">
                                      <p:cBhvr>
                                        <p:cTn id="92" dur="500"/>
                                        <p:tgtEl>
                                          <p:spTgt spid="12"/>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p:cTn id="97" dur="500" fill="hold"/>
                                        <p:tgtEl>
                                          <p:spTgt spid="19"/>
                                        </p:tgtEl>
                                        <p:attrNameLst>
                                          <p:attrName>ppt_w</p:attrName>
                                        </p:attrNameLst>
                                      </p:cBhvr>
                                      <p:tavLst>
                                        <p:tav tm="0">
                                          <p:val>
                                            <p:fltVal val="0"/>
                                          </p:val>
                                        </p:tav>
                                        <p:tav tm="100000">
                                          <p:val>
                                            <p:strVal val="#ppt_w"/>
                                          </p:val>
                                        </p:tav>
                                      </p:tavLst>
                                    </p:anim>
                                    <p:anim calcmode="lin" valueType="num">
                                      <p:cBhvr>
                                        <p:cTn id="98" dur="500" fill="hold"/>
                                        <p:tgtEl>
                                          <p:spTgt spid="19"/>
                                        </p:tgtEl>
                                        <p:attrNameLst>
                                          <p:attrName>ppt_h</p:attrName>
                                        </p:attrNameLst>
                                      </p:cBhvr>
                                      <p:tavLst>
                                        <p:tav tm="0">
                                          <p:val>
                                            <p:fltVal val="0"/>
                                          </p:val>
                                        </p:tav>
                                        <p:tav tm="100000">
                                          <p:val>
                                            <p:strVal val="#ppt_h"/>
                                          </p:val>
                                        </p:tav>
                                      </p:tavLst>
                                    </p:anim>
                                    <p:animEffect transition="in" filter="fade">
                                      <p:cBhvr>
                                        <p:cTn id="99" dur="500"/>
                                        <p:tgtEl>
                                          <p:spTgt spid="19"/>
                                        </p:tgtEl>
                                      </p:cBhvr>
                                    </p:animEffect>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wipe(left)">
                                      <p:cBhvr>
                                        <p:cTn id="10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7" grpId="0" animBg="1"/>
      <p:bldP spid="8" grpId="0" animBg="1"/>
      <p:bldP spid="9" grpId="0" animBg="1"/>
      <p:bldP spid="10" grpId="0" animBg="1"/>
      <p:bldP spid="11" grpId="0" animBg="1"/>
      <p:bldP spid="12" grpId="0" animBg="1"/>
      <p:bldP spid="16" grpId="0" animBg="1"/>
      <p:bldP spid="18" grpId="0" animBg="1"/>
      <p:bldP spid="19"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EAEEB90-684B-4A17-80A1-1AF6CDA4C011}"/>
              </a:ext>
            </a:extLst>
          </p:cNvPr>
          <p:cNvPicPr>
            <a:picLocks noChangeAspect="1"/>
          </p:cNvPicPr>
          <p:nvPr/>
        </p:nvPicPr>
        <p:blipFill rotWithShape="1">
          <a:blip r:embed="rId2">
            <a:extLst>
              <a:ext uri="{28A0092B-C50C-407E-A947-70E740481C1C}">
                <a14:useLocalDpi xmlns:a14="http://schemas.microsoft.com/office/drawing/2010/main" val="0"/>
              </a:ext>
            </a:extLst>
          </a:blip>
          <a:srcRect t="42592" b="8519"/>
          <a:stretch/>
        </p:blipFill>
        <p:spPr>
          <a:xfrm>
            <a:off x="-152400" y="5180588"/>
            <a:ext cx="12344400" cy="2667000"/>
          </a:xfrm>
          <a:prstGeom prst="rect">
            <a:avLst/>
          </a:prstGeom>
        </p:spPr>
      </p:pic>
      <p:sp>
        <p:nvSpPr>
          <p:cNvPr id="14" name="Oval 13">
            <a:extLst>
              <a:ext uri="{FF2B5EF4-FFF2-40B4-BE49-F238E27FC236}">
                <a16:creationId xmlns:a16="http://schemas.microsoft.com/office/drawing/2014/main" id="{536FC5CD-9B53-4601-A523-E82BC280A0CC}"/>
              </a:ext>
            </a:extLst>
          </p:cNvPr>
          <p:cNvSpPr/>
          <p:nvPr/>
        </p:nvSpPr>
        <p:spPr>
          <a:xfrm>
            <a:off x="0" y="0"/>
            <a:ext cx="4914900" cy="1422400"/>
          </a:xfrm>
          <a:prstGeom prst="ellipse">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a:solidFill>
                  <a:schemeClr val="accent6">
                    <a:lumMod val="75000"/>
                  </a:schemeClr>
                </a:solidFill>
                <a:latin typeface="UTM Aristote" panose="02040603050506020204" pitchFamily="18" charset="0"/>
                <a:cs typeface="Times New Roman" panose="02020603050405020304" pitchFamily="18" charset="0"/>
              </a:rPr>
              <a:t>Giọng đọc</a:t>
            </a:r>
          </a:p>
        </p:txBody>
      </p:sp>
      <p:pic>
        <p:nvPicPr>
          <p:cNvPr id="15" name="图片 5">
            <a:extLst>
              <a:ext uri="{FF2B5EF4-FFF2-40B4-BE49-F238E27FC236}">
                <a16:creationId xmlns:a16="http://schemas.microsoft.com/office/drawing/2014/main" id="{F47F6E30-CDC3-4EE3-B9AF-B91B64F304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98461" y="82213"/>
            <a:ext cx="1193539" cy="978573"/>
          </a:xfrm>
          <a:prstGeom prst="rect">
            <a:avLst/>
          </a:prstGeom>
        </p:spPr>
      </p:pic>
      <p:sp>
        <p:nvSpPr>
          <p:cNvPr id="17" name="TextBox 16">
            <a:extLst>
              <a:ext uri="{FF2B5EF4-FFF2-40B4-BE49-F238E27FC236}">
                <a16:creationId xmlns:a16="http://schemas.microsoft.com/office/drawing/2014/main" id="{612685CE-19D7-4B22-8B41-B84BA30D7F1F}"/>
              </a:ext>
            </a:extLst>
          </p:cNvPr>
          <p:cNvSpPr txBox="1"/>
          <p:nvPr/>
        </p:nvSpPr>
        <p:spPr>
          <a:xfrm>
            <a:off x="1067060" y="1677412"/>
            <a:ext cx="10553440" cy="1077218"/>
          </a:xfrm>
          <a:prstGeom prst="rect">
            <a:avLst/>
          </a:prstGeom>
          <a:noFill/>
        </p:spPr>
        <p:txBody>
          <a:bodyPr wrap="square" rtlCol="0">
            <a:spAutoFit/>
          </a:bodyPr>
          <a:lstStyle/>
          <a:p>
            <a:pPr>
              <a:defRPr/>
            </a:pPr>
            <a:r>
              <a:rPr lang="en-US" sz="3200">
                <a:latin typeface="Times New Roman" panose="02020603050405020304" pitchFamily="18" charset="0"/>
                <a:cs typeface="Times New Roman" panose="02020603050405020304" pitchFamily="18" charset="0"/>
              </a:rPr>
              <a:t>Toàn bài đọc với giọng nhẹ nhàng, thể hiện cảm hứng ngợi ca, kính trọng nhà tài trợ đặc biệt của Cách mạng.</a:t>
            </a:r>
          </a:p>
        </p:txBody>
      </p:sp>
      <p:sp>
        <p:nvSpPr>
          <p:cNvPr id="6" name="TextBox 5">
            <a:extLst>
              <a:ext uri="{FF2B5EF4-FFF2-40B4-BE49-F238E27FC236}">
                <a16:creationId xmlns:a16="http://schemas.microsoft.com/office/drawing/2014/main" id="{30D1BEB8-B79D-4379-B315-6AFD7B3BB4F8}"/>
              </a:ext>
            </a:extLst>
          </p:cNvPr>
          <p:cNvSpPr txBox="1"/>
          <p:nvPr/>
        </p:nvSpPr>
        <p:spPr>
          <a:xfrm>
            <a:off x="1080021" y="2832647"/>
            <a:ext cx="10553440" cy="1569660"/>
          </a:xfrm>
          <a:prstGeom prst="rect">
            <a:avLst/>
          </a:prstGeom>
          <a:noFill/>
        </p:spPr>
        <p:txBody>
          <a:bodyPr wrap="square" rtlCol="0">
            <a:spAutoFit/>
          </a:bodyPr>
          <a:lstStyle/>
          <a:p>
            <a:pPr>
              <a:defRPr/>
            </a:pPr>
            <a:r>
              <a:rPr lang="en-US" sz="3200">
                <a:latin typeface="Times New Roman" panose="02020603050405020304" pitchFamily="18" charset="0"/>
                <a:cs typeface="Times New Roman" panose="02020603050405020304" pitchFamily="18" charset="0"/>
              </a:rPr>
              <a:t>Nhấn giọng ở những từ: </a:t>
            </a:r>
            <a:r>
              <a:rPr lang="en-US" sz="3200" i="1">
                <a:solidFill>
                  <a:srgbClr val="E07020"/>
                </a:solidFill>
                <a:latin typeface="Times New Roman" panose="02020603050405020304" pitchFamily="18" charset="0"/>
                <a:cs typeface="Times New Roman" panose="02020603050405020304" pitchFamily="18" charset="0"/>
              </a:rPr>
              <a:t>tư sản lớn, nổi tiếng, nhiệt thành, trợ giúp to lớn, 3 vạn đồng, xúc động, sửng sốt, 24 đồng, 64 lạng vàng, 10 vạn đồng, suốt cuộc đời, đặc biệt,…</a:t>
            </a:r>
          </a:p>
        </p:txBody>
      </p:sp>
    </p:spTree>
    <p:extLst>
      <p:ext uri="{BB962C8B-B14F-4D97-AF65-F5344CB8AC3E}">
        <p14:creationId xmlns:p14="http://schemas.microsoft.com/office/powerpoint/2010/main" val="3064954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750" fill="hold"/>
                                        <p:tgtEl>
                                          <p:spTgt spid="15"/>
                                        </p:tgtEl>
                                        <p:attrNameLst>
                                          <p:attrName>ppt_w</p:attrName>
                                        </p:attrNameLst>
                                      </p:cBhvr>
                                      <p:tavLst>
                                        <p:tav tm="0">
                                          <p:val>
                                            <p:fltVal val="0"/>
                                          </p:val>
                                        </p:tav>
                                        <p:tav tm="100000">
                                          <p:val>
                                            <p:strVal val="#ppt_w"/>
                                          </p:val>
                                        </p:tav>
                                      </p:tavLst>
                                    </p:anim>
                                    <p:anim calcmode="lin" valueType="num">
                                      <p:cBhvr>
                                        <p:cTn id="14" dur="750" fill="hold"/>
                                        <p:tgtEl>
                                          <p:spTgt spid="15"/>
                                        </p:tgtEl>
                                        <p:attrNameLst>
                                          <p:attrName>ppt_h</p:attrName>
                                        </p:attrNameLst>
                                      </p:cBhvr>
                                      <p:tavLst>
                                        <p:tav tm="0">
                                          <p:val>
                                            <p:fltVal val="0"/>
                                          </p:val>
                                        </p:tav>
                                        <p:tav tm="100000">
                                          <p:val>
                                            <p:strVal val="#ppt_h"/>
                                          </p:val>
                                        </p:tav>
                                      </p:tavLst>
                                    </p:anim>
                                    <p:anim calcmode="lin" valueType="num">
                                      <p:cBhvr>
                                        <p:cTn id="15" dur="750" fill="hold"/>
                                        <p:tgtEl>
                                          <p:spTgt spid="15"/>
                                        </p:tgtEl>
                                        <p:attrNameLst>
                                          <p:attrName>style.rotation</p:attrName>
                                        </p:attrNameLst>
                                      </p:cBhvr>
                                      <p:tavLst>
                                        <p:tav tm="0">
                                          <p:val>
                                            <p:fltVal val="90"/>
                                          </p:val>
                                        </p:tav>
                                        <p:tav tm="100000">
                                          <p:val>
                                            <p:fltVal val="0"/>
                                          </p:val>
                                        </p:tav>
                                      </p:tavLst>
                                    </p:anim>
                                    <p:animEffect transition="in" filter="fade">
                                      <p:cBhvr>
                                        <p:cTn id="16" dur="75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80">
                                          <p:stCondLst>
                                            <p:cond delay="0"/>
                                          </p:stCondLst>
                                        </p:cTn>
                                        <p:tgtEl>
                                          <p:spTgt spid="14"/>
                                        </p:tgtEl>
                                      </p:cBhvr>
                                    </p:animEffect>
                                    <p:anim calcmode="lin" valueType="num">
                                      <p:cBhvr>
                                        <p:cTn id="2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7" dur="26">
                                          <p:stCondLst>
                                            <p:cond delay="650"/>
                                          </p:stCondLst>
                                        </p:cTn>
                                        <p:tgtEl>
                                          <p:spTgt spid="14"/>
                                        </p:tgtEl>
                                      </p:cBhvr>
                                      <p:to x="100000" y="60000"/>
                                    </p:animScale>
                                    <p:animScale>
                                      <p:cBhvr>
                                        <p:cTn id="28" dur="166" decel="50000">
                                          <p:stCondLst>
                                            <p:cond delay="676"/>
                                          </p:stCondLst>
                                        </p:cTn>
                                        <p:tgtEl>
                                          <p:spTgt spid="14"/>
                                        </p:tgtEl>
                                      </p:cBhvr>
                                      <p:to x="100000" y="100000"/>
                                    </p:animScale>
                                    <p:animScale>
                                      <p:cBhvr>
                                        <p:cTn id="29" dur="26">
                                          <p:stCondLst>
                                            <p:cond delay="1312"/>
                                          </p:stCondLst>
                                        </p:cTn>
                                        <p:tgtEl>
                                          <p:spTgt spid="14"/>
                                        </p:tgtEl>
                                      </p:cBhvr>
                                      <p:to x="100000" y="80000"/>
                                    </p:animScale>
                                    <p:animScale>
                                      <p:cBhvr>
                                        <p:cTn id="30" dur="166" decel="50000">
                                          <p:stCondLst>
                                            <p:cond delay="1338"/>
                                          </p:stCondLst>
                                        </p:cTn>
                                        <p:tgtEl>
                                          <p:spTgt spid="14"/>
                                        </p:tgtEl>
                                      </p:cBhvr>
                                      <p:to x="100000" y="100000"/>
                                    </p:animScale>
                                    <p:animScale>
                                      <p:cBhvr>
                                        <p:cTn id="31" dur="26">
                                          <p:stCondLst>
                                            <p:cond delay="1642"/>
                                          </p:stCondLst>
                                        </p:cTn>
                                        <p:tgtEl>
                                          <p:spTgt spid="14"/>
                                        </p:tgtEl>
                                      </p:cBhvr>
                                      <p:to x="100000" y="90000"/>
                                    </p:animScale>
                                    <p:animScale>
                                      <p:cBhvr>
                                        <p:cTn id="32" dur="166" decel="50000">
                                          <p:stCondLst>
                                            <p:cond delay="1668"/>
                                          </p:stCondLst>
                                        </p:cTn>
                                        <p:tgtEl>
                                          <p:spTgt spid="14"/>
                                        </p:tgtEl>
                                      </p:cBhvr>
                                      <p:to x="100000" y="100000"/>
                                    </p:animScale>
                                    <p:animScale>
                                      <p:cBhvr>
                                        <p:cTn id="33" dur="26">
                                          <p:stCondLst>
                                            <p:cond delay="1808"/>
                                          </p:stCondLst>
                                        </p:cTn>
                                        <p:tgtEl>
                                          <p:spTgt spid="14"/>
                                        </p:tgtEl>
                                      </p:cBhvr>
                                      <p:to x="100000" y="95000"/>
                                    </p:animScale>
                                    <p:animScale>
                                      <p:cBhvr>
                                        <p:cTn id="34" dur="166" decel="50000">
                                          <p:stCondLst>
                                            <p:cond delay="1834"/>
                                          </p:stCondLst>
                                        </p:cTn>
                                        <p:tgtEl>
                                          <p:spTgt spid="14"/>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9054B769-4C95-4D78-946A-E81E61A9086E}"/>
              </a:ext>
            </a:extLst>
          </p:cNvPr>
          <p:cNvSpPr>
            <a:spLocks noChangeArrowheads="1"/>
          </p:cNvSpPr>
          <p:nvPr/>
        </p:nvSpPr>
        <p:spPr bwMode="auto">
          <a:xfrm>
            <a:off x="3449787" y="1028492"/>
            <a:ext cx="84615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p>
          <a:p>
            <a:pPr algn="just" eaLnBrk="1" hangingPunct="1"/>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Ông Đỗ Đình Thiện là một nhà tư sản lớn ở Hà Nội, chủ của nhiều đồn điền, nhà máy và tiệm buôn nổi tiếng, trong đó có đồn điền Chi Nê ở huyện Lạc Thủy, tỉnh Hòa Bình.</a:t>
            </a:r>
          </a:p>
          <a:p>
            <a:pPr indent="635000" algn="just" eaLnBrk="1" hangingPunct="1"/>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Với lòng nhiệt thành yêu nước, ngay từ trước Cách mạng, ông Thiện đã có những trợ giúp to lớn về tài chính cho tổ chức. Năm 1943, thông qua đồng chí Nguyễn Lương Bằng, ông gửi ủng hộ quỹ Đảng 3 vạn đồng Đông Dương. Số tiền này làm người giữ “tay hòm chìa khóa” của Đảng không khỏi xúc động và sửng sốt, bởi lúc bấy giờ, ngân quỹ của Đảng chỉ còn có … 24 đồng.</a:t>
            </a:r>
          </a:p>
        </p:txBody>
      </p:sp>
      <p:pic>
        <p:nvPicPr>
          <p:cNvPr id="6" name="Picture 5">
            <a:extLst>
              <a:ext uri="{FF2B5EF4-FFF2-40B4-BE49-F238E27FC236}">
                <a16:creationId xmlns:a16="http://schemas.microsoft.com/office/drawing/2014/main" id="{F95A01D1-0DAF-43BF-8467-8FB332E5C5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3712" y="1583768"/>
            <a:ext cx="3173687" cy="3859741"/>
          </a:xfrm>
          <a:prstGeom prst="ellipse">
            <a:avLst/>
          </a:prstGeom>
          <a:ln>
            <a:noFill/>
          </a:ln>
          <a:effectLst>
            <a:softEdge rad="112500"/>
          </a:effectLst>
        </p:spPr>
      </p:pic>
      <p:sp>
        <p:nvSpPr>
          <p:cNvPr id="7" name="Text Box 64">
            <a:extLst>
              <a:ext uri="{FF2B5EF4-FFF2-40B4-BE49-F238E27FC236}">
                <a16:creationId xmlns:a16="http://schemas.microsoft.com/office/drawing/2014/main" id="{F8FBD185-B099-47A7-995A-A249047157C4}"/>
              </a:ext>
            </a:extLst>
          </p:cNvPr>
          <p:cNvSpPr txBox="1">
            <a:spLocks noChangeArrowheads="1"/>
          </p:cNvSpPr>
          <p:nvPr/>
        </p:nvSpPr>
        <p:spPr bwMode="auto">
          <a:xfrm>
            <a:off x="546100" y="748268"/>
            <a:ext cx="114921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sz="3600" b="1">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rPr>
              <a:t>Nhà tài trợ đặc biệt của Cách mạng</a:t>
            </a:r>
            <a:endParaRPr lang="en-US" sz="3600" b="1" dirty="0">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endParaRPr>
          </a:p>
        </p:txBody>
      </p:sp>
      <p:sp>
        <p:nvSpPr>
          <p:cNvPr id="8" name="文本框 1">
            <a:extLst>
              <a:ext uri="{FF2B5EF4-FFF2-40B4-BE49-F238E27FC236}">
                <a16:creationId xmlns:a16="http://schemas.microsoft.com/office/drawing/2014/main" id="{48D67DCB-BA41-4170-B996-466C9909FB38}"/>
              </a:ext>
            </a:extLst>
          </p:cNvPr>
          <p:cNvSpPr txBox="1"/>
          <p:nvPr/>
        </p:nvSpPr>
        <p:spPr>
          <a:xfrm>
            <a:off x="4371382" y="250964"/>
            <a:ext cx="3263945"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2800" b="1">
                <a:solidFill>
                  <a:schemeClr val="accent6">
                    <a:lumMod val="75000"/>
                  </a:schemeClr>
                </a:solidFill>
                <a:latin typeface="UTM French Vanilla" panose="02040603050506020204" pitchFamily="18" charset="0"/>
                <a:ea typeface="微软雅黑" panose="020B0503020204020204" pitchFamily="34" charset="-122"/>
              </a:rPr>
              <a:t>Tập đọc</a:t>
            </a:r>
          </a:p>
        </p:txBody>
      </p:sp>
      <p:sp>
        <p:nvSpPr>
          <p:cNvPr id="9" name="TextBox 8">
            <a:extLst>
              <a:ext uri="{FF2B5EF4-FFF2-40B4-BE49-F238E27FC236}">
                <a16:creationId xmlns:a16="http://schemas.microsoft.com/office/drawing/2014/main" id="{227EB819-624F-4DA2-9BAD-FD515B9F52A4}"/>
              </a:ext>
            </a:extLst>
          </p:cNvPr>
          <p:cNvSpPr txBox="1"/>
          <p:nvPr/>
        </p:nvSpPr>
        <p:spPr>
          <a:xfrm>
            <a:off x="225211" y="5443509"/>
            <a:ext cx="3030687" cy="954107"/>
          </a:xfrm>
          <a:prstGeom prst="rect">
            <a:avLst/>
          </a:prstGeom>
          <a:noFill/>
        </p:spPr>
        <p:txBody>
          <a:bodyPr wrap="square" rtlCol="0">
            <a:spAutoFit/>
          </a:bodyPr>
          <a:lstStyle/>
          <a:p>
            <a:pPr algn="ctr"/>
            <a:r>
              <a:rPr lang="en-US" sz="2800">
                <a:ln w="0"/>
                <a:solidFill>
                  <a:srgbClr val="E0702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Đỗ Đình Thiện</a:t>
            </a:r>
          </a:p>
          <a:p>
            <a:pPr algn="ctr"/>
            <a:r>
              <a:rPr lang="en-US" sz="2800">
                <a:ln w="0"/>
                <a:solidFill>
                  <a:srgbClr val="E0702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(1904 – 1972)</a:t>
            </a:r>
            <a:endParaRPr lang="vi-VN" sz="2800">
              <a:ln w="0"/>
              <a:solidFill>
                <a:srgbClr val="E0702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613602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14:presetBounceEnd="4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40000">
                                          <p:cBhvr additive="base">
                                            <p:cTn id="19" dur="1250" fill="hold"/>
                                            <p:tgtEl>
                                              <p:spTgt spid="8"/>
                                            </p:tgtEl>
                                            <p:attrNameLst>
                                              <p:attrName>ppt_x</p:attrName>
                                            </p:attrNameLst>
                                          </p:cBhvr>
                                          <p:tavLst>
                                            <p:tav tm="0">
                                              <p:val>
                                                <p:strVal val="1+#ppt_w/2"/>
                                              </p:val>
                                            </p:tav>
                                            <p:tav tm="100000">
                                              <p:val>
                                                <p:strVal val="#ppt_x"/>
                                              </p:val>
                                            </p:tav>
                                          </p:tavLst>
                                        </p:anim>
                                        <p:anim calcmode="lin" valueType="num" p14:bounceEnd="40000">
                                          <p:cBhvr additive="base">
                                            <p:cTn id="20" dur="125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1250"/>
                                </p:stCondLst>
                                <p:childTnLst>
                                  <p:par>
                                    <p:cTn id="22" presetID="2" presetClass="entr" presetSubtype="2" fill="hold" grpId="0" nodeType="afterEffect" p14:presetBounceEnd="40000">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14:bounceEnd="40000">
                                          <p:cBhvr additive="base">
                                            <p:cTn id="24" dur="1000" fill="hold"/>
                                            <p:tgtEl>
                                              <p:spTgt spid="7"/>
                                            </p:tgtEl>
                                            <p:attrNameLst>
                                              <p:attrName>ppt_x</p:attrName>
                                            </p:attrNameLst>
                                          </p:cBhvr>
                                          <p:tavLst>
                                            <p:tav tm="0">
                                              <p:val>
                                                <p:strVal val="1+#ppt_w/2"/>
                                              </p:val>
                                            </p:tav>
                                            <p:tav tm="100000">
                                              <p:val>
                                                <p:strVal val="#ppt_x"/>
                                              </p:val>
                                            </p:tav>
                                          </p:tavLst>
                                        </p:anim>
                                        <p:anim calcmode="lin" valueType="num" p14:bounceEnd="40000">
                                          <p:cBhvr additive="base">
                                            <p:cTn id="25"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up)">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250" fill="hold"/>
                                            <p:tgtEl>
                                              <p:spTgt spid="8"/>
                                            </p:tgtEl>
                                            <p:attrNameLst>
                                              <p:attrName>ppt_x</p:attrName>
                                            </p:attrNameLst>
                                          </p:cBhvr>
                                          <p:tavLst>
                                            <p:tav tm="0">
                                              <p:val>
                                                <p:strVal val="1+#ppt_w/2"/>
                                              </p:val>
                                            </p:tav>
                                            <p:tav tm="100000">
                                              <p:val>
                                                <p:strVal val="#ppt_x"/>
                                              </p:val>
                                            </p:tav>
                                          </p:tavLst>
                                        </p:anim>
                                        <p:anim calcmode="lin" valueType="num">
                                          <p:cBhvr additive="base">
                                            <p:cTn id="20" dur="125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1250"/>
                                </p:stCondLst>
                                <p:childTnLst>
                                  <p:par>
                                    <p:cTn id="22" presetID="2" presetClass="entr" presetSubtype="2"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1000" fill="hold"/>
                                            <p:tgtEl>
                                              <p:spTgt spid="7"/>
                                            </p:tgtEl>
                                            <p:attrNameLst>
                                              <p:attrName>ppt_x</p:attrName>
                                            </p:attrNameLst>
                                          </p:cBhvr>
                                          <p:tavLst>
                                            <p:tav tm="0">
                                              <p:val>
                                                <p:strVal val="1+#ppt_w/2"/>
                                              </p:val>
                                            </p:tav>
                                            <p:tav tm="100000">
                                              <p:val>
                                                <p:strVal val="#ppt_x"/>
                                              </p:val>
                                            </p:tav>
                                          </p:tavLst>
                                        </p:anim>
                                        <p:anim calcmode="lin" valueType="num">
                                          <p:cBhvr additive="base">
                                            <p:cTn id="25"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up)">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FE245A32-852B-4579-821B-83513240DD66}"/>
              </a:ext>
            </a:extLst>
          </p:cNvPr>
          <p:cNvSpPr>
            <a:spLocks noChangeArrowheads="1"/>
          </p:cNvSpPr>
          <p:nvPr/>
        </p:nvSpPr>
        <p:spPr bwMode="auto">
          <a:xfrm>
            <a:off x="438150" y="973127"/>
            <a:ext cx="11315699"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p>
          <a:p>
            <a:pPr indent="571500" algn="just" eaLnBrk="1" hangingPunct="1"/>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Khi Cách mạng thành công, sự tài trợ của ông Thiện đối với Cách mạng còn lớn hơn nhiều. Trong Tuần lễ Vàng, ông đã ủng hộ Chính phủ tới 64 lạng vàng. Với Quỹ Độc lập Trung ương, ông cũng đóng góp tới 10 vạn đồng Đông Dương và được chính phủ tín nhiệm giao phụ trách Quỹ.</a:t>
            </a:r>
          </a:p>
          <a:p>
            <a:pPr indent="571500" algn="just" eaLnBrk="1" hangingPunct="1"/>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Trong thời kì kháng chiến chống thực dân Pháp, gia đình ông Thiện ủng hộ cán bộ, bộ đội Khu II hàng trăm tấn thóc – là sản phẩm thu hoạch từ đồn điền Chi Nê màu mỡ. Sau hòa bình, ông Thiện đã hiến toàn bộ đồn điền này cho Nhà nước.</a:t>
            </a:r>
          </a:p>
          <a:p>
            <a:pPr indent="571500" algn="just" eaLnBrk="1" hangingPunct="1"/>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Trong suốt cuộc đời mình, nhà tư sản Đỗ Đình Thiện đã hết lòng ủng hộ Cách mạng mà không hề đòi hỏi sự đền đáp nào. Ông là nhà tư sản yêu nước, nhà tài trợ đặc biệt của Cách mạng.</a:t>
            </a:r>
          </a:p>
        </p:txBody>
      </p:sp>
      <p:sp>
        <p:nvSpPr>
          <p:cNvPr id="5" name="TextBox 4">
            <a:extLst>
              <a:ext uri="{FF2B5EF4-FFF2-40B4-BE49-F238E27FC236}">
                <a16:creationId xmlns:a16="http://schemas.microsoft.com/office/drawing/2014/main" id="{469D0180-639C-4745-9223-7C46AED688A8}"/>
              </a:ext>
            </a:extLst>
          </p:cNvPr>
          <p:cNvSpPr txBox="1"/>
          <p:nvPr/>
        </p:nvSpPr>
        <p:spPr>
          <a:xfrm>
            <a:off x="8204201" y="6236106"/>
            <a:ext cx="3640672" cy="523220"/>
          </a:xfrm>
          <a:prstGeom prst="rect">
            <a:avLst/>
          </a:prstGeom>
          <a:noFill/>
        </p:spPr>
        <p:txBody>
          <a:bodyPr wrap="square" rtlCol="0">
            <a:spAutoFit/>
          </a:bodyPr>
          <a:lstStyle/>
          <a:p>
            <a:r>
              <a:rPr lang="en-US" sz="2800" i="1">
                <a:solidFill>
                  <a:schemeClr val="accent6">
                    <a:lumMod val="75000"/>
                  </a:schemeClr>
                </a:solidFill>
                <a:latin typeface="Times New Roman" panose="02020603050405020304" pitchFamily="18" charset="0"/>
                <a:cs typeface="Times New Roman" panose="02020603050405020304" pitchFamily="18" charset="0"/>
              </a:rPr>
              <a:t>Theo Phạm Hải</a:t>
            </a:r>
          </a:p>
        </p:txBody>
      </p:sp>
      <p:sp>
        <p:nvSpPr>
          <p:cNvPr id="6" name="Text Box 64">
            <a:extLst>
              <a:ext uri="{FF2B5EF4-FFF2-40B4-BE49-F238E27FC236}">
                <a16:creationId xmlns:a16="http://schemas.microsoft.com/office/drawing/2014/main" id="{658508B5-32ED-4EF5-815A-7162FCFF9C32}"/>
              </a:ext>
            </a:extLst>
          </p:cNvPr>
          <p:cNvSpPr txBox="1">
            <a:spLocks noChangeArrowheads="1"/>
          </p:cNvSpPr>
          <p:nvPr/>
        </p:nvSpPr>
        <p:spPr bwMode="auto">
          <a:xfrm>
            <a:off x="546100" y="748268"/>
            <a:ext cx="114921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sz="3600" b="1">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rPr>
              <a:t>Nhà tài trợ đặc biệt của Cách mạng</a:t>
            </a:r>
            <a:endParaRPr lang="en-US" sz="3600" b="1" dirty="0">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endParaRPr>
          </a:p>
        </p:txBody>
      </p:sp>
      <p:sp>
        <p:nvSpPr>
          <p:cNvPr id="7" name="文本框 1">
            <a:extLst>
              <a:ext uri="{FF2B5EF4-FFF2-40B4-BE49-F238E27FC236}">
                <a16:creationId xmlns:a16="http://schemas.microsoft.com/office/drawing/2014/main" id="{2A6261DB-C653-4F8B-966A-F78D11B5A86B}"/>
              </a:ext>
            </a:extLst>
          </p:cNvPr>
          <p:cNvSpPr txBox="1"/>
          <p:nvPr/>
        </p:nvSpPr>
        <p:spPr>
          <a:xfrm>
            <a:off x="4371382" y="250964"/>
            <a:ext cx="3263945"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2800" b="1">
                <a:solidFill>
                  <a:schemeClr val="accent6">
                    <a:lumMod val="75000"/>
                  </a:schemeClr>
                </a:solidFill>
                <a:latin typeface="UTM French Vanilla" panose="02040603050506020204" pitchFamily="18" charset="0"/>
                <a:ea typeface="微软雅黑" panose="020B0503020204020204" pitchFamily="34" charset="-122"/>
              </a:rPr>
              <a:t>Tập đọc</a:t>
            </a:r>
          </a:p>
        </p:txBody>
      </p:sp>
    </p:spTree>
    <p:extLst>
      <p:ext uri="{BB962C8B-B14F-4D97-AF65-F5344CB8AC3E}">
        <p14:creationId xmlns:p14="http://schemas.microsoft.com/office/powerpoint/2010/main" val="86063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EAEEB90-684B-4A17-80A1-1AF6CDA4C011}"/>
              </a:ext>
            </a:extLst>
          </p:cNvPr>
          <p:cNvPicPr>
            <a:picLocks noChangeAspect="1"/>
          </p:cNvPicPr>
          <p:nvPr/>
        </p:nvPicPr>
        <p:blipFill rotWithShape="1">
          <a:blip r:embed="rId2">
            <a:extLst>
              <a:ext uri="{28A0092B-C50C-407E-A947-70E740481C1C}">
                <a14:useLocalDpi xmlns:a14="http://schemas.microsoft.com/office/drawing/2010/main" val="0"/>
              </a:ext>
            </a:extLst>
          </a:blip>
          <a:srcRect t="42592" b="8519"/>
          <a:stretch/>
        </p:blipFill>
        <p:spPr>
          <a:xfrm>
            <a:off x="-152400" y="5180588"/>
            <a:ext cx="12344400" cy="2667000"/>
          </a:xfrm>
          <a:prstGeom prst="rect">
            <a:avLst/>
          </a:prstGeom>
        </p:spPr>
      </p:pic>
      <p:pic>
        <p:nvPicPr>
          <p:cNvPr id="15" name="图片 5">
            <a:extLst>
              <a:ext uri="{FF2B5EF4-FFF2-40B4-BE49-F238E27FC236}">
                <a16:creationId xmlns:a16="http://schemas.microsoft.com/office/drawing/2014/main" id="{F47F6E30-CDC3-4EE3-B9AF-B91B64F304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98461" y="82213"/>
            <a:ext cx="1193539" cy="978573"/>
          </a:xfrm>
          <a:prstGeom prst="rect">
            <a:avLst/>
          </a:prstGeom>
        </p:spPr>
      </p:pic>
      <p:sp>
        <p:nvSpPr>
          <p:cNvPr id="2" name="Rectangle: Rounded Corners 1">
            <a:extLst>
              <a:ext uri="{FF2B5EF4-FFF2-40B4-BE49-F238E27FC236}">
                <a16:creationId xmlns:a16="http://schemas.microsoft.com/office/drawing/2014/main" id="{FFD0CAF7-69FE-4860-AF93-9579FA0C5D37}"/>
              </a:ext>
            </a:extLst>
          </p:cNvPr>
          <p:cNvSpPr/>
          <p:nvPr/>
        </p:nvSpPr>
        <p:spPr>
          <a:xfrm>
            <a:off x="3359280" y="82213"/>
            <a:ext cx="5969000" cy="1077218"/>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a:solidFill>
                  <a:schemeClr val="accent6">
                    <a:lumMod val="75000"/>
                  </a:schemeClr>
                </a:solidFill>
                <a:latin typeface="UTM Aristote" panose="02040603050506020204" pitchFamily="18" charset="0"/>
                <a:cs typeface="Times New Roman" panose="02020603050405020304" pitchFamily="18" charset="0"/>
              </a:rPr>
              <a:t>Luyện đọc từ</a:t>
            </a:r>
          </a:p>
        </p:txBody>
      </p:sp>
      <p:sp>
        <p:nvSpPr>
          <p:cNvPr id="8" name="Text Box 13">
            <a:extLst>
              <a:ext uri="{FF2B5EF4-FFF2-40B4-BE49-F238E27FC236}">
                <a16:creationId xmlns:a16="http://schemas.microsoft.com/office/drawing/2014/main" id="{B75B0127-C4AE-4330-ABC6-DD4BFF6817A9}"/>
              </a:ext>
            </a:extLst>
          </p:cNvPr>
          <p:cNvSpPr txBox="1">
            <a:spLocks noChangeArrowheads="1"/>
          </p:cNvSpPr>
          <p:nvPr/>
        </p:nvSpPr>
        <p:spPr bwMode="auto">
          <a:xfrm>
            <a:off x="4798218" y="1897289"/>
            <a:ext cx="2362200" cy="707886"/>
          </a:xfrm>
          <a:prstGeom prst="rect">
            <a:avLst/>
          </a:prstGeom>
          <a:noFill/>
          <a:ln w="9525">
            <a:noFill/>
            <a:miter lim="800000"/>
            <a:headEnd/>
            <a:tailEnd/>
          </a:ln>
          <a:effectLst/>
        </p:spPr>
        <p:txBody>
          <a:bodyPr>
            <a:spAutoFit/>
          </a:bodyPr>
          <a:lstStyle/>
          <a:p>
            <a:pPr>
              <a:spcBef>
                <a:spcPct val="50000"/>
              </a:spcBef>
              <a:defRPr/>
            </a:pPr>
            <a:r>
              <a:rPr lang="en-US" sz="40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000" b="1"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sửng</a:t>
            </a:r>
            <a:r>
              <a:rPr lang="en-US" sz="40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000" b="1"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a:t>
            </a:r>
            <a:r>
              <a:rPr lang="en-US" sz="40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ốt</a:t>
            </a:r>
            <a:endParaRPr lang="en-US" sz="4000" b="1"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9" name="Text Box 14">
            <a:extLst>
              <a:ext uri="{FF2B5EF4-FFF2-40B4-BE49-F238E27FC236}">
                <a16:creationId xmlns:a16="http://schemas.microsoft.com/office/drawing/2014/main" id="{138BA27F-D10D-4A12-923B-562E9A81CF72}"/>
              </a:ext>
            </a:extLst>
          </p:cNvPr>
          <p:cNvSpPr txBox="1">
            <a:spLocks noChangeArrowheads="1"/>
          </p:cNvSpPr>
          <p:nvPr/>
        </p:nvSpPr>
        <p:spPr bwMode="auto">
          <a:xfrm>
            <a:off x="4798218" y="2579283"/>
            <a:ext cx="2595563" cy="707886"/>
          </a:xfrm>
          <a:prstGeom prst="rect">
            <a:avLst/>
          </a:prstGeom>
          <a:noFill/>
          <a:ln w="9525">
            <a:noFill/>
            <a:miter lim="800000"/>
            <a:headEnd/>
            <a:tailEnd/>
          </a:ln>
          <a:effectLst/>
        </p:spPr>
        <p:txBody>
          <a:bodyPr>
            <a:spAutoFit/>
          </a:bodyPr>
          <a:lstStyle/>
          <a:p>
            <a:pPr>
              <a:spcBef>
                <a:spcPct val="50000"/>
              </a:spcBef>
              <a:defRPr/>
            </a:pPr>
            <a:r>
              <a:rPr lang="en-US" sz="40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ngân</a:t>
            </a:r>
            <a:r>
              <a:rPr lang="en-US" sz="40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qu</a:t>
            </a:r>
            <a:r>
              <a:rPr lang="en-US" sz="4000" b="1"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ỹ</a:t>
            </a:r>
            <a:endParaRPr lang="en-US" sz="4000"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AB4D4AD3-2661-4924-8868-0021E72DEFD2}"/>
              </a:ext>
            </a:extLst>
          </p:cNvPr>
          <p:cNvSpPr/>
          <p:nvPr/>
        </p:nvSpPr>
        <p:spPr>
          <a:xfrm>
            <a:off x="1715524" y="4957353"/>
            <a:ext cx="269626" cy="461665"/>
          </a:xfrm>
          <a:prstGeom prst="rect">
            <a:avLst/>
          </a:prstGeom>
        </p:spPr>
        <p:txBody>
          <a:bodyPr wrap="none">
            <a:spAutoFit/>
          </a:bodyPr>
          <a:lstStyle/>
          <a:p>
            <a:r>
              <a:rPr lang="en-US" sz="2400" b="1">
                <a:latin typeface="Arial" pitchFamily="34" charset="0"/>
                <a:cs typeface="Arial" pitchFamily="34" charset="0"/>
              </a:rPr>
              <a:t> </a:t>
            </a:r>
            <a:endParaRPr lang="en-US" sz="2400" b="1" dirty="0">
              <a:latin typeface="Arial" pitchFamily="34" charset="0"/>
              <a:cs typeface="Arial" pitchFamily="34" charset="0"/>
            </a:endParaRPr>
          </a:p>
        </p:txBody>
      </p:sp>
      <p:sp>
        <p:nvSpPr>
          <p:cNvPr id="12" name="TextBox 11">
            <a:extLst>
              <a:ext uri="{FF2B5EF4-FFF2-40B4-BE49-F238E27FC236}">
                <a16:creationId xmlns:a16="http://schemas.microsoft.com/office/drawing/2014/main" id="{BB70654A-05B1-452E-966B-3DC185C43BE0}"/>
              </a:ext>
            </a:extLst>
          </p:cNvPr>
          <p:cNvSpPr txBox="1"/>
          <p:nvPr/>
        </p:nvSpPr>
        <p:spPr>
          <a:xfrm>
            <a:off x="1193835" y="3996506"/>
            <a:ext cx="10020265" cy="1569660"/>
          </a:xfrm>
          <a:prstGeom prst="rect">
            <a:avLst/>
          </a:prstGeom>
          <a:noFill/>
        </p:spPr>
        <p:txBody>
          <a:bodyPr wrap="square" rtlCol="0">
            <a:spAutoFit/>
          </a:bodyPr>
          <a:lstStyle/>
          <a:p>
            <a:pPr lvl="0" algn="just"/>
            <a:r>
              <a:rPr lang="en-US" sz="3200">
                <a:solidFill>
                  <a:prstClr val="black"/>
                </a:solidFill>
                <a:latin typeface="Times New Roman" pitchFamily="18" charset="0"/>
                <a:cs typeface="Times New Roman" pitchFamily="18" charset="0"/>
              </a:rPr>
              <a:t>Số tiền này làm người giữ “ tay hòm chìa khóa” của Đảng </a:t>
            </a:r>
            <a:r>
              <a:rPr lang="en-US" sz="3200" b="1">
                <a:solidFill>
                  <a:srgbClr val="FF0000"/>
                </a:solidFill>
                <a:latin typeface="Times New Roman" pitchFamily="18" charset="0"/>
                <a:cs typeface="Times New Roman" pitchFamily="18" charset="0"/>
              </a:rPr>
              <a:t>/</a:t>
            </a:r>
            <a:r>
              <a:rPr lang="en-US" sz="3200">
                <a:solidFill>
                  <a:prstClr val="black"/>
                </a:solidFill>
                <a:latin typeface="Times New Roman" pitchFamily="18" charset="0"/>
                <a:cs typeface="Times New Roman" pitchFamily="18" charset="0"/>
              </a:rPr>
              <a:t> không khỏi xúc động </a:t>
            </a:r>
            <a:r>
              <a:rPr lang="en-US" sz="3200" b="1">
                <a:solidFill>
                  <a:srgbClr val="FF0000"/>
                </a:solidFill>
                <a:latin typeface="Times New Roman" pitchFamily="18" charset="0"/>
                <a:cs typeface="Times New Roman" pitchFamily="18" charset="0"/>
              </a:rPr>
              <a:t>/</a:t>
            </a:r>
            <a:r>
              <a:rPr lang="en-US" sz="3200">
                <a:solidFill>
                  <a:prstClr val="black"/>
                </a:solidFill>
                <a:latin typeface="Times New Roman" pitchFamily="18" charset="0"/>
                <a:cs typeface="Times New Roman" pitchFamily="18" charset="0"/>
              </a:rPr>
              <a:t> và sửng sốt, bởi lúc mấy giờ, ngân quỹ của Đảng chỉ còn có...</a:t>
            </a:r>
            <a:r>
              <a:rPr lang="en-US" sz="3200" b="1">
                <a:solidFill>
                  <a:srgbClr val="FF0000"/>
                </a:solidFill>
                <a:latin typeface="Times New Roman" pitchFamily="18" charset="0"/>
                <a:cs typeface="Times New Roman" pitchFamily="18" charset="0"/>
              </a:rPr>
              <a:t> //</a:t>
            </a:r>
            <a:r>
              <a:rPr lang="en-US" sz="3200">
                <a:solidFill>
                  <a:prstClr val="black"/>
                </a:solidFill>
                <a:latin typeface="Times New Roman" pitchFamily="18" charset="0"/>
                <a:cs typeface="Times New Roman" pitchFamily="18" charset="0"/>
              </a:rPr>
              <a:t>24 đồng.</a:t>
            </a:r>
          </a:p>
        </p:txBody>
      </p:sp>
      <p:sp>
        <p:nvSpPr>
          <p:cNvPr id="18" name="Text Box 14">
            <a:extLst>
              <a:ext uri="{FF2B5EF4-FFF2-40B4-BE49-F238E27FC236}">
                <a16:creationId xmlns:a16="http://schemas.microsoft.com/office/drawing/2014/main" id="{8960356D-07D0-4E77-8C7B-60EB7E5AB0AA}"/>
              </a:ext>
            </a:extLst>
          </p:cNvPr>
          <p:cNvSpPr txBox="1">
            <a:spLocks noChangeArrowheads="1"/>
          </p:cNvSpPr>
          <p:nvPr/>
        </p:nvSpPr>
        <p:spPr bwMode="auto">
          <a:xfrm>
            <a:off x="687368" y="3177003"/>
            <a:ext cx="2595563" cy="707886"/>
          </a:xfrm>
          <a:prstGeom prst="rect">
            <a:avLst/>
          </a:prstGeom>
          <a:noFill/>
          <a:ln w="9525">
            <a:noFill/>
            <a:miter lim="800000"/>
            <a:headEnd/>
            <a:tailEnd/>
          </a:ln>
          <a:effectLst/>
        </p:spPr>
        <p:txBody>
          <a:bodyPr>
            <a:spAutoFit/>
          </a:bodyPr>
          <a:lstStyle/>
          <a:p>
            <a:pPr>
              <a:spcBef>
                <a:spcPct val="50000"/>
              </a:spcBef>
              <a:defRPr/>
            </a:pPr>
            <a:r>
              <a:rPr lang="en-US" sz="4000" b="1" u="sng">
                <a:effectLst>
                  <a:outerShdw blurRad="38100" dist="38100" dir="2700000" algn="tl">
                    <a:srgbClr val="C0C0C0"/>
                  </a:outerShdw>
                </a:effectLst>
                <a:latin typeface="Times New Roman" panose="02020603050405020304" pitchFamily="18" charset="0"/>
                <a:cs typeface="Times New Roman" panose="02020603050405020304" pitchFamily="18" charset="0"/>
              </a:rPr>
              <a:t>Câu dài:</a:t>
            </a:r>
            <a:endParaRPr lang="en-US" sz="4000" b="1" u="sng"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4454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 calcmode="lin" valueType="num">
                                      <p:cBhvr>
                                        <p:cTn id="9" dur="750" fill="hold"/>
                                        <p:tgtEl>
                                          <p:spTgt spid="15"/>
                                        </p:tgtEl>
                                        <p:attrNameLst>
                                          <p:attrName>style.rotation</p:attrName>
                                        </p:attrNameLst>
                                      </p:cBhvr>
                                      <p:tavLst>
                                        <p:tav tm="0">
                                          <p:val>
                                            <p:fltVal val="90"/>
                                          </p:val>
                                        </p:tav>
                                        <p:tav tm="100000">
                                          <p:val>
                                            <p:fltVal val="0"/>
                                          </p:val>
                                        </p:tav>
                                      </p:tavLst>
                                    </p:anim>
                                    <p:animEffect transition="in" filter="fade">
                                      <p:cBhvr>
                                        <p:cTn id="10" dur="750"/>
                                        <p:tgtEl>
                                          <p:spTgt spid="15"/>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1000"/>
                                        <p:tgtEl>
                                          <p:spTgt spid="8">
                                            <p:txEl>
                                              <p:pRg st="0" end="0"/>
                                            </p:txEl>
                                          </p:spTgt>
                                        </p:tgtEl>
                                      </p:cBhvr>
                                    </p:animEffect>
                                    <p:anim calcmode="lin" valueType="num">
                                      <p:cBhvr>
                                        <p:cTn id="2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circle(in)">
                                      <p:cBhvr>
                                        <p:cTn id="4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2"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id="{F47F6E30-CDC3-4EE3-B9AF-B91B64F304C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98461" y="82213"/>
            <a:ext cx="1193539" cy="978573"/>
          </a:xfrm>
          <a:prstGeom prst="rect">
            <a:avLst/>
          </a:prstGeom>
        </p:spPr>
      </p:pic>
      <p:sp>
        <p:nvSpPr>
          <p:cNvPr id="2" name="Rectangle: Rounded Corners 1">
            <a:extLst>
              <a:ext uri="{FF2B5EF4-FFF2-40B4-BE49-F238E27FC236}">
                <a16:creationId xmlns:a16="http://schemas.microsoft.com/office/drawing/2014/main" id="{FFD0CAF7-69FE-4860-AF93-9579FA0C5D37}"/>
              </a:ext>
            </a:extLst>
          </p:cNvPr>
          <p:cNvSpPr/>
          <p:nvPr/>
        </p:nvSpPr>
        <p:spPr>
          <a:xfrm>
            <a:off x="3359280" y="82213"/>
            <a:ext cx="5969000" cy="1077218"/>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a:solidFill>
                  <a:schemeClr val="accent6">
                    <a:lumMod val="75000"/>
                  </a:schemeClr>
                </a:solidFill>
                <a:latin typeface="UTM Aristote" panose="02040603050506020204" pitchFamily="18" charset="0"/>
                <a:cs typeface="Times New Roman" panose="02020603050405020304" pitchFamily="18" charset="0"/>
              </a:rPr>
              <a:t>Giải nghĩa từ</a:t>
            </a:r>
          </a:p>
        </p:txBody>
      </p:sp>
      <p:sp>
        <p:nvSpPr>
          <p:cNvPr id="10" name="TextBox 9">
            <a:extLst>
              <a:ext uri="{FF2B5EF4-FFF2-40B4-BE49-F238E27FC236}">
                <a16:creationId xmlns:a16="http://schemas.microsoft.com/office/drawing/2014/main" id="{BA00847D-8F23-4E5D-B872-6CEDD0301401}"/>
              </a:ext>
            </a:extLst>
          </p:cNvPr>
          <p:cNvSpPr txBox="1"/>
          <p:nvPr/>
        </p:nvSpPr>
        <p:spPr>
          <a:xfrm>
            <a:off x="3074391" y="1588985"/>
            <a:ext cx="1994649" cy="584775"/>
          </a:xfrm>
          <a:prstGeom prst="rect">
            <a:avLst/>
          </a:prstGeom>
          <a:noFill/>
        </p:spPr>
        <p:txBody>
          <a:bodyPr wrap="square" rtlCol="0">
            <a:spAutoFit/>
          </a:bodyPr>
          <a:lstStyle/>
          <a:p>
            <a:pPr>
              <a:spcBef>
                <a:spcPts val="600"/>
              </a:spcBef>
            </a:pPr>
            <a:r>
              <a:rPr lang="en-US" sz="3200" b="1">
                <a:latin typeface="Times New Roman" pitchFamily="18" charset="0"/>
                <a:cs typeface="Times New Roman" pitchFamily="18" charset="0"/>
              </a:rPr>
              <a:t>Tài trợ</a:t>
            </a:r>
          </a:p>
        </p:txBody>
      </p:sp>
      <p:sp>
        <p:nvSpPr>
          <p:cNvPr id="16" name="TextBox 15">
            <a:extLst>
              <a:ext uri="{FF2B5EF4-FFF2-40B4-BE49-F238E27FC236}">
                <a16:creationId xmlns:a16="http://schemas.microsoft.com/office/drawing/2014/main" id="{32F31131-C5E6-460A-9C20-C9F4809EAA4B}"/>
              </a:ext>
            </a:extLst>
          </p:cNvPr>
          <p:cNvSpPr txBox="1"/>
          <p:nvPr/>
        </p:nvSpPr>
        <p:spPr>
          <a:xfrm>
            <a:off x="3074391" y="2505690"/>
            <a:ext cx="1994649" cy="584775"/>
          </a:xfrm>
          <a:prstGeom prst="rect">
            <a:avLst/>
          </a:prstGeom>
          <a:noFill/>
        </p:spPr>
        <p:txBody>
          <a:bodyPr wrap="square" rtlCol="0">
            <a:spAutoFit/>
          </a:bodyPr>
          <a:lstStyle/>
          <a:p>
            <a:pPr>
              <a:spcBef>
                <a:spcPts val="600"/>
              </a:spcBef>
            </a:pPr>
            <a:r>
              <a:rPr lang="en-US" sz="3200" b="1">
                <a:latin typeface="Times New Roman" pitchFamily="18" charset="0"/>
                <a:cs typeface="Times New Roman" pitchFamily="18" charset="0"/>
              </a:rPr>
              <a:t>Đồn điền</a:t>
            </a:r>
            <a:endParaRPr lang="en-US" sz="3200" b="1"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615E4CC6-3AF8-4423-9DDE-CFCC7F128C56}"/>
              </a:ext>
            </a:extLst>
          </p:cNvPr>
          <p:cNvSpPr txBox="1"/>
          <p:nvPr/>
        </p:nvSpPr>
        <p:spPr>
          <a:xfrm>
            <a:off x="3074391" y="3420623"/>
            <a:ext cx="1994649" cy="584775"/>
          </a:xfrm>
          <a:prstGeom prst="rect">
            <a:avLst/>
          </a:prstGeom>
          <a:noFill/>
        </p:spPr>
        <p:txBody>
          <a:bodyPr wrap="square" rtlCol="0">
            <a:spAutoFit/>
          </a:bodyPr>
          <a:lstStyle/>
          <a:p>
            <a:pPr>
              <a:spcBef>
                <a:spcPts val="600"/>
              </a:spcBef>
            </a:pPr>
            <a:r>
              <a:rPr lang="en-US" sz="3200" b="1">
                <a:latin typeface="Times New Roman" pitchFamily="18" charset="0"/>
                <a:cs typeface="Times New Roman" pitchFamily="18" charset="0"/>
              </a:rPr>
              <a:t>Tổ chức</a:t>
            </a:r>
            <a:endParaRPr lang="en-US" sz="3200" b="1" dirty="0">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49FEB7E4-A384-4526-9693-4F46000EBD02}"/>
              </a:ext>
            </a:extLst>
          </p:cNvPr>
          <p:cNvSpPr txBox="1"/>
          <p:nvPr/>
        </p:nvSpPr>
        <p:spPr>
          <a:xfrm>
            <a:off x="3074391" y="4335556"/>
            <a:ext cx="4059669" cy="584775"/>
          </a:xfrm>
          <a:prstGeom prst="rect">
            <a:avLst/>
          </a:prstGeom>
          <a:noFill/>
        </p:spPr>
        <p:txBody>
          <a:bodyPr wrap="square" rtlCol="0">
            <a:spAutoFit/>
          </a:bodyPr>
          <a:lstStyle/>
          <a:p>
            <a:pPr>
              <a:spcBef>
                <a:spcPts val="600"/>
              </a:spcBef>
            </a:pPr>
            <a:r>
              <a:rPr lang="en-US" sz="3200" b="1">
                <a:latin typeface="Times New Roman" pitchFamily="18" charset="0"/>
                <a:cs typeface="Times New Roman" pitchFamily="18" charset="0"/>
              </a:rPr>
              <a:t>Đồng </a:t>
            </a:r>
            <a:r>
              <a:rPr lang="en-US" sz="3200" b="1" err="1">
                <a:latin typeface="Times New Roman" pitchFamily="18" charset="0"/>
                <a:cs typeface="Times New Roman" pitchFamily="18" charset="0"/>
              </a:rPr>
              <a:t>Đông</a:t>
            </a:r>
            <a:r>
              <a:rPr lang="en-US" sz="3200" b="1">
                <a:latin typeface="Times New Roman" pitchFamily="18" charset="0"/>
                <a:cs typeface="Times New Roman" pitchFamily="18" charset="0"/>
              </a:rPr>
              <a:t> Dương</a:t>
            </a:r>
            <a:endParaRPr lang="en-US" sz="3200" b="1" dirty="0">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id="{D87F0567-74FE-4626-9BB2-AE4513B5FF11}"/>
              </a:ext>
            </a:extLst>
          </p:cNvPr>
          <p:cNvSpPr txBox="1"/>
          <p:nvPr/>
        </p:nvSpPr>
        <p:spPr>
          <a:xfrm>
            <a:off x="7488424" y="1588985"/>
            <a:ext cx="4059669" cy="584775"/>
          </a:xfrm>
          <a:prstGeom prst="rect">
            <a:avLst/>
          </a:prstGeom>
          <a:noFill/>
        </p:spPr>
        <p:txBody>
          <a:bodyPr wrap="square" rtlCol="0">
            <a:spAutoFit/>
          </a:bodyPr>
          <a:lstStyle/>
          <a:p>
            <a:pPr>
              <a:spcBef>
                <a:spcPts val="600"/>
              </a:spcBef>
            </a:pPr>
            <a:r>
              <a:rPr lang="en-US" sz="3200" b="1">
                <a:latin typeface="Times New Roman" pitchFamily="18" charset="0"/>
                <a:cs typeface="Times New Roman" pitchFamily="18" charset="0"/>
              </a:rPr>
              <a:t>Tay </a:t>
            </a:r>
            <a:r>
              <a:rPr lang="en-US" sz="3200" b="1" dirty="0" err="1">
                <a:latin typeface="Times New Roman" pitchFamily="18" charset="0"/>
                <a:cs typeface="Times New Roman" pitchFamily="18" charset="0"/>
              </a:rPr>
              <a:t>hòm</a:t>
            </a:r>
            <a:r>
              <a:rPr lang="en-US" sz="3200" b="1" dirty="0">
                <a:latin typeface="Times New Roman" pitchFamily="18" charset="0"/>
                <a:cs typeface="Times New Roman" pitchFamily="18" charset="0"/>
              </a:rPr>
              <a:t> </a:t>
            </a:r>
            <a:r>
              <a:rPr lang="en-US" sz="3200" b="1" err="1">
                <a:latin typeface="Times New Roman" pitchFamily="18" charset="0"/>
                <a:cs typeface="Times New Roman" pitchFamily="18" charset="0"/>
              </a:rPr>
              <a:t>chìa</a:t>
            </a:r>
            <a:r>
              <a:rPr lang="en-US" sz="3200" b="1">
                <a:latin typeface="Times New Roman" pitchFamily="18" charset="0"/>
                <a:cs typeface="Times New Roman" pitchFamily="18" charset="0"/>
              </a:rPr>
              <a:t> khóa</a:t>
            </a:r>
            <a:endParaRPr lang="en-US" sz="3200" b="1" dirty="0">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id="{7FDB9180-8E0C-4543-A8F9-463422BABAC9}"/>
              </a:ext>
            </a:extLst>
          </p:cNvPr>
          <p:cNvSpPr txBox="1"/>
          <p:nvPr/>
        </p:nvSpPr>
        <p:spPr>
          <a:xfrm>
            <a:off x="7488424" y="2505690"/>
            <a:ext cx="4059669" cy="584775"/>
          </a:xfrm>
          <a:prstGeom prst="rect">
            <a:avLst/>
          </a:prstGeom>
          <a:noFill/>
        </p:spPr>
        <p:txBody>
          <a:bodyPr wrap="square" rtlCol="0">
            <a:spAutoFit/>
          </a:bodyPr>
          <a:lstStyle/>
          <a:p>
            <a:pPr>
              <a:spcBef>
                <a:spcPts val="600"/>
              </a:spcBef>
            </a:pPr>
            <a:r>
              <a:rPr lang="en-US" sz="3200" b="1">
                <a:latin typeface="Times New Roman" pitchFamily="18" charset="0"/>
                <a:cs typeface="Times New Roman" pitchFamily="18" charset="0"/>
              </a:rPr>
              <a:t>Tuần </a:t>
            </a:r>
            <a:r>
              <a:rPr lang="en-US" sz="3200" b="1" err="1">
                <a:latin typeface="Times New Roman" pitchFamily="18" charset="0"/>
                <a:cs typeface="Times New Roman" pitchFamily="18" charset="0"/>
              </a:rPr>
              <a:t>lễ</a:t>
            </a:r>
            <a:r>
              <a:rPr lang="en-US" sz="3200" b="1">
                <a:latin typeface="Times New Roman" pitchFamily="18" charset="0"/>
                <a:cs typeface="Times New Roman" pitchFamily="18" charset="0"/>
              </a:rPr>
              <a:t> Vàng</a:t>
            </a:r>
            <a:endParaRPr lang="en-US" sz="3200" b="1" dirty="0">
              <a:latin typeface="Times New Roman" pitchFamily="18" charset="0"/>
              <a:cs typeface="Times New Roman" pitchFamily="18" charset="0"/>
            </a:endParaRPr>
          </a:p>
        </p:txBody>
      </p:sp>
      <p:sp>
        <p:nvSpPr>
          <p:cNvPr id="22" name="TextBox 21">
            <a:extLst>
              <a:ext uri="{FF2B5EF4-FFF2-40B4-BE49-F238E27FC236}">
                <a16:creationId xmlns:a16="http://schemas.microsoft.com/office/drawing/2014/main" id="{BBEDF830-D279-4FAB-A644-1B8F6459C7DD}"/>
              </a:ext>
            </a:extLst>
          </p:cNvPr>
          <p:cNvSpPr txBox="1"/>
          <p:nvPr/>
        </p:nvSpPr>
        <p:spPr>
          <a:xfrm>
            <a:off x="7488424" y="3420623"/>
            <a:ext cx="4059669" cy="584775"/>
          </a:xfrm>
          <a:prstGeom prst="rect">
            <a:avLst/>
          </a:prstGeom>
          <a:noFill/>
        </p:spPr>
        <p:txBody>
          <a:bodyPr wrap="square" rtlCol="0">
            <a:spAutoFit/>
          </a:bodyPr>
          <a:lstStyle/>
          <a:p>
            <a:pPr>
              <a:spcBef>
                <a:spcPts val="600"/>
              </a:spcBef>
            </a:pPr>
            <a:r>
              <a:rPr lang="en-US" sz="3200" b="1">
                <a:latin typeface="Times New Roman" pitchFamily="18" charset="0"/>
                <a:cs typeface="Times New Roman" pitchFamily="18" charset="0"/>
              </a:rPr>
              <a:t>Quỹ </a:t>
            </a:r>
            <a:r>
              <a:rPr lang="en-US" sz="3200" b="1" dirty="0" err="1">
                <a:latin typeface="Times New Roman" pitchFamily="18" charset="0"/>
                <a:cs typeface="Times New Roman" pitchFamily="18" charset="0"/>
              </a:rPr>
              <a:t>Độc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lập</a:t>
            </a:r>
            <a:endParaRPr lang="en-US" sz="3200" b="1" dirty="0">
              <a:latin typeface="Times New Roman" pitchFamily="18" charset="0"/>
              <a:cs typeface="Times New Roman" pitchFamily="18" charset="0"/>
            </a:endParaRPr>
          </a:p>
        </p:txBody>
      </p:sp>
      <p:grpSp>
        <p:nvGrpSpPr>
          <p:cNvPr id="30" name="Group 29">
            <a:extLst>
              <a:ext uri="{FF2B5EF4-FFF2-40B4-BE49-F238E27FC236}">
                <a16:creationId xmlns:a16="http://schemas.microsoft.com/office/drawing/2014/main" id="{7EE9DD6E-C0BE-4364-B679-C998FBEFB84A}"/>
              </a:ext>
            </a:extLst>
          </p:cNvPr>
          <p:cNvGrpSpPr/>
          <p:nvPr/>
        </p:nvGrpSpPr>
        <p:grpSpPr>
          <a:xfrm>
            <a:off x="-374900" y="2759278"/>
            <a:ext cx="3449291" cy="3974003"/>
            <a:chOff x="1889116" y="3368733"/>
            <a:chExt cx="1475004" cy="1609596"/>
          </a:xfrm>
        </p:grpSpPr>
        <p:pic>
          <p:nvPicPr>
            <p:cNvPr id="31" name="Picture 30">
              <a:extLst>
                <a:ext uri="{FF2B5EF4-FFF2-40B4-BE49-F238E27FC236}">
                  <a16:creationId xmlns:a16="http://schemas.microsoft.com/office/drawing/2014/main" id="{66AE098D-E7F1-4C01-8DF3-07584641F68E}"/>
                </a:ext>
              </a:extLst>
            </p:cNvPr>
            <p:cNvPicPr>
              <a:picLocks noChangeAspect="1"/>
            </p:cNvPicPr>
            <p:nvPr/>
          </p:nvPicPr>
          <p:blipFill rotWithShape="1">
            <a:blip r:embed="rId4">
              <a:extLst>
                <a:ext uri="{28A0092B-C50C-407E-A947-70E740481C1C}">
                  <a14:useLocalDpi xmlns:a14="http://schemas.microsoft.com/office/drawing/2010/main" val="0"/>
                </a:ext>
              </a:extLst>
            </a:blip>
            <a:srcRect l="12961" t="15713" r="49457" b="13997"/>
            <a:stretch/>
          </p:blipFill>
          <p:spPr>
            <a:xfrm>
              <a:off x="1889116" y="3368733"/>
              <a:ext cx="1475004" cy="1609596"/>
            </a:xfrm>
            <a:prstGeom prst="rect">
              <a:avLst/>
            </a:prstGeom>
          </p:spPr>
        </p:pic>
        <p:sp>
          <p:nvSpPr>
            <p:cNvPr id="32" name="TextBox 31">
              <a:extLst>
                <a:ext uri="{FF2B5EF4-FFF2-40B4-BE49-F238E27FC236}">
                  <a16:creationId xmlns:a16="http://schemas.microsoft.com/office/drawing/2014/main" id="{D6999652-445A-486C-990B-BCA7FFF07BCF}"/>
                </a:ext>
              </a:extLst>
            </p:cNvPr>
            <p:cNvSpPr txBox="1"/>
            <p:nvPr/>
          </p:nvSpPr>
          <p:spPr>
            <a:xfrm rot="576966">
              <a:off x="2681286" y="3727453"/>
              <a:ext cx="657775" cy="336580"/>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Đồn điền</a:t>
              </a:r>
            </a:p>
            <a:p>
              <a:r>
                <a:rPr lang="en-US" sz="2400" b="1">
                  <a:latin typeface="Times New Roman" panose="02020603050405020304" pitchFamily="18" charset="0"/>
                  <a:cs typeface="Times New Roman" panose="02020603050405020304" pitchFamily="18" charset="0"/>
                </a:rPr>
                <a:t> Chi Nê</a:t>
              </a:r>
            </a:p>
          </p:txBody>
        </p:sp>
      </p:grpSp>
      <p:pic>
        <p:nvPicPr>
          <p:cNvPr id="13" name="Picture 12">
            <a:extLst>
              <a:ext uri="{FF2B5EF4-FFF2-40B4-BE49-F238E27FC236}">
                <a16:creationId xmlns:a16="http://schemas.microsoft.com/office/drawing/2014/main" id="{FEAEEB90-684B-4A17-80A1-1AF6CDA4C011}"/>
              </a:ext>
            </a:extLst>
          </p:cNvPr>
          <p:cNvPicPr>
            <a:picLocks noChangeAspect="1"/>
          </p:cNvPicPr>
          <p:nvPr/>
        </p:nvPicPr>
        <p:blipFill rotWithShape="1">
          <a:blip r:embed="rId5">
            <a:extLst>
              <a:ext uri="{28A0092B-C50C-407E-A947-70E740481C1C}">
                <a14:useLocalDpi xmlns:a14="http://schemas.microsoft.com/office/drawing/2010/main" val="0"/>
              </a:ext>
            </a:extLst>
          </a:blip>
          <a:srcRect t="42592" b="8519"/>
          <a:stretch/>
        </p:blipFill>
        <p:spPr>
          <a:xfrm>
            <a:off x="-152400" y="5180588"/>
            <a:ext cx="12344400" cy="2667000"/>
          </a:xfrm>
          <a:prstGeom prst="rect">
            <a:avLst/>
          </a:prstGeom>
        </p:spPr>
      </p:pic>
    </p:spTree>
    <p:extLst>
      <p:ext uri="{BB962C8B-B14F-4D97-AF65-F5344CB8AC3E}">
        <p14:creationId xmlns:p14="http://schemas.microsoft.com/office/powerpoint/2010/main" val="2952772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 calcmode="lin" valueType="num">
                                      <p:cBhvr>
                                        <p:cTn id="9" dur="750" fill="hold"/>
                                        <p:tgtEl>
                                          <p:spTgt spid="15"/>
                                        </p:tgtEl>
                                        <p:attrNameLst>
                                          <p:attrName>style.rotation</p:attrName>
                                        </p:attrNameLst>
                                      </p:cBhvr>
                                      <p:tavLst>
                                        <p:tav tm="0">
                                          <p:val>
                                            <p:fltVal val="90"/>
                                          </p:val>
                                        </p:tav>
                                        <p:tav tm="100000">
                                          <p:val>
                                            <p:fltVal val="0"/>
                                          </p:val>
                                        </p:tav>
                                      </p:tavLst>
                                    </p:anim>
                                    <p:animEffect transition="in" filter="fade">
                                      <p:cBhvr>
                                        <p:cTn id="10" dur="750"/>
                                        <p:tgtEl>
                                          <p:spTgt spid="15"/>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500" fill="hold"/>
                                        <p:tgtEl>
                                          <p:spTgt spid="30"/>
                                        </p:tgtEl>
                                        <p:attrNameLst>
                                          <p:attrName>ppt_x</p:attrName>
                                        </p:attrNameLst>
                                      </p:cBhvr>
                                      <p:tavLst>
                                        <p:tav tm="0">
                                          <p:val>
                                            <p:strVal val="0-#ppt_w/2"/>
                                          </p:val>
                                        </p:tav>
                                        <p:tav tm="100000">
                                          <p:val>
                                            <p:strVal val="#ppt_x"/>
                                          </p:val>
                                        </p:tav>
                                      </p:tavLst>
                                    </p:anim>
                                    <p:anim calcmode="lin" valueType="num">
                                      <p:cBhvr additive="base">
                                        <p:cTn id="21"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6" grpId="0"/>
      <p:bldP spid="17" grpId="0"/>
      <p:bldP spid="19" grpId="0"/>
      <p:bldP spid="20"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o 1 tỷ đồng tài trợ cho chương trình “Trái tim cho em” 2019 - Hànộimới">
            <a:extLst>
              <a:ext uri="{FF2B5EF4-FFF2-40B4-BE49-F238E27FC236}">
                <a16:creationId xmlns:a16="http://schemas.microsoft.com/office/drawing/2014/main" id="{9A8537AB-1CCE-403F-BA02-BD1CBED27A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97" y="2272852"/>
            <a:ext cx="5641782" cy="37029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D899732-D984-4447-B2EA-F9E63314CD0F}"/>
              </a:ext>
            </a:extLst>
          </p:cNvPr>
          <p:cNvSpPr txBox="1"/>
          <p:nvPr/>
        </p:nvSpPr>
        <p:spPr>
          <a:xfrm>
            <a:off x="3321180" y="1387756"/>
            <a:ext cx="1994649" cy="646331"/>
          </a:xfrm>
          <a:prstGeom prst="rect">
            <a:avLst/>
          </a:prstGeom>
          <a:noFill/>
        </p:spPr>
        <p:txBody>
          <a:bodyPr wrap="square" rtlCol="0">
            <a:spAutoFit/>
          </a:bodyPr>
          <a:lstStyle/>
          <a:p>
            <a:pPr>
              <a:spcBef>
                <a:spcPts val="600"/>
              </a:spcBef>
            </a:pPr>
            <a:r>
              <a:rPr lang="en-US" sz="3600" b="1">
                <a:latin typeface="Times New Roman" pitchFamily="18" charset="0"/>
                <a:cs typeface="Times New Roman" pitchFamily="18" charset="0"/>
              </a:rPr>
              <a:t>Tài trợ:</a:t>
            </a:r>
          </a:p>
        </p:txBody>
      </p:sp>
      <p:sp>
        <p:nvSpPr>
          <p:cNvPr id="6" name="TextBox 5">
            <a:extLst>
              <a:ext uri="{FF2B5EF4-FFF2-40B4-BE49-F238E27FC236}">
                <a16:creationId xmlns:a16="http://schemas.microsoft.com/office/drawing/2014/main" id="{67399747-AF95-497F-A94D-81736BC91717}"/>
              </a:ext>
            </a:extLst>
          </p:cNvPr>
          <p:cNvSpPr txBox="1"/>
          <p:nvPr/>
        </p:nvSpPr>
        <p:spPr>
          <a:xfrm>
            <a:off x="5950080" y="1387756"/>
            <a:ext cx="4059669" cy="646331"/>
          </a:xfrm>
          <a:prstGeom prst="rect">
            <a:avLst/>
          </a:prstGeom>
          <a:noFill/>
        </p:spPr>
        <p:txBody>
          <a:bodyPr wrap="square" rtlCol="0">
            <a:spAutoFit/>
          </a:bodyPr>
          <a:lstStyle/>
          <a:p>
            <a:pPr>
              <a:spcBef>
                <a:spcPts val="600"/>
              </a:spcBef>
            </a:pPr>
            <a:r>
              <a:rPr lang="en-US" sz="3600" i="1">
                <a:latin typeface="Times New Roman" pitchFamily="18" charset="0"/>
                <a:cs typeface="Times New Roman" pitchFamily="18" charset="0"/>
              </a:rPr>
              <a:t>Giúp đỡ tiền của.</a:t>
            </a:r>
          </a:p>
        </p:txBody>
      </p:sp>
      <p:sp>
        <p:nvSpPr>
          <p:cNvPr id="7" name="Rectangle: Rounded Corners 6">
            <a:extLst>
              <a:ext uri="{FF2B5EF4-FFF2-40B4-BE49-F238E27FC236}">
                <a16:creationId xmlns:a16="http://schemas.microsoft.com/office/drawing/2014/main" id="{BE45EA93-BB1C-43C7-B744-DA220494FCB8}"/>
              </a:ext>
            </a:extLst>
          </p:cNvPr>
          <p:cNvSpPr/>
          <p:nvPr/>
        </p:nvSpPr>
        <p:spPr>
          <a:xfrm>
            <a:off x="3321180" y="104044"/>
            <a:ext cx="5969000" cy="1077218"/>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a:solidFill>
                  <a:schemeClr val="accent6">
                    <a:lumMod val="75000"/>
                  </a:schemeClr>
                </a:solidFill>
                <a:latin typeface="UTM Aristote" panose="02040603050506020204" pitchFamily="18" charset="0"/>
                <a:cs typeface="Times New Roman" panose="02020603050405020304" pitchFamily="18" charset="0"/>
              </a:rPr>
              <a:t>Giải nghĩa từ</a:t>
            </a:r>
          </a:p>
        </p:txBody>
      </p:sp>
      <p:pic>
        <p:nvPicPr>
          <p:cNvPr id="8" name="图片 5">
            <a:extLst>
              <a:ext uri="{FF2B5EF4-FFF2-40B4-BE49-F238E27FC236}">
                <a16:creationId xmlns:a16="http://schemas.microsoft.com/office/drawing/2014/main" id="{74B6BBE1-7AB4-47E0-9B02-A4C3C754901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09561" y="104044"/>
            <a:ext cx="1193539" cy="978573"/>
          </a:xfrm>
          <a:prstGeom prst="rect">
            <a:avLst/>
          </a:prstGeom>
        </p:spPr>
      </p:pic>
      <p:pic>
        <p:nvPicPr>
          <p:cNvPr id="4" name="Picture 3">
            <a:extLst>
              <a:ext uri="{FF2B5EF4-FFF2-40B4-BE49-F238E27FC236}">
                <a16:creationId xmlns:a16="http://schemas.microsoft.com/office/drawing/2014/main" id="{CAF3ADA0-291B-4A7C-BC87-B0AA9295C7A2}"/>
              </a:ext>
            </a:extLst>
          </p:cNvPr>
          <p:cNvPicPr>
            <a:picLocks noChangeAspect="1"/>
          </p:cNvPicPr>
          <p:nvPr/>
        </p:nvPicPr>
        <p:blipFill>
          <a:blip r:embed="rId5"/>
          <a:stretch>
            <a:fillRect/>
          </a:stretch>
        </p:blipFill>
        <p:spPr>
          <a:xfrm>
            <a:off x="6449310" y="2272852"/>
            <a:ext cx="5596347" cy="3702916"/>
          </a:xfrm>
          <a:prstGeom prst="rect">
            <a:avLst/>
          </a:prstGeom>
          <a:ln>
            <a:noFill/>
          </a:ln>
          <a:effectLst>
            <a:outerShdw blurRad="292100" dist="139700" dir="2700000" algn="tl" rotWithShape="0">
              <a:srgbClr val="333333">
                <a:alpha val="65000"/>
              </a:srgbClr>
            </a:outerShdw>
          </a:effectLst>
        </p:spPr>
      </p:pic>
      <p:grpSp>
        <p:nvGrpSpPr>
          <p:cNvPr id="10" name="组合 47">
            <a:extLst>
              <a:ext uri="{FF2B5EF4-FFF2-40B4-BE49-F238E27FC236}">
                <a16:creationId xmlns:a16="http://schemas.microsoft.com/office/drawing/2014/main" id="{6C10BCE1-6962-4C4C-9C9D-905551C07E5F}"/>
              </a:ext>
            </a:extLst>
          </p:cNvPr>
          <p:cNvGrpSpPr/>
          <p:nvPr/>
        </p:nvGrpSpPr>
        <p:grpSpPr>
          <a:xfrm>
            <a:off x="19866" y="5767628"/>
            <a:ext cx="12152268" cy="1151441"/>
            <a:chOff x="-2055784" y="5706558"/>
            <a:chExt cx="12152268" cy="1151441"/>
          </a:xfrm>
        </p:grpSpPr>
        <p:pic>
          <p:nvPicPr>
            <p:cNvPr id="11" name="图片 44">
              <a:extLst>
                <a:ext uri="{FF2B5EF4-FFF2-40B4-BE49-F238E27FC236}">
                  <a16:creationId xmlns:a16="http://schemas.microsoft.com/office/drawing/2014/main" id="{41304060-E1DF-4D75-8501-B6D317B1F0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43">
              <a:extLst>
                <a:ext uri="{FF2B5EF4-FFF2-40B4-BE49-F238E27FC236}">
                  <a16:creationId xmlns:a16="http://schemas.microsoft.com/office/drawing/2014/main" id="{A963B3E5-F2B2-41F6-AF70-D9C129C592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41">
              <a:extLst>
                <a:ext uri="{FF2B5EF4-FFF2-40B4-BE49-F238E27FC236}">
                  <a16:creationId xmlns:a16="http://schemas.microsoft.com/office/drawing/2014/main" id="{71745F70-39F5-4B72-8DED-3111E79A9307}"/>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42">
              <a:extLst>
                <a:ext uri="{FF2B5EF4-FFF2-40B4-BE49-F238E27FC236}">
                  <a16:creationId xmlns:a16="http://schemas.microsoft.com/office/drawing/2014/main" id="{A0035E19-3698-49F0-BC26-21D25FF47C3E}"/>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45">
              <a:extLst>
                <a:ext uri="{FF2B5EF4-FFF2-40B4-BE49-F238E27FC236}">
                  <a16:creationId xmlns:a16="http://schemas.microsoft.com/office/drawing/2014/main" id="{C544278A-BB18-4C9E-B857-95DD14CCF7A6}"/>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46">
              <a:extLst>
                <a:ext uri="{FF2B5EF4-FFF2-40B4-BE49-F238E27FC236}">
                  <a16:creationId xmlns:a16="http://schemas.microsoft.com/office/drawing/2014/main" id="{B52FF77A-205F-460F-BC79-5E23467A61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48">
              <a:extLst>
                <a:ext uri="{FF2B5EF4-FFF2-40B4-BE49-F238E27FC236}">
                  <a16:creationId xmlns:a16="http://schemas.microsoft.com/office/drawing/2014/main" id="{471B2522-5170-4C2B-9ACD-887DF9434F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2707606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par>
                          <p:cTn id="13" fill="hold">
                            <p:stCondLst>
                              <p:cond delay="2000"/>
                            </p:stCondLst>
                            <p:childTnLst>
                              <p:par>
                                <p:cTn id="14" presetID="31"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750" fill="hold"/>
                                        <p:tgtEl>
                                          <p:spTgt spid="8"/>
                                        </p:tgtEl>
                                        <p:attrNameLst>
                                          <p:attrName>ppt_w</p:attrName>
                                        </p:attrNameLst>
                                      </p:cBhvr>
                                      <p:tavLst>
                                        <p:tav tm="0">
                                          <p:val>
                                            <p:fltVal val="0"/>
                                          </p:val>
                                        </p:tav>
                                        <p:tav tm="100000">
                                          <p:val>
                                            <p:strVal val="#ppt_w"/>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 calcmode="lin" valueType="num">
                                      <p:cBhvr>
                                        <p:cTn id="18" dur="750" fill="hold"/>
                                        <p:tgtEl>
                                          <p:spTgt spid="8"/>
                                        </p:tgtEl>
                                        <p:attrNameLst>
                                          <p:attrName>style.rotation</p:attrName>
                                        </p:attrNameLst>
                                      </p:cBhvr>
                                      <p:tavLst>
                                        <p:tav tm="0">
                                          <p:val>
                                            <p:fltVal val="90"/>
                                          </p:val>
                                        </p:tav>
                                        <p:tav tm="100000">
                                          <p:val>
                                            <p:fltVal val="0"/>
                                          </p:val>
                                        </p:tav>
                                      </p:tavLst>
                                    </p:anim>
                                    <p:animEffect transition="in" filter="fade">
                                      <p:cBhvr>
                                        <p:cTn id="19" dur="75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heel(1)">
                                      <p:cBhvr>
                                        <p:cTn id="24" dur="1750"/>
                                        <p:tgtEl>
                                          <p:spTgt spid="1026"/>
                                        </p:tgtEl>
                                      </p:cBhvr>
                                    </p:animEffect>
                                  </p:childTnLst>
                                </p:cTn>
                              </p:par>
                            </p:childTnLst>
                          </p:cTn>
                        </p:par>
                        <p:par>
                          <p:cTn id="25" fill="hold">
                            <p:stCondLst>
                              <p:cond delay="1750"/>
                            </p:stCondLst>
                            <p:childTnLst>
                              <p:par>
                                <p:cTn id="26" presetID="21" presetClass="entr" presetSubtype="1"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heel(1)">
                                      <p:cBhvr>
                                        <p:cTn id="28"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4">
            <a:extLst>
              <a:ext uri="{FF2B5EF4-FFF2-40B4-BE49-F238E27FC236}">
                <a16:creationId xmlns:a16="http://schemas.microsoft.com/office/drawing/2014/main" id="{C1EC5A19-A6C6-4DAE-A916-FBD7AFF92C29}"/>
              </a:ext>
            </a:extLst>
          </p:cNvPr>
          <p:cNvSpPr txBox="1">
            <a:spLocks noChangeArrowheads="1"/>
          </p:cNvSpPr>
          <p:nvPr/>
        </p:nvSpPr>
        <p:spPr bwMode="auto">
          <a:xfrm>
            <a:off x="2140554" y="752324"/>
            <a:ext cx="7904263"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sz="8800" b="1">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rPr>
              <a:t>Khởi động</a:t>
            </a:r>
            <a:endParaRPr lang="en-US" sz="8800" b="1" dirty="0">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endParaRPr>
          </a:p>
        </p:txBody>
      </p:sp>
      <p:grpSp>
        <p:nvGrpSpPr>
          <p:cNvPr id="7" name="Group 6">
            <a:extLst>
              <a:ext uri="{FF2B5EF4-FFF2-40B4-BE49-F238E27FC236}">
                <a16:creationId xmlns:a16="http://schemas.microsoft.com/office/drawing/2014/main" id="{9382D18A-F8F7-481E-8F0B-65407D011EE6}"/>
              </a:ext>
            </a:extLst>
          </p:cNvPr>
          <p:cNvGrpSpPr/>
          <p:nvPr/>
        </p:nvGrpSpPr>
        <p:grpSpPr>
          <a:xfrm flipH="1">
            <a:off x="9402752" y="3985591"/>
            <a:ext cx="2958923" cy="2872409"/>
            <a:chOff x="1889116" y="3368733"/>
            <a:chExt cx="1529945" cy="1609596"/>
          </a:xfrm>
        </p:grpSpPr>
        <p:pic>
          <p:nvPicPr>
            <p:cNvPr id="8" name="Picture 7">
              <a:extLst>
                <a:ext uri="{FF2B5EF4-FFF2-40B4-BE49-F238E27FC236}">
                  <a16:creationId xmlns:a16="http://schemas.microsoft.com/office/drawing/2014/main" id="{8B1594CF-E84E-4F77-AF58-B954668E5547}"/>
                </a:ext>
              </a:extLst>
            </p:cNvPr>
            <p:cNvPicPr>
              <a:picLocks noChangeAspect="1"/>
            </p:cNvPicPr>
            <p:nvPr/>
          </p:nvPicPr>
          <p:blipFill rotWithShape="1">
            <a:blip r:embed="rId3">
              <a:extLst>
                <a:ext uri="{28A0092B-C50C-407E-A947-70E740481C1C}">
                  <a14:useLocalDpi xmlns:a14="http://schemas.microsoft.com/office/drawing/2010/main" val="0"/>
                </a:ext>
              </a:extLst>
            </a:blip>
            <a:srcRect l="12961" t="15713" r="49457" b="13997"/>
            <a:stretch/>
          </p:blipFill>
          <p:spPr>
            <a:xfrm>
              <a:off x="1889116" y="3368733"/>
              <a:ext cx="1529945" cy="1609596"/>
            </a:xfrm>
            <a:prstGeom prst="rect">
              <a:avLst/>
            </a:prstGeom>
          </p:spPr>
        </p:pic>
        <p:sp>
          <p:nvSpPr>
            <p:cNvPr id="9" name="TextBox 8">
              <a:extLst>
                <a:ext uri="{FF2B5EF4-FFF2-40B4-BE49-F238E27FC236}">
                  <a16:creationId xmlns:a16="http://schemas.microsoft.com/office/drawing/2014/main" id="{9AACB10C-85A1-4D1A-9699-A45031905223}"/>
                </a:ext>
              </a:extLst>
            </p:cNvPr>
            <p:cNvSpPr txBox="1"/>
            <p:nvPr/>
          </p:nvSpPr>
          <p:spPr>
            <a:xfrm rot="576966">
              <a:off x="2546529" y="3612637"/>
              <a:ext cx="762124" cy="465661"/>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Đồn điền</a:t>
              </a:r>
            </a:p>
            <a:p>
              <a:r>
                <a:rPr lang="en-US" sz="2400">
                  <a:latin typeface="Times New Roman" panose="02020603050405020304" pitchFamily="18" charset="0"/>
                  <a:cs typeface="Times New Roman" panose="02020603050405020304" pitchFamily="18" charset="0"/>
                </a:rPr>
                <a:t> Chi Nê</a:t>
              </a:r>
            </a:p>
          </p:txBody>
        </p:sp>
      </p:grpSp>
    </p:spTree>
    <p:extLst>
      <p:ext uri="{BB962C8B-B14F-4D97-AF65-F5344CB8AC3E}">
        <p14:creationId xmlns:p14="http://schemas.microsoft.com/office/powerpoint/2010/main" val="101054531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1250" fill="hold"/>
                                            <p:tgtEl>
                                              <p:spTgt spid="4"/>
                                            </p:tgtEl>
                                            <p:attrNameLst>
                                              <p:attrName>ppt_x</p:attrName>
                                            </p:attrNameLst>
                                          </p:cBhvr>
                                          <p:tavLst>
                                            <p:tav tm="0">
                                              <p:val>
                                                <p:strVal val="1+#ppt_w/2"/>
                                              </p:val>
                                            </p:tav>
                                            <p:tav tm="100000">
                                              <p:val>
                                                <p:strVal val="#ppt_x"/>
                                              </p:val>
                                            </p:tav>
                                          </p:tavLst>
                                        </p:anim>
                                        <p:anim calcmode="lin" valueType="num" p14:bounceEnd="40000">
                                          <p:cBhvr additive="base">
                                            <p:cTn id="8" dur="1250" fill="hold"/>
                                            <p:tgtEl>
                                              <p:spTgt spid="4"/>
                                            </p:tgtEl>
                                            <p:attrNameLst>
                                              <p:attrName>ppt_y</p:attrName>
                                            </p:attrNameLst>
                                          </p:cBhvr>
                                          <p:tavLst>
                                            <p:tav tm="0">
                                              <p:val>
                                                <p:strVal val="#ppt_y"/>
                                              </p:val>
                                            </p:tav>
                                            <p:tav tm="100000">
                                              <p:val>
                                                <p:strVal val="#ppt_y"/>
                                              </p:val>
                                            </p:tav>
                                          </p:tavLst>
                                        </p:anim>
                                      </p:childTnLst>
                                    </p:cTn>
                                  </p:par>
                                  <p:par>
                                    <p:cTn id="9" presetID="6" presetClass="emph" presetSubtype="0" autoRev="1" fill="hold" grpId="1" nodeType="withEffect">
                                      <p:stCondLst>
                                        <p:cond delay="0"/>
                                      </p:stCondLst>
                                      <p:childTnLst>
                                        <p:animScale>
                                          <p:cBhvr>
                                            <p:cTn id="10" dur="1500" fill="hold"/>
                                            <p:tgtEl>
                                              <p:spTgt spid="4"/>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4" nodeType="clickEffect">
                                      <p:stCondLst>
                                        <p:cond delay="0"/>
                                      </p:stCondLst>
                                      <p:childTnLst>
                                        <p:animEffect transition="out" filter="fade">
                                          <p:cBhvr>
                                            <p:cTn id="20" dur="1000"/>
                                            <p:tgtEl>
                                              <p:spTgt spid="4"/>
                                            </p:tgtEl>
                                          </p:cBhvr>
                                        </p:animEffect>
                                        <p:anim calcmode="lin" valueType="num">
                                          <p:cBhvr>
                                            <p:cTn id="21" dur="1000"/>
                                            <p:tgtEl>
                                              <p:spTgt spid="4"/>
                                            </p:tgtEl>
                                            <p:attrNameLst>
                                              <p:attrName>ppt_x</p:attrName>
                                            </p:attrNameLst>
                                          </p:cBhvr>
                                          <p:tavLst>
                                            <p:tav tm="0">
                                              <p:val>
                                                <p:strVal val="ppt_x"/>
                                              </p:val>
                                            </p:tav>
                                            <p:tav tm="100000">
                                              <p:val>
                                                <p:strVal val="ppt_x"/>
                                              </p:val>
                                            </p:tav>
                                          </p:tavLst>
                                        </p:anim>
                                        <p:anim calcmode="lin" valueType="num">
                                          <p:cBhvr>
                                            <p:cTn id="22" dur="1000"/>
                                            <p:tgtEl>
                                              <p:spTgt spid="4"/>
                                            </p:tgtEl>
                                            <p:attrNameLst>
                                              <p:attrName>ppt_y</p:attrName>
                                            </p:attrNameLst>
                                          </p:cBhvr>
                                          <p:tavLst>
                                            <p:tav tm="0">
                                              <p:val>
                                                <p:strVal val="ppt_y"/>
                                              </p:val>
                                            </p:tav>
                                            <p:tav tm="100000">
                                              <p:val>
                                                <p:strVal val="ppt_y+.1"/>
                                              </p:val>
                                            </p:tav>
                                          </p:tavLst>
                                        </p:anim>
                                        <p:set>
                                          <p:cBhvr>
                                            <p:cTn id="23"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4"/>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par>
                                    <p:cTn id="9" presetID="6" presetClass="emph" presetSubtype="0" autoRev="1" fill="hold" grpId="1" nodeType="withEffect">
                                      <p:stCondLst>
                                        <p:cond delay="0"/>
                                      </p:stCondLst>
                                      <p:childTnLst>
                                        <p:animScale>
                                          <p:cBhvr>
                                            <p:cTn id="10" dur="1500" fill="hold"/>
                                            <p:tgtEl>
                                              <p:spTgt spid="4"/>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grpId="4" nodeType="clickEffect">
                                      <p:stCondLst>
                                        <p:cond delay="0"/>
                                      </p:stCondLst>
                                      <p:childTnLst>
                                        <p:animEffect transition="out" filter="fade">
                                          <p:cBhvr>
                                            <p:cTn id="24" dur="1000"/>
                                            <p:tgtEl>
                                              <p:spTgt spid="4"/>
                                            </p:tgtEl>
                                          </p:cBhvr>
                                        </p:animEffect>
                                        <p:anim calcmode="lin" valueType="num">
                                          <p:cBhvr>
                                            <p:cTn id="25" dur="1000"/>
                                            <p:tgtEl>
                                              <p:spTgt spid="4"/>
                                            </p:tgtEl>
                                            <p:attrNameLst>
                                              <p:attrName>ppt_x</p:attrName>
                                            </p:attrNameLst>
                                          </p:cBhvr>
                                          <p:tavLst>
                                            <p:tav tm="0">
                                              <p:val>
                                                <p:strVal val="ppt_x"/>
                                              </p:val>
                                            </p:tav>
                                            <p:tav tm="100000">
                                              <p:val>
                                                <p:strVal val="ppt_x"/>
                                              </p:val>
                                            </p:tav>
                                          </p:tavLst>
                                        </p:anim>
                                        <p:anim calcmode="lin" valueType="num">
                                          <p:cBhvr>
                                            <p:cTn id="26" dur="1000"/>
                                            <p:tgtEl>
                                              <p:spTgt spid="4"/>
                                            </p:tgtEl>
                                            <p:attrNameLst>
                                              <p:attrName>ppt_y</p:attrName>
                                            </p:attrNameLst>
                                          </p:cBhvr>
                                          <p:tavLst>
                                            <p:tav tm="0">
                                              <p:val>
                                                <p:strVal val="ppt_y"/>
                                              </p:val>
                                            </p:tav>
                                            <p:tav tm="100000">
                                              <p:val>
                                                <p:strVal val="ppt_y+.1"/>
                                              </p:val>
                                            </p:tav>
                                          </p:tavLst>
                                        </p:anim>
                                        <p:set>
                                          <p:cBhvr>
                                            <p:cTn id="27" dur="1" fill="hold">
                                              <p:stCondLst>
                                                <p:cond delay="9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4"/>
          <p:bldP spid="10"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E45EA93-BB1C-43C7-B744-DA220494FCB8}"/>
              </a:ext>
            </a:extLst>
          </p:cNvPr>
          <p:cNvSpPr/>
          <p:nvPr/>
        </p:nvSpPr>
        <p:spPr>
          <a:xfrm>
            <a:off x="3321180" y="104044"/>
            <a:ext cx="5969000" cy="1077218"/>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a:solidFill>
                  <a:schemeClr val="accent6">
                    <a:lumMod val="75000"/>
                  </a:schemeClr>
                </a:solidFill>
                <a:latin typeface="UTM Aristote" panose="02040603050506020204" pitchFamily="18" charset="0"/>
                <a:cs typeface="Times New Roman" panose="02020603050405020304" pitchFamily="18" charset="0"/>
              </a:rPr>
              <a:t>Giải nghĩa từ</a:t>
            </a:r>
          </a:p>
        </p:txBody>
      </p:sp>
      <p:pic>
        <p:nvPicPr>
          <p:cNvPr id="8" name="图片 5">
            <a:extLst>
              <a:ext uri="{FF2B5EF4-FFF2-40B4-BE49-F238E27FC236}">
                <a16:creationId xmlns:a16="http://schemas.microsoft.com/office/drawing/2014/main" id="{74B6BBE1-7AB4-47E0-9B02-A4C3C75490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09561" y="104044"/>
            <a:ext cx="1193539" cy="978573"/>
          </a:xfrm>
          <a:prstGeom prst="rect">
            <a:avLst/>
          </a:prstGeom>
        </p:spPr>
      </p:pic>
      <p:grpSp>
        <p:nvGrpSpPr>
          <p:cNvPr id="10" name="组合 47">
            <a:extLst>
              <a:ext uri="{FF2B5EF4-FFF2-40B4-BE49-F238E27FC236}">
                <a16:creationId xmlns:a16="http://schemas.microsoft.com/office/drawing/2014/main" id="{6C10BCE1-6962-4C4C-9C9D-905551C07E5F}"/>
              </a:ext>
            </a:extLst>
          </p:cNvPr>
          <p:cNvGrpSpPr/>
          <p:nvPr/>
        </p:nvGrpSpPr>
        <p:grpSpPr>
          <a:xfrm>
            <a:off x="19866" y="5767628"/>
            <a:ext cx="12152268" cy="1151441"/>
            <a:chOff x="-2055784" y="5706558"/>
            <a:chExt cx="12152268" cy="1151441"/>
          </a:xfrm>
        </p:grpSpPr>
        <p:pic>
          <p:nvPicPr>
            <p:cNvPr id="11" name="图片 44">
              <a:extLst>
                <a:ext uri="{FF2B5EF4-FFF2-40B4-BE49-F238E27FC236}">
                  <a16:creationId xmlns:a16="http://schemas.microsoft.com/office/drawing/2014/main" id="{41304060-E1DF-4D75-8501-B6D317B1F0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43">
              <a:extLst>
                <a:ext uri="{FF2B5EF4-FFF2-40B4-BE49-F238E27FC236}">
                  <a16:creationId xmlns:a16="http://schemas.microsoft.com/office/drawing/2014/main" id="{A963B3E5-F2B2-41F6-AF70-D9C129C59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41">
              <a:extLst>
                <a:ext uri="{FF2B5EF4-FFF2-40B4-BE49-F238E27FC236}">
                  <a16:creationId xmlns:a16="http://schemas.microsoft.com/office/drawing/2014/main" id="{71745F70-39F5-4B72-8DED-3111E79A930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42">
              <a:extLst>
                <a:ext uri="{FF2B5EF4-FFF2-40B4-BE49-F238E27FC236}">
                  <a16:creationId xmlns:a16="http://schemas.microsoft.com/office/drawing/2014/main" id="{A0035E19-3698-49F0-BC26-21D25FF47C3E}"/>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45">
              <a:extLst>
                <a:ext uri="{FF2B5EF4-FFF2-40B4-BE49-F238E27FC236}">
                  <a16:creationId xmlns:a16="http://schemas.microsoft.com/office/drawing/2014/main" id="{C544278A-BB18-4C9E-B857-95DD14CCF7A6}"/>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46">
              <a:extLst>
                <a:ext uri="{FF2B5EF4-FFF2-40B4-BE49-F238E27FC236}">
                  <a16:creationId xmlns:a16="http://schemas.microsoft.com/office/drawing/2014/main" id="{B52FF77A-205F-460F-BC79-5E23467A61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48">
              <a:extLst>
                <a:ext uri="{FF2B5EF4-FFF2-40B4-BE49-F238E27FC236}">
                  <a16:creationId xmlns:a16="http://schemas.microsoft.com/office/drawing/2014/main" id="{471B2522-5170-4C2B-9ACD-887DF9434F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8" name="TextBox 17">
            <a:extLst>
              <a:ext uri="{FF2B5EF4-FFF2-40B4-BE49-F238E27FC236}">
                <a16:creationId xmlns:a16="http://schemas.microsoft.com/office/drawing/2014/main" id="{91D44B3D-E73E-42B0-AE62-73A32804CA76}"/>
              </a:ext>
            </a:extLst>
          </p:cNvPr>
          <p:cNvSpPr txBox="1"/>
          <p:nvPr/>
        </p:nvSpPr>
        <p:spPr>
          <a:xfrm>
            <a:off x="748551" y="1518852"/>
            <a:ext cx="1994649" cy="584775"/>
          </a:xfrm>
          <a:prstGeom prst="rect">
            <a:avLst/>
          </a:prstGeom>
          <a:noFill/>
        </p:spPr>
        <p:txBody>
          <a:bodyPr wrap="square" rtlCol="0">
            <a:spAutoFit/>
          </a:bodyPr>
          <a:lstStyle/>
          <a:p>
            <a:pPr>
              <a:spcBef>
                <a:spcPts val="600"/>
              </a:spcBef>
            </a:pPr>
            <a:r>
              <a:rPr lang="en-US" sz="3200" b="1">
                <a:latin typeface="Times New Roman" pitchFamily="18" charset="0"/>
                <a:cs typeface="Times New Roman" pitchFamily="18" charset="0"/>
              </a:rPr>
              <a:t>Đồn điền:</a:t>
            </a:r>
            <a:endParaRPr lang="en-US" sz="3200" b="1" dirty="0">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DD689086-3DDE-4F0F-B169-39601614E206}"/>
              </a:ext>
            </a:extLst>
          </p:cNvPr>
          <p:cNvSpPr txBox="1"/>
          <p:nvPr/>
        </p:nvSpPr>
        <p:spPr>
          <a:xfrm>
            <a:off x="2540001" y="1347406"/>
            <a:ext cx="9105899" cy="1077218"/>
          </a:xfrm>
          <a:prstGeom prst="rect">
            <a:avLst/>
          </a:prstGeom>
          <a:noFill/>
        </p:spPr>
        <p:txBody>
          <a:bodyPr wrap="square" rtlCol="0">
            <a:spAutoFit/>
          </a:bodyPr>
          <a:lstStyle/>
          <a:p>
            <a:pPr algn="just">
              <a:spcBef>
                <a:spcPts val="600"/>
              </a:spcBef>
            </a:pPr>
            <a:r>
              <a:rPr lang="en-US" sz="3200" i="1">
                <a:latin typeface="Times New Roman" pitchFamily="18" charset="0"/>
                <a:cs typeface="Times New Roman" pitchFamily="18" charset="0"/>
              </a:rPr>
              <a:t>Cơ sở sản xuất nông nghiệp lớn trước đây, chủ yếu trồng những loại cây như cao su, cà phê,...</a:t>
            </a:r>
            <a:endParaRPr lang="en-US" sz="3200" i="1" dirty="0">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8269791B-D8DE-4E3A-AF03-4322F4A3BCA4}"/>
              </a:ext>
            </a:extLst>
          </p:cNvPr>
          <p:cNvPicPr>
            <a:picLocks noChangeAspect="1"/>
          </p:cNvPicPr>
          <p:nvPr/>
        </p:nvPicPr>
        <p:blipFill>
          <a:blip r:embed="rId9"/>
          <a:stretch>
            <a:fillRect/>
          </a:stretch>
        </p:blipFill>
        <p:spPr>
          <a:xfrm>
            <a:off x="442195" y="2509256"/>
            <a:ext cx="5606853" cy="3419475"/>
          </a:xfrm>
          <a:prstGeom prst="rect">
            <a:avLst/>
          </a:prstGeom>
        </p:spPr>
      </p:pic>
      <p:pic>
        <p:nvPicPr>
          <p:cNvPr id="20" name="Picture 19">
            <a:extLst>
              <a:ext uri="{FF2B5EF4-FFF2-40B4-BE49-F238E27FC236}">
                <a16:creationId xmlns:a16="http://schemas.microsoft.com/office/drawing/2014/main" id="{3C1CCEFF-F376-425E-8737-C4390E20EFF4}"/>
              </a:ext>
            </a:extLst>
          </p:cNvPr>
          <p:cNvPicPr>
            <a:picLocks noChangeAspect="1"/>
          </p:cNvPicPr>
          <p:nvPr/>
        </p:nvPicPr>
        <p:blipFill>
          <a:blip r:embed="rId10"/>
          <a:stretch>
            <a:fillRect/>
          </a:stretch>
        </p:blipFill>
        <p:spPr>
          <a:xfrm>
            <a:off x="6280393" y="2475667"/>
            <a:ext cx="5636720" cy="3486651"/>
          </a:xfrm>
          <a:prstGeom prst="rect">
            <a:avLst/>
          </a:prstGeom>
        </p:spPr>
      </p:pic>
      <p:sp>
        <p:nvSpPr>
          <p:cNvPr id="22" name="TextBox 21">
            <a:extLst>
              <a:ext uri="{FF2B5EF4-FFF2-40B4-BE49-F238E27FC236}">
                <a16:creationId xmlns:a16="http://schemas.microsoft.com/office/drawing/2014/main" id="{995B9C2E-83A8-44C3-BCAF-1358E272306B}"/>
              </a:ext>
            </a:extLst>
          </p:cNvPr>
          <p:cNvSpPr txBox="1"/>
          <p:nvPr/>
        </p:nvSpPr>
        <p:spPr>
          <a:xfrm>
            <a:off x="442194" y="6024305"/>
            <a:ext cx="5606854" cy="584775"/>
          </a:xfrm>
          <a:prstGeom prst="rect">
            <a:avLst/>
          </a:prstGeom>
          <a:solidFill>
            <a:schemeClr val="bg1">
              <a:alpha val="87000"/>
            </a:schemeClr>
          </a:solidFill>
        </p:spPr>
        <p:txBody>
          <a:bodyPr wrap="square" rtlCol="0">
            <a:spAutoFit/>
          </a:bodyPr>
          <a:lstStyle/>
          <a:p>
            <a:pPr algn="ctr">
              <a:spcBef>
                <a:spcPts val="600"/>
              </a:spcBef>
            </a:pPr>
            <a:r>
              <a:rPr lang="en-US" sz="3200" i="1">
                <a:latin typeface="Times New Roman" pitchFamily="18" charset="0"/>
                <a:cs typeface="Times New Roman" pitchFamily="18" charset="0"/>
              </a:rPr>
              <a:t>Đồn điền cao su thời Pháp thuộc</a:t>
            </a:r>
            <a:endParaRPr lang="en-US" sz="3200" i="1" dirty="0">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id="{B992F8BA-3261-4174-BA78-E1B81CE89E54}"/>
              </a:ext>
            </a:extLst>
          </p:cNvPr>
          <p:cNvSpPr txBox="1"/>
          <p:nvPr/>
        </p:nvSpPr>
        <p:spPr>
          <a:xfrm>
            <a:off x="6310259" y="6055127"/>
            <a:ext cx="5606854" cy="584775"/>
          </a:xfrm>
          <a:prstGeom prst="rect">
            <a:avLst/>
          </a:prstGeom>
          <a:solidFill>
            <a:schemeClr val="bg1">
              <a:alpha val="87000"/>
            </a:schemeClr>
          </a:solidFill>
        </p:spPr>
        <p:txBody>
          <a:bodyPr wrap="square" rtlCol="0">
            <a:spAutoFit/>
          </a:bodyPr>
          <a:lstStyle/>
          <a:p>
            <a:pPr algn="ctr">
              <a:spcBef>
                <a:spcPts val="600"/>
              </a:spcBef>
            </a:pPr>
            <a:r>
              <a:rPr lang="en-US" sz="3200" i="1">
                <a:latin typeface="Times New Roman" pitchFamily="18" charset="0"/>
                <a:cs typeface="Times New Roman" pitchFamily="18" charset="0"/>
              </a:rPr>
              <a:t>Đồn điền cà phê thời Pháp thuộc</a:t>
            </a:r>
            <a:endParaRPr lang="en-US" sz="3200" i="1" dirty="0">
              <a:latin typeface="Times New Roman" pitchFamily="18" charset="0"/>
              <a:cs typeface="Times New Roman" pitchFamily="18" charset="0"/>
            </a:endParaRPr>
          </a:p>
        </p:txBody>
      </p:sp>
    </p:spTree>
    <p:extLst>
      <p:ext uri="{BB962C8B-B14F-4D97-AF65-F5344CB8AC3E}">
        <p14:creationId xmlns:p14="http://schemas.microsoft.com/office/powerpoint/2010/main" val="1095173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 calcmode="lin" valueType="num">
                                      <p:cBhvr>
                                        <p:cTn id="9" dur="750" fill="hold"/>
                                        <p:tgtEl>
                                          <p:spTgt spid="8"/>
                                        </p:tgtEl>
                                        <p:attrNameLst>
                                          <p:attrName>style.rotation</p:attrName>
                                        </p:attrNameLst>
                                      </p:cBhvr>
                                      <p:tavLst>
                                        <p:tav tm="0">
                                          <p:val>
                                            <p:fltVal val="90"/>
                                          </p:val>
                                        </p:tav>
                                        <p:tav tm="100000">
                                          <p:val>
                                            <p:fltVal val="0"/>
                                          </p:val>
                                        </p:tav>
                                      </p:tavLst>
                                    </p:anim>
                                    <p:animEffect transition="in" filter="fade">
                                      <p:cBhvr>
                                        <p:cTn id="10" dur="7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E45EA93-BB1C-43C7-B744-DA220494FCB8}"/>
              </a:ext>
            </a:extLst>
          </p:cNvPr>
          <p:cNvSpPr/>
          <p:nvPr/>
        </p:nvSpPr>
        <p:spPr>
          <a:xfrm>
            <a:off x="3321180" y="104044"/>
            <a:ext cx="5969000" cy="1077218"/>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a:solidFill>
                  <a:schemeClr val="accent6">
                    <a:lumMod val="75000"/>
                  </a:schemeClr>
                </a:solidFill>
                <a:latin typeface="UTM Aristote" panose="02040603050506020204" pitchFamily="18" charset="0"/>
                <a:cs typeface="Times New Roman" panose="02020603050405020304" pitchFamily="18" charset="0"/>
              </a:rPr>
              <a:t>Giải nghĩa từ</a:t>
            </a:r>
          </a:p>
        </p:txBody>
      </p:sp>
      <p:pic>
        <p:nvPicPr>
          <p:cNvPr id="8" name="图片 5">
            <a:extLst>
              <a:ext uri="{FF2B5EF4-FFF2-40B4-BE49-F238E27FC236}">
                <a16:creationId xmlns:a16="http://schemas.microsoft.com/office/drawing/2014/main" id="{74B6BBE1-7AB4-47E0-9B02-A4C3C75490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09561" y="104044"/>
            <a:ext cx="1193539" cy="978573"/>
          </a:xfrm>
          <a:prstGeom prst="rect">
            <a:avLst/>
          </a:prstGeom>
        </p:spPr>
      </p:pic>
      <p:grpSp>
        <p:nvGrpSpPr>
          <p:cNvPr id="10" name="组合 47">
            <a:extLst>
              <a:ext uri="{FF2B5EF4-FFF2-40B4-BE49-F238E27FC236}">
                <a16:creationId xmlns:a16="http://schemas.microsoft.com/office/drawing/2014/main" id="{6C10BCE1-6962-4C4C-9C9D-905551C07E5F}"/>
              </a:ext>
            </a:extLst>
          </p:cNvPr>
          <p:cNvGrpSpPr/>
          <p:nvPr/>
        </p:nvGrpSpPr>
        <p:grpSpPr>
          <a:xfrm>
            <a:off x="19866" y="5767628"/>
            <a:ext cx="12152268" cy="1151441"/>
            <a:chOff x="-2055784" y="5706558"/>
            <a:chExt cx="12152268" cy="1151441"/>
          </a:xfrm>
        </p:grpSpPr>
        <p:pic>
          <p:nvPicPr>
            <p:cNvPr id="11" name="图片 44">
              <a:extLst>
                <a:ext uri="{FF2B5EF4-FFF2-40B4-BE49-F238E27FC236}">
                  <a16:creationId xmlns:a16="http://schemas.microsoft.com/office/drawing/2014/main" id="{41304060-E1DF-4D75-8501-B6D317B1F0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43">
              <a:extLst>
                <a:ext uri="{FF2B5EF4-FFF2-40B4-BE49-F238E27FC236}">
                  <a16:creationId xmlns:a16="http://schemas.microsoft.com/office/drawing/2014/main" id="{A963B3E5-F2B2-41F6-AF70-D9C129C59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41">
              <a:extLst>
                <a:ext uri="{FF2B5EF4-FFF2-40B4-BE49-F238E27FC236}">
                  <a16:creationId xmlns:a16="http://schemas.microsoft.com/office/drawing/2014/main" id="{71745F70-39F5-4B72-8DED-3111E79A930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42">
              <a:extLst>
                <a:ext uri="{FF2B5EF4-FFF2-40B4-BE49-F238E27FC236}">
                  <a16:creationId xmlns:a16="http://schemas.microsoft.com/office/drawing/2014/main" id="{A0035E19-3698-49F0-BC26-21D25FF47C3E}"/>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45">
              <a:extLst>
                <a:ext uri="{FF2B5EF4-FFF2-40B4-BE49-F238E27FC236}">
                  <a16:creationId xmlns:a16="http://schemas.microsoft.com/office/drawing/2014/main" id="{C544278A-BB18-4C9E-B857-95DD14CCF7A6}"/>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46">
              <a:extLst>
                <a:ext uri="{FF2B5EF4-FFF2-40B4-BE49-F238E27FC236}">
                  <a16:creationId xmlns:a16="http://schemas.microsoft.com/office/drawing/2014/main" id="{B52FF77A-205F-460F-BC79-5E23467A61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48">
              <a:extLst>
                <a:ext uri="{FF2B5EF4-FFF2-40B4-BE49-F238E27FC236}">
                  <a16:creationId xmlns:a16="http://schemas.microsoft.com/office/drawing/2014/main" id="{471B2522-5170-4C2B-9ACD-887DF9434F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1" name="TextBox 20">
            <a:extLst>
              <a:ext uri="{FF2B5EF4-FFF2-40B4-BE49-F238E27FC236}">
                <a16:creationId xmlns:a16="http://schemas.microsoft.com/office/drawing/2014/main" id="{4CDDA05C-BF03-4BBF-8305-EB055230BCBB}"/>
              </a:ext>
            </a:extLst>
          </p:cNvPr>
          <p:cNvSpPr txBox="1"/>
          <p:nvPr/>
        </p:nvSpPr>
        <p:spPr>
          <a:xfrm>
            <a:off x="1941602" y="1419092"/>
            <a:ext cx="1994649" cy="646331"/>
          </a:xfrm>
          <a:prstGeom prst="rect">
            <a:avLst/>
          </a:prstGeom>
          <a:noFill/>
        </p:spPr>
        <p:txBody>
          <a:bodyPr wrap="square" rtlCol="0">
            <a:spAutoFit/>
          </a:bodyPr>
          <a:lstStyle/>
          <a:p>
            <a:pPr>
              <a:spcBef>
                <a:spcPts val="600"/>
              </a:spcBef>
            </a:pPr>
            <a:r>
              <a:rPr lang="en-US" sz="3600" b="1">
                <a:latin typeface="Times New Roman" pitchFamily="18" charset="0"/>
                <a:cs typeface="Times New Roman" pitchFamily="18" charset="0"/>
              </a:rPr>
              <a:t>Tổ chức:</a:t>
            </a:r>
            <a:endParaRPr lang="en-US" sz="3600" b="1" dirty="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F007CCCE-C879-4D48-9999-160896F05C23}"/>
              </a:ext>
            </a:extLst>
          </p:cNvPr>
          <p:cNvSpPr txBox="1"/>
          <p:nvPr/>
        </p:nvSpPr>
        <p:spPr>
          <a:xfrm>
            <a:off x="3936251" y="1419092"/>
            <a:ext cx="8065249" cy="646331"/>
          </a:xfrm>
          <a:prstGeom prst="rect">
            <a:avLst/>
          </a:prstGeom>
          <a:noFill/>
        </p:spPr>
        <p:txBody>
          <a:bodyPr wrap="square" rtlCol="0">
            <a:spAutoFit/>
          </a:bodyPr>
          <a:lstStyle/>
          <a:p>
            <a:pPr>
              <a:spcBef>
                <a:spcPts val="600"/>
              </a:spcBef>
            </a:pPr>
            <a:r>
              <a:rPr lang="en-US" sz="3600" i="1">
                <a:latin typeface="Times New Roman" pitchFamily="18" charset="0"/>
                <a:cs typeface="Times New Roman" pitchFamily="18" charset="0"/>
              </a:rPr>
              <a:t>ở đây chỉ tổ chức cách mạng.</a:t>
            </a:r>
            <a:endParaRPr lang="en-US" sz="3600" i="1" dirty="0">
              <a:latin typeface="Times New Roman" pitchFamily="18" charset="0"/>
              <a:cs typeface="Times New Roman" pitchFamily="18" charset="0"/>
            </a:endParaRPr>
          </a:p>
        </p:txBody>
      </p:sp>
      <p:pic>
        <p:nvPicPr>
          <p:cNvPr id="2050" name="Picture 2" descr="Sự ra đời và hoạt động của ba tổ chức cách mạng | SGK Lịch sử lớp 12">
            <a:extLst>
              <a:ext uri="{FF2B5EF4-FFF2-40B4-BE49-F238E27FC236}">
                <a16:creationId xmlns:a16="http://schemas.microsoft.com/office/drawing/2014/main" id="{89166DA6-0C52-4A06-90B6-62227C80B98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0011" y="2458935"/>
            <a:ext cx="5523460" cy="32593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8F5B7F0-F36D-4844-A186-F1DDE18C3460}"/>
              </a:ext>
            </a:extLst>
          </p:cNvPr>
          <p:cNvPicPr>
            <a:picLocks noChangeAspect="1"/>
          </p:cNvPicPr>
          <p:nvPr/>
        </p:nvPicPr>
        <p:blipFill>
          <a:blip r:embed="rId10"/>
          <a:stretch>
            <a:fillRect/>
          </a:stretch>
        </p:blipFill>
        <p:spPr>
          <a:xfrm>
            <a:off x="6448095" y="2458935"/>
            <a:ext cx="5445917" cy="3259339"/>
          </a:xfrm>
          <a:prstGeom prst="rect">
            <a:avLst/>
          </a:prstGeom>
        </p:spPr>
      </p:pic>
    </p:spTree>
    <p:extLst>
      <p:ext uri="{BB962C8B-B14F-4D97-AF65-F5344CB8AC3E}">
        <p14:creationId xmlns:p14="http://schemas.microsoft.com/office/powerpoint/2010/main" val="2465851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 calcmode="lin" valueType="num">
                                      <p:cBhvr>
                                        <p:cTn id="9" dur="750" fill="hold"/>
                                        <p:tgtEl>
                                          <p:spTgt spid="8"/>
                                        </p:tgtEl>
                                        <p:attrNameLst>
                                          <p:attrName>style.rotation</p:attrName>
                                        </p:attrNameLst>
                                      </p:cBhvr>
                                      <p:tavLst>
                                        <p:tav tm="0">
                                          <p:val>
                                            <p:fltVal val="90"/>
                                          </p:val>
                                        </p:tav>
                                        <p:tav tm="100000">
                                          <p:val>
                                            <p:fltVal val="0"/>
                                          </p:val>
                                        </p:tav>
                                      </p:tavLst>
                                    </p:anim>
                                    <p:animEffect transition="in" filter="fade">
                                      <p:cBhvr>
                                        <p:cTn id="10" dur="7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2050"/>
                                        </p:tgtEl>
                                        <p:attrNameLst>
                                          <p:attrName>style.visibility</p:attrName>
                                        </p:attrNameLst>
                                      </p:cBhvr>
                                      <p:to>
                                        <p:strVal val="visible"/>
                                      </p:to>
                                    </p:set>
                                    <p:anim calcmode="lin" valueType="num">
                                      <p:cBhvr>
                                        <p:cTn id="31" dur="500" fill="hold"/>
                                        <p:tgtEl>
                                          <p:spTgt spid="2050"/>
                                        </p:tgtEl>
                                        <p:attrNameLst>
                                          <p:attrName>ppt_w</p:attrName>
                                        </p:attrNameLst>
                                      </p:cBhvr>
                                      <p:tavLst>
                                        <p:tav tm="0">
                                          <p:val>
                                            <p:fltVal val="0"/>
                                          </p:val>
                                        </p:tav>
                                        <p:tav tm="100000">
                                          <p:val>
                                            <p:strVal val="#ppt_w"/>
                                          </p:val>
                                        </p:tav>
                                      </p:tavLst>
                                    </p:anim>
                                    <p:anim calcmode="lin" valueType="num">
                                      <p:cBhvr>
                                        <p:cTn id="32" dur="500" fill="hold"/>
                                        <p:tgtEl>
                                          <p:spTgt spid="2050"/>
                                        </p:tgtEl>
                                        <p:attrNameLst>
                                          <p:attrName>ppt_h</p:attrName>
                                        </p:attrNameLst>
                                      </p:cBhvr>
                                      <p:tavLst>
                                        <p:tav tm="0">
                                          <p:val>
                                            <p:fltVal val="0"/>
                                          </p:val>
                                        </p:tav>
                                        <p:tav tm="100000">
                                          <p:val>
                                            <p:strVal val="#ppt_h"/>
                                          </p:val>
                                        </p:tav>
                                      </p:tavLst>
                                    </p:anim>
                                    <p:animEffect transition="in" filter="fade">
                                      <p:cBhvr>
                                        <p:cTn id="3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E45EA93-BB1C-43C7-B744-DA220494FCB8}"/>
              </a:ext>
            </a:extLst>
          </p:cNvPr>
          <p:cNvSpPr/>
          <p:nvPr/>
        </p:nvSpPr>
        <p:spPr>
          <a:xfrm>
            <a:off x="3321180" y="104044"/>
            <a:ext cx="5969000" cy="1077218"/>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a:solidFill>
                  <a:schemeClr val="accent6">
                    <a:lumMod val="75000"/>
                  </a:schemeClr>
                </a:solidFill>
                <a:latin typeface="UTM Aristote" panose="02040603050506020204" pitchFamily="18" charset="0"/>
                <a:cs typeface="Times New Roman" panose="02020603050405020304" pitchFamily="18" charset="0"/>
              </a:rPr>
              <a:t>Giải nghĩa từ</a:t>
            </a:r>
          </a:p>
        </p:txBody>
      </p:sp>
      <p:pic>
        <p:nvPicPr>
          <p:cNvPr id="8" name="图片 5">
            <a:extLst>
              <a:ext uri="{FF2B5EF4-FFF2-40B4-BE49-F238E27FC236}">
                <a16:creationId xmlns:a16="http://schemas.microsoft.com/office/drawing/2014/main" id="{74B6BBE1-7AB4-47E0-9B02-A4C3C75490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09561" y="104044"/>
            <a:ext cx="1193539" cy="978573"/>
          </a:xfrm>
          <a:prstGeom prst="rect">
            <a:avLst/>
          </a:prstGeom>
        </p:spPr>
      </p:pic>
      <p:grpSp>
        <p:nvGrpSpPr>
          <p:cNvPr id="10" name="组合 47">
            <a:extLst>
              <a:ext uri="{FF2B5EF4-FFF2-40B4-BE49-F238E27FC236}">
                <a16:creationId xmlns:a16="http://schemas.microsoft.com/office/drawing/2014/main" id="{6C10BCE1-6962-4C4C-9C9D-905551C07E5F}"/>
              </a:ext>
            </a:extLst>
          </p:cNvPr>
          <p:cNvGrpSpPr/>
          <p:nvPr/>
        </p:nvGrpSpPr>
        <p:grpSpPr>
          <a:xfrm>
            <a:off x="19866" y="5767628"/>
            <a:ext cx="12152268" cy="1151441"/>
            <a:chOff x="-2055784" y="5706558"/>
            <a:chExt cx="12152268" cy="1151441"/>
          </a:xfrm>
        </p:grpSpPr>
        <p:pic>
          <p:nvPicPr>
            <p:cNvPr id="11" name="图片 44">
              <a:extLst>
                <a:ext uri="{FF2B5EF4-FFF2-40B4-BE49-F238E27FC236}">
                  <a16:creationId xmlns:a16="http://schemas.microsoft.com/office/drawing/2014/main" id="{41304060-E1DF-4D75-8501-B6D317B1F0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43">
              <a:extLst>
                <a:ext uri="{FF2B5EF4-FFF2-40B4-BE49-F238E27FC236}">
                  <a16:creationId xmlns:a16="http://schemas.microsoft.com/office/drawing/2014/main" id="{A963B3E5-F2B2-41F6-AF70-D9C129C59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41">
              <a:extLst>
                <a:ext uri="{FF2B5EF4-FFF2-40B4-BE49-F238E27FC236}">
                  <a16:creationId xmlns:a16="http://schemas.microsoft.com/office/drawing/2014/main" id="{71745F70-39F5-4B72-8DED-3111E79A930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42">
              <a:extLst>
                <a:ext uri="{FF2B5EF4-FFF2-40B4-BE49-F238E27FC236}">
                  <a16:creationId xmlns:a16="http://schemas.microsoft.com/office/drawing/2014/main" id="{A0035E19-3698-49F0-BC26-21D25FF47C3E}"/>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45">
              <a:extLst>
                <a:ext uri="{FF2B5EF4-FFF2-40B4-BE49-F238E27FC236}">
                  <a16:creationId xmlns:a16="http://schemas.microsoft.com/office/drawing/2014/main" id="{C544278A-BB18-4C9E-B857-95DD14CCF7A6}"/>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46">
              <a:extLst>
                <a:ext uri="{FF2B5EF4-FFF2-40B4-BE49-F238E27FC236}">
                  <a16:creationId xmlns:a16="http://schemas.microsoft.com/office/drawing/2014/main" id="{B52FF77A-205F-460F-BC79-5E23467A61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48">
              <a:extLst>
                <a:ext uri="{FF2B5EF4-FFF2-40B4-BE49-F238E27FC236}">
                  <a16:creationId xmlns:a16="http://schemas.microsoft.com/office/drawing/2014/main" id="{471B2522-5170-4C2B-9ACD-887DF9434F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8" name="TextBox 17">
            <a:extLst>
              <a:ext uri="{FF2B5EF4-FFF2-40B4-BE49-F238E27FC236}">
                <a16:creationId xmlns:a16="http://schemas.microsoft.com/office/drawing/2014/main" id="{80F433B4-3B40-454B-AE93-0C3E30DD46DD}"/>
              </a:ext>
            </a:extLst>
          </p:cNvPr>
          <p:cNvSpPr txBox="1"/>
          <p:nvPr/>
        </p:nvSpPr>
        <p:spPr>
          <a:xfrm>
            <a:off x="545351" y="1348795"/>
            <a:ext cx="4059669" cy="584775"/>
          </a:xfrm>
          <a:prstGeom prst="rect">
            <a:avLst/>
          </a:prstGeom>
          <a:noFill/>
        </p:spPr>
        <p:txBody>
          <a:bodyPr wrap="square" rtlCol="0">
            <a:spAutoFit/>
          </a:bodyPr>
          <a:lstStyle/>
          <a:p>
            <a:pPr>
              <a:spcBef>
                <a:spcPts val="600"/>
              </a:spcBef>
            </a:pPr>
            <a:r>
              <a:rPr lang="en-US" sz="3200" b="1">
                <a:latin typeface="Times New Roman" pitchFamily="18" charset="0"/>
                <a:cs typeface="Times New Roman" pitchFamily="18" charset="0"/>
              </a:rPr>
              <a:t>Đồng </a:t>
            </a:r>
            <a:r>
              <a:rPr lang="en-US" sz="3200" b="1" err="1">
                <a:latin typeface="Times New Roman" pitchFamily="18" charset="0"/>
                <a:cs typeface="Times New Roman" pitchFamily="18" charset="0"/>
              </a:rPr>
              <a:t>Đông</a:t>
            </a:r>
            <a:r>
              <a:rPr lang="en-US" sz="3200" b="1">
                <a:latin typeface="Times New Roman" pitchFamily="18" charset="0"/>
                <a:cs typeface="Times New Roman" pitchFamily="18" charset="0"/>
              </a:rPr>
              <a:t> Dương:</a:t>
            </a:r>
            <a:endParaRPr lang="en-US" sz="3200" b="1" dirty="0">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BE3CCE9E-9C03-4D57-AC56-FB0DE9CDE187}"/>
              </a:ext>
            </a:extLst>
          </p:cNvPr>
          <p:cNvSpPr txBox="1"/>
          <p:nvPr/>
        </p:nvSpPr>
        <p:spPr>
          <a:xfrm>
            <a:off x="4178300" y="1328352"/>
            <a:ext cx="7823200" cy="1077218"/>
          </a:xfrm>
          <a:prstGeom prst="rect">
            <a:avLst/>
          </a:prstGeom>
          <a:noFill/>
        </p:spPr>
        <p:txBody>
          <a:bodyPr wrap="square" rtlCol="0">
            <a:spAutoFit/>
          </a:bodyPr>
          <a:lstStyle/>
          <a:p>
            <a:pPr algn="just">
              <a:spcBef>
                <a:spcPts val="600"/>
              </a:spcBef>
            </a:pPr>
            <a:r>
              <a:rPr lang="en-US" sz="3200" i="1">
                <a:latin typeface="Times New Roman" pitchFamily="18" charset="0"/>
                <a:cs typeface="Times New Roman" pitchFamily="18" charset="0"/>
              </a:rPr>
              <a:t>Đồng tiền của ngân hàng Đông Dương (trước Cách mạng tháng Tám năm 1945)</a:t>
            </a:r>
            <a:endParaRPr lang="en-US" sz="3200" i="1" dirty="0">
              <a:latin typeface="Times New Roman" pitchFamily="18" charset="0"/>
              <a:cs typeface="Times New Roman" pitchFamily="18" charset="0"/>
            </a:endParaRPr>
          </a:p>
        </p:txBody>
      </p:sp>
      <p:pic>
        <p:nvPicPr>
          <p:cNvPr id="3074" name="Picture 2" descr="Đồng tiền được phát hành năm 1879 tại Việt Nam (Phần 2)">
            <a:extLst>
              <a:ext uri="{FF2B5EF4-FFF2-40B4-BE49-F238E27FC236}">
                <a16:creationId xmlns:a16="http://schemas.microsoft.com/office/drawing/2014/main" id="{71E7E180-6BB7-4BA9-B678-0F80304B94DB}"/>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5621" b="92604" l="2000" r="98167">
                        <a14:foregroundMark x1="17000" y1="11243" x2="4833" y2="37278"/>
                        <a14:foregroundMark x1="9333" y1="75444" x2="28167" y2="86391"/>
                        <a14:foregroundMark x1="47333" y1="50888" x2="45667" y2="65089"/>
                        <a14:foregroundMark x1="66667" y1="37278" x2="69000" y2="66272"/>
                        <a14:foregroundMark x1="60167" y1="38462" x2="61667" y2="82249"/>
                        <a14:foregroundMark x1="88833" y1="29290" x2="92500" y2="44083"/>
                        <a14:foregroundMark x1="92500" y1="44083" x2="93167" y2="68935"/>
                        <a14:foregroundMark x1="93167" y1="68935" x2="90833" y2="71598"/>
                        <a14:foregroundMark x1="67333" y1="85799" x2="82000" y2="88462"/>
                        <a14:foregroundMark x1="62833" y1="87278" x2="62833" y2="87278"/>
                        <a14:foregroundMark x1="66333" y1="89645" x2="67667" y2="90533"/>
                        <a14:foregroundMark x1="71333" y1="90533" x2="72667" y2="91124"/>
                        <a14:foregroundMark x1="75000" y1="92899" x2="78833" y2="92308"/>
                        <a14:foregroundMark x1="83500" y1="87574" x2="84167" y2="88166"/>
                        <a14:foregroundMark x1="88000" y1="86982" x2="88667" y2="86391"/>
                        <a14:foregroundMark x1="98333" y1="55325" x2="98333" y2="55325"/>
                        <a14:foregroundMark x1="85000" y1="12722" x2="85000" y2="12722"/>
                        <a14:foregroundMark x1="76167" y1="9467" x2="76167" y2="9467"/>
                        <a14:foregroundMark x1="71667" y1="7692" x2="72333" y2="7692"/>
                        <a14:foregroundMark x1="90833" y1="19822" x2="82833" y2="10651"/>
                        <a14:foregroundMark x1="82833" y1="10651" x2="72500" y2="7101"/>
                        <a14:foregroundMark x1="72500" y1="7101" x2="66167" y2="9172"/>
                        <a14:foregroundMark x1="61667" y1="13609" x2="61667" y2="13609"/>
                        <a14:foregroundMark x1="60333" y1="17751" x2="53333" y2="32249"/>
                        <a14:foregroundMark x1="53333" y1="32249" x2="52833" y2="35207"/>
                        <a14:foregroundMark x1="85333" y1="12426" x2="89500" y2="17160"/>
                        <a14:foregroundMark x1="90667" y1="16568" x2="80833" y2="8284"/>
                        <a14:foregroundMark x1="66000" y1="10355" x2="63000" y2="13018"/>
                        <a14:foregroundMark x1="60833" y1="15089" x2="58167" y2="20118"/>
                        <a14:foregroundMark x1="60167" y1="15385" x2="55000" y2="25740"/>
                        <a14:foregroundMark x1="3333" y1="31657" x2="2473" y2="45584"/>
                        <a14:foregroundMark x1="5500" y1="25740" x2="8000" y2="19527"/>
                        <a14:foregroundMark x1="14000" y1="11538" x2="11000" y2="15089"/>
                        <a14:foregroundMark x1="9333" y1="16272" x2="7500" y2="21893"/>
                        <a14:foregroundMark x1="7000" y1="20118" x2="3667" y2="29290"/>
                        <a14:foregroundMark x1="21962" y1="8027" x2="23667" y2="7101"/>
                        <a14:foregroundMark x1="15500" y1="11538" x2="16883" y2="10786"/>
                        <a14:foregroundMark x1="36667" y1="12722" x2="22278" y2="7046"/>
                        <a14:foregroundMark x1="14985" y1="10261" x2="14667" y2="10355"/>
                        <a14:foregroundMark x1="22667" y1="7988" x2="21902" y2="8214"/>
                        <a14:foregroundMark x1="17500" y1="7988" x2="17500" y2="7988"/>
                        <a14:foregroundMark x1="19333" y1="7692" x2="21500" y2="5325"/>
                        <a14:foregroundMark x1="19333" y1="7692" x2="16333" y2="10355"/>
                        <a14:foregroundMark x1="26167" y1="6805" x2="25000" y2="6509"/>
                        <a14:foregroundMark x1="28667" y1="7101" x2="31667" y2="9467"/>
                        <a14:backgroundMark x1="18169" y1="5405" x2="19667" y2="4438"/>
                        <a14:backgroundMark x1="0" y1="45858" x2="333" y2="55325"/>
                        <a14:backgroundMark x1="68000" y1="6509" x2="68000" y2="6509"/>
                        <a14:backgroundMark x1="70167" y1="5917" x2="70167" y2="5917"/>
                        <a14:backgroundMark x1="78667" y1="5917" x2="78667" y2="5917"/>
                        <a14:backgroundMark x1="21377" y1="5787" x2="22833" y2="5325"/>
                        <a14:backgroundMark x1="18782" y1="6610" x2="19698" y2="6319"/>
                      </a14:backgroundRemoval>
                    </a14:imgEffect>
                  </a14:imgLayer>
                </a14:imgProps>
              </a:ext>
              <a:ext uri="{28A0092B-C50C-407E-A947-70E740481C1C}">
                <a14:useLocalDpi xmlns:a14="http://schemas.microsoft.com/office/drawing/2010/main" val="0"/>
              </a:ext>
            </a:extLst>
          </a:blip>
          <a:srcRect t="5461" b="7521"/>
          <a:stretch/>
        </p:blipFill>
        <p:spPr bwMode="auto">
          <a:xfrm>
            <a:off x="334048" y="2497838"/>
            <a:ext cx="5715000" cy="280150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D2F7E8AD-D105-41EE-A0E9-FE496F22401F}"/>
              </a:ext>
            </a:extLst>
          </p:cNvPr>
          <p:cNvSpPr txBox="1"/>
          <p:nvPr/>
        </p:nvSpPr>
        <p:spPr>
          <a:xfrm>
            <a:off x="481924" y="5571224"/>
            <a:ext cx="5606854" cy="584775"/>
          </a:xfrm>
          <a:prstGeom prst="rect">
            <a:avLst/>
          </a:prstGeom>
          <a:solidFill>
            <a:schemeClr val="bg1">
              <a:alpha val="87000"/>
            </a:schemeClr>
          </a:solidFill>
        </p:spPr>
        <p:txBody>
          <a:bodyPr wrap="square" rtlCol="0">
            <a:spAutoFit/>
          </a:bodyPr>
          <a:lstStyle/>
          <a:p>
            <a:pPr algn="ctr">
              <a:spcBef>
                <a:spcPts val="600"/>
              </a:spcBef>
            </a:pPr>
            <a:r>
              <a:rPr lang="en-US" sz="3200" i="1">
                <a:latin typeface="Times New Roman" pitchFamily="18" charset="0"/>
                <a:cs typeface="Times New Roman" pitchFamily="18" charset="0"/>
              </a:rPr>
              <a:t>Đồng tiền được phát hành 1879</a:t>
            </a:r>
            <a:endParaRPr lang="en-US" sz="3200" i="1" dirty="0">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1B177748-673E-4729-8BF4-5DE196C6187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948" b="95573" l="6473" r="95244">
                        <a14:foregroundMark x1="52708" y1="6771" x2="52708" y2="6771"/>
                        <a14:foregroundMark x1="7133" y1="40365" x2="7133" y2="40365"/>
                        <a14:foregroundMark x1="47952" y1="91276" x2="47952" y2="91276"/>
                        <a14:foregroundMark x1="40159" y1="94010" x2="40159" y2="94010"/>
                        <a14:foregroundMark x1="16645" y1="18620" x2="16645" y2="18620"/>
                        <a14:foregroundMark x1="39366" y1="6120" x2="39366" y2="6120"/>
                        <a14:foregroundMark x1="56407" y1="6120" x2="60238" y2="6120"/>
                        <a14:foregroundMark x1="47292" y1="5208" x2="36988" y2="5859"/>
                        <a14:foregroundMark x1="80581" y1="17839" x2="92602" y2="49349"/>
                        <a14:foregroundMark x1="92602" y1="49349" x2="92867" y2="60156"/>
                        <a14:foregroundMark x1="94584" y1="41406" x2="94584" y2="41406"/>
                        <a14:foregroundMark x1="89432" y1="74219" x2="89432" y2="74219"/>
                        <a14:foregroundMark x1="82563" y1="82292" x2="82563" y2="82292"/>
                        <a14:foregroundMark x1="68956" y1="91927" x2="68956" y2="91927"/>
                        <a14:foregroundMark x1="11889" y1="72135" x2="20343" y2="81641"/>
                        <a14:foregroundMark x1="20343" y1="81641" x2="36592" y2="92188"/>
                        <a14:foregroundMark x1="36592" y1="92188" x2="53897" y2="95703"/>
                        <a14:foregroundMark x1="53897" y1="95703" x2="68164" y2="92839"/>
                        <a14:foregroundMark x1="68164" y1="92839" x2="79260" y2="86328"/>
                        <a14:foregroundMark x1="79260" y1="86328" x2="79524" y2="86328"/>
                        <a14:foregroundMark x1="11229" y1="71224" x2="20343" y2="82943"/>
                        <a14:foregroundMark x1="20343" y1="82943" x2="37781" y2="94010"/>
                        <a14:foregroundMark x1="44518" y1="95052" x2="38441" y2="92708"/>
                        <a14:foregroundMark x1="47556" y1="95052" x2="50594" y2="95313"/>
                        <a14:foregroundMark x1="50594" y1="95313" x2="44914" y2="93359"/>
                        <a14:foregroundMark x1="23778" y1="82552" x2="17701" y2="74870"/>
                        <a14:foregroundMark x1="27213" y1="10807" x2="31572" y2="8203"/>
                        <a14:foregroundMark x1="38441" y1="6120" x2="30647" y2="6771"/>
                        <a14:foregroundMark x1="95244" y1="60156" x2="95244" y2="60156"/>
                      </a14:backgroundRemoval>
                    </a14:imgEffect>
                  </a14:imgLayer>
                </a14:imgProps>
              </a:ext>
            </a:extLst>
          </a:blip>
          <a:stretch>
            <a:fillRect/>
          </a:stretch>
        </p:blipFill>
        <p:spPr>
          <a:xfrm>
            <a:off x="7803698" y="2256417"/>
            <a:ext cx="3267329" cy="3314807"/>
          </a:xfrm>
          <a:prstGeom prst="rect">
            <a:avLst/>
          </a:prstGeom>
        </p:spPr>
      </p:pic>
      <p:sp>
        <p:nvSpPr>
          <p:cNvPr id="22" name="TextBox 21">
            <a:extLst>
              <a:ext uri="{FF2B5EF4-FFF2-40B4-BE49-F238E27FC236}">
                <a16:creationId xmlns:a16="http://schemas.microsoft.com/office/drawing/2014/main" id="{B3A9300A-DBB0-4827-A232-A1D340CBA7CE}"/>
              </a:ext>
            </a:extLst>
          </p:cNvPr>
          <p:cNvSpPr txBox="1"/>
          <p:nvPr/>
        </p:nvSpPr>
        <p:spPr>
          <a:xfrm>
            <a:off x="7002056" y="5511988"/>
            <a:ext cx="4870613" cy="584775"/>
          </a:xfrm>
          <a:prstGeom prst="rect">
            <a:avLst/>
          </a:prstGeom>
          <a:solidFill>
            <a:schemeClr val="bg1">
              <a:alpha val="87000"/>
            </a:schemeClr>
          </a:solidFill>
        </p:spPr>
        <p:txBody>
          <a:bodyPr wrap="square" rtlCol="0">
            <a:spAutoFit/>
          </a:bodyPr>
          <a:lstStyle/>
          <a:p>
            <a:pPr algn="ctr">
              <a:spcBef>
                <a:spcPts val="600"/>
              </a:spcBef>
            </a:pPr>
            <a:r>
              <a:rPr lang="en-US" sz="3200" i="1">
                <a:latin typeface="Times New Roman" pitchFamily="18" charset="0"/>
                <a:cs typeface="Times New Roman" pitchFamily="18" charset="0"/>
              </a:rPr>
              <a:t>Đồng “1 Piastre” 1931</a:t>
            </a:r>
            <a:endParaRPr lang="en-US" sz="3200" i="1" dirty="0">
              <a:latin typeface="Times New Roman" pitchFamily="18" charset="0"/>
              <a:cs typeface="Times New Roman" pitchFamily="18" charset="0"/>
            </a:endParaRPr>
          </a:p>
        </p:txBody>
      </p:sp>
    </p:spTree>
    <p:extLst>
      <p:ext uri="{BB962C8B-B14F-4D97-AF65-F5344CB8AC3E}">
        <p14:creationId xmlns:p14="http://schemas.microsoft.com/office/powerpoint/2010/main" val="3206739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 calcmode="lin" valueType="num">
                                      <p:cBhvr>
                                        <p:cTn id="9" dur="750" fill="hold"/>
                                        <p:tgtEl>
                                          <p:spTgt spid="8"/>
                                        </p:tgtEl>
                                        <p:attrNameLst>
                                          <p:attrName>style.rotation</p:attrName>
                                        </p:attrNameLst>
                                      </p:cBhvr>
                                      <p:tavLst>
                                        <p:tav tm="0">
                                          <p:val>
                                            <p:fltVal val="90"/>
                                          </p:val>
                                        </p:tav>
                                        <p:tav tm="100000">
                                          <p:val>
                                            <p:fltVal val="0"/>
                                          </p:val>
                                        </p:tav>
                                      </p:tavLst>
                                    </p:anim>
                                    <p:animEffect transition="in" filter="fade">
                                      <p:cBhvr>
                                        <p:cTn id="10" dur="7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wheel(1)">
                                      <p:cBhvr>
                                        <p:cTn id="25" dur="2000"/>
                                        <p:tgtEl>
                                          <p:spTgt spid="3074"/>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E45EA93-BB1C-43C7-B744-DA220494FCB8}"/>
              </a:ext>
            </a:extLst>
          </p:cNvPr>
          <p:cNvSpPr/>
          <p:nvPr/>
        </p:nvSpPr>
        <p:spPr>
          <a:xfrm>
            <a:off x="3321180" y="104044"/>
            <a:ext cx="5969000" cy="1077218"/>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a:solidFill>
                  <a:schemeClr val="accent6">
                    <a:lumMod val="75000"/>
                  </a:schemeClr>
                </a:solidFill>
                <a:latin typeface="UTM Aristote" panose="02040603050506020204" pitchFamily="18" charset="0"/>
                <a:cs typeface="Times New Roman" panose="02020603050405020304" pitchFamily="18" charset="0"/>
              </a:rPr>
              <a:t>Giải nghĩa từ</a:t>
            </a:r>
          </a:p>
        </p:txBody>
      </p:sp>
      <p:pic>
        <p:nvPicPr>
          <p:cNvPr id="8" name="图片 5">
            <a:extLst>
              <a:ext uri="{FF2B5EF4-FFF2-40B4-BE49-F238E27FC236}">
                <a16:creationId xmlns:a16="http://schemas.microsoft.com/office/drawing/2014/main" id="{74B6BBE1-7AB4-47E0-9B02-A4C3C75490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09561" y="104044"/>
            <a:ext cx="1193539" cy="978573"/>
          </a:xfrm>
          <a:prstGeom prst="rect">
            <a:avLst/>
          </a:prstGeom>
        </p:spPr>
      </p:pic>
      <p:grpSp>
        <p:nvGrpSpPr>
          <p:cNvPr id="10" name="组合 47">
            <a:extLst>
              <a:ext uri="{FF2B5EF4-FFF2-40B4-BE49-F238E27FC236}">
                <a16:creationId xmlns:a16="http://schemas.microsoft.com/office/drawing/2014/main" id="{6C10BCE1-6962-4C4C-9C9D-905551C07E5F}"/>
              </a:ext>
            </a:extLst>
          </p:cNvPr>
          <p:cNvGrpSpPr/>
          <p:nvPr/>
        </p:nvGrpSpPr>
        <p:grpSpPr>
          <a:xfrm>
            <a:off x="19866" y="5767628"/>
            <a:ext cx="12152268" cy="1151441"/>
            <a:chOff x="-2055784" y="5706558"/>
            <a:chExt cx="12152268" cy="1151441"/>
          </a:xfrm>
        </p:grpSpPr>
        <p:pic>
          <p:nvPicPr>
            <p:cNvPr id="11" name="图片 44">
              <a:extLst>
                <a:ext uri="{FF2B5EF4-FFF2-40B4-BE49-F238E27FC236}">
                  <a16:creationId xmlns:a16="http://schemas.microsoft.com/office/drawing/2014/main" id="{41304060-E1DF-4D75-8501-B6D317B1F0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43">
              <a:extLst>
                <a:ext uri="{FF2B5EF4-FFF2-40B4-BE49-F238E27FC236}">
                  <a16:creationId xmlns:a16="http://schemas.microsoft.com/office/drawing/2014/main" id="{A963B3E5-F2B2-41F6-AF70-D9C129C59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41">
              <a:extLst>
                <a:ext uri="{FF2B5EF4-FFF2-40B4-BE49-F238E27FC236}">
                  <a16:creationId xmlns:a16="http://schemas.microsoft.com/office/drawing/2014/main" id="{71745F70-39F5-4B72-8DED-3111E79A930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42">
              <a:extLst>
                <a:ext uri="{FF2B5EF4-FFF2-40B4-BE49-F238E27FC236}">
                  <a16:creationId xmlns:a16="http://schemas.microsoft.com/office/drawing/2014/main" id="{A0035E19-3698-49F0-BC26-21D25FF47C3E}"/>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45">
              <a:extLst>
                <a:ext uri="{FF2B5EF4-FFF2-40B4-BE49-F238E27FC236}">
                  <a16:creationId xmlns:a16="http://schemas.microsoft.com/office/drawing/2014/main" id="{C544278A-BB18-4C9E-B857-95DD14CCF7A6}"/>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46">
              <a:extLst>
                <a:ext uri="{FF2B5EF4-FFF2-40B4-BE49-F238E27FC236}">
                  <a16:creationId xmlns:a16="http://schemas.microsoft.com/office/drawing/2014/main" id="{B52FF77A-205F-460F-BC79-5E23467A61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48">
              <a:extLst>
                <a:ext uri="{FF2B5EF4-FFF2-40B4-BE49-F238E27FC236}">
                  <a16:creationId xmlns:a16="http://schemas.microsoft.com/office/drawing/2014/main" id="{471B2522-5170-4C2B-9ACD-887DF9434F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1" name="TextBox 20">
            <a:extLst>
              <a:ext uri="{FF2B5EF4-FFF2-40B4-BE49-F238E27FC236}">
                <a16:creationId xmlns:a16="http://schemas.microsoft.com/office/drawing/2014/main" id="{6B0FAC68-0E5D-4F8F-AD36-74A67767EEA1}"/>
              </a:ext>
            </a:extLst>
          </p:cNvPr>
          <p:cNvSpPr txBox="1"/>
          <p:nvPr/>
        </p:nvSpPr>
        <p:spPr>
          <a:xfrm>
            <a:off x="405724" y="1279969"/>
            <a:ext cx="3696375" cy="584775"/>
          </a:xfrm>
          <a:prstGeom prst="rect">
            <a:avLst/>
          </a:prstGeom>
          <a:noFill/>
        </p:spPr>
        <p:txBody>
          <a:bodyPr wrap="square" rtlCol="0">
            <a:spAutoFit/>
          </a:bodyPr>
          <a:lstStyle/>
          <a:p>
            <a:pPr>
              <a:spcBef>
                <a:spcPts val="600"/>
              </a:spcBef>
            </a:pPr>
            <a:r>
              <a:rPr lang="en-US" sz="3200" b="1">
                <a:latin typeface="Times New Roman" pitchFamily="18" charset="0"/>
                <a:cs typeface="Times New Roman" pitchFamily="18" charset="0"/>
              </a:rPr>
              <a:t>Tay </a:t>
            </a:r>
            <a:r>
              <a:rPr lang="en-US" sz="3200" b="1" dirty="0" err="1">
                <a:latin typeface="Times New Roman" pitchFamily="18" charset="0"/>
                <a:cs typeface="Times New Roman" pitchFamily="18" charset="0"/>
              </a:rPr>
              <a:t>hòm</a:t>
            </a:r>
            <a:r>
              <a:rPr lang="en-US" sz="3200" b="1" dirty="0">
                <a:latin typeface="Times New Roman" pitchFamily="18" charset="0"/>
                <a:cs typeface="Times New Roman" pitchFamily="18" charset="0"/>
              </a:rPr>
              <a:t> </a:t>
            </a:r>
            <a:r>
              <a:rPr lang="en-US" sz="3200" b="1" err="1">
                <a:latin typeface="Times New Roman" pitchFamily="18" charset="0"/>
                <a:cs typeface="Times New Roman" pitchFamily="18" charset="0"/>
              </a:rPr>
              <a:t>chìa</a:t>
            </a:r>
            <a:r>
              <a:rPr lang="en-US" sz="3200" b="1">
                <a:latin typeface="Times New Roman" pitchFamily="18" charset="0"/>
                <a:cs typeface="Times New Roman" pitchFamily="18" charset="0"/>
              </a:rPr>
              <a:t> khóa:</a:t>
            </a:r>
            <a:endParaRPr lang="en-US" sz="3200" b="1" dirty="0">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id="{48081F4B-23C8-47B4-A202-01FA416E4083}"/>
              </a:ext>
            </a:extLst>
          </p:cNvPr>
          <p:cNvSpPr txBox="1"/>
          <p:nvPr/>
        </p:nvSpPr>
        <p:spPr>
          <a:xfrm>
            <a:off x="3987801" y="1279969"/>
            <a:ext cx="7658100" cy="1077218"/>
          </a:xfrm>
          <a:prstGeom prst="rect">
            <a:avLst/>
          </a:prstGeom>
          <a:noFill/>
        </p:spPr>
        <p:txBody>
          <a:bodyPr wrap="square" rtlCol="0">
            <a:spAutoFit/>
          </a:bodyPr>
          <a:lstStyle/>
          <a:p>
            <a:pPr algn="just">
              <a:spcBef>
                <a:spcPts val="600"/>
              </a:spcBef>
            </a:pPr>
            <a:r>
              <a:rPr lang="en-US" sz="3200" i="1">
                <a:latin typeface="Times New Roman" pitchFamily="18" charset="0"/>
                <a:cs typeface="Times New Roman" pitchFamily="18" charset="0"/>
              </a:rPr>
              <a:t>nắm quyền quản lí tiền bạc và mọi công việc chi tiêu.</a:t>
            </a:r>
            <a:endParaRPr lang="en-US" sz="3200" i="1" dirty="0">
              <a:latin typeface="Times New Roman" pitchFamily="18" charset="0"/>
              <a:cs typeface="Times New Roman" pitchFamily="18" charset="0"/>
            </a:endParaRPr>
          </a:p>
        </p:txBody>
      </p:sp>
      <p:pic>
        <p:nvPicPr>
          <p:cNvPr id="4098" name="Picture 2" descr="Chuyện “Tay hòm chìa khóa“… - Báo Gia Lai điện tử - Tin nhanh - Chính xác">
            <a:extLst>
              <a:ext uri="{FF2B5EF4-FFF2-40B4-BE49-F238E27FC236}">
                <a16:creationId xmlns:a16="http://schemas.microsoft.com/office/drawing/2014/main" id="{FEFF6DF2-F4CC-42C0-8CDA-7B6829C653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9239" y="2455894"/>
            <a:ext cx="6093523" cy="365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49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 calcmode="lin" valueType="num">
                                      <p:cBhvr>
                                        <p:cTn id="9" dur="750" fill="hold"/>
                                        <p:tgtEl>
                                          <p:spTgt spid="8"/>
                                        </p:tgtEl>
                                        <p:attrNameLst>
                                          <p:attrName>style.rotation</p:attrName>
                                        </p:attrNameLst>
                                      </p:cBhvr>
                                      <p:tavLst>
                                        <p:tav tm="0">
                                          <p:val>
                                            <p:fltVal val="90"/>
                                          </p:val>
                                        </p:tav>
                                        <p:tav tm="100000">
                                          <p:val>
                                            <p:fltVal val="0"/>
                                          </p:val>
                                        </p:tav>
                                      </p:tavLst>
                                    </p:anim>
                                    <p:animEffect transition="in" filter="fade">
                                      <p:cBhvr>
                                        <p:cTn id="10" dur="75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 calcmode="lin" valueType="num">
                                      <p:cBhvr>
                                        <p:cTn id="21" dur="500" fill="hold"/>
                                        <p:tgtEl>
                                          <p:spTgt spid="4098"/>
                                        </p:tgtEl>
                                        <p:attrNameLst>
                                          <p:attrName>ppt_w</p:attrName>
                                        </p:attrNameLst>
                                      </p:cBhvr>
                                      <p:tavLst>
                                        <p:tav tm="0">
                                          <p:val>
                                            <p:fltVal val="0"/>
                                          </p:val>
                                        </p:tav>
                                        <p:tav tm="100000">
                                          <p:val>
                                            <p:strVal val="#ppt_w"/>
                                          </p:val>
                                        </p:tav>
                                      </p:tavLst>
                                    </p:anim>
                                    <p:anim calcmode="lin" valueType="num">
                                      <p:cBhvr>
                                        <p:cTn id="22" dur="500" fill="hold"/>
                                        <p:tgtEl>
                                          <p:spTgt spid="4098"/>
                                        </p:tgtEl>
                                        <p:attrNameLst>
                                          <p:attrName>ppt_h</p:attrName>
                                        </p:attrNameLst>
                                      </p:cBhvr>
                                      <p:tavLst>
                                        <p:tav tm="0">
                                          <p:val>
                                            <p:fltVal val="0"/>
                                          </p:val>
                                        </p:tav>
                                        <p:tav tm="100000">
                                          <p:val>
                                            <p:strVal val="#ppt_h"/>
                                          </p:val>
                                        </p:tav>
                                      </p:tavLst>
                                    </p:anim>
                                    <p:animEffect transition="in" filter="fade">
                                      <p:cBhvr>
                                        <p:cTn id="23"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E45EA93-BB1C-43C7-B744-DA220494FCB8}"/>
              </a:ext>
            </a:extLst>
          </p:cNvPr>
          <p:cNvSpPr/>
          <p:nvPr/>
        </p:nvSpPr>
        <p:spPr>
          <a:xfrm>
            <a:off x="3321180" y="104044"/>
            <a:ext cx="5969000" cy="1077218"/>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a:solidFill>
                  <a:schemeClr val="accent6">
                    <a:lumMod val="75000"/>
                  </a:schemeClr>
                </a:solidFill>
                <a:latin typeface="UTM Aristote" panose="02040603050506020204" pitchFamily="18" charset="0"/>
                <a:cs typeface="Times New Roman" panose="02020603050405020304" pitchFamily="18" charset="0"/>
              </a:rPr>
              <a:t>Giải nghĩa từ</a:t>
            </a:r>
          </a:p>
        </p:txBody>
      </p:sp>
      <p:pic>
        <p:nvPicPr>
          <p:cNvPr id="8" name="图片 5">
            <a:extLst>
              <a:ext uri="{FF2B5EF4-FFF2-40B4-BE49-F238E27FC236}">
                <a16:creationId xmlns:a16="http://schemas.microsoft.com/office/drawing/2014/main" id="{74B6BBE1-7AB4-47E0-9B02-A4C3C75490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09561" y="104044"/>
            <a:ext cx="1193539" cy="978573"/>
          </a:xfrm>
          <a:prstGeom prst="rect">
            <a:avLst/>
          </a:prstGeom>
        </p:spPr>
      </p:pic>
      <p:grpSp>
        <p:nvGrpSpPr>
          <p:cNvPr id="10" name="组合 47">
            <a:extLst>
              <a:ext uri="{FF2B5EF4-FFF2-40B4-BE49-F238E27FC236}">
                <a16:creationId xmlns:a16="http://schemas.microsoft.com/office/drawing/2014/main" id="{6C10BCE1-6962-4C4C-9C9D-905551C07E5F}"/>
              </a:ext>
            </a:extLst>
          </p:cNvPr>
          <p:cNvGrpSpPr/>
          <p:nvPr/>
        </p:nvGrpSpPr>
        <p:grpSpPr>
          <a:xfrm>
            <a:off x="19866" y="5767628"/>
            <a:ext cx="12152268" cy="1151441"/>
            <a:chOff x="-2055784" y="5706558"/>
            <a:chExt cx="12152268" cy="1151441"/>
          </a:xfrm>
        </p:grpSpPr>
        <p:pic>
          <p:nvPicPr>
            <p:cNvPr id="11" name="图片 44">
              <a:extLst>
                <a:ext uri="{FF2B5EF4-FFF2-40B4-BE49-F238E27FC236}">
                  <a16:creationId xmlns:a16="http://schemas.microsoft.com/office/drawing/2014/main" id="{41304060-E1DF-4D75-8501-B6D317B1F0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43">
              <a:extLst>
                <a:ext uri="{FF2B5EF4-FFF2-40B4-BE49-F238E27FC236}">
                  <a16:creationId xmlns:a16="http://schemas.microsoft.com/office/drawing/2014/main" id="{A963B3E5-F2B2-41F6-AF70-D9C129C59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41">
              <a:extLst>
                <a:ext uri="{FF2B5EF4-FFF2-40B4-BE49-F238E27FC236}">
                  <a16:creationId xmlns:a16="http://schemas.microsoft.com/office/drawing/2014/main" id="{71745F70-39F5-4B72-8DED-3111E79A930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42">
              <a:extLst>
                <a:ext uri="{FF2B5EF4-FFF2-40B4-BE49-F238E27FC236}">
                  <a16:creationId xmlns:a16="http://schemas.microsoft.com/office/drawing/2014/main" id="{A0035E19-3698-49F0-BC26-21D25FF47C3E}"/>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45">
              <a:extLst>
                <a:ext uri="{FF2B5EF4-FFF2-40B4-BE49-F238E27FC236}">
                  <a16:creationId xmlns:a16="http://schemas.microsoft.com/office/drawing/2014/main" id="{C544278A-BB18-4C9E-B857-95DD14CCF7A6}"/>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46">
              <a:extLst>
                <a:ext uri="{FF2B5EF4-FFF2-40B4-BE49-F238E27FC236}">
                  <a16:creationId xmlns:a16="http://schemas.microsoft.com/office/drawing/2014/main" id="{B52FF77A-205F-460F-BC79-5E23467A61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48">
              <a:extLst>
                <a:ext uri="{FF2B5EF4-FFF2-40B4-BE49-F238E27FC236}">
                  <a16:creationId xmlns:a16="http://schemas.microsoft.com/office/drawing/2014/main" id="{471B2522-5170-4C2B-9ACD-887DF9434F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8" name="TextBox 17">
            <a:extLst>
              <a:ext uri="{FF2B5EF4-FFF2-40B4-BE49-F238E27FC236}">
                <a16:creationId xmlns:a16="http://schemas.microsoft.com/office/drawing/2014/main" id="{2F9DA653-07FC-4EB9-9D2E-E2577AD66A4B}"/>
              </a:ext>
            </a:extLst>
          </p:cNvPr>
          <p:cNvSpPr txBox="1"/>
          <p:nvPr/>
        </p:nvSpPr>
        <p:spPr>
          <a:xfrm>
            <a:off x="380252" y="1328352"/>
            <a:ext cx="2777050" cy="584775"/>
          </a:xfrm>
          <a:prstGeom prst="rect">
            <a:avLst/>
          </a:prstGeom>
          <a:noFill/>
        </p:spPr>
        <p:txBody>
          <a:bodyPr wrap="square" rtlCol="0">
            <a:spAutoFit/>
          </a:bodyPr>
          <a:lstStyle/>
          <a:p>
            <a:pPr>
              <a:spcBef>
                <a:spcPts val="600"/>
              </a:spcBef>
            </a:pPr>
            <a:r>
              <a:rPr lang="en-US" sz="3200" b="1">
                <a:latin typeface="Times New Roman" pitchFamily="18" charset="0"/>
                <a:cs typeface="Times New Roman" pitchFamily="18" charset="0"/>
              </a:rPr>
              <a:t>Tuần </a:t>
            </a:r>
            <a:r>
              <a:rPr lang="en-US" sz="3200" b="1" err="1">
                <a:latin typeface="Times New Roman" pitchFamily="18" charset="0"/>
                <a:cs typeface="Times New Roman" pitchFamily="18" charset="0"/>
              </a:rPr>
              <a:t>lễ</a:t>
            </a:r>
            <a:r>
              <a:rPr lang="en-US" sz="3200" b="1">
                <a:latin typeface="Times New Roman" pitchFamily="18" charset="0"/>
                <a:cs typeface="Times New Roman" pitchFamily="18" charset="0"/>
              </a:rPr>
              <a:t> Vàng:</a:t>
            </a:r>
            <a:endParaRPr lang="en-US" sz="3200" b="1" dirty="0">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D5EBD74E-46ED-4EB6-978E-228BE228B312}"/>
              </a:ext>
            </a:extLst>
          </p:cNvPr>
          <p:cNvSpPr txBox="1"/>
          <p:nvPr/>
        </p:nvSpPr>
        <p:spPr>
          <a:xfrm>
            <a:off x="3009901" y="1328352"/>
            <a:ext cx="9182100" cy="1077218"/>
          </a:xfrm>
          <a:prstGeom prst="rect">
            <a:avLst/>
          </a:prstGeom>
          <a:noFill/>
        </p:spPr>
        <p:txBody>
          <a:bodyPr wrap="square" rtlCol="0">
            <a:spAutoFit/>
          </a:bodyPr>
          <a:lstStyle/>
          <a:p>
            <a:pPr algn="just">
              <a:spcBef>
                <a:spcPts val="600"/>
              </a:spcBef>
            </a:pPr>
            <a:r>
              <a:rPr lang="en-US" sz="3200" i="1" spc="-40">
                <a:latin typeface="Times New Roman" pitchFamily="18" charset="0"/>
                <a:cs typeface="Times New Roman" pitchFamily="18" charset="0"/>
              </a:rPr>
              <a:t>Tuần vận động các tầng lớp nhân dân đóng góp tiền của ủng hộ Cách mạng (ngay sau Cách mạng tháng Tám)</a:t>
            </a:r>
            <a:endParaRPr lang="en-US" sz="3200" i="1" spc="-40" dirty="0">
              <a:latin typeface="Times New Roman" pitchFamily="18" charset="0"/>
              <a:cs typeface="Times New Roman" pitchFamily="18" charset="0"/>
            </a:endParaRPr>
          </a:p>
        </p:txBody>
      </p:sp>
      <p:pic>
        <p:nvPicPr>
          <p:cNvPr id="5122" name="Picture 2" descr="Chân dung vợ chồng nhà tư sản ủng hộ 5.147 lượng vàng cho cách mạng">
            <a:extLst>
              <a:ext uri="{FF2B5EF4-FFF2-40B4-BE49-F238E27FC236}">
                <a16:creationId xmlns:a16="http://schemas.microsoft.com/office/drawing/2014/main" id="{683E9F1F-7821-4162-93C0-F54319ACE33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9581"/>
          <a:stretch/>
        </p:blipFill>
        <p:spPr bwMode="auto">
          <a:xfrm>
            <a:off x="636142" y="2456614"/>
            <a:ext cx="4810091" cy="317508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946D39B-5373-4618-B06A-AE38F6E63C91}"/>
              </a:ext>
            </a:extLst>
          </p:cNvPr>
          <p:cNvSpPr txBox="1"/>
          <p:nvPr/>
        </p:nvSpPr>
        <p:spPr>
          <a:xfrm>
            <a:off x="237760" y="5695454"/>
            <a:ext cx="5606854" cy="954107"/>
          </a:xfrm>
          <a:prstGeom prst="rect">
            <a:avLst/>
          </a:prstGeom>
          <a:solidFill>
            <a:schemeClr val="bg1">
              <a:alpha val="87000"/>
            </a:schemeClr>
          </a:solidFill>
        </p:spPr>
        <p:txBody>
          <a:bodyPr wrap="square" rtlCol="0">
            <a:spAutoFit/>
          </a:bodyPr>
          <a:lstStyle/>
          <a:p>
            <a:pPr algn="ctr">
              <a:spcBef>
                <a:spcPts val="600"/>
              </a:spcBef>
            </a:pPr>
            <a:r>
              <a:rPr lang="en-US" sz="2800" i="1">
                <a:latin typeface="Times New Roman" pitchFamily="18" charset="0"/>
                <a:cs typeface="Times New Roman" pitchFamily="18" charset="0"/>
              </a:rPr>
              <a:t>Chân dung vợ chồng Tư sản ủng hộ 5147 lượng vàng cho cách mạng</a:t>
            </a:r>
            <a:endParaRPr lang="en-US" sz="2800" i="1" dirty="0">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2358EC52-7104-412E-8F6A-3736969433CB}"/>
              </a:ext>
            </a:extLst>
          </p:cNvPr>
          <p:cNvPicPr>
            <a:picLocks noChangeAspect="1"/>
          </p:cNvPicPr>
          <p:nvPr/>
        </p:nvPicPr>
        <p:blipFill>
          <a:blip r:embed="rId10"/>
          <a:stretch>
            <a:fillRect/>
          </a:stretch>
        </p:blipFill>
        <p:spPr>
          <a:xfrm>
            <a:off x="6750057" y="2481503"/>
            <a:ext cx="4667250" cy="3286125"/>
          </a:xfrm>
          <a:prstGeom prst="rect">
            <a:avLst/>
          </a:prstGeom>
        </p:spPr>
      </p:pic>
      <p:sp>
        <p:nvSpPr>
          <p:cNvPr id="22" name="TextBox 21">
            <a:extLst>
              <a:ext uri="{FF2B5EF4-FFF2-40B4-BE49-F238E27FC236}">
                <a16:creationId xmlns:a16="http://schemas.microsoft.com/office/drawing/2014/main" id="{51CE4DBD-12D1-4F95-9986-7E477DB917BA}"/>
              </a:ext>
            </a:extLst>
          </p:cNvPr>
          <p:cNvSpPr txBox="1"/>
          <p:nvPr/>
        </p:nvSpPr>
        <p:spPr>
          <a:xfrm>
            <a:off x="6280255" y="5843561"/>
            <a:ext cx="5606854" cy="954107"/>
          </a:xfrm>
          <a:prstGeom prst="rect">
            <a:avLst/>
          </a:prstGeom>
          <a:solidFill>
            <a:schemeClr val="bg1">
              <a:alpha val="87000"/>
            </a:schemeClr>
          </a:solidFill>
        </p:spPr>
        <p:txBody>
          <a:bodyPr wrap="square" rtlCol="0">
            <a:spAutoFit/>
          </a:bodyPr>
          <a:lstStyle/>
          <a:p>
            <a:pPr algn="just" fontAlgn="base"/>
            <a:r>
              <a:rPr lang="vi-VN" sz="2800" i="1">
                <a:latin typeface="Times New Roman" pitchFamily="18" charset="0"/>
                <a:cs typeface="Times New Roman" pitchFamily="18" charset="0"/>
              </a:rPr>
              <a:t>Đông đảo các tầng lớp nhân dân thủ đô mít tinh ủng hộ Tuần lễ Vàng. </a:t>
            </a:r>
          </a:p>
        </p:txBody>
      </p:sp>
    </p:spTree>
    <p:extLst>
      <p:ext uri="{BB962C8B-B14F-4D97-AF65-F5344CB8AC3E}">
        <p14:creationId xmlns:p14="http://schemas.microsoft.com/office/powerpoint/2010/main" val="775149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 calcmode="lin" valueType="num">
                                      <p:cBhvr>
                                        <p:cTn id="9" dur="750" fill="hold"/>
                                        <p:tgtEl>
                                          <p:spTgt spid="8"/>
                                        </p:tgtEl>
                                        <p:attrNameLst>
                                          <p:attrName>style.rotation</p:attrName>
                                        </p:attrNameLst>
                                      </p:cBhvr>
                                      <p:tavLst>
                                        <p:tav tm="0">
                                          <p:val>
                                            <p:fltVal val="90"/>
                                          </p:val>
                                        </p:tav>
                                        <p:tav tm="100000">
                                          <p:val>
                                            <p:fltVal val="0"/>
                                          </p:val>
                                        </p:tav>
                                      </p:tavLst>
                                    </p:anim>
                                    <p:animEffect transition="in" filter="fade">
                                      <p:cBhvr>
                                        <p:cTn id="10" dur="7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122"/>
                                        </p:tgtEl>
                                        <p:attrNameLst>
                                          <p:attrName>style.visibility</p:attrName>
                                        </p:attrNameLst>
                                      </p:cBhvr>
                                      <p:to>
                                        <p:strVal val="visible"/>
                                      </p:to>
                                    </p:set>
                                    <p:anim calcmode="lin" valueType="num">
                                      <p:cBhvr>
                                        <p:cTn id="25" dur="500" fill="hold"/>
                                        <p:tgtEl>
                                          <p:spTgt spid="5122"/>
                                        </p:tgtEl>
                                        <p:attrNameLst>
                                          <p:attrName>ppt_w</p:attrName>
                                        </p:attrNameLst>
                                      </p:cBhvr>
                                      <p:tavLst>
                                        <p:tav tm="0">
                                          <p:val>
                                            <p:fltVal val="0"/>
                                          </p:val>
                                        </p:tav>
                                        <p:tav tm="100000">
                                          <p:val>
                                            <p:strVal val="#ppt_w"/>
                                          </p:val>
                                        </p:tav>
                                      </p:tavLst>
                                    </p:anim>
                                    <p:anim calcmode="lin" valueType="num">
                                      <p:cBhvr>
                                        <p:cTn id="26" dur="500" fill="hold"/>
                                        <p:tgtEl>
                                          <p:spTgt spid="5122"/>
                                        </p:tgtEl>
                                        <p:attrNameLst>
                                          <p:attrName>ppt_h</p:attrName>
                                        </p:attrNameLst>
                                      </p:cBhvr>
                                      <p:tavLst>
                                        <p:tav tm="0">
                                          <p:val>
                                            <p:fltVal val="0"/>
                                          </p:val>
                                        </p:tav>
                                        <p:tav tm="100000">
                                          <p:val>
                                            <p:strVal val="#ppt_h"/>
                                          </p:val>
                                        </p:tav>
                                      </p:tavLst>
                                    </p:anim>
                                    <p:animEffect transition="in" filter="fade">
                                      <p:cBhvr>
                                        <p:cTn id="27" dur="500"/>
                                        <p:tgtEl>
                                          <p:spTgt spid="5122"/>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E45EA93-BB1C-43C7-B744-DA220494FCB8}"/>
              </a:ext>
            </a:extLst>
          </p:cNvPr>
          <p:cNvSpPr/>
          <p:nvPr/>
        </p:nvSpPr>
        <p:spPr>
          <a:xfrm>
            <a:off x="3321180" y="104044"/>
            <a:ext cx="5969000" cy="1077218"/>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a:solidFill>
                  <a:schemeClr val="accent6">
                    <a:lumMod val="75000"/>
                  </a:schemeClr>
                </a:solidFill>
                <a:latin typeface="UTM Aristote" panose="02040603050506020204" pitchFamily="18" charset="0"/>
                <a:cs typeface="Times New Roman" panose="02020603050405020304" pitchFamily="18" charset="0"/>
              </a:rPr>
              <a:t>Giải nghĩa từ</a:t>
            </a:r>
          </a:p>
        </p:txBody>
      </p:sp>
      <p:pic>
        <p:nvPicPr>
          <p:cNvPr id="8" name="图片 5">
            <a:extLst>
              <a:ext uri="{FF2B5EF4-FFF2-40B4-BE49-F238E27FC236}">
                <a16:creationId xmlns:a16="http://schemas.microsoft.com/office/drawing/2014/main" id="{74B6BBE1-7AB4-47E0-9B02-A4C3C75490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09561" y="104044"/>
            <a:ext cx="1193539" cy="978573"/>
          </a:xfrm>
          <a:prstGeom prst="rect">
            <a:avLst/>
          </a:prstGeom>
        </p:spPr>
      </p:pic>
      <p:grpSp>
        <p:nvGrpSpPr>
          <p:cNvPr id="10" name="组合 47">
            <a:extLst>
              <a:ext uri="{FF2B5EF4-FFF2-40B4-BE49-F238E27FC236}">
                <a16:creationId xmlns:a16="http://schemas.microsoft.com/office/drawing/2014/main" id="{6C10BCE1-6962-4C4C-9C9D-905551C07E5F}"/>
              </a:ext>
            </a:extLst>
          </p:cNvPr>
          <p:cNvGrpSpPr/>
          <p:nvPr/>
        </p:nvGrpSpPr>
        <p:grpSpPr>
          <a:xfrm>
            <a:off x="19866" y="5767628"/>
            <a:ext cx="12152268" cy="1151441"/>
            <a:chOff x="-2055784" y="5706558"/>
            <a:chExt cx="12152268" cy="1151441"/>
          </a:xfrm>
        </p:grpSpPr>
        <p:pic>
          <p:nvPicPr>
            <p:cNvPr id="11" name="图片 44">
              <a:extLst>
                <a:ext uri="{FF2B5EF4-FFF2-40B4-BE49-F238E27FC236}">
                  <a16:creationId xmlns:a16="http://schemas.microsoft.com/office/drawing/2014/main" id="{41304060-E1DF-4D75-8501-B6D317B1F0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43">
              <a:extLst>
                <a:ext uri="{FF2B5EF4-FFF2-40B4-BE49-F238E27FC236}">
                  <a16:creationId xmlns:a16="http://schemas.microsoft.com/office/drawing/2014/main" id="{A963B3E5-F2B2-41F6-AF70-D9C129C59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41">
              <a:extLst>
                <a:ext uri="{FF2B5EF4-FFF2-40B4-BE49-F238E27FC236}">
                  <a16:creationId xmlns:a16="http://schemas.microsoft.com/office/drawing/2014/main" id="{71745F70-39F5-4B72-8DED-3111E79A930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42">
              <a:extLst>
                <a:ext uri="{FF2B5EF4-FFF2-40B4-BE49-F238E27FC236}">
                  <a16:creationId xmlns:a16="http://schemas.microsoft.com/office/drawing/2014/main" id="{A0035E19-3698-49F0-BC26-21D25FF47C3E}"/>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45">
              <a:extLst>
                <a:ext uri="{FF2B5EF4-FFF2-40B4-BE49-F238E27FC236}">
                  <a16:creationId xmlns:a16="http://schemas.microsoft.com/office/drawing/2014/main" id="{C544278A-BB18-4C9E-B857-95DD14CCF7A6}"/>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46">
              <a:extLst>
                <a:ext uri="{FF2B5EF4-FFF2-40B4-BE49-F238E27FC236}">
                  <a16:creationId xmlns:a16="http://schemas.microsoft.com/office/drawing/2014/main" id="{B52FF77A-205F-460F-BC79-5E23467A61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48">
              <a:extLst>
                <a:ext uri="{FF2B5EF4-FFF2-40B4-BE49-F238E27FC236}">
                  <a16:creationId xmlns:a16="http://schemas.microsoft.com/office/drawing/2014/main" id="{471B2522-5170-4C2B-9ACD-887DF9434F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0" name="TextBox 19">
            <a:extLst>
              <a:ext uri="{FF2B5EF4-FFF2-40B4-BE49-F238E27FC236}">
                <a16:creationId xmlns:a16="http://schemas.microsoft.com/office/drawing/2014/main" id="{7946D39B-5373-4618-B06A-AE38F6E63C91}"/>
              </a:ext>
            </a:extLst>
          </p:cNvPr>
          <p:cNvSpPr txBox="1"/>
          <p:nvPr/>
        </p:nvSpPr>
        <p:spPr>
          <a:xfrm>
            <a:off x="2207892" y="5820810"/>
            <a:ext cx="8409308" cy="954107"/>
          </a:xfrm>
          <a:prstGeom prst="rect">
            <a:avLst/>
          </a:prstGeom>
          <a:solidFill>
            <a:schemeClr val="bg1">
              <a:alpha val="87000"/>
            </a:schemeClr>
          </a:solidFill>
        </p:spPr>
        <p:txBody>
          <a:bodyPr wrap="square" rtlCol="0">
            <a:spAutoFit/>
          </a:bodyPr>
          <a:lstStyle/>
          <a:p>
            <a:pPr algn="ctr">
              <a:spcBef>
                <a:spcPts val="600"/>
              </a:spcBef>
            </a:pPr>
            <a:r>
              <a:rPr lang="en-US" sz="2800" i="1">
                <a:latin typeface="Times New Roman" pitchFamily="18" charset="0"/>
                <a:cs typeface="Times New Roman" pitchFamily="18" charset="0"/>
              </a:rPr>
              <a:t>Bác Hồ chụp ảnh cùng giới công thương Hà Nội ngày 18/09/1945</a:t>
            </a:r>
            <a:endParaRPr lang="en-US" sz="2800" i="1" dirty="0">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id="{3E64C0D2-E852-4557-9772-2D4D091D4E33}"/>
              </a:ext>
            </a:extLst>
          </p:cNvPr>
          <p:cNvSpPr txBox="1"/>
          <p:nvPr/>
        </p:nvSpPr>
        <p:spPr>
          <a:xfrm>
            <a:off x="566286" y="1245016"/>
            <a:ext cx="2591015" cy="584775"/>
          </a:xfrm>
          <a:prstGeom prst="rect">
            <a:avLst/>
          </a:prstGeom>
          <a:noFill/>
        </p:spPr>
        <p:txBody>
          <a:bodyPr wrap="square" rtlCol="0">
            <a:spAutoFit/>
          </a:bodyPr>
          <a:lstStyle/>
          <a:p>
            <a:pPr>
              <a:spcBef>
                <a:spcPts val="600"/>
              </a:spcBef>
            </a:pPr>
            <a:r>
              <a:rPr lang="en-US" sz="3200" b="1">
                <a:latin typeface="Times New Roman" pitchFamily="18" charset="0"/>
                <a:cs typeface="Times New Roman" pitchFamily="18" charset="0"/>
              </a:rPr>
              <a:t>Quỹ </a:t>
            </a:r>
            <a:r>
              <a:rPr lang="en-US" sz="3200" b="1" err="1">
                <a:latin typeface="Times New Roman" pitchFamily="18" charset="0"/>
                <a:cs typeface="Times New Roman" pitchFamily="18" charset="0"/>
              </a:rPr>
              <a:t>Độc</a:t>
            </a:r>
            <a:r>
              <a:rPr lang="en-US" sz="3200" b="1">
                <a:latin typeface="Times New Roman" pitchFamily="18" charset="0"/>
                <a:cs typeface="Times New Roman" pitchFamily="18" charset="0"/>
              </a:rPr>
              <a:t> lập:</a:t>
            </a:r>
            <a:endParaRPr lang="en-US" sz="3200" b="1" dirty="0">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id="{2531B624-EDA8-42C8-B844-992037532B88}"/>
              </a:ext>
            </a:extLst>
          </p:cNvPr>
          <p:cNvSpPr txBox="1"/>
          <p:nvPr/>
        </p:nvSpPr>
        <p:spPr>
          <a:xfrm>
            <a:off x="3032937" y="1194632"/>
            <a:ext cx="9070163" cy="1077218"/>
          </a:xfrm>
          <a:prstGeom prst="rect">
            <a:avLst/>
          </a:prstGeom>
          <a:noFill/>
        </p:spPr>
        <p:txBody>
          <a:bodyPr wrap="square" rtlCol="0">
            <a:spAutoFit/>
          </a:bodyPr>
          <a:lstStyle/>
          <a:p>
            <a:pPr algn="just">
              <a:spcBef>
                <a:spcPts val="600"/>
              </a:spcBef>
            </a:pPr>
            <a:r>
              <a:rPr lang="en-US" sz="3200" i="1">
                <a:latin typeface="Times New Roman" pitchFamily="18" charset="0"/>
                <a:cs typeface="Times New Roman" pitchFamily="18" charset="0"/>
              </a:rPr>
              <a:t>Quỹ do Chính Phủ lập ra để quyên góp tiền bạc của nhân dân ủng hộ nền độc lập vừa mới giành được.</a:t>
            </a:r>
            <a:endParaRPr lang="en-US" sz="3200" i="1" dirty="0">
              <a:latin typeface="Times New Roman" pitchFamily="18" charset="0"/>
              <a:cs typeface="Times New Roman" pitchFamily="18" charset="0"/>
            </a:endParaRPr>
          </a:p>
        </p:txBody>
      </p:sp>
      <p:pic>
        <p:nvPicPr>
          <p:cNvPr id="6146" name="Picture 2" descr="Thành lập Quỹ Độc lập và phát động phong trào Tuần lễ Vàng ủng hộ Chính phủ  giải quyết khó khăn về tài chính năm 1945 - Doanh Trí">
            <a:extLst>
              <a:ext uri="{FF2B5EF4-FFF2-40B4-BE49-F238E27FC236}">
                <a16:creationId xmlns:a16="http://schemas.microsoft.com/office/drawing/2014/main" id="{959B61BD-C514-492D-80C2-398F251880A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7958"/>
          <a:stretch/>
        </p:blipFill>
        <p:spPr bwMode="auto">
          <a:xfrm>
            <a:off x="3383933" y="2370499"/>
            <a:ext cx="5424134" cy="3277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30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 calcmode="lin" valueType="num">
                                      <p:cBhvr>
                                        <p:cTn id="9" dur="750" fill="hold"/>
                                        <p:tgtEl>
                                          <p:spTgt spid="8"/>
                                        </p:tgtEl>
                                        <p:attrNameLst>
                                          <p:attrName>style.rotation</p:attrName>
                                        </p:attrNameLst>
                                      </p:cBhvr>
                                      <p:tavLst>
                                        <p:tav tm="0">
                                          <p:val>
                                            <p:fltVal val="90"/>
                                          </p:val>
                                        </p:tav>
                                        <p:tav tm="100000">
                                          <p:val>
                                            <p:fltVal val="0"/>
                                          </p:val>
                                        </p:tav>
                                      </p:tavLst>
                                    </p:anim>
                                    <p:animEffect transition="in" filter="fade">
                                      <p:cBhvr>
                                        <p:cTn id="10" dur="7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6146"/>
                                        </p:tgtEl>
                                        <p:attrNameLst>
                                          <p:attrName>style.visibility</p:attrName>
                                        </p:attrNameLst>
                                      </p:cBhvr>
                                      <p:to>
                                        <p:strVal val="visible"/>
                                      </p:to>
                                    </p:set>
                                    <p:anim calcmode="lin" valueType="num">
                                      <p:cBhvr>
                                        <p:cTn id="25" dur="500" fill="hold"/>
                                        <p:tgtEl>
                                          <p:spTgt spid="6146"/>
                                        </p:tgtEl>
                                        <p:attrNameLst>
                                          <p:attrName>ppt_w</p:attrName>
                                        </p:attrNameLst>
                                      </p:cBhvr>
                                      <p:tavLst>
                                        <p:tav tm="0">
                                          <p:val>
                                            <p:fltVal val="0"/>
                                          </p:val>
                                        </p:tav>
                                        <p:tav tm="100000">
                                          <p:val>
                                            <p:strVal val="#ppt_w"/>
                                          </p:val>
                                        </p:tav>
                                      </p:tavLst>
                                    </p:anim>
                                    <p:anim calcmode="lin" valueType="num">
                                      <p:cBhvr>
                                        <p:cTn id="26" dur="500" fill="hold"/>
                                        <p:tgtEl>
                                          <p:spTgt spid="6146"/>
                                        </p:tgtEl>
                                        <p:attrNameLst>
                                          <p:attrName>ppt_h</p:attrName>
                                        </p:attrNameLst>
                                      </p:cBhvr>
                                      <p:tavLst>
                                        <p:tav tm="0">
                                          <p:val>
                                            <p:fltVal val="0"/>
                                          </p:val>
                                        </p:tav>
                                        <p:tav tm="100000">
                                          <p:val>
                                            <p:strVal val="#ppt_h"/>
                                          </p:val>
                                        </p:tav>
                                      </p:tavLst>
                                    </p:anim>
                                    <p:animEffect transition="in" filter="fade">
                                      <p:cBhvr>
                                        <p:cTn id="27" dur="500"/>
                                        <p:tgtEl>
                                          <p:spTgt spid="6146"/>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C57C293-859C-4E31-A5E7-6A74B59362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108538" y="114731"/>
            <a:ext cx="1193539" cy="978573"/>
          </a:xfrm>
          <a:prstGeom prst="rect">
            <a:avLst/>
          </a:prstGeom>
        </p:spPr>
      </p:pic>
      <p:sp>
        <p:nvSpPr>
          <p:cNvPr id="18" name="文本框 1">
            <a:extLst>
              <a:ext uri="{FF2B5EF4-FFF2-40B4-BE49-F238E27FC236}">
                <a16:creationId xmlns:a16="http://schemas.microsoft.com/office/drawing/2014/main" id="{23A48621-098C-4DB7-AE37-07B9721A583D}"/>
              </a:ext>
            </a:extLst>
          </p:cNvPr>
          <p:cNvSpPr txBox="1"/>
          <p:nvPr/>
        </p:nvSpPr>
        <p:spPr>
          <a:xfrm>
            <a:off x="3558794" y="125572"/>
            <a:ext cx="5596083" cy="156966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9600" b="1">
                <a:solidFill>
                  <a:srgbClr val="F5AE16"/>
                </a:solidFill>
                <a:latin typeface="UTM French Vanilla" panose="02040603050506020204" pitchFamily="18" charset="0"/>
                <a:ea typeface="微软雅黑" panose="020B0503020204020204" pitchFamily="34" charset="-122"/>
              </a:rPr>
              <a:t>Trồng bắp</a:t>
            </a:r>
          </a:p>
        </p:txBody>
      </p:sp>
      <p:pic>
        <p:nvPicPr>
          <p:cNvPr id="22" name="Picture 21">
            <a:extLst>
              <a:ext uri="{FF2B5EF4-FFF2-40B4-BE49-F238E27FC236}">
                <a16:creationId xmlns:a16="http://schemas.microsoft.com/office/drawing/2014/main" id="{4E807503-BC44-425E-98B0-773D5EA7380D}"/>
              </a:ext>
            </a:extLst>
          </p:cNvPr>
          <p:cNvPicPr>
            <a:picLocks noChangeAspect="1"/>
          </p:cNvPicPr>
          <p:nvPr/>
        </p:nvPicPr>
        <p:blipFill rotWithShape="1">
          <a:blip r:embed="rId5">
            <a:extLst>
              <a:ext uri="{28A0092B-C50C-407E-A947-70E740481C1C}">
                <a14:useLocalDpi xmlns:a14="http://schemas.microsoft.com/office/drawing/2010/main" val="0"/>
              </a:ext>
            </a:extLst>
          </a:blip>
          <a:srcRect l="57123" b="54607"/>
          <a:stretch/>
        </p:blipFill>
        <p:spPr>
          <a:xfrm>
            <a:off x="1765669" y="2089409"/>
            <a:ext cx="10850191" cy="6461500"/>
          </a:xfrm>
          <a:prstGeom prst="rect">
            <a:avLst/>
          </a:prstGeom>
        </p:spPr>
      </p:pic>
      <p:pic>
        <p:nvPicPr>
          <p:cNvPr id="15" name="Picture 14">
            <a:hlinkClick r:id="rId6" action="ppaction://hlinksldjump"/>
            <a:extLst>
              <a:ext uri="{FF2B5EF4-FFF2-40B4-BE49-F238E27FC236}">
                <a16:creationId xmlns:a16="http://schemas.microsoft.com/office/drawing/2014/main" id="{6115A6FD-095A-4BD1-B335-4DD27D754965}"/>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10721777" y="384981"/>
            <a:ext cx="1385034" cy="1416645"/>
          </a:xfrm>
          <a:prstGeom prst="rect">
            <a:avLst/>
          </a:prstGeom>
        </p:spPr>
      </p:pic>
      <p:pic>
        <p:nvPicPr>
          <p:cNvPr id="16" name="Picture 15">
            <a:hlinkClick r:id="rId8" action="ppaction://hlinksldjump"/>
            <a:extLst>
              <a:ext uri="{FF2B5EF4-FFF2-40B4-BE49-F238E27FC236}">
                <a16:creationId xmlns:a16="http://schemas.microsoft.com/office/drawing/2014/main" id="{E031AAEE-1179-46B5-819B-5D4D8306370B}"/>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10721777" y="1641479"/>
            <a:ext cx="1385034" cy="1416645"/>
          </a:xfrm>
          <a:prstGeom prst="rect">
            <a:avLst/>
          </a:prstGeom>
        </p:spPr>
      </p:pic>
      <p:grpSp>
        <p:nvGrpSpPr>
          <p:cNvPr id="2" name="Group 1">
            <a:extLst>
              <a:ext uri="{FF2B5EF4-FFF2-40B4-BE49-F238E27FC236}">
                <a16:creationId xmlns:a16="http://schemas.microsoft.com/office/drawing/2014/main" id="{5DAC0DCA-999A-49EB-AA69-AE7AD46D7E73}"/>
              </a:ext>
            </a:extLst>
          </p:cNvPr>
          <p:cNvGrpSpPr/>
          <p:nvPr/>
        </p:nvGrpSpPr>
        <p:grpSpPr>
          <a:xfrm>
            <a:off x="6377037" y="3811841"/>
            <a:ext cx="2479783" cy="2775981"/>
            <a:chOff x="6377037" y="3811841"/>
            <a:chExt cx="2479783" cy="2775981"/>
          </a:xfrm>
        </p:grpSpPr>
        <p:pic>
          <p:nvPicPr>
            <p:cNvPr id="17" name="Picture 16">
              <a:extLst>
                <a:ext uri="{FF2B5EF4-FFF2-40B4-BE49-F238E27FC236}">
                  <a16:creationId xmlns:a16="http://schemas.microsoft.com/office/drawing/2014/main" id="{8110A216-B547-4454-9D9A-EB85C5F8F5D2}"/>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7228763" y="3811841"/>
              <a:ext cx="1132175" cy="1158015"/>
            </a:xfrm>
            <a:prstGeom prst="rect">
              <a:avLst/>
            </a:prstGeom>
          </p:spPr>
        </p:pic>
        <p:pic>
          <p:nvPicPr>
            <p:cNvPr id="19" name="Picture 18">
              <a:extLst>
                <a:ext uri="{FF2B5EF4-FFF2-40B4-BE49-F238E27FC236}">
                  <a16:creationId xmlns:a16="http://schemas.microsoft.com/office/drawing/2014/main" id="{EFFE0565-A2B9-4D9A-82F0-DEFA2CC8A33E}"/>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7328000" y="4079288"/>
              <a:ext cx="1132175" cy="1158015"/>
            </a:xfrm>
            <a:prstGeom prst="rect">
              <a:avLst/>
            </a:prstGeom>
          </p:spPr>
        </p:pic>
        <p:pic>
          <p:nvPicPr>
            <p:cNvPr id="20" name="Picture 19">
              <a:extLst>
                <a:ext uri="{FF2B5EF4-FFF2-40B4-BE49-F238E27FC236}">
                  <a16:creationId xmlns:a16="http://schemas.microsoft.com/office/drawing/2014/main" id="{0350618C-0197-4075-A1AF-4DCB9AFBC545}"/>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7427237" y="4416564"/>
              <a:ext cx="1132175" cy="1158015"/>
            </a:xfrm>
            <a:prstGeom prst="rect">
              <a:avLst/>
            </a:prstGeom>
          </p:spPr>
        </p:pic>
        <p:pic>
          <p:nvPicPr>
            <p:cNvPr id="21" name="Picture 20">
              <a:extLst>
                <a:ext uri="{FF2B5EF4-FFF2-40B4-BE49-F238E27FC236}">
                  <a16:creationId xmlns:a16="http://schemas.microsoft.com/office/drawing/2014/main" id="{C41A48F7-43F5-42A7-936F-E27356B5438F}"/>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7537205" y="4717519"/>
              <a:ext cx="1132175" cy="1158015"/>
            </a:xfrm>
            <a:prstGeom prst="rect">
              <a:avLst/>
            </a:prstGeom>
          </p:spPr>
        </p:pic>
        <p:pic>
          <p:nvPicPr>
            <p:cNvPr id="23" name="Picture 22">
              <a:extLst>
                <a:ext uri="{FF2B5EF4-FFF2-40B4-BE49-F238E27FC236}">
                  <a16:creationId xmlns:a16="http://schemas.microsoft.com/office/drawing/2014/main" id="{925FD5EA-E262-4FB1-A4A3-0C4580CA3FA7}"/>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7670548" y="5080511"/>
              <a:ext cx="1132175" cy="1158015"/>
            </a:xfrm>
            <a:prstGeom prst="rect">
              <a:avLst/>
            </a:prstGeom>
          </p:spPr>
        </p:pic>
        <p:pic>
          <p:nvPicPr>
            <p:cNvPr id="26" name="Picture 25">
              <a:extLst>
                <a:ext uri="{FF2B5EF4-FFF2-40B4-BE49-F238E27FC236}">
                  <a16:creationId xmlns:a16="http://schemas.microsoft.com/office/drawing/2014/main" id="{4EF7A4DA-B034-4CD1-B268-DD15890073BA}"/>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7724645" y="5429807"/>
              <a:ext cx="1132175" cy="1158015"/>
            </a:xfrm>
            <a:prstGeom prst="rect">
              <a:avLst/>
            </a:prstGeom>
          </p:spPr>
        </p:pic>
        <p:pic>
          <p:nvPicPr>
            <p:cNvPr id="27" name="Picture 26">
              <a:extLst>
                <a:ext uri="{FF2B5EF4-FFF2-40B4-BE49-F238E27FC236}">
                  <a16:creationId xmlns:a16="http://schemas.microsoft.com/office/drawing/2014/main" id="{51DA9A8E-6ECE-476B-A33F-F73B89CD6E00}"/>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6377037" y="3908830"/>
              <a:ext cx="1132175" cy="1158015"/>
            </a:xfrm>
            <a:prstGeom prst="rect">
              <a:avLst/>
            </a:prstGeom>
          </p:spPr>
        </p:pic>
        <p:pic>
          <p:nvPicPr>
            <p:cNvPr id="28" name="Picture 27">
              <a:extLst>
                <a:ext uri="{FF2B5EF4-FFF2-40B4-BE49-F238E27FC236}">
                  <a16:creationId xmlns:a16="http://schemas.microsoft.com/office/drawing/2014/main" id="{1F9E5417-8B69-4E2A-A451-E0B0F8B674B7}"/>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6423004" y="4209785"/>
              <a:ext cx="1132175" cy="1158015"/>
            </a:xfrm>
            <a:prstGeom prst="rect">
              <a:avLst/>
            </a:prstGeom>
          </p:spPr>
        </p:pic>
        <p:pic>
          <p:nvPicPr>
            <p:cNvPr id="29" name="Picture 28">
              <a:extLst>
                <a:ext uri="{FF2B5EF4-FFF2-40B4-BE49-F238E27FC236}">
                  <a16:creationId xmlns:a16="http://schemas.microsoft.com/office/drawing/2014/main" id="{170D1C75-A0CC-4C9A-A2E3-189138D01AAB}"/>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6459127" y="4534124"/>
              <a:ext cx="1132175" cy="1158015"/>
            </a:xfrm>
            <a:prstGeom prst="rect">
              <a:avLst/>
            </a:prstGeom>
          </p:spPr>
        </p:pic>
        <p:pic>
          <p:nvPicPr>
            <p:cNvPr id="30" name="Picture 29">
              <a:extLst>
                <a:ext uri="{FF2B5EF4-FFF2-40B4-BE49-F238E27FC236}">
                  <a16:creationId xmlns:a16="http://schemas.microsoft.com/office/drawing/2014/main" id="{36914C9B-04A2-4206-BBFE-77D7400D9107}"/>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6494466" y="4786187"/>
              <a:ext cx="1132175" cy="1158015"/>
            </a:xfrm>
            <a:prstGeom prst="rect">
              <a:avLst/>
            </a:prstGeom>
          </p:spPr>
        </p:pic>
        <p:pic>
          <p:nvPicPr>
            <p:cNvPr id="31" name="Picture 30">
              <a:extLst>
                <a:ext uri="{FF2B5EF4-FFF2-40B4-BE49-F238E27FC236}">
                  <a16:creationId xmlns:a16="http://schemas.microsoft.com/office/drawing/2014/main" id="{A44BAE0E-B477-4F10-9E79-4F4B6EEE025A}"/>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6494466" y="5066534"/>
              <a:ext cx="1132175" cy="1158015"/>
            </a:xfrm>
            <a:prstGeom prst="rect">
              <a:avLst/>
            </a:prstGeom>
          </p:spPr>
        </p:pic>
        <p:pic>
          <p:nvPicPr>
            <p:cNvPr id="32" name="Picture 31">
              <a:extLst>
                <a:ext uri="{FF2B5EF4-FFF2-40B4-BE49-F238E27FC236}">
                  <a16:creationId xmlns:a16="http://schemas.microsoft.com/office/drawing/2014/main" id="{D94FF866-BB67-4525-B2C9-8391EA486B90}"/>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6549450" y="5358563"/>
              <a:ext cx="1132175" cy="1158015"/>
            </a:xfrm>
            <a:prstGeom prst="rect">
              <a:avLst/>
            </a:prstGeom>
          </p:spPr>
        </p:pic>
      </p:grpSp>
      <p:grpSp>
        <p:nvGrpSpPr>
          <p:cNvPr id="3" name="Group 2">
            <a:extLst>
              <a:ext uri="{FF2B5EF4-FFF2-40B4-BE49-F238E27FC236}">
                <a16:creationId xmlns:a16="http://schemas.microsoft.com/office/drawing/2014/main" id="{527E0013-9A10-4493-B873-86501622BF9D}"/>
              </a:ext>
            </a:extLst>
          </p:cNvPr>
          <p:cNvGrpSpPr/>
          <p:nvPr/>
        </p:nvGrpSpPr>
        <p:grpSpPr>
          <a:xfrm>
            <a:off x="3530179" y="3908829"/>
            <a:ext cx="2892980" cy="2695829"/>
            <a:chOff x="3530179" y="3908829"/>
            <a:chExt cx="2892980" cy="2695829"/>
          </a:xfrm>
        </p:grpSpPr>
        <p:pic>
          <p:nvPicPr>
            <p:cNvPr id="46" name="Picture 45">
              <a:extLst>
                <a:ext uri="{FF2B5EF4-FFF2-40B4-BE49-F238E27FC236}">
                  <a16:creationId xmlns:a16="http://schemas.microsoft.com/office/drawing/2014/main" id="{DCE1FCCF-DAFC-493C-A141-D897CA103C51}"/>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4251842" y="3955116"/>
              <a:ext cx="1132175" cy="1158015"/>
            </a:xfrm>
            <a:prstGeom prst="rect">
              <a:avLst/>
            </a:prstGeom>
          </p:spPr>
        </p:pic>
        <p:pic>
          <p:nvPicPr>
            <p:cNvPr id="47" name="Picture 46">
              <a:extLst>
                <a:ext uri="{FF2B5EF4-FFF2-40B4-BE49-F238E27FC236}">
                  <a16:creationId xmlns:a16="http://schemas.microsoft.com/office/drawing/2014/main" id="{A3C44A87-AD59-4C6B-BC3F-C683EED877F9}"/>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4167710" y="4271792"/>
              <a:ext cx="1132175" cy="1158015"/>
            </a:xfrm>
            <a:prstGeom prst="rect">
              <a:avLst/>
            </a:prstGeom>
          </p:spPr>
        </p:pic>
        <p:pic>
          <p:nvPicPr>
            <p:cNvPr id="48" name="Picture 47">
              <a:extLst>
                <a:ext uri="{FF2B5EF4-FFF2-40B4-BE49-F238E27FC236}">
                  <a16:creationId xmlns:a16="http://schemas.microsoft.com/office/drawing/2014/main" id="{5281D229-AEBA-46B2-91B3-E29B1C10E157}"/>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4024822" y="4519233"/>
              <a:ext cx="1132175" cy="1158015"/>
            </a:xfrm>
            <a:prstGeom prst="rect">
              <a:avLst/>
            </a:prstGeom>
          </p:spPr>
        </p:pic>
        <p:pic>
          <p:nvPicPr>
            <p:cNvPr id="49" name="Picture 48">
              <a:extLst>
                <a:ext uri="{FF2B5EF4-FFF2-40B4-BE49-F238E27FC236}">
                  <a16:creationId xmlns:a16="http://schemas.microsoft.com/office/drawing/2014/main" id="{21231B1E-17F4-40E8-84B0-B57275B63D9B}"/>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3881662" y="4850799"/>
              <a:ext cx="1132175" cy="1158015"/>
            </a:xfrm>
            <a:prstGeom prst="rect">
              <a:avLst/>
            </a:prstGeom>
          </p:spPr>
        </p:pic>
        <p:pic>
          <p:nvPicPr>
            <p:cNvPr id="50" name="Picture 49">
              <a:extLst>
                <a:ext uri="{FF2B5EF4-FFF2-40B4-BE49-F238E27FC236}">
                  <a16:creationId xmlns:a16="http://schemas.microsoft.com/office/drawing/2014/main" id="{B8EFC4F2-088F-4375-97F1-2F6C3C2AB9EB}"/>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3724068" y="5159425"/>
              <a:ext cx="1132175" cy="1158015"/>
            </a:xfrm>
            <a:prstGeom prst="rect">
              <a:avLst/>
            </a:prstGeom>
          </p:spPr>
        </p:pic>
        <p:pic>
          <p:nvPicPr>
            <p:cNvPr id="51" name="Picture 50">
              <a:extLst>
                <a:ext uri="{FF2B5EF4-FFF2-40B4-BE49-F238E27FC236}">
                  <a16:creationId xmlns:a16="http://schemas.microsoft.com/office/drawing/2014/main" id="{C1A5A3AE-E453-4B41-93A8-473C8087FE53}"/>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3530179" y="5419894"/>
              <a:ext cx="1132175" cy="1158015"/>
            </a:xfrm>
            <a:prstGeom prst="rect">
              <a:avLst/>
            </a:prstGeom>
          </p:spPr>
        </p:pic>
        <p:pic>
          <p:nvPicPr>
            <p:cNvPr id="52" name="Picture 51">
              <a:extLst>
                <a:ext uri="{FF2B5EF4-FFF2-40B4-BE49-F238E27FC236}">
                  <a16:creationId xmlns:a16="http://schemas.microsoft.com/office/drawing/2014/main" id="{1DFAFD16-FB3C-4C73-B174-AD9827A6D394}"/>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5290984" y="3908829"/>
              <a:ext cx="1132175" cy="1158015"/>
            </a:xfrm>
            <a:prstGeom prst="rect">
              <a:avLst/>
            </a:prstGeom>
          </p:spPr>
        </p:pic>
        <p:pic>
          <p:nvPicPr>
            <p:cNvPr id="53" name="Picture 52">
              <a:extLst>
                <a:ext uri="{FF2B5EF4-FFF2-40B4-BE49-F238E27FC236}">
                  <a16:creationId xmlns:a16="http://schemas.microsoft.com/office/drawing/2014/main" id="{9FF2CAFC-F05F-4164-BCC7-8BD425D83D7D}"/>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5247622" y="4222900"/>
              <a:ext cx="1132175" cy="1158015"/>
            </a:xfrm>
            <a:prstGeom prst="rect">
              <a:avLst/>
            </a:prstGeom>
          </p:spPr>
        </p:pic>
        <p:pic>
          <p:nvPicPr>
            <p:cNvPr id="54" name="Picture 53">
              <a:extLst>
                <a:ext uri="{FF2B5EF4-FFF2-40B4-BE49-F238E27FC236}">
                  <a16:creationId xmlns:a16="http://schemas.microsoft.com/office/drawing/2014/main" id="{5C53402C-0A6A-413B-AEE0-CA05BC483E2C}"/>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5230308" y="4452170"/>
              <a:ext cx="1132175" cy="1158015"/>
            </a:xfrm>
            <a:prstGeom prst="rect">
              <a:avLst/>
            </a:prstGeom>
          </p:spPr>
        </p:pic>
        <p:pic>
          <p:nvPicPr>
            <p:cNvPr id="55" name="Picture 54">
              <a:extLst>
                <a:ext uri="{FF2B5EF4-FFF2-40B4-BE49-F238E27FC236}">
                  <a16:creationId xmlns:a16="http://schemas.microsoft.com/office/drawing/2014/main" id="{8A7B6BD0-BF15-402D-9268-1C7EDA730F06}"/>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5187305" y="4687258"/>
              <a:ext cx="1132175" cy="1158015"/>
            </a:xfrm>
            <a:prstGeom prst="rect">
              <a:avLst/>
            </a:prstGeom>
          </p:spPr>
        </p:pic>
        <p:pic>
          <p:nvPicPr>
            <p:cNvPr id="56" name="Picture 55">
              <a:extLst>
                <a:ext uri="{FF2B5EF4-FFF2-40B4-BE49-F238E27FC236}">
                  <a16:creationId xmlns:a16="http://schemas.microsoft.com/office/drawing/2014/main" id="{ED337D80-7BBC-4B6E-859D-38C1573B99A4}"/>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5115640" y="4988828"/>
              <a:ext cx="1132175" cy="1158015"/>
            </a:xfrm>
            <a:prstGeom prst="rect">
              <a:avLst/>
            </a:prstGeom>
          </p:spPr>
        </p:pic>
        <p:pic>
          <p:nvPicPr>
            <p:cNvPr id="57" name="Picture 56">
              <a:extLst>
                <a:ext uri="{FF2B5EF4-FFF2-40B4-BE49-F238E27FC236}">
                  <a16:creationId xmlns:a16="http://schemas.microsoft.com/office/drawing/2014/main" id="{F629200C-5DC8-42B1-ABED-F306B195AA33}"/>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5039814" y="5446643"/>
              <a:ext cx="1132175" cy="1158015"/>
            </a:xfrm>
            <a:prstGeom prst="rect">
              <a:avLst/>
            </a:prstGeom>
          </p:spPr>
        </p:pic>
      </p:grpSp>
      <p:grpSp>
        <p:nvGrpSpPr>
          <p:cNvPr id="7" name="组合 47">
            <a:extLst>
              <a:ext uri="{FF2B5EF4-FFF2-40B4-BE49-F238E27FC236}">
                <a16:creationId xmlns:a16="http://schemas.microsoft.com/office/drawing/2014/main" id="{A2FD5F02-806F-42A2-82C0-B3013F1ADD87}"/>
              </a:ext>
            </a:extLst>
          </p:cNvPr>
          <p:cNvGrpSpPr/>
          <p:nvPr/>
        </p:nvGrpSpPr>
        <p:grpSpPr>
          <a:xfrm>
            <a:off x="19866" y="5706559"/>
            <a:ext cx="12152268" cy="1151441"/>
            <a:chOff x="-2055784" y="5706558"/>
            <a:chExt cx="12152268" cy="1151441"/>
          </a:xfrm>
        </p:grpSpPr>
        <p:pic>
          <p:nvPicPr>
            <p:cNvPr id="8" name="图片 44">
              <a:extLst>
                <a:ext uri="{FF2B5EF4-FFF2-40B4-BE49-F238E27FC236}">
                  <a16:creationId xmlns:a16="http://schemas.microsoft.com/office/drawing/2014/main" id="{3CC34630-B140-4BD0-B58E-B717DBC57F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9" name="图片 43">
              <a:extLst>
                <a:ext uri="{FF2B5EF4-FFF2-40B4-BE49-F238E27FC236}">
                  <a16:creationId xmlns:a16="http://schemas.microsoft.com/office/drawing/2014/main" id="{4DE6855B-7B11-4ABF-82AE-496AF5E92C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0" name="图片 41">
              <a:extLst>
                <a:ext uri="{FF2B5EF4-FFF2-40B4-BE49-F238E27FC236}">
                  <a16:creationId xmlns:a16="http://schemas.microsoft.com/office/drawing/2014/main" id="{A39193EC-F2EE-4A9D-A383-FC7B6FB2FCAB}"/>
                </a:ext>
              </a:extLst>
            </p:cNvPr>
            <p:cNvPicPr>
              <a:picLocks noChangeAspect="1"/>
            </p:cNvPicPr>
            <p:nvPr/>
          </p:nvPicPr>
          <p:blipFill>
            <a:blip r:embed="rId11"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1" name="图片 42">
              <a:extLst>
                <a:ext uri="{FF2B5EF4-FFF2-40B4-BE49-F238E27FC236}">
                  <a16:creationId xmlns:a16="http://schemas.microsoft.com/office/drawing/2014/main" id="{BBDF7661-A1D4-443F-9C4C-06920D20B726}"/>
                </a:ext>
              </a:extLst>
            </p:cNvPr>
            <p:cNvPicPr>
              <a:picLocks noChangeAspect="1"/>
            </p:cNvPicPr>
            <p:nvPr/>
          </p:nvPicPr>
          <p:blipFill>
            <a:blip r:embed="rId12"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2" name="图片 45">
              <a:extLst>
                <a:ext uri="{FF2B5EF4-FFF2-40B4-BE49-F238E27FC236}">
                  <a16:creationId xmlns:a16="http://schemas.microsoft.com/office/drawing/2014/main" id="{813336D9-0CF4-458A-8FC9-9C8DC2A5645F}"/>
                </a:ext>
              </a:extLst>
            </p:cNvPr>
            <p:cNvPicPr>
              <a:picLocks noChangeAspect="1"/>
            </p:cNvPicPr>
            <p:nvPr/>
          </p:nvPicPr>
          <p:blipFill>
            <a:blip r:embed="rId13"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 name="图片 46">
              <a:extLst>
                <a:ext uri="{FF2B5EF4-FFF2-40B4-BE49-F238E27FC236}">
                  <a16:creationId xmlns:a16="http://schemas.microsoft.com/office/drawing/2014/main" id="{DEC94175-02FE-46C4-B28D-1A29850C74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4" name="图片 48">
              <a:extLst>
                <a:ext uri="{FF2B5EF4-FFF2-40B4-BE49-F238E27FC236}">
                  <a16:creationId xmlns:a16="http://schemas.microsoft.com/office/drawing/2014/main" id="{FADF42B4-A7C4-4692-A768-78E6D5CDF2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4893661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14:presetBounceEnd="4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40000">
                                          <p:cBhvr additive="base">
                                            <p:cTn id="15" dur="1250" fill="hold"/>
                                            <p:tgtEl>
                                              <p:spTgt spid="18"/>
                                            </p:tgtEl>
                                            <p:attrNameLst>
                                              <p:attrName>ppt_x</p:attrName>
                                            </p:attrNameLst>
                                          </p:cBhvr>
                                          <p:tavLst>
                                            <p:tav tm="0">
                                              <p:val>
                                                <p:strVal val="0-#ppt_w/2"/>
                                              </p:val>
                                            </p:tav>
                                            <p:tav tm="100000">
                                              <p:val>
                                                <p:strVal val="#ppt_x"/>
                                              </p:val>
                                            </p:tav>
                                          </p:tavLst>
                                        </p:anim>
                                        <p:anim calcmode="lin" valueType="num" p14:bounceEnd="40000">
                                          <p:cBhvr additive="base">
                                            <p:cTn id="16" dur="12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nodeType="clickEffect">
                                      <p:stCondLst>
                                        <p:cond delay="0"/>
                                      </p:stCondLst>
                                      <p:childTnLst>
                                        <p:animEffect transition="out" filter="barn(inVertical)">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22" presetClass="entr" presetSubtype="1"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up)">
                                          <p:cBhvr>
                                            <p:cTn id="46" dur="1000"/>
                                            <p:tgtEl>
                                              <p:spTgt spid="2"/>
                                            </p:tgtEl>
                                          </p:cBhvr>
                                        </p:animEffect>
                                      </p:childTnLst>
                                    </p:cTn>
                                  </p:par>
                                </p:childTnLst>
                              </p:cTn>
                            </p:par>
                          </p:childTnLst>
                        </p:cTn>
                      </p:par>
                    </p:childTnLst>
                  </p:cTn>
                  <p:nextCondLst>
                    <p:cond evt="onClick" delay="0">
                      <p:tgtEl>
                        <p:spTgt spid="15"/>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6" presetClass="exit" presetSubtype="21" fill="hold" nodeType="clickEffect">
                                      <p:stCondLst>
                                        <p:cond delay="0"/>
                                      </p:stCondLst>
                                      <p:childTnLst>
                                        <p:animEffect transition="out" filter="barn(inVertical)">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par>
                                    <p:cTn id="53" presetID="22" presetClass="entr" presetSubtype="1"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1000"/>
                                            <p:tgtEl>
                                              <p:spTgt spid="3"/>
                                            </p:tgtEl>
                                          </p:cBhvr>
                                        </p:animEffect>
                                      </p:childTnLst>
                                    </p:cTn>
                                  </p:par>
                                </p:childTnLst>
                              </p:cTn>
                            </p:par>
                          </p:childTnLst>
                        </p:cTn>
                      </p:par>
                    </p:childTnLst>
                  </p:cTn>
                  <p:nextCondLst>
                    <p:cond evt="onClick" delay="0">
                      <p:tgtEl>
                        <p:spTgt spid="16"/>
                      </p:tgtEl>
                    </p:cond>
                  </p:nextCondLst>
                </p:seq>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250" fill="hold"/>
                                            <p:tgtEl>
                                              <p:spTgt spid="18"/>
                                            </p:tgtEl>
                                            <p:attrNameLst>
                                              <p:attrName>ppt_x</p:attrName>
                                            </p:attrNameLst>
                                          </p:cBhvr>
                                          <p:tavLst>
                                            <p:tav tm="0">
                                              <p:val>
                                                <p:strVal val="0-#ppt_w/2"/>
                                              </p:val>
                                            </p:tav>
                                            <p:tav tm="100000">
                                              <p:val>
                                                <p:strVal val="#ppt_x"/>
                                              </p:val>
                                            </p:tav>
                                          </p:tavLst>
                                        </p:anim>
                                        <p:anim calcmode="lin" valueType="num">
                                          <p:cBhvr additive="base">
                                            <p:cTn id="16" dur="12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nodeType="clickEffect">
                                      <p:stCondLst>
                                        <p:cond delay="0"/>
                                      </p:stCondLst>
                                      <p:childTnLst>
                                        <p:animEffect transition="out" filter="barn(inVertical)">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22" presetClass="entr" presetSubtype="1"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up)">
                                          <p:cBhvr>
                                            <p:cTn id="46" dur="1000"/>
                                            <p:tgtEl>
                                              <p:spTgt spid="2"/>
                                            </p:tgtEl>
                                          </p:cBhvr>
                                        </p:animEffect>
                                      </p:childTnLst>
                                    </p:cTn>
                                  </p:par>
                                </p:childTnLst>
                              </p:cTn>
                            </p:par>
                          </p:childTnLst>
                        </p:cTn>
                      </p:par>
                    </p:childTnLst>
                  </p:cTn>
                  <p:nextCondLst>
                    <p:cond evt="onClick" delay="0">
                      <p:tgtEl>
                        <p:spTgt spid="15"/>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6" presetClass="exit" presetSubtype="21" fill="hold" nodeType="clickEffect">
                                      <p:stCondLst>
                                        <p:cond delay="0"/>
                                      </p:stCondLst>
                                      <p:childTnLst>
                                        <p:animEffect transition="out" filter="barn(inVertical)">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par>
                                    <p:cTn id="53" presetID="22" presetClass="entr" presetSubtype="1"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1000"/>
                                            <p:tgtEl>
                                              <p:spTgt spid="3"/>
                                            </p:tgtEl>
                                          </p:cBhvr>
                                        </p:animEffect>
                                      </p:childTnLst>
                                    </p:cTn>
                                  </p:par>
                                </p:childTnLst>
                              </p:cTn>
                            </p:par>
                          </p:childTnLst>
                        </p:cTn>
                      </p:par>
                    </p:childTnLst>
                  </p:cTn>
                  <p:nextCondLst>
                    <p:cond evt="onClick" delay="0">
                      <p:tgtEl>
                        <p:spTgt spid="16"/>
                      </p:tgtEl>
                    </p:cond>
                  </p:nextCondLst>
                </p:seq>
              </p:childTnLst>
            </p:cTn>
          </p:par>
        </p:tnLst>
        <p:bldLst>
          <p:bldP spid="18"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hlinkClick r:id="rId2" action="ppaction://hlinksldjump"/>
            <a:extLst>
              <a:ext uri="{FF2B5EF4-FFF2-40B4-BE49-F238E27FC236}">
                <a16:creationId xmlns:a16="http://schemas.microsoft.com/office/drawing/2014/main" id="{C1040E99-0234-47CF-8349-4B8FC089117E}"/>
              </a:ext>
            </a:extLst>
          </p:cNvPr>
          <p:cNvPicPr>
            <a:picLocks noChangeAspect="1"/>
          </p:cNvPicPr>
          <p:nvPr/>
        </p:nvPicPr>
        <p:blipFill rotWithShape="1">
          <a:blip r:embed="rId3">
            <a:extLst>
              <a:ext uri="{28A0092B-C50C-407E-A947-70E740481C1C}">
                <a14:useLocalDpi xmlns:a14="http://schemas.microsoft.com/office/drawing/2010/main" val="0"/>
              </a:ext>
            </a:extLst>
          </a:blip>
          <a:srcRect l="12693" t="1673" r="69128" b="65271"/>
          <a:stretch/>
        </p:blipFill>
        <p:spPr>
          <a:xfrm>
            <a:off x="8973765" y="3746237"/>
            <a:ext cx="3267329" cy="3341902"/>
          </a:xfrm>
          <a:prstGeom prst="rect">
            <a:avLst/>
          </a:prstGeom>
        </p:spPr>
      </p:pic>
      <p:grpSp>
        <p:nvGrpSpPr>
          <p:cNvPr id="2" name="组合 47">
            <a:extLst>
              <a:ext uri="{FF2B5EF4-FFF2-40B4-BE49-F238E27FC236}">
                <a16:creationId xmlns:a16="http://schemas.microsoft.com/office/drawing/2014/main" id="{C919E8AF-5203-4CA9-8D3C-041B55A7BFD4}"/>
              </a:ext>
            </a:extLst>
          </p:cNvPr>
          <p:cNvGrpSpPr/>
          <p:nvPr/>
        </p:nvGrpSpPr>
        <p:grpSpPr>
          <a:xfrm>
            <a:off x="39732" y="5706559"/>
            <a:ext cx="12152268" cy="1151441"/>
            <a:chOff x="-2055784" y="5706558"/>
            <a:chExt cx="12152268" cy="1151441"/>
          </a:xfrm>
        </p:grpSpPr>
        <p:pic>
          <p:nvPicPr>
            <p:cNvPr id="3" name="图片 44">
              <a:extLst>
                <a:ext uri="{FF2B5EF4-FFF2-40B4-BE49-F238E27FC236}">
                  <a16:creationId xmlns:a16="http://schemas.microsoft.com/office/drawing/2014/main" id="{3C16986E-0599-445A-8630-6C8B83051A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 name="图片 43">
              <a:extLst>
                <a:ext uri="{FF2B5EF4-FFF2-40B4-BE49-F238E27FC236}">
                  <a16:creationId xmlns:a16="http://schemas.microsoft.com/office/drawing/2014/main" id="{FA33B9D0-80CE-4541-BE98-A47CA0A69D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 name="图片 41">
              <a:extLst>
                <a:ext uri="{FF2B5EF4-FFF2-40B4-BE49-F238E27FC236}">
                  <a16:creationId xmlns:a16="http://schemas.microsoft.com/office/drawing/2014/main" id="{110BF00C-2EBD-47F6-9C2F-836B9E0A69C2}"/>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 name="图片 42">
              <a:extLst>
                <a:ext uri="{FF2B5EF4-FFF2-40B4-BE49-F238E27FC236}">
                  <a16:creationId xmlns:a16="http://schemas.microsoft.com/office/drawing/2014/main" id="{C4CA1D46-EB40-4564-8226-D0291580A955}"/>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 name="图片 45">
              <a:extLst>
                <a:ext uri="{FF2B5EF4-FFF2-40B4-BE49-F238E27FC236}">
                  <a16:creationId xmlns:a16="http://schemas.microsoft.com/office/drawing/2014/main" id="{027BEA10-DD0C-4278-BA9E-B0232CA6D546}"/>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8" name="图片 46">
              <a:extLst>
                <a:ext uri="{FF2B5EF4-FFF2-40B4-BE49-F238E27FC236}">
                  <a16:creationId xmlns:a16="http://schemas.microsoft.com/office/drawing/2014/main" id="{1C622C96-23D8-4FA8-B463-DE0B486ABA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9" name="图片 48">
              <a:extLst>
                <a:ext uri="{FF2B5EF4-FFF2-40B4-BE49-F238E27FC236}">
                  <a16:creationId xmlns:a16="http://schemas.microsoft.com/office/drawing/2014/main" id="{52848AA7-8C38-4A3F-9D1B-17B8D64AA6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2" name="Rectangle: Rounded Corners 11">
            <a:extLst>
              <a:ext uri="{FF2B5EF4-FFF2-40B4-BE49-F238E27FC236}">
                <a16:creationId xmlns:a16="http://schemas.microsoft.com/office/drawing/2014/main" id="{CAC269D9-01F6-4C55-A896-1F276929DC97}"/>
              </a:ext>
            </a:extLst>
          </p:cNvPr>
          <p:cNvSpPr/>
          <p:nvPr/>
        </p:nvSpPr>
        <p:spPr>
          <a:xfrm>
            <a:off x="1240131" y="241444"/>
            <a:ext cx="10855842" cy="1266641"/>
          </a:xfrm>
          <a:prstGeom prst="roundRect">
            <a:avLst/>
          </a:prstGeom>
          <a:ln w="28575">
            <a:solidFill>
              <a:srgbClr val="92D05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2400" b="1">
              <a:solidFill>
                <a:schemeClr val="accent6">
                  <a:lumMod val="50000"/>
                </a:schemeClr>
              </a:solidFill>
              <a:latin typeface="UTM French Vanilla" panose="02040603050506020204" pitchFamily="18" charset="0"/>
            </a:endParaRPr>
          </a:p>
        </p:txBody>
      </p:sp>
      <p:sp>
        <p:nvSpPr>
          <p:cNvPr id="11" name="Rectangle 5">
            <a:extLst>
              <a:ext uri="{FF2B5EF4-FFF2-40B4-BE49-F238E27FC236}">
                <a16:creationId xmlns:a16="http://schemas.microsoft.com/office/drawing/2014/main" id="{08E4DB5A-6C8E-4F54-85AD-84A018D32E85}"/>
              </a:ext>
            </a:extLst>
          </p:cNvPr>
          <p:cNvSpPr>
            <a:spLocks noChangeArrowheads="1"/>
          </p:cNvSpPr>
          <p:nvPr/>
        </p:nvSpPr>
        <p:spPr bwMode="auto">
          <a:xfrm>
            <a:off x="1240132" y="211955"/>
            <a:ext cx="10855841" cy="132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nchor="ctr">
            <a:spAutoFit/>
          </a:bodyPr>
          <a:lstStyle/>
          <a:p>
            <a:pPr algn="just"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b="1">
                <a:solidFill>
                  <a:schemeClr val="accent6">
                    <a:lumMod val="50000"/>
                  </a:schemeClr>
                </a:solidFill>
                <a:latin typeface="UTM French Vanilla" panose="02040603050506020204" pitchFamily="18" charset="0"/>
                <a:ea typeface="Arial Unicode MS" pitchFamily="34" charset="-128"/>
                <a:cs typeface="Times New Roman" pitchFamily="18" charset="0"/>
              </a:rPr>
              <a:t>Đọc đoạn 1 và trả lời. Khi có người muốn xin chức câu đương, Trần Thủ Độ đã làm gì?</a:t>
            </a:r>
          </a:p>
        </p:txBody>
      </p:sp>
      <p:sp>
        <p:nvSpPr>
          <p:cNvPr id="14" name="Rectangle 6">
            <a:extLst>
              <a:ext uri="{FF2B5EF4-FFF2-40B4-BE49-F238E27FC236}">
                <a16:creationId xmlns:a16="http://schemas.microsoft.com/office/drawing/2014/main" id="{436CBC4F-2AC0-4D60-A392-FB4BD88C62F1}"/>
              </a:ext>
            </a:extLst>
          </p:cNvPr>
          <p:cNvSpPr>
            <a:spLocks noChangeArrowheads="1"/>
          </p:cNvSpPr>
          <p:nvPr/>
        </p:nvSpPr>
        <p:spPr bwMode="auto">
          <a:xfrm rot="10800000" flipV="1">
            <a:off x="1159873" y="1883985"/>
            <a:ext cx="10269658" cy="2579470"/>
          </a:xfrm>
          <a:prstGeom prst="horizontalScroll">
            <a:avLst/>
          </a:prstGeom>
          <a:solidFill>
            <a:schemeClr val="accent6">
              <a:lumMod val="20000"/>
              <a:lumOff val="80000"/>
            </a:schemeClr>
          </a:solidFill>
          <a:ln>
            <a:solidFill>
              <a:srgbClr val="F9A450"/>
            </a:solidFill>
          </a:ln>
        </p:spPr>
        <p:txBody>
          <a:bodyPr wrap="square" lIns="90000" tIns="46800" rIns="90000" bIns="46800" anchor="ctr">
            <a:spAutoFit/>
          </a:bodyPr>
          <a:lstStyle/>
          <a:p>
            <a:pPr algn="just"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b="1">
                <a:solidFill>
                  <a:srgbClr val="E07020"/>
                </a:solidFill>
                <a:latin typeface="Times New Roman" pitchFamily="18" charset="0"/>
                <a:ea typeface="Arial Unicode MS" pitchFamily="34" charset="-128"/>
                <a:cs typeface="Times New Roman" pitchFamily="18" charset="0"/>
              </a:rPr>
              <a:t>Trần Thủ Độ đồng ý, nhưng yêu cầu chặt một ngón chân người đó để phân biệt với những câu đương khác.</a:t>
            </a:r>
          </a:p>
        </p:txBody>
      </p:sp>
    </p:spTree>
    <p:extLst>
      <p:ext uri="{BB962C8B-B14F-4D97-AF65-F5344CB8AC3E}">
        <p14:creationId xmlns:p14="http://schemas.microsoft.com/office/powerpoint/2010/main" val="245292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0" presetClass="entr" fill="hold" nodeType="afterEffect">
                                  <p:stCondLst>
                                    <p:cond delay="0"/>
                                  </p:stCondLst>
                                  <p:childTnLst>
                                    <p:set>
                                      <p:cBhvr additive="repl">
                                        <p:cTn id="12" dur="1" fill="hold">
                                          <p:stCondLst>
                                            <p:cond delay="0"/>
                                          </p:stCondLst>
                                        </p:cTn>
                                        <p:tgtEl>
                                          <p:spTgt spid="11"/>
                                        </p:tgtEl>
                                        <p:attrNameLst>
                                          <p:attrName>style.visibility</p:attrName>
                                        </p:attrNameLst>
                                      </p:cBhvr>
                                      <p:to>
                                        <p:strVal val="visible"/>
                                      </p:to>
                                    </p:set>
                                    <p:animEffect transition="in" filter="fade">
                                      <p:cBhvr additive="repl">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hlinkClick r:id="rId2" action="ppaction://hlinksldjump"/>
            <a:extLst>
              <a:ext uri="{FF2B5EF4-FFF2-40B4-BE49-F238E27FC236}">
                <a16:creationId xmlns:a16="http://schemas.microsoft.com/office/drawing/2014/main" id="{C1040E99-0234-47CF-8349-4B8FC089117E}"/>
              </a:ext>
            </a:extLst>
          </p:cNvPr>
          <p:cNvPicPr>
            <a:picLocks noChangeAspect="1"/>
          </p:cNvPicPr>
          <p:nvPr/>
        </p:nvPicPr>
        <p:blipFill rotWithShape="1">
          <a:blip r:embed="rId3">
            <a:extLst>
              <a:ext uri="{28A0092B-C50C-407E-A947-70E740481C1C}">
                <a14:useLocalDpi xmlns:a14="http://schemas.microsoft.com/office/drawing/2010/main" val="0"/>
              </a:ext>
            </a:extLst>
          </a:blip>
          <a:srcRect l="12693" t="1673" r="69128" b="65271"/>
          <a:stretch/>
        </p:blipFill>
        <p:spPr>
          <a:xfrm>
            <a:off x="9173012" y="3930796"/>
            <a:ext cx="3107888" cy="3178821"/>
          </a:xfrm>
          <a:prstGeom prst="rect">
            <a:avLst/>
          </a:prstGeom>
        </p:spPr>
      </p:pic>
      <p:grpSp>
        <p:nvGrpSpPr>
          <p:cNvPr id="2" name="组合 47">
            <a:extLst>
              <a:ext uri="{FF2B5EF4-FFF2-40B4-BE49-F238E27FC236}">
                <a16:creationId xmlns:a16="http://schemas.microsoft.com/office/drawing/2014/main" id="{C919E8AF-5203-4CA9-8D3C-041B55A7BFD4}"/>
              </a:ext>
            </a:extLst>
          </p:cNvPr>
          <p:cNvGrpSpPr/>
          <p:nvPr/>
        </p:nvGrpSpPr>
        <p:grpSpPr>
          <a:xfrm>
            <a:off x="39732" y="5706559"/>
            <a:ext cx="12152268" cy="1151441"/>
            <a:chOff x="-2055784" y="5706558"/>
            <a:chExt cx="12152268" cy="1151441"/>
          </a:xfrm>
        </p:grpSpPr>
        <p:pic>
          <p:nvPicPr>
            <p:cNvPr id="3" name="图片 44">
              <a:extLst>
                <a:ext uri="{FF2B5EF4-FFF2-40B4-BE49-F238E27FC236}">
                  <a16:creationId xmlns:a16="http://schemas.microsoft.com/office/drawing/2014/main" id="{3C16986E-0599-445A-8630-6C8B83051A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 name="图片 43">
              <a:extLst>
                <a:ext uri="{FF2B5EF4-FFF2-40B4-BE49-F238E27FC236}">
                  <a16:creationId xmlns:a16="http://schemas.microsoft.com/office/drawing/2014/main" id="{FA33B9D0-80CE-4541-BE98-A47CA0A69D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 name="图片 41">
              <a:extLst>
                <a:ext uri="{FF2B5EF4-FFF2-40B4-BE49-F238E27FC236}">
                  <a16:creationId xmlns:a16="http://schemas.microsoft.com/office/drawing/2014/main" id="{110BF00C-2EBD-47F6-9C2F-836B9E0A69C2}"/>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 name="图片 42">
              <a:extLst>
                <a:ext uri="{FF2B5EF4-FFF2-40B4-BE49-F238E27FC236}">
                  <a16:creationId xmlns:a16="http://schemas.microsoft.com/office/drawing/2014/main" id="{C4CA1D46-EB40-4564-8226-D0291580A955}"/>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 name="图片 45">
              <a:extLst>
                <a:ext uri="{FF2B5EF4-FFF2-40B4-BE49-F238E27FC236}">
                  <a16:creationId xmlns:a16="http://schemas.microsoft.com/office/drawing/2014/main" id="{027BEA10-DD0C-4278-BA9E-B0232CA6D546}"/>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8" name="图片 46">
              <a:extLst>
                <a:ext uri="{FF2B5EF4-FFF2-40B4-BE49-F238E27FC236}">
                  <a16:creationId xmlns:a16="http://schemas.microsoft.com/office/drawing/2014/main" id="{1C622C96-23D8-4FA8-B463-DE0B486ABA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9" name="图片 48">
              <a:extLst>
                <a:ext uri="{FF2B5EF4-FFF2-40B4-BE49-F238E27FC236}">
                  <a16:creationId xmlns:a16="http://schemas.microsoft.com/office/drawing/2014/main" id="{52848AA7-8C38-4A3F-9D1B-17B8D64AA6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2" name="Rectangle: Rounded Corners 11">
            <a:extLst>
              <a:ext uri="{FF2B5EF4-FFF2-40B4-BE49-F238E27FC236}">
                <a16:creationId xmlns:a16="http://schemas.microsoft.com/office/drawing/2014/main" id="{CAC269D9-01F6-4C55-A896-1F276929DC97}"/>
              </a:ext>
            </a:extLst>
          </p:cNvPr>
          <p:cNvSpPr/>
          <p:nvPr/>
        </p:nvSpPr>
        <p:spPr>
          <a:xfrm>
            <a:off x="723103" y="345510"/>
            <a:ext cx="11169062" cy="1512287"/>
          </a:xfrm>
          <a:prstGeom prst="roundRect">
            <a:avLst/>
          </a:prstGeom>
          <a:ln w="28575">
            <a:solidFill>
              <a:srgbClr val="92D05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2400" b="1">
              <a:solidFill>
                <a:schemeClr val="accent6">
                  <a:lumMod val="50000"/>
                </a:schemeClr>
              </a:solidFill>
              <a:latin typeface="UTM French Vanilla" panose="02040603050506020204" pitchFamily="18" charset="0"/>
            </a:endParaRPr>
          </a:p>
        </p:txBody>
      </p:sp>
      <p:sp>
        <p:nvSpPr>
          <p:cNvPr id="15" name="Rectangle 7">
            <a:extLst>
              <a:ext uri="{FF2B5EF4-FFF2-40B4-BE49-F238E27FC236}">
                <a16:creationId xmlns:a16="http://schemas.microsoft.com/office/drawing/2014/main" id="{5B96AA2A-6F9D-42D3-AC70-97D076CCDE18}"/>
              </a:ext>
            </a:extLst>
          </p:cNvPr>
          <p:cNvSpPr>
            <a:spLocks noChangeArrowheads="1"/>
          </p:cNvSpPr>
          <p:nvPr/>
        </p:nvSpPr>
        <p:spPr bwMode="auto">
          <a:xfrm>
            <a:off x="757666" y="371980"/>
            <a:ext cx="11261834" cy="132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nchor="ctr">
            <a:spAutoFit/>
          </a:bodyPr>
          <a:lstStyle/>
          <a:p>
            <a: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b="1">
                <a:solidFill>
                  <a:schemeClr val="accent6">
                    <a:lumMod val="50000"/>
                  </a:schemeClr>
                </a:solidFill>
                <a:latin typeface="UTM French Vanilla" panose="02040603050506020204" pitchFamily="18" charset="0"/>
                <a:ea typeface="Arial Unicode MS" pitchFamily="34" charset="-128"/>
                <a:cs typeface="Times New Roman" pitchFamily="18" charset="0"/>
              </a:rPr>
              <a:t>Những lời nói và việc làm của Trần Thủ Độ cho thấy ông là người như thế nào? </a:t>
            </a:r>
          </a:p>
        </p:txBody>
      </p:sp>
      <p:sp>
        <p:nvSpPr>
          <p:cNvPr id="17" name="Rectangle 8">
            <a:extLst>
              <a:ext uri="{FF2B5EF4-FFF2-40B4-BE49-F238E27FC236}">
                <a16:creationId xmlns:a16="http://schemas.microsoft.com/office/drawing/2014/main" id="{D5488184-97BF-49C9-9AFC-2619937E6F02}"/>
              </a:ext>
            </a:extLst>
          </p:cNvPr>
          <p:cNvSpPr>
            <a:spLocks noChangeArrowheads="1"/>
          </p:cNvSpPr>
          <p:nvPr/>
        </p:nvSpPr>
        <p:spPr bwMode="auto">
          <a:xfrm>
            <a:off x="1256527" y="1943678"/>
            <a:ext cx="10556186" cy="2579470"/>
          </a:xfrm>
          <a:prstGeom prst="horizontalScroll">
            <a:avLst/>
          </a:prstGeom>
          <a:solidFill>
            <a:schemeClr val="accent6">
              <a:lumMod val="20000"/>
              <a:lumOff val="80000"/>
            </a:schemeClr>
          </a:solidFill>
          <a:ln>
            <a:solidFill>
              <a:srgbClr val="F9A450"/>
            </a:solidFill>
          </a:ln>
        </p:spPr>
        <p:txBody>
          <a:bodyPr wrap="square" lIns="90000" tIns="46800" rIns="90000" bIns="46800" anchor="ctr">
            <a:spAutoFit/>
          </a:bodyPr>
          <a:lstStyle/>
          <a:p>
            <a:pPr algn="just"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b="1">
                <a:solidFill>
                  <a:srgbClr val="E07020"/>
                </a:solidFill>
                <a:latin typeface="Times New Roman" pitchFamily="18" charset="0"/>
                <a:ea typeface="Arial Unicode MS" pitchFamily="34" charset="-128"/>
                <a:cs typeface="Times New Roman" pitchFamily="18" charset="0"/>
              </a:rPr>
              <a:t> Trần Thủ Độ cư xử nghiêm minh, không vì tình riêng, nghiêm khắc với bản thân, luôn đề cao kỉ cương, phép nước.</a:t>
            </a:r>
          </a:p>
        </p:txBody>
      </p:sp>
    </p:spTree>
    <p:extLst>
      <p:ext uri="{BB962C8B-B14F-4D97-AF65-F5344CB8AC3E}">
        <p14:creationId xmlns:p14="http://schemas.microsoft.com/office/powerpoint/2010/main" val="1351369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fill="hold" nodeType="clickEffect">
                                  <p:stCondLst>
                                    <p:cond delay="0"/>
                                  </p:stCondLst>
                                  <p:childTnLst>
                                    <p:set>
                                      <p:cBhvr additive="repl">
                                        <p:cTn id="13" dur="1" fill="hold">
                                          <p:stCondLst>
                                            <p:cond delay="0"/>
                                          </p:stCondLst>
                                        </p:cTn>
                                        <p:tgtEl>
                                          <p:spTgt spid="15"/>
                                        </p:tgtEl>
                                        <p:attrNameLst>
                                          <p:attrName>style.visibility</p:attrName>
                                        </p:attrNameLst>
                                      </p:cBhvr>
                                      <p:to>
                                        <p:strVal val="visible"/>
                                      </p:to>
                                    </p:set>
                                    <p:animEffect transition="in" filter="fade">
                                      <p:cBhvr additive="repl">
                                        <p:cTn id="14" dur="2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D87B2B7-9313-4F8D-8C03-AE01A884FA88}"/>
              </a:ext>
            </a:extLst>
          </p:cNvPr>
          <p:cNvGrpSpPr/>
          <p:nvPr/>
        </p:nvGrpSpPr>
        <p:grpSpPr>
          <a:xfrm flipH="1">
            <a:off x="9402752" y="3985591"/>
            <a:ext cx="2958923" cy="2872409"/>
            <a:chOff x="1889116" y="3368733"/>
            <a:chExt cx="1529945" cy="1609596"/>
          </a:xfrm>
        </p:grpSpPr>
        <p:pic>
          <p:nvPicPr>
            <p:cNvPr id="13" name="Picture 12">
              <a:extLst>
                <a:ext uri="{FF2B5EF4-FFF2-40B4-BE49-F238E27FC236}">
                  <a16:creationId xmlns:a16="http://schemas.microsoft.com/office/drawing/2014/main" id="{6FF49C9D-BDD6-44DD-90A2-B52B0157D8EC}"/>
                </a:ext>
              </a:extLst>
            </p:cNvPr>
            <p:cNvPicPr>
              <a:picLocks noChangeAspect="1"/>
            </p:cNvPicPr>
            <p:nvPr/>
          </p:nvPicPr>
          <p:blipFill rotWithShape="1">
            <a:blip r:embed="rId2">
              <a:extLst>
                <a:ext uri="{28A0092B-C50C-407E-A947-70E740481C1C}">
                  <a14:useLocalDpi xmlns:a14="http://schemas.microsoft.com/office/drawing/2010/main" val="0"/>
                </a:ext>
              </a:extLst>
            </a:blip>
            <a:srcRect l="12961" t="15713" r="49457" b="13997"/>
            <a:stretch/>
          </p:blipFill>
          <p:spPr>
            <a:xfrm>
              <a:off x="1889116" y="3368733"/>
              <a:ext cx="1529945" cy="1609596"/>
            </a:xfrm>
            <a:prstGeom prst="rect">
              <a:avLst/>
            </a:prstGeom>
          </p:spPr>
        </p:pic>
        <p:sp>
          <p:nvSpPr>
            <p:cNvPr id="14" name="TextBox 13">
              <a:extLst>
                <a:ext uri="{FF2B5EF4-FFF2-40B4-BE49-F238E27FC236}">
                  <a16:creationId xmlns:a16="http://schemas.microsoft.com/office/drawing/2014/main" id="{AF16956B-3844-4F0C-BF61-DE7ED3AD5730}"/>
                </a:ext>
              </a:extLst>
            </p:cNvPr>
            <p:cNvSpPr txBox="1"/>
            <p:nvPr/>
          </p:nvSpPr>
          <p:spPr>
            <a:xfrm rot="576966">
              <a:off x="2546529" y="3612637"/>
              <a:ext cx="762124" cy="465661"/>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Đồn điền</a:t>
              </a:r>
            </a:p>
            <a:p>
              <a:r>
                <a:rPr lang="en-US" sz="2400">
                  <a:latin typeface="Times New Roman" panose="02020603050405020304" pitchFamily="18" charset="0"/>
                  <a:cs typeface="Times New Roman" panose="02020603050405020304" pitchFamily="18" charset="0"/>
                </a:rPr>
                <a:t> Chi Nê</a:t>
              </a:r>
            </a:p>
          </p:txBody>
        </p:sp>
      </p:grpSp>
      <p:pic>
        <p:nvPicPr>
          <p:cNvPr id="15" name="Picture 14">
            <a:extLst>
              <a:ext uri="{FF2B5EF4-FFF2-40B4-BE49-F238E27FC236}">
                <a16:creationId xmlns:a16="http://schemas.microsoft.com/office/drawing/2014/main" id="{2F502C21-5685-4446-82DD-B9BCC5CBC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577" y="-77474"/>
            <a:ext cx="2774445" cy="3394042"/>
          </a:xfrm>
          <a:prstGeom prst="ellipse">
            <a:avLst/>
          </a:prstGeom>
          <a:ln>
            <a:noFill/>
          </a:ln>
          <a:effectLst>
            <a:softEdge rad="112500"/>
          </a:effectLst>
        </p:spPr>
      </p:pic>
      <p:sp>
        <p:nvSpPr>
          <p:cNvPr id="16" name="Text Box 64">
            <a:extLst>
              <a:ext uri="{FF2B5EF4-FFF2-40B4-BE49-F238E27FC236}">
                <a16:creationId xmlns:a16="http://schemas.microsoft.com/office/drawing/2014/main" id="{D525AC5D-E749-4804-8898-71E3EA5B5502}"/>
              </a:ext>
            </a:extLst>
          </p:cNvPr>
          <p:cNvSpPr txBox="1">
            <a:spLocks noChangeArrowheads="1"/>
          </p:cNvSpPr>
          <p:nvPr/>
        </p:nvSpPr>
        <p:spPr bwMode="auto">
          <a:xfrm>
            <a:off x="3245024" y="742384"/>
            <a:ext cx="790426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sz="5400" b="1">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rPr>
              <a:t>Nhà tài trợ đặc biệt </a:t>
            </a:r>
          </a:p>
          <a:p>
            <a:pPr algn="ctr" eaLnBrk="1" hangingPunct="1"/>
            <a:r>
              <a:rPr lang="en-US" sz="5400" b="1">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rPr>
              <a:t>của Cách mạng</a:t>
            </a:r>
            <a:endParaRPr lang="en-US" sz="5400" b="1" dirty="0">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endParaRPr>
          </a:p>
        </p:txBody>
      </p:sp>
      <p:sp>
        <p:nvSpPr>
          <p:cNvPr id="17" name="文本框 1">
            <a:extLst>
              <a:ext uri="{FF2B5EF4-FFF2-40B4-BE49-F238E27FC236}">
                <a16:creationId xmlns:a16="http://schemas.microsoft.com/office/drawing/2014/main" id="{F1198C5A-2D75-4D25-922D-3ABCB01DAD2B}"/>
              </a:ext>
            </a:extLst>
          </p:cNvPr>
          <p:cNvSpPr txBox="1"/>
          <p:nvPr/>
        </p:nvSpPr>
        <p:spPr>
          <a:xfrm>
            <a:off x="5565182" y="74343"/>
            <a:ext cx="3263945"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4000" b="1">
                <a:solidFill>
                  <a:schemeClr val="accent6">
                    <a:lumMod val="75000"/>
                  </a:schemeClr>
                </a:solidFill>
                <a:latin typeface="UTM French Vanilla" panose="02040603050506020204" pitchFamily="18" charset="0"/>
                <a:ea typeface="微软雅黑" panose="020B0503020204020204" pitchFamily="34" charset="-122"/>
              </a:rPr>
              <a:t>Tập đọc</a:t>
            </a:r>
          </a:p>
        </p:txBody>
      </p:sp>
      <p:sp>
        <p:nvSpPr>
          <p:cNvPr id="18" name="TextBox 17">
            <a:extLst>
              <a:ext uri="{FF2B5EF4-FFF2-40B4-BE49-F238E27FC236}">
                <a16:creationId xmlns:a16="http://schemas.microsoft.com/office/drawing/2014/main" id="{6FFC574C-E184-4401-8DB0-B89D358E0D5D}"/>
              </a:ext>
            </a:extLst>
          </p:cNvPr>
          <p:cNvSpPr txBox="1"/>
          <p:nvPr/>
        </p:nvSpPr>
        <p:spPr>
          <a:xfrm>
            <a:off x="7899401" y="2456320"/>
            <a:ext cx="3640672" cy="523220"/>
          </a:xfrm>
          <a:prstGeom prst="rect">
            <a:avLst/>
          </a:prstGeom>
          <a:noFill/>
        </p:spPr>
        <p:txBody>
          <a:bodyPr wrap="square" rtlCol="0">
            <a:spAutoFit/>
          </a:bodyPr>
          <a:lstStyle/>
          <a:p>
            <a:r>
              <a:rPr lang="en-US" sz="2800" b="1">
                <a:solidFill>
                  <a:schemeClr val="accent6">
                    <a:lumMod val="75000"/>
                  </a:schemeClr>
                </a:solidFill>
                <a:latin typeface="UTM Diana" panose="02040603050506020204" pitchFamily="18" charset="0"/>
              </a:rPr>
              <a:t>Theo Phạm Hải</a:t>
            </a:r>
            <a:endParaRPr lang="en-US" sz="2800" b="1">
              <a:solidFill>
                <a:schemeClr val="accent6">
                  <a:lumMod val="75000"/>
                </a:schemeClr>
              </a:solidFill>
              <a:latin typeface="Kunstler Script" panose="030304020206070D0D06" pitchFamily="66" charset="0"/>
            </a:endParaRPr>
          </a:p>
        </p:txBody>
      </p:sp>
      <p:pic>
        <p:nvPicPr>
          <p:cNvPr id="10" name="图片 5">
            <a:extLst>
              <a:ext uri="{FF2B5EF4-FFF2-40B4-BE49-F238E27FC236}">
                <a16:creationId xmlns:a16="http://schemas.microsoft.com/office/drawing/2014/main" id="{5947149C-8210-48FA-820A-6B4D8C04E36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882213" y="0"/>
            <a:ext cx="1193539" cy="978573"/>
          </a:xfrm>
          <a:prstGeom prst="rect">
            <a:avLst/>
          </a:prstGeom>
        </p:spPr>
      </p:pic>
    </p:spTree>
    <p:extLst>
      <p:ext uri="{BB962C8B-B14F-4D97-AF65-F5344CB8AC3E}">
        <p14:creationId xmlns:p14="http://schemas.microsoft.com/office/powerpoint/2010/main" val="10887774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90"/>
                                              </p:val>
                                            </p:tav>
                                            <p:tav tm="100000">
                                              <p:val>
                                                <p:fltVal val="0"/>
                                              </p:val>
                                            </p:tav>
                                          </p:tavLst>
                                        </p:anim>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14:presetBounceEnd="40000">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14:bounceEnd="40000">
                                          <p:cBhvr additive="base">
                                            <p:cTn id="28" dur="1250" fill="hold"/>
                                            <p:tgtEl>
                                              <p:spTgt spid="17"/>
                                            </p:tgtEl>
                                            <p:attrNameLst>
                                              <p:attrName>ppt_x</p:attrName>
                                            </p:attrNameLst>
                                          </p:cBhvr>
                                          <p:tavLst>
                                            <p:tav tm="0">
                                              <p:val>
                                                <p:strVal val="1+#ppt_w/2"/>
                                              </p:val>
                                            </p:tav>
                                            <p:tav tm="100000">
                                              <p:val>
                                                <p:strVal val="#ppt_x"/>
                                              </p:val>
                                            </p:tav>
                                          </p:tavLst>
                                        </p:anim>
                                        <p:anim calcmode="lin" valueType="num" p14:bounceEnd="40000">
                                          <p:cBhvr additive="base">
                                            <p:cTn id="29" dur="1250" fill="hold"/>
                                            <p:tgtEl>
                                              <p:spTgt spid="17"/>
                                            </p:tgtEl>
                                            <p:attrNameLst>
                                              <p:attrName>ppt_y</p:attrName>
                                            </p:attrNameLst>
                                          </p:cBhvr>
                                          <p:tavLst>
                                            <p:tav tm="0">
                                              <p:val>
                                                <p:strVal val="#ppt_y"/>
                                              </p:val>
                                            </p:tav>
                                            <p:tav tm="100000">
                                              <p:val>
                                                <p:strVal val="#ppt_y"/>
                                              </p:val>
                                            </p:tav>
                                          </p:tavLst>
                                        </p:anim>
                                      </p:childTnLst>
                                    </p:cTn>
                                  </p:par>
                                </p:childTnLst>
                              </p:cTn>
                            </p:par>
                            <p:par>
                              <p:cTn id="30" fill="hold">
                                <p:stCondLst>
                                  <p:cond delay="1250"/>
                                </p:stCondLst>
                                <p:childTnLst>
                                  <p:par>
                                    <p:cTn id="31" presetID="2" presetClass="entr" presetSubtype="2" fill="hold" grpId="0" nodeType="afterEffect" p14:presetBounceEnd="40000">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14:bounceEnd="40000">
                                          <p:cBhvr additive="base">
                                            <p:cTn id="33" dur="1250" fill="hold"/>
                                            <p:tgtEl>
                                              <p:spTgt spid="16"/>
                                            </p:tgtEl>
                                            <p:attrNameLst>
                                              <p:attrName>ppt_x</p:attrName>
                                            </p:attrNameLst>
                                          </p:cBhvr>
                                          <p:tavLst>
                                            <p:tav tm="0">
                                              <p:val>
                                                <p:strVal val="1+#ppt_w/2"/>
                                              </p:val>
                                            </p:tav>
                                            <p:tav tm="100000">
                                              <p:val>
                                                <p:strVal val="#ppt_x"/>
                                              </p:val>
                                            </p:tav>
                                          </p:tavLst>
                                        </p:anim>
                                        <p:anim calcmode="lin" valueType="num" p14:bounceEnd="40000">
                                          <p:cBhvr additive="base">
                                            <p:cTn id="34" dur="1250" fill="hold"/>
                                            <p:tgtEl>
                                              <p:spTgt spid="16"/>
                                            </p:tgtEl>
                                            <p:attrNameLst>
                                              <p:attrName>ppt_y</p:attrName>
                                            </p:attrNameLst>
                                          </p:cBhvr>
                                          <p:tavLst>
                                            <p:tav tm="0">
                                              <p:val>
                                                <p:strVal val="#ppt_y"/>
                                              </p:val>
                                            </p:tav>
                                            <p:tav tm="100000">
                                              <p:val>
                                                <p:strVal val="#ppt_y"/>
                                              </p:val>
                                            </p:tav>
                                          </p:tavLst>
                                        </p:anim>
                                      </p:childTnLst>
                                    </p:cTn>
                                  </p:par>
                                  <p:par>
                                    <p:cTn id="35" presetID="6" presetClass="emph" presetSubtype="0" autoRev="1" fill="hold" grpId="1" nodeType="withEffect">
                                      <p:stCondLst>
                                        <p:cond delay="0"/>
                                      </p:stCondLst>
                                      <p:childTnLst>
                                        <p:animScale>
                                          <p:cBhvr>
                                            <p:cTn id="36" dur="1500" fill="hold"/>
                                            <p:tgtEl>
                                              <p:spTgt spid="16"/>
                                            </p:tgtEl>
                                          </p:cBhvr>
                                          <p:by x="150000" y="150000"/>
                                        </p:animScale>
                                      </p:childTnLst>
                                    </p:cTn>
                                  </p:par>
                                </p:childTnLst>
                              </p:cTn>
                            </p:par>
                            <p:par>
                              <p:cTn id="37" fill="hold">
                                <p:stCondLst>
                                  <p:cond delay="4250"/>
                                </p:stCondLst>
                                <p:childTnLst>
                                  <p:par>
                                    <p:cTn id="38" presetID="42"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90"/>
                                              </p:val>
                                            </p:tav>
                                            <p:tav tm="100000">
                                              <p:val>
                                                <p:fltVal val="0"/>
                                              </p:val>
                                            </p:tav>
                                          </p:tavLst>
                                        </p:anim>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1250" fill="hold"/>
                                            <p:tgtEl>
                                              <p:spTgt spid="17"/>
                                            </p:tgtEl>
                                            <p:attrNameLst>
                                              <p:attrName>ppt_x</p:attrName>
                                            </p:attrNameLst>
                                          </p:cBhvr>
                                          <p:tavLst>
                                            <p:tav tm="0">
                                              <p:val>
                                                <p:strVal val="1+#ppt_w/2"/>
                                              </p:val>
                                            </p:tav>
                                            <p:tav tm="100000">
                                              <p:val>
                                                <p:strVal val="#ppt_x"/>
                                              </p:val>
                                            </p:tav>
                                          </p:tavLst>
                                        </p:anim>
                                        <p:anim calcmode="lin" valueType="num">
                                          <p:cBhvr additive="base">
                                            <p:cTn id="29" dur="1250" fill="hold"/>
                                            <p:tgtEl>
                                              <p:spTgt spid="17"/>
                                            </p:tgtEl>
                                            <p:attrNameLst>
                                              <p:attrName>ppt_y</p:attrName>
                                            </p:attrNameLst>
                                          </p:cBhvr>
                                          <p:tavLst>
                                            <p:tav tm="0">
                                              <p:val>
                                                <p:strVal val="#ppt_y"/>
                                              </p:val>
                                            </p:tav>
                                            <p:tav tm="100000">
                                              <p:val>
                                                <p:strVal val="#ppt_y"/>
                                              </p:val>
                                            </p:tav>
                                          </p:tavLst>
                                        </p:anim>
                                      </p:childTnLst>
                                    </p:cTn>
                                  </p:par>
                                </p:childTnLst>
                              </p:cTn>
                            </p:par>
                            <p:par>
                              <p:cTn id="30" fill="hold">
                                <p:stCondLst>
                                  <p:cond delay="1250"/>
                                </p:stCondLst>
                                <p:childTnLst>
                                  <p:par>
                                    <p:cTn id="31" presetID="2" presetClass="entr" presetSubtype="2"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1250" fill="hold"/>
                                            <p:tgtEl>
                                              <p:spTgt spid="16"/>
                                            </p:tgtEl>
                                            <p:attrNameLst>
                                              <p:attrName>ppt_x</p:attrName>
                                            </p:attrNameLst>
                                          </p:cBhvr>
                                          <p:tavLst>
                                            <p:tav tm="0">
                                              <p:val>
                                                <p:strVal val="1+#ppt_w/2"/>
                                              </p:val>
                                            </p:tav>
                                            <p:tav tm="100000">
                                              <p:val>
                                                <p:strVal val="#ppt_x"/>
                                              </p:val>
                                            </p:tav>
                                          </p:tavLst>
                                        </p:anim>
                                        <p:anim calcmode="lin" valueType="num">
                                          <p:cBhvr additive="base">
                                            <p:cTn id="34" dur="1250" fill="hold"/>
                                            <p:tgtEl>
                                              <p:spTgt spid="16"/>
                                            </p:tgtEl>
                                            <p:attrNameLst>
                                              <p:attrName>ppt_y</p:attrName>
                                            </p:attrNameLst>
                                          </p:cBhvr>
                                          <p:tavLst>
                                            <p:tav tm="0">
                                              <p:val>
                                                <p:strVal val="#ppt_y"/>
                                              </p:val>
                                            </p:tav>
                                            <p:tav tm="100000">
                                              <p:val>
                                                <p:strVal val="#ppt_y"/>
                                              </p:val>
                                            </p:tav>
                                          </p:tavLst>
                                        </p:anim>
                                      </p:childTnLst>
                                    </p:cTn>
                                  </p:par>
                                  <p:par>
                                    <p:cTn id="35" presetID="6" presetClass="emph" presetSubtype="0" autoRev="1" fill="hold" grpId="1" nodeType="withEffect">
                                      <p:stCondLst>
                                        <p:cond delay="0"/>
                                      </p:stCondLst>
                                      <p:childTnLst>
                                        <p:animScale>
                                          <p:cBhvr>
                                            <p:cTn id="36" dur="1500" fill="hold"/>
                                            <p:tgtEl>
                                              <p:spTgt spid="16"/>
                                            </p:tgtEl>
                                          </p:cBhvr>
                                          <p:by x="150000" y="150000"/>
                                        </p:animScale>
                                      </p:childTnLst>
                                    </p:cTn>
                                  </p:par>
                                </p:childTnLst>
                              </p:cTn>
                            </p:par>
                            <p:par>
                              <p:cTn id="37" fill="hold">
                                <p:stCondLst>
                                  <p:cond delay="4250"/>
                                </p:stCondLst>
                                <p:childTnLst>
                                  <p:par>
                                    <p:cTn id="38" presetID="42"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par>
                              <p:cTn id="43" fill="hold">
                                <p:stCondLst>
                                  <p:cond delay="5250"/>
                                </p:stCondLst>
                                <p:childTnLst>
                                  <p:par>
                                    <p:cTn id="44" presetID="2" presetClass="entr" presetSubtype="4"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ppt_x"/>
                                              </p:val>
                                            </p:tav>
                                            <p:tav tm="100000">
                                              <p:val>
                                                <p:strVal val="#ppt_x"/>
                                              </p:val>
                                            </p:tav>
                                          </p:tavLst>
                                        </p:anim>
                                        <p:anim calcmode="lin" valueType="num">
                                          <p:cBhvr additive="base">
                                            <p:cTn id="4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8" grpId="0"/>
          <p:bldP spid="19"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A2AFD2-A6BD-41D7-A745-241E86702341}"/>
              </a:ext>
            </a:extLst>
          </p:cNvPr>
          <p:cNvSpPr/>
          <p:nvPr/>
        </p:nvSpPr>
        <p:spPr>
          <a:xfrm>
            <a:off x="4194555" y="4259018"/>
            <a:ext cx="7997445" cy="1815882"/>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spcBef>
                <a:spcPts val="1200"/>
              </a:spcBef>
            </a:pPr>
            <a:r>
              <a:rPr lang="en-US" sz="2800" b="1">
                <a:latin typeface="Times New Roman" panose="02020603050405020304" pitchFamily="18" charset="0"/>
                <a:cs typeface="Times New Roman" panose="02020603050405020304" pitchFamily="18" charset="0"/>
              </a:rPr>
              <a:t>Hiểu được nội dung bài: </a:t>
            </a:r>
            <a:r>
              <a:rPr lang="en-US" sz="2800" b="1" i="1">
                <a:solidFill>
                  <a:sysClr val="windowText" lastClr="000000"/>
                </a:solidFill>
                <a:latin typeface="Times New Roman" pitchFamily="18" charset="0"/>
                <a:cs typeface="Times New Roman" pitchFamily="18" charset="0"/>
              </a:rPr>
              <a:t>Biểu dương một công dân yêu nước, một nhà tư sản đã trợ giúp Cách mạng rất nhiều tiền bạc, tài sản trong thời kì Cách mạng gặp khó khăn về tài chính.</a:t>
            </a:r>
            <a:endParaRPr lang="en-US" sz="2800" b="1" dirty="0">
              <a:solidFill>
                <a:sysClr val="windowText" lastClr="00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41C5E60-896F-4FE9-81E0-4B32CFA76A14}"/>
              </a:ext>
            </a:extLst>
          </p:cNvPr>
          <p:cNvSpPr txBox="1"/>
          <p:nvPr/>
        </p:nvSpPr>
        <p:spPr>
          <a:xfrm>
            <a:off x="4194555" y="1283757"/>
            <a:ext cx="7997444" cy="95410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R="0" lvl="0" algn="just" defTabSz="914400" rtl="0" eaLnBrk="1" fontAlgn="auto" latinLnBrk="0" hangingPunct="1">
              <a:lnSpc>
                <a:spcPct val="100000"/>
              </a:lnSpc>
              <a:spcBef>
                <a:spcPts val="1200"/>
              </a:spcBef>
              <a:spcAft>
                <a:spcPts val="0"/>
              </a:spcAft>
              <a:buClrTx/>
              <a:buSzTx/>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Đọc đúng các tiếng, từ khó hoặc dễ lẫn do ảnh hưởng của phương ngữ.</a:t>
            </a:r>
          </a:p>
        </p:txBody>
      </p:sp>
      <p:sp>
        <p:nvSpPr>
          <p:cNvPr id="10" name="TextBox 9">
            <a:extLst>
              <a:ext uri="{FF2B5EF4-FFF2-40B4-BE49-F238E27FC236}">
                <a16:creationId xmlns:a16="http://schemas.microsoft.com/office/drawing/2014/main" id="{C9064F20-1B03-4046-94D7-1280478E5C01}"/>
              </a:ext>
            </a:extLst>
          </p:cNvPr>
          <p:cNvSpPr txBox="1"/>
          <p:nvPr/>
        </p:nvSpPr>
        <p:spPr>
          <a:xfrm>
            <a:off x="4194555" y="2446844"/>
            <a:ext cx="7997444" cy="95410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Đọc trôi chảy được toàn bài, ngắt nghỉ hơi đúng dấu câu.</a:t>
            </a:r>
          </a:p>
        </p:txBody>
      </p:sp>
      <p:sp>
        <p:nvSpPr>
          <p:cNvPr id="12" name="TextBox 11">
            <a:extLst>
              <a:ext uri="{FF2B5EF4-FFF2-40B4-BE49-F238E27FC236}">
                <a16:creationId xmlns:a16="http://schemas.microsoft.com/office/drawing/2014/main" id="{C1F6EC24-6909-4AB6-A493-5FAD93F66D7E}"/>
              </a:ext>
            </a:extLst>
          </p:cNvPr>
          <p:cNvSpPr txBox="1"/>
          <p:nvPr/>
        </p:nvSpPr>
        <p:spPr>
          <a:xfrm>
            <a:off x="4194555" y="3514581"/>
            <a:ext cx="7997444" cy="52322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Hiểu được nghĩa các từ khó trong bài.</a:t>
            </a:r>
          </a:p>
        </p:txBody>
      </p:sp>
      <p:sp>
        <p:nvSpPr>
          <p:cNvPr id="2" name="Rectangle: Rounded Corners 1">
            <a:extLst>
              <a:ext uri="{FF2B5EF4-FFF2-40B4-BE49-F238E27FC236}">
                <a16:creationId xmlns:a16="http://schemas.microsoft.com/office/drawing/2014/main" id="{8246BBFF-6EC3-4062-B472-AC2F627E5EF3}"/>
              </a:ext>
            </a:extLst>
          </p:cNvPr>
          <p:cNvSpPr/>
          <p:nvPr/>
        </p:nvSpPr>
        <p:spPr>
          <a:xfrm>
            <a:off x="3616681" y="-49845"/>
            <a:ext cx="4958639" cy="1307724"/>
          </a:xfrm>
          <a:prstGeom prst="round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ln w="38100">
                  <a:solidFill>
                    <a:srgbClr val="FC817A"/>
                  </a:solidFill>
                </a:ln>
                <a:solidFill>
                  <a:srgbClr val="F36887"/>
                </a:solidFill>
                <a:effectLst>
                  <a:outerShdw blurRad="38100" dist="19050" dir="2700000" algn="tl" rotWithShape="0">
                    <a:schemeClr val="dk1">
                      <a:alpha val="40000"/>
                    </a:schemeClr>
                  </a:outerShdw>
                </a:effectLst>
                <a:latin typeface="UTM Flamenco" panose="02040603050506020204" pitchFamily="18" charset="0"/>
                <a:cs typeface="Times New Roman" panose="02020603050405020304" pitchFamily="18" charset="0"/>
              </a:rPr>
              <a:t>Mục tiêu</a:t>
            </a:r>
          </a:p>
        </p:txBody>
      </p:sp>
      <p:pic>
        <p:nvPicPr>
          <p:cNvPr id="4" name="Picture 3">
            <a:extLst>
              <a:ext uri="{FF2B5EF4-FFF2-40B4-BE49-F238E27FC236}">
                <a16:creationId xmlns:a16="http://schemas.microsoft.com/office/drawing/2014/main" id="{D9A0462E-4313-42BE-8F86-C1EDFF347B70}"/>
              </a:ext>
            </a:extLst>
          </p:cNvPr>
          <p:cNvPicPr>
            <a:picLocks noChangeAspect="1"/>
          </p:cNvPicPr>
          <p:nvPr/>
        </p:nvPicPr>
        <p:blipFill rotWithShape="1">
          <a:blip r:embed="rId2">
            <a:extLst>
              <a:ext uri="{28A0092B-C50C-407E-A947-70E740481C1C}">
                <a14:useLocalDpi xmlns:a14="http://schemas.microsoft.com/office/drawing/2010/main" val="0"/>
              </a:ext>
            </a:extLst>
          </a:blip>
          <a:srcRect l="22710" t="16380" r="36579" b="28966"/>
          <a:stretch/>
        </p:blipFill>
        <p:spPr>
          <a:xfrm flipH="1">
            <a:off x="266700" y="1933499"/>
            <a:ext cx="3298036" cy="24904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图片 5">
            <a:extLst>
              <a:ext uri="{FF2B5EF4-FFF2-40B4-BE49-F238E27FC236}">
                <a16:creationId xmlns:a16="http://schemas.microsoft.com/office/drawing/2014/main" id="{3918886A-CFD6-44F3-86EE-68E4201A908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108538" y="114731"/>
            <a:ext cx="1193539" cy="978573"/>
          </a:xfrm>
          <a:prstGeom prst="rect">
            <a:avLst/>
          </a:prstGeom>
        </p:spPr>
      </p:pic>
      <p:pic>
        <p:nvPicPr>
          <p:cNvPr id="6" name="Picture 5">
            <a:extLst>
              <a:ext uri="{FF2B5EF4-FFF2-40B4-BE49-F238E27FC236}">
                <a16:creationId xmlns:a16="http://schemas.microsoft.com/office/drawing/2014/main" id="{8C605E39-75C8-459B-A486-B16BDCFF4B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338137" flipH="1">
            <a:off x="3724655" y="1338462"/>
            <a:ext cx="589956" cy="1000739"/>
          </a:xfrm>
          <a:prstGeom prst="rect">
            <a:avLst/>
          </a:prstGeom>
        </p:spPr>
      </p:pic>
      <p:pic>
        <p:nvPicPr>
          <p:cNvPr id="13" name="Picture 5">
            <a:extLst>
              <a:ext uri="{FF2B5EF4-FFF2-40B4-BE49-F238E27FC236}">
                <a16:creationId xmlns:a16="http://schemas.microsoft.com/office/drawing/2014/main" id="{FFFB3F19-42E1-4E08-96E0-E863E55B48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338137" flipH="1">
            <a:off x="3724655" y="2132577"/>
            <a:ext cx="589956" cy="1000739"/>
          </a:xfrm>
          <a:prstGeom prst="rect">
            <a:avLst/>
          </a:prstGeom>
        </p:spPr>
      </p:pic>
      <p:pic>
        <p:nvPicPr>
          <p:cNvPr id="14" name="Picture 5">
            <a:extLst>
              <a:ext uri="{FF2B5EF4-FFF2-40B4-BE49-F238E27FC236}">
                <a16:creationId xmlns:a16="http://schemas.microsoft.com/office/drawing/2014/main" id="{C7649753-927E-4216-9127-52BF7E5370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338137" flipH="1">
            <a:off x="3724655" y="3157701"/>
            <a:ext cx="589956" cy="1000739"/>
          </a:xfrm>
          <a:prstGeom prst="rect">
            <a:avLst/>
          </a:prstGeom>
        </p:spPr>
      </p:pic>
      <p:pic>
        <p:nvPicPr>
          <p:cNvPr id="15" name="Picture 5">
            <a:extLst>
              <a:ext uri="{FF2B5EF4-FFF2-40B4-BE49-F238E27FC236}">
                <a16:creationId xmlns:a16="http://schemas.microsoft.com/office/drawing/2014/main" id="{B26296ED-B01B-4147-9F34-F16FF4D236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338137" flipH="1">
            <a:off x="3724655" y="4067256"/>
            <a:ext cx="589956" cy="1000739"/>
          </a:xfrm>
          <a:prstGeom prst="rect">
            <a:avLst/>
          </a:prstGeom>
        </p:spPr>
      </p:pic>
      <p:grpSp>
        <p:nvGrpSpPr>
          <p:cNvPr id="16" name="组合 47">
            <a:extLst>
              <a:ext uri="{FF2B5EF4-FFF2-40B4-BE49-F238E27FC236}">
                <a16:creationId xmlns:a16="http://schemas.microsoft.com/office/drawing/2014/main" id="{13EC2939-E4A2-46B8-8C69-575ED5CA38C2}"/>
              </a:ext>
            </a:extLst>
          </p:cNvPr>
          <p:cNvGrpSpPr/>
          <p:nvPr/>
        </p:nvGrpSpPr>
        <p:grpSpPr>
          <a:xfrm>
            <a:off x="19866" y="5767628"/>
            <a:ext cx="12152268" cy="1151441"/>
            <a:chOff x="-2055784" y="5706558"/>
            <a:chExt cx="12152268" cy="1151441"/>
          </a:xfrm>
        </p:grpSpPr>
        <p:pic>
          <p:nvPicPr>
            <p:cNvPr id="17" name="图片 44">
              <a:extLst>
                <a:ext uri="{FF2B5EF4-FFF2-40B4-BE49-F238E27FC236}">
                  <a16:creationId xmlns:a16="http://schemas.microsoft.com/office/drawing/2014/main" id="{89F6CEA9-2F70-47DE-91DE-95494533CA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8" name="图片 43">
              <a:extLst>
                <a:ext uri="{FF2B5EF4-FFF2-40B4-BE49-F238E27FC236}">
                  <a16:creationId xmlns:a16="http://schemas.microsoft.com/office/drawing/2014/main" id="{F83C8AC2-4A6D-4035-9144-7DE6D9B8A0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9" name="图片 41">
              <a:extLst>
                <a:ext uri="{FF2B5EF4-FFF2-40B4-BE49-F238E27FC236}">
                  <a16:creationId xmlns:a16="http://schemas.microsoft.com/office/drawing/2014/main" id="{4AF341D5-B841-4939-A5D2-AFFDE8B0E49F}"/>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0" name="图片 42">
              <a:extLst>
                <a:ext uri="{FF2B5EF4-FFF2-40B4-BE49-F238E27FC236}">
                  <a16:creationId xmlns:a16="http://schemas.microsoft.com/office/drawing/2014/main" id="{9F4173E7-F876-474F-AFF3-274E4591B076}"/>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21" name="图片 45">
              <a:extLst>
                <a:ext uri="{FF2B5EF4-FFF2-40B4-BE49-F238E27FC236}">
                  <a16:creationId xmlns:a16="http://schemas.microsoft.com/office/drawing/2014/main" id="{5EFE6E1C-9A52-4C08-9779-B2052DA6EC1B}"/>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22" name="图片 46">
              <a:extLst>
                <a:ext uri="{FF2B5EF4-FFF2-40B4-BE49-F238E27FC236}">
                  <a16:creationId xmlns:a16="http://schemas.microsoft.com/office/drawing/2014/main" id="{4D53355C-A9A0-49A9-83DA-5360D77901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3" name="图片 48">
              <a:extLst>
                <a:ext uri="{FF2B5EF4-FFF2-40B4-BE49-F238E27FC236}">
                  <a16:creationId xmlns:a16="http://schemas.microsoft.com/office/drawing/2014/main" id="{E7E58C55-9A2C-4E9E-8BA6-9AC7A860FF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2374993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left)">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p:cTn id="60" dur="500" fill="hold"/>
                                        <p:tgtEl>
                                          <p:spTgt spid="14"/>
                                        </p:tgtEl>
                                        <p:attrNameLst>
                                          <p:attrName>ppt_w</p:attrName>
                                        </p:attrNameLst>
                                      </p:cBhvr>
                                      <p:tavLst>
                                        <p:tav tm="0">
                                          <p:val>
                                            <p:fltVal val="0"/>
                                          </p:val>
                                        </p:tav>
                                        <p:tav tm="100000">
                                          <p:val>
                                            <p:strVal val="#ppt_w"/>
                                          </p:val>
                                        </p:tav>
                                      </p:tavLst>
                                    </p:anim>
                                    <p:anim calcmode="lin" valueType="num">
                                      <p:cBhvr>
                                        <p:cTn id="61" dur="500" fill="hold"/>
                                        <p:tgtEl>
                                          <p:spTgt spid="14"/>
                                        </p:tgtEl>
                                        <p:attrNameLst>
                                          <p:attrName>ppt_h</p:attrName>
                                        </p:attrNameLst>
                                      </p:cBhvr>
                                      <p:tavLst>
                                        <p:tav tm="0">
                                          <p:val>
                                            <p:fltVal val="0"/>
                                          </p:val>
                                        </p:tav>
                                        <p:tav tm="100000">
                                          <p:val>
                                            <p:strVal val="#ppt_h"/>
                                          </p:val>
                                        </p:tav>
                                      </p:tavLst>
                                    </p:anim>
                                    <p:animEffect transition="in" filter="fade">
                                      <p:cBhvr>
                                        <p:cTn id="62" dur="500"/>
                                        <p:tgtEl>
                                          <p:spTgt spid="14"/>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left)">
                                      <p:cBhvr>
                                        <p:cTn id="66" dur="500"/>
                                        <p:tgtEl>
                                          <p:spTgt spid="12"/>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p:cTn id="71" dur="500" fill="hold"/>
                                        <p:tgtEl>
                                          <p:spTgt spid="15"/>
                                        </p:tgtEl>
                                        <p:attrNameLst>
                                          <p:attrName>ppt_w</p:attrName>
                                        </p:attrNameLst>
                                      </p:cBhvr>
                                      <p:tavLst>
                                        <p:tav tm="0">
                                          <p:val>
                                            <p:fltVal val="0"/>
                                          </p:val>
                                        </p:tav>
                                        <p:tav tm="100000">
                                          <p:val>
                                            <p:strVal val="#ppt_w"/>
                                          </p:val>
                                        </p:tav>
                                      </p:tavLst>
                                    </p:anim>
                                    <p:anim calcmode="lin" valueType="num">
                                      <p:cBhvr>
                                        <p:cTn id="72" dur="500" fill="hold"/>
                                        <p:tgtEl>
                                          <p:spTgt spid="15"/>
                                        </p:tgtEl>
                                        <p:attrNameLst>
                                          <p:attrName>ppt_h</p:attrName>
                                        </p:attrNameLst>
                                      </p:cBhvr>
                                      <p:tavLst>
                                        <p:tav tm="0">
                                          <p:val>
                                            <p:fltVal val="0"/>
                                          </p:val>
                                        </p:tav>
                                        <p:tav tm="100000">
                                          <p:val>
                                            <p:strVal val="#ppt_h"/>
                                          </p:val>
                                        </p:tav>
                                      </p:tavLst>
                                    </p:anim>
                                    <p:animEffect transition="in" filter="fade">
                                      <p:cBhvr>
                                        <p:cTn id="73" dur="500"/>
                                        <p:tgtEl>
                                          <p:spTgt spid="15"/>
                                        </p:tgtEl>
                                      </p:cBhvr>
                                    </p:animEffect>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wipe(left)">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12"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335C3-C33E-45A8-BFE4-60937D169356}"/>
              </a:ext>
            </a:extLst>
          </p:cNvPr>
          <p:cNvSpPr>
            <a:spLocks noGrp="1"/>
          </p:cNvSpPr>
          <p:nvPr>
            <p:ph type="ctrTitle" idx="4294967295"/>
          </p:nvPr>
        </p:nvSpPr>
        <p:spPr>
          <a:xfrm>
            <a:off x="1612900" y="914400"/>
            <a:ext cx="9144000" cy="754063"/>
          </a:xfrm>
        </p:spPr>
        <p:txBody>
          <a:bodyPr>
            <a:normAutofit/>
          </a:bodyPr>
          <a:lstStyle/>
          <a:p>
            <a:pPr algn="ctr"/>
            <a:r>
              <a:rPr lang="en-US">
                <a:latin typeface="UTM French Vanilla" panose="02040603050506020204" pitchFamily="18" charset="0"/>
              </a:rPr>
              <a:t>Video tiểu sử Đỗ Đình Thiện</a:t>
            </a:r>
          </a:p>
        </p:txBody>
      </p:sp>
      <p:grpSp>
        <p:nvGrpSpPr>
          <p:cNvPr id="4" name="Group 3">
            <a:extLst>
              <a:ext uri="{FF2B5EF4-FFF2-40B4-BE49-F238E27FC236}">
                <a16:creationId xmlns:a16="http://schemas.microsoft.com/office/drawing/2014/main" id="{ED09D5F1-86C5-4A5C-94A5-8D05006AFF1A}"/>
              </a:ext>
            </a:extLst>
          </p:cNvPr>
          <p:cNvGrpSpPr/>
          <p:nvPr/>
        </p:nvGrpSpPr>
        <p:grpSpPr>
          <a:xfrm flipH="1">
            <a:off x="9402752" y="3985591"/>
            <a:ext cx="2958923" cy="2872409"/>
            <a:chOff x="1889116" y="3368733"/>
            <a:chExt cx="1529945" cy="1609596"/>
          </a:xfrm>
        </p:grpSpPr>
        <p:pic>
          <p:nvPicPr>
            <p:cNvPr id="5" name="Picture 4">
              <a:extLst>
                <a:ext uri="{FF2B5EF4-FFF2-40B4-BE49-F238E27FC236}">
                  <a16:creationId xmlns:a16="http://schemas.microsoft.com/office/drawing/2014/main" id="{47CF92F1-E2F9-4239-B404-D22165855F63}"/>
                </a:ext>
              </a:extLst>
            </p:cNvPr>
            <p:cNvPicPr>
              <a:picLocks noChangeAspect="1"/>
            </p:cNvPicPr>
            <p:nvPr/>
          </p:nvPicPr>
          <p:blipFill rotWithShape="1">
            <a:blip r:embed="rId2">
              <a:extLst>
                <a:ext uri="{28A0092B-C50C-407E-A947-70E740481C1C}">
                  <a14:useLocalDpi xmlns:a14="http://schemas.microsoft.com/office/drawing/2010/main" val="0"/>
                </a:ext>
              </a:extLst>
            </a:blip>
            <a:srcRect l="12961" t="15713" r="49457" b="13997"/>
            <a:stretch/>
          </p:blipFill>
          <p:spPr>
            <a:xfrm>
              <a:off x="1889116" y="3368733"/>
              <a:ext cx="1529945" cy="1609596"/>
            </a:xfrm>
            <a:prstGeom prst="rect">
              <a:avLst/>
            </a:prstGeom>
          </p:spPr>
        </p:pic>
        <p:sp>
          <p:nvSpPr>
            <p:cNvPr id="6" name="TextBox 5">
              <a:extLst>
                <a:ext uri="{FF2B5EF4-FFF2-40B4-BE49-F238E27FC236}">
                  <a16:creationId xmlns:a16="http://schemas.microsoft.com/office/drawing/2014/main" id="{7459EF5F-9A4F-4CFB-8B68-923E3697A212}"/>
                </a:ext>
              </a:extLst>
            </p:cNvPr>
            <p:cNvSpPr txBox="1"/>
            <p:nvPr/>
          </p:nvSpPr>
          <p:spPr>
            <a:xfrm rot="576966">
              <a:off x="2546529" y="3612637"/>
              <a:ext cx="762124" cy="465661"/>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Đồn điền</a:t>
              </a:r>
            </a:p>
            <a:p>
              <a:r>
                <a:rPr lang="en-US" sz="2400">
                  <a:latin typeface="Times New Roman" panose="02020603050405020304" pitchFamily="18" charset="0"/>
                  <a:cs typeface="Times New Roman" panose="02020603050405020304" pitchFamily="18" charset="0"/>
                </a:rPr>
                <a:t> Chi Nê</a:t>
              </a:r>
            </a:p>
          </p:txBody>
        </p:sp>
      </p:grpSp>
    </p:spTree>
    <p:extLst>
      <p:ext uri="{BB962C8B-B14F-4D97-AF65-F5344CB8AC3E}">
        <p14:creationId xmlns:p14="http://schemas.microsoft.com/office/powerpoint/2010/main" val="1592602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533378-901E-426B-823A-94F6B7068C3F}"/>
              </a:ext>
            </a:extLst>
          </p:cNvPr>
          <p:cNvSpPr/>
          <p:nvPr/>
        </p:nvSpPr>
        <p:spPr>
          <a:xfrm>
            <a:off x="990600" y="330200"/>
            <a:ext cx="10045700" cy="6197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BA5AC500-3E21-45EC-A309-C903836E9929}"/>
              </a:ext>
            </a:extLst>
          </p:cNvPr>
          <p:cNvSpPr txBox="1"/>
          <p:nvPr/>
        </p:nvSpPr>
        <p:spPr>
          <a:xfrm>
            <a:off x="6656794" y="1961071"/>
            <a:ext cx="4544606" cy="1200329"/>
          </a:xfrm>
          <a:prstGeom prst="rect">
            <a:avLst/>
          </a:prstGeom>
          <a:noFill/>
        </p:spPr>
        <p:txBody>
          <a:bodyPr wrap="square" rtlCol="0">
            <a:spAutoFit/>
          </a:bodyPr>
          <a:lstStyle/>
          <a:p>
            <a:pPr algn="ctr"/>
            <a:r>
              <a:rPr lang="en-US" sz="3600">
                <a:ln w="0"/>
                <a:solidFill>
                  <a:srgbClr val="E0702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Đỗ Đình Thiện</a:t>
            </a:r>
          </a:p>
          <a:p>
            <a:pPr algn="ctr"/>
            <a:r>
              <a:rPr lang="en-US" sz="3600">
                <a:ln w="0"/>
                <a:solidFill>
                  <a:srgbClr val="E0702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(1904 – 1972)</a:t>
            </a:r>
            <a:endParaRPr lang="vi-VN" sz="3600">
              <a:ln w="0"/>
              <a:solidFill>
                <a:srgbClr val="E0702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788207A-EAA1-4006-9AA5-0114B33948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10648" y="661459"/>
            <a:ext cx="5445295" cy="355333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327CC64A-6439-457B-A1DD-840D7830A26D}"/>
              </a:ext>
            </a:extLst>
          </p:cNvPr>
          <p:cNvSpPr txBox="1"/>
          <p:nvPr/>
        </p:nvSpPr>
        <p:spPr>
          <a:xfrm>
            <a:off x="1576302" y="4546048"/>
            <a:ext cx="9039396"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Trong cuộc kháng chiến vĩ đại của dân tộc ta, ông được gọi là nhà tài trợ đặc biệt của Cách mạng. Tại sao ông lại được gọi như vậy? Bài học hôm nay giúp các em hiểu rõ điều đó.</a:t>
            </a:r>
          </a:p>
        </p:txBody>
      </p:sp>
    </p:spTree>
    <p:extLst>
      <p:ext uri="{BB962C8B-B14F-4D97-AF65-F5344CB8AC3E}">
        <p14:creationId xmlns:p14="http://schemas.microsoft.com/office/powerpoint/2010/main" val="2629522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389</TotalTime>
  <Words>1444</Words>
  <Application>Microsoft Macintosh PowerPoint</Application>
  <PresentationFormat>Widescreen</PresentationFormat>
  <Paragraphs>127</Paragraphs>
  <Slides>25</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Arial Unicode MS</vt:lpstr>
      <vt:lpstr>微软雅黑</vt:lpstr>
      <vt:lpstr>Arial</vt:lpstr>
      <vt:lpstr>Calibri</vt:lpstr>
      <vt:lpstr>Calibri Light</vt:lpstr>
      <vt:lpstr>Kunstler Script</vt:lpstr>
      <vt:lpstr>Times New Roman</vt:lpstr>
      <vt:lpstr>UTM Aristote</vt:lpstr>
      <vt:lpstr>UTM Cooper Black</vt:lpstr>
      <vt:lpstr>UTM Diana</vt:lpstr>
      <vt:lpstr>UTM Flamenco</vt:lpstr>
      <vt:lpstr>UTM French Vanilla</vt:lpstr>
      <vt:lpstr>UTM Mother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 tiểu sử Đỗ Đình Thiện</vt:lpstr>
      <vt:lpstr>PowerPoint Presentation</vt:lpstr>
      <vt:lpstr>Luyện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dc:description>9Slide.vn</dc:description>
  <cp:lastModifiedBy>Microsoft Office User</cp:lastModifiedBy>
  <cp:revision>18</cp:revision>
  <dcterms:created xsi:type="dcterms:W3CDTF">2022-01-13T11:39:48Z</dcterms:created>
  <dcterms:modified xsi:type="dcterms:W3CDTF">2022-01-24T19:27:59Z</dcterms:modified>
  <cp:category>9Slide.vn</cp:category>
</cp:coreProperties>
</file>