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340" r:id="rId2"/>
    <p:sldId id="343" r:id="rId3"/>
    <p:sldId id="342" r:id="rId4"/>
    <p:sldId id="346" r:id="rId5"/>
    <p:sldId id="267" r:id="rId6"/>
    <p:sldId id="345" r:id="rId7"/>
    <p:sldId id="348" r:id="rId8"/>
    <p:sldId id="347" r:id="rId9"/>
    <p:sldId id="349" r:id="rId10"/>
    <p:sldId id="350" r:id="rId11"/>
    <p:sldId id="351" r:id="rId12"/>
    <p:sldId id="268" r:id="rId13"/>
    <p:sldId id="278" r:id="rId14"/>
  </p:sldIdLst>
  <p:sldSz cx="12192000" cy="6858000"/>
  <p:notesSz cx="6858000" cy="9144000"/>
  <p:embeddedFontLst>
    <p:embeddedFont>
      <p:font typeface="思源黑体 CN Bold" panose="020B0800000000000000" pitchFamily="34" charset="-128"/>
      <p:bold r:id="rId16"/>
    </p:embeddedFont>
    <p:embeddedFont>
      <p:font typeface="#9Slide06 SVNClementine" panose="020F0502020204030203" pitchFamily="34" charset="77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200"/>
    <a:srgbClr val="EB8007"/>
    <a:srgbClr val="009C17"/>
    <a:srgbClr val="C05C1D"/>
    <a:srgbClr val="F4F3E6"/>
    <a:srgbClr val="894C2E"/>
    <a:srgbClr val="4EA456"/>
    <a:srgbClr val="63D0F0"/>
    <a:srgbClr val="DC7C25"/>
    <a:srgbClr val="715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46" autoAdjust="0"/>
    <p:restoredTop sz="94737" autoAdjust="0"/>
  </p:normalViewPr>
  <p:slideViewPr>
    <p:cSldViewPr snapToGrid="0">
      <p:cViewPr varScale="1">
        <p:scale>
          <a:sx n="62" d="100"/>
          <a:sy n="62" d="100"/>
        </p:scale>
        <p:origin x="24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DBB67-EA28-4061-A6A0-50BFACC1A1BF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6A578-FBEB-4500-94EA-CC48CD197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44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hỏi: Ở câu 1, các em xác định Cn VN bằng cách nào?</a:t>
            </a:r>
          </a:p>
          <a:p>
            <a:r>
              <a:rPr lang="en-US"/>
              <a:t>=&gt; HS: Đặt CH: Con gì cũng nhảy phốc lên ngồi trên lưng con chó to? (Trloi: Con khỉ =&gt; con khỉ là Cn)</a:t>
            </a:r>
          </a:p>
          <a:p>
            <a:r>
              <a:rPr lang="en-US"/>
              <a:t>Đặt câu hỏi: Con khỉ làm gì? (TL: </a:t>
            </a:r>
            <a:r>
              <a:rPr lang="en-US" altLang="en-US" sz="1200" b="1">
                <a:solidFill>
                  <a:srgbClr val="002060"/>
                </a:solidFill>
                <a:latin typeface="Times New Roman" panose="02020603050405020304" pitchFamily="18" charset="0"/>
              </a:rPr>
              <a:t>cũng nhảy phóc lên ngồi trên lưng con chó to =&gt; Vn)</a:t>
            </a:r>
          </a:p>
          <a:p>
            <a:r>
              <a:rPr lang="en-US" sz="1200" b="1">
                <a:solidFill>
                  <a:srgbClr val="002060"/>
                </a:solidFill>
                <a:latin typeface="Times New Roman" panose="02020603050405020304" pitchFamily="18" charset="0"/>
              </a:rPr>
              <a:t>Tương tự hỏi câu 2,3,4.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A578-FBEB-4500-94EA-CC48CD1973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35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A578-FBEB-4500-94EA-CC48CD1973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3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A578-FBEB-4500-94EA-CC48CD1973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08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A578-FBEB-4500-94EA-CC48CD1973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74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A578-FBEB-4500-94EA-CC48CD1973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18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A578-FBEB-4500-94EA-CC48CD1973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56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9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075A5-DB80-428E-AAF6-F30535CF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66AEE-CBC0-47F7-AC49-DF260AD184CC}" type="datetimeFigureOut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176BA-CCE8-4C02-8FED-22057B5D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0D8BD-C7FD-435E-A354-21FEA74C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D898B-276F-4E6D-B5A0-9AB34FED13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84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2B7E589-0112-4169-B088-5E07C4FFF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C83A5-A4B6-4D40-9F38-78154BFD819F}" type="datetimeFigureOut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D5B553-0959-438F-A913-60F2C6EA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F380F0-793D-4859-9E12-180A276A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78543-9247-477D-B114-C7E4CB676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20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56DDD295-43BC-4C8C-9EBC-ADCE00486D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96D057-908B-42C9-A477-6A754FC17B84}"/>
              </a:ext>
            </a:extLst>
          </p:cNvPr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-11620500" y="-7620000"/>
            <a:ext cx="2019300" cy="2019300"/>
          </a:xfrm>
          <a:prstGeom prst="ellipse">
            <a:avLst/>
          </a:prstGeom>
          <a:blipFill dpi="0" rotWithShape="0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04A2D2-7622-4668-B3B4-35CC7D6C8EF1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22174200" y="12763500"/>
            <a:ext cx="2019300" cy="2019300"/>
          </a:xfrm>
          <a:prstGeom prst="ellipse">
            <a:avLst/>
          </a:prstGeom>
          <a:blipFill dpi="0" rotWithShape="0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0">
            <a:extLst>
              <a:ext uri="{FF2B5EF4-FFF2-40B4-BE49-F238E27FC236}">
                <a16:creationId xmlns:a16="http://schemas.microsoft.com/office/drawing/2014/main" id="{D46BFBC5-199D-4C96-BF39-076B18FFA76C}"/>
              </a:ext>
            </a:extLst>
          </p:cNvPr>
          <p:cNvGrpSpPr/>
          <p:nvPr/>
        </p:nvGrpSpPr>
        <p:grpSpPr>
          <a:xfrm>
            <a:off x="98923" y="190116"/>
            <a:ext cx="11994154" cy="6680964"/>
            <a:chOff x="1251662" y="1243647"/>
            <a:chExt cx="6556824" cy="4453996"/>
          </a:xfrm>
        </p:grpSpPr>
        <p:sp>
          <p:nvSpPr>
            <p:cNvPr id="11" name="任意多边形: 形状 27">
              <a:extLst>
                <a:ext uri="{FF2B5EF4-FFF2-40B4-BE49-F238E27FC236}">
                  <a16:creationId xmlns:a16="http://schemas.microsoft.com/office/drawing/2014/main" id="{1A40A0F9-7C54-4BB2-A7BD-9FC97FD22C66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29">
              <a:extLst>
                <a:ext uri="{FF2B5EF4-FFF2-40B4-BE49-F238E27FC236}">
                  <a16:creationId xmlns:a16="http://schemas.microsoft.com/office/drawing/2014/main" id="{25FC2E1D-1220-440D-B20A-99997E5C6DDB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5428190"/>
            <a:ext cx="1664847" cy="14515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284765" cy="20319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056" y="3851963"/>
            <a:ext cx="2014863" cy="30277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BDD696-1068-48CB-AB9F-777CAA9FEE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8" y="1171037"/>
            <a:ext cx="313695" cy="5225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EA4E84-9234-4E99-849D-D1A3AA829A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8" y="2560584"/>
            <a:ext cx="313695" cy="481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3A840-434A-4A3A-8341-B28ACD41A5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8" y="3734865"/>
            <a:ext cx="312488" cy="403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3FF2A0-F2D0-45C2-A077-2989FA5313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896">
            <a:off x="693120" y="5006638"/>
            <a:ext cx="295510" cy="401753"/>
          </a:xfrm>
          <a:prstGeom prst="rect">
            <a:avLst/>
          </a:prstGeom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89A25FCB-CE1C-4FC3-9116-4286812BB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314" y="-50800"/>
            <a:ext cx="9521372" cy="646331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>
                <a:solidFill>
                  <a:srgbClr val="CC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chủ ngữ vị ngữ trong từng câu.</a:t>
            </a:r>
            <a:endParaRPr lang="en-US" altLang="en-US" sz="36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081B5679-6E6E-42DB-BCEC-D3E453824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910" y="2539686"/>
            <a:ext cx="106936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Hễ con chó đi chậm, con khỉ cấu hai tai chó giật giật.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C9FED1-4732-4338-A04B-82F2949DA942}"/>
              </a:ext>
            </a:extLst>
          </p:cNvPr>
          <p:cNvSpPr txBox="1"/>
          <p:nvPr/>
        </p:nvSpPr>
        <p:spPr>
          <a:xfrm>
            <a:off x="1130910" y="1097350"/>
            <a:ext cx="10753724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Mỗi lần dời nhà đi, bao giờ con khỉ cũng nhảy phóc lên ngồi trên lưng con chó to.</a:t>
            </a: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6EFBD5B0-BF4B-4666-BFF0-001E47BFA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50" y="3675131"/>
            <a:ext cx="106936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Con chó chạy sải thì khỉ gò lưng như người phi ngựa.</a:t>
            </a: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F1797FD9-D9ED-44CF-90C3-3E0673B45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486" y="4730461"/>
            <a:ext cx="10693624" cy="147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Chó chạy thong thả, khỉ buông thõng hai tay, ngồi ngúc nga ngúc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ngắc.</a:t>
            </a:r>
          </a:p>
        </p:txBody>
      </p:sp>
      <p:grpSp>
        <p:nvGrpSpPr>
          <p:cNvPr id="29" name="组合 3">
            <a:extLst>
              <a:ext uri="{FF2B5EF4-FFF2-40B4-BE49-F238E27FC236}">
                <a16:creationId xmlns:a16="http://schemas.microsoft.com/office/drawing/2014/main" id="{A9432D87-F435-4C80-AB0F-FE672E267CC1}"/>
              </a:ext>
            </a:extLst>
          </p:cNvPr>
          <p:cNvGrpSpPr/>
          <p:nvPr/>
        </p:nvGrpSpPr>
        <p:grpSpPr>
          <a:xfrm>
            <a:off x="9327623" y="1800596"/>
            <a:ext cx="2774884" cy="3027780"/>
            <a:chOff x="2657482" y="566057"/>
            <a:chExt cx="4881246" cy="5110390"/>
          </a:xfrm>
        </p:grpSpPr>
        <p:sp>
          <p:nvSpPr>
            <p:cNvPr id="30" name="矩形 1">
              <a:extLst>
                <a:ext uri="{FF2B5EF4-FFF2-40B4-BE49-F238E27FC236}">
                  <a16:creationId xmlns:a16="http://schemas.microsoft.com/office/drawing/2014/main" id="{B40FF853-CA54-483E-A0B9-68C5AC17659D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31" name="矩形 1">
              <a:extLst>
                <a:ext uri="{FF2B5EF4-FFF2-40B4-BE49-F238E27FC236}">
                  <a16:creationId xmlns:a16="http://schemas.microsoft.com/office/drawing/2014/main" id="{B7DAE8E8-9B65-4C2A-A200-D11581594B53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sp>
        <p:nvSpPr>
          <p:cNvPr id="32" name="文本框 17">
            <a:extLst>
              <a:ext uri="{FF2B5EF4-FFF2-40B4-BE49-F238E27FC236}">
                <a16:creationId xmlns:a16="http://schemas.microsoft.com/office/drawing/2014/main" id="{43F36F15-D116-4177-A72E-6700898771EF}"/>
              </a:ext>
            </a:extLst>
          </p:cNvPr>
          <p:cNvSpPr txBox="1"/>
          <p:nvPr/>
        </p:nvSpPr>
        <p:spPr>
          <a:xfrm>
            <a:off x="9491124" y="1868547"/>
            <a:ext cx="2473134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en-US" sz="3000">
                <a:solidFill>
                  <a:srgbClr val="009C17"/>
                </a:solidFill>
                <a:latin typeface="Times New Roman" panose="02020603050405020304" pitchFamily="18" charset="0"/>
              </a:rPr>
              <a:t>Hướng dẫn</a:t>
            </a:r>
          </a:p>
          <a:p>
            <a:pPr algn="just">
              <a:lnSpc>
                <a:spcPct val="100000"/>
              </a:lnSpc>
            </a:pPr>
            <a:r>
              <a:rPr lang="en-US" altLang="en-US" sz="3000">
                <a:solidFill>
                  <a:srgbClr val="009C17"/>
                </a:solidFill>
                <a:latin typeface="Times New Roman" panose="02020603050405020304" pitchFamily="18" charset="0"/>
              </a:rPr>
              <a:t>Chủ ngữ: </a:t>
            </a:r>
          </a:p>
          <a:p>
            <a:pPr algn="just">
              <a:lnSpc>
                <a:spcPct val="100000"/>
              </a:lnSpc>
            </a:pPr>
            <a:r>
              <a:rPr lang="en-US" altLang="en-US" sz="3000">
                <a:solidFill>
                  <a:srgbClr val="009C17"/>
                </a:solidFill>
                <a:latin typeface="Times New Roman" panose="02020603050405020304" pitchFamily="18" charset="0"/>
              </a:rPr>
              <a:t>Vị ngữ: </a:t>
            </a:r>
          </a:p>
          <a:p>
            <a:pPr algn="just">
              <a:lnSpc>
                <a:spcPct val="100000"/>
              </a:lnSpc>
            </a:pPr>
            <a:r>
              <a:rPr lang="en-US" altLang="en-US" sz="3000">
                <a:solidFill>
                  <a:srgbClr val="009C17"/>
                </a:solidFill>
                <a:latin typeface="Times New Roman" panose="02020603050405020304" pitchFamily="18" charset="0"/>
              </a:rPr>
              <a:t>Phân định CN và VN: dấu </a:t>
            </a:r>
            <a:r>
              <a:rPr lang="en-US" altLang="en-US" sz="3200">
                <a:solidFill>
                  <a:srgbClr val="FFC000"/>
                </a:solidFill>
                <a:latin typeface="Times New Roman" panose="02020603050405020304" pitchFamily="18" charset="0"/>
              </a:rPr>
              <a:t>/</a:t>
            </a:r>
            <a:endParaRPr lang="en-US" altLang="en-US" sz="300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160F59-F974-4F7B-A3DE-4694CA0067CC}"/>
              </a:ext>
            </a:extLst>
          </p:cNvPr>
          <p:cNvCxnSpPr/>
          <p:nvPr/>
        </p:nvCxnSpPr>
        <p:spPr>
          <a:xfrm>
            <a:off x="11225487" y="2725684"/>
            <a:ext cx="6591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D927830F-A3FA-4F72-AA6A-8535C8726A52}"/>
              </a:ext>
            </a:extLst>
          </p:cNvPr>
          <p:cNvGrpSpPr/>
          <p:nvPr/>
        </p:nvGrpSpPr>
        <p:grpSpPr>
          <a:xfrm>
            <a:off x="10895913" y="3076556"/>
            <a:ext cx="988721" cy="114850"/>
            <a:chOff x="10895913" y="2911456"/>
            <a:chExt cx="988721" cy="11485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E02A32B-F4CF-4822-A859-A2FD47333658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302630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7EBEF80-5540-4AFC-9A11-F11FC49E3736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F1B4531-C52C-49C5-8077-BF48665E8193}"/>
              </a:ext>
            </a:extLst>
          </p:cNvPr>
          <p:cNvSpPr txBox="1"/>
          <p:nvPr/>
        </p:nvSpPr>
        <p:spPr>
          <a:xfrm>
            <a:off x="6413956" y="993959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FCE1332-24CD-4D37-9130-C489CDEFFCA2}"/>
              </a:ext>
            </a:extLst>
          </p:cNvPr>
          <p:cNvCxnSpPr>
            <a:cxnSpLocks/>
          </p:cNvCxnSpPr>
          <p:nvPr/>
        </p:nvCxnSpPr>
        <p:spPr>
          <a:xfrm>
            <a:off x="5414507" y="1590766"/>
            <a:ext cx="999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1C3D024-1B9D-48C0-9916-FDA9C70F7305}"/>
              </a:ext>
            </a:extLst>
          </p:cNvPr>
          <p:cNvGrpSpPr/>
          <p:nvPr/>
        </p:nvGrpSpPr>
        <p:grpSpPr>
          <a:xfrm>
            <a:off x="6667017" y="1580578"/>
            <a:ext cx="4394073" cy="112958"/>
            <a:chOff x="10895913" y="2911456"/>
            <a:chExt cx="988721" cy="2541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BF83C36-6A5A-417F-966F-EFE51A2F4C16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AF90F23-BE67-4431-B63C-2B3253BB085B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3B63174-0CF0-4BD1-9AFB-23013BEBF7C5}"/>
              </a:ext>
            </a:extLst>
          </p:cNvPr>
          <p:cNvGrpSpPr/>
          <p:nvPr/>
        </p:nvGrpSpPr>
        <p:grpSpPr>
          <a:xfrm>
            <a:off x="1154150" y="2017335"/>
            <a:ext cx="2474421" cy="90829"/>
            <a:chOff x="10895913" y="2911456"/>
            <a:chExt cx="988721" cy="11485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8A9196F-0A85-4F8E-A7E7-9051F2790113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302630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5067FCB-C76C-4CC0-93E5-7327D8F8874F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2C854FB-C00B-4F0C-A525-7059B441E804}"/>
              </a:ext>
            </a:extLst>
          </p:cNvPr>
          <p:cNvCxnSpPr>
            <a:cxnSpLocks/>
          </p:cNvCxnSpPr>
          <p:nvPr/>
        </p:nvCxnSpPr>
        <p:spPr>
          <a:xfrm>
            <a:off x="1778678" y="3042008"/>
            <a:ext cx="1080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C7F54FC-9427-44C5-9F7D-B2CFE00E09D3}"/>
              </a:ext>
            </a:extLst>
          </p:cNvPr>
          <p:cNvSpPr txBox="1"/>
          <p:nvPr/>
        </p:nvSpPr>
        <p:spPr>
          <a:xfrm>
            <a:off x="2781933" y="2404328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15C9FFB-AB4B-49FE-BC7E-42EEA5E1F84D}"/>
              </a:ext>
            </a:extLst>
          </p:cNvPr>
          <p:cNvGrpSpPr/>
          <p:nvPr/>
        </p:nvGrpSpPr>
        <p:grpSpPr>
          <a:xfrm>
            <a:off x="3022815" y="3024682"/>
            <a:ext cx="1229871" cy="114388"/>
            <a:chOff x="10895913" y="2911456"/>
            <a:chExt cx="988721" cy="2541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AE873CA-0E55-4BFE-B408-F29108A65A98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ECB687F-B2C1-47F8-AF39-E80FB28C0EE2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634B430-43AC-4D91-8EFC-525F5AE1FF27}"/>
              </a:ext>
            </a:extLst>
          </p:cNvPr>
          <p:cNvSpPr txBox="1"/>
          <p:nvPr/>
        </p:nvSpPr>
        <p:spPr>
          <a:xfrm>
            <a:off x="5394369" y="2425342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9B698E4-5140-4E58-83E9-86E2564C7B48}"/>
              </a:ext>
            </a:extLst>
          </p:cNvPr>
          <p:cNvCxnSpPr>
            <a:cxnSpLocks/>
          </p:cNvCxnSpPr>
          <p:nvPr/>
        </p:nvCxnSpPr>
        <p:spPr>
          <a:xfrm>
            <a:off x="4409434" y="3022149"/>
            <a:ext cx="999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408194-084E-47B4-B746-A3B72F069116}"/>
              </a:ext>
            </a:extLst>
          </p:cNvPr>
          <p:cNvGrpSpPr/>
          <p:nvPr/>
        </p:nvGrpSpPr>
        <p:grpSpPr>
          <a:xfrm>
            <a:off x="5661944" y="3011961"/>
            <a:ext cx="3535267" cy="118130"/>
            <a:chOff x="10895913" y="2911456"/>
            <a:chExt cx="988721" cy="2541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89D9A6D-5C03-45CC-9995-6E67375F1D59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86D8DC4-71A3-4DCF-B353-5A087CFE9900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7AFAE86-0E32-48A4-AF61-4394FA5A93CC}"/>
              </a:ext>
            </a:extLst>
          </p:cNvPr>
          <p:cNvCxnSpPr>
            <a:cxnSpLocks/>
          </p:cNvCxnSpPr>
          <p:nvPr/>
        </p:nvCxnSpPr>
        <p:spPr>
          <a:xfrm>
            <a:off x="1376284" y="4224446"/>
            <a:ext cx="1080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35C427C-DF97-4DE8-9104-855B4C065234}"/>
              </a:ext>
            </a:extLst>
          </p:cNvPr>
          <p:cNvSpPr txBox="1"/>
          <p:nvPr/>
        </p:nvSpPr>
        <p:spPr>
          <a:xfrm>
            <a:off x="2379539" y="3586766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F71361-C01A-4F88-914F-3C420CEDC64C}"/>
              </a:ext>
            </a:extLst>
          </p:cNvPr>
          <p:cNvGrpSpPr/>
          <p:nvPr/>
        </p:nvGrpSpPr>
        <p:grpSpPr>
          <a:xfrm>
            <a:off x="2620421" y="4207120"/>
            <a:ext cx="1262779" cy="105404"/>
            <a:chOff x="10895913" y="2911456"/>
            <a:chExt cx="988721" cy="2541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D1E14F-0232-412E-84F2-83E797E90F53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E393EF7-4080-4B99-B498-932CF642B237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B7CE7762-A703-48F0-8D28-4523C6B2666F}"/>
              </a:ext>
            </a:extLst>
          </p:cNvPr>
          <p:cNvSpPr txBox="1"/>
          <p:nvPr/>
        </p:nvSpPr>
        <p:spPr>
          <a:xfrm>
            <a:off x="4757359" y="3607485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3070CAC-4345-40A2-8BC3-7093DC614978}"/>
              </a:ext>
            </a:extLst>
          </p:cNvPr>
          <p:cNvCxnSpPr>
            <a:cxnSpLocks/>
          </p:cNvCxnSpPr>
          <p:nvPr/>
        </p:nvCxnSpPr>
        <p:spPr>
          <a:xfrm>
            <a:off x="4409434" y="4204292"/>
            <a:ext cx="362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53D3B9-77F4-4F7B-AAEE-3A5B7D427ABF}"/>
              </a:ext>
            </a:extLst>
          </p:cNvPr>
          <p:cNvGrpSpPr/>
          <p:nvPr/>
        </p:nvGrpSpPr>
        <p:grpSpPr>
          <a:xfrm>
            <a:off x="5024934" y="4194104"/>
            <a:ext cx="4224465" cy="118420"/>
            <a:chOff x="10895913" y="2911456"/>
            <a:chExt cx="988721" cy="2541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882FDFE-3B5E-46AF-AF0A-C577D15CC522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3614BD-444C-411B-8D03-409A0275F78D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A96E2D2-7737-43B1-A81F-1BA6CBFF778B}"/>
              </a:ext>
            </a:extLst>
          </p:cNvPr>
          <p:cNvSpPr txBox="1"/>
          <p:nvPr/>
        </p:nvSpPr>
        <p:spPr>
          <a:xfrm>
            <a:off x="1736285" y="4587456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025A35B-16C2-4416-8C8C-C6BF3D079851}"/>
              </a:ext>
            </a:extLst>
          </p:cNvPr>
          <p:cNvCxnSpPr>
            <a:cxnSpLocks/>
          </p:cNvCxnSpPr>
          <p:nvPr/>
        </p:nvCxnSpPr>
        <p:spPr>
          <a:xfrm>
            <a:off x="1135995" y="5227805"/>
            <a:ext cx="658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A3FA66C-52AF-4174-B9ED-703C417758AE}"/>
              </a:ext>
            </a:extLst>
          </p:cNvPr>
          <p:cNvGrpSpPr/>
          <p:nvPr/>
        </p:nvGrpSpPr>
        <p:grpSpPr>
          <a:xfrm>
            <a:off x="1902261" y="5253205"/>
            <a:ext cx="2248826" cy="93495"/>
            <a:chOff x="10895913" y="2911456"/>
            <a:chExt cx="988721" cy="2541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CB2668C-0E52-4C6B-95F7-260032828094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C0C2E5C-FD11-4BE5-B51E-DE24463C82FA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C709F75-39E9-4268-A5BA-9E3DEC03798D}"/>
              </a:ext>
            </a:extLst>
          </p:cNvPr>
          <p:cNvSpPr txBox="1"/>
          <p:nvPr/>
        </p:nvSpPr>
        <p:spPr>
          <a:xfrm>
            <a:off x="4736464" y="4618893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D647B5E-3EBF-48A4-BE64-B06B53A3115B}"/>
              </a:ext>
            </a:extLst>
          </p:cNvPr>
          <p:cNvCxnSpPr>
            <a:cxnSpLocks/>
          </p:cNvCxnSpPr>
          <p:nvPr/>
        </p:nvCxnSpPr>
        <p:spPr>
          <a:xfrm>
            <a:off x="4290786" y="5228400"/>
            <a:ext cx="510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72624BD-AC0A-43EB-AB86-321875728128}"/>
              </a:ext>
            </a:extLst>
          </p:cNvPr>
          <p:cNvGrpSpPr/>
          <p:nvPr/>
        </p:nvGrpSpPr>
        <p:grpSpPr>
          <a:xfrm>
            <a:off x="5016739" y="5218212"/>
            <a:ext cx="6039266" cy="93888"/>
            <a:chOff x="10895913" y="2911456"/>
            <a:chExt cx="988721" cy="2541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6196DFA-C94E-4A9E-A543-AFDC455266DF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B3C0456-42C6-4459-8F37-CD1D73D2A5E2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17CD96F-98BF-4FB8-9489-5CF703033919}"/>
              </a:ext>
            </a:extLst>
          </p:cNvPr>
          <p:cNvGrpSpPr/>
          <p:nvPr/>
        </p:nvGrpSpPr>
        <p:grpSpPr>
          <a:xfrm>
            <a:off x="1177670" y="6160733"/>
            <a:ext cx="738932" cy="85496"/>
            <a:chOff x="10895913" y="2911456"/>
            <a:chExt cx="988721" cy="114850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8D528E8-455E-4C23-9CF9-EC0D6E490200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302630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D3D0C2E-61B0-429D-B45D-B76F36FDD259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9CFC837-70D0-4D0F-B18C-628B6B28D969}"/>
              </a:ext>
            </a:extLst>
          </p:cNvPr>
          <p:cNvSpPr txBox="1"/>
          <p:nvPr/>
        </p:nvSpPr>
        <p:spPr>
          <a:xfrm>
            <a:off x="-5059761" y="181958"/>
            <a:ext cx="4910602" cy="6494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khi HS làm xong, sửa xong, GV hỏi: Ở câu 1, các em xác định Cn VN bằng cách nào?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=&gt; HS: Đặt CH: Con gì cũng nhảy phốc lên ngồi trên lưng con chó to? (Trloi: Con khỉ =&gt; con khỉ là Cn)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câu hỏi: Con khỉ làm gì? (TL: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 nhảy phóc lên ngồi trên lưng con chó to =&gt; Vn)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 tự hỏi câu 2,3,4.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1BAEB08-BBA1-4191-BD00-1E5E538A4886}"/>
              </a:ext>
            </a:extLst>
          </p:cNvPr>
          <p:cNvSpPr txBox="1"/>
          <p:nvPr/>
        </p:nvSpPr>
        <p:spPr>
          <a:xfrm>
            <a:off x="5517145" y="1656193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0484D86-DB9D-4A1C-AEC7-52916D0E60C8}"/>
              </a:ext>
            </a:extLst>
          </p:cNvPr>
          <p:cNvSpPr txBox="1"/>
          <p:nvPr/>
        </p:nvSpPr>
        <p:spPr>
          <a:xfrm>
            <a:off x="7589151" y="1692147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D344B9B-CBED-417E-8D44-5D4264BB3D30}"/>
              </a:ext>
            </a:extLst>
          </p:cNvPr>
          <p:cNvSpPr txBox="1"/>
          <p:nvPr/>
        </p:nvSpPr>
        <p:spPr>
          <a:xfrm>
            <a:off x="1736285" y="3150090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5E54188-513C-4DAD-B77A-510088542E64}"/>
              </a:ext>
            </a:extLst>
          </p:cNvPr>
          <p:cNvSpPr txBox="1"/>
          <p:nvPr/>
        </p:nvSpPr>
        <p:spPr>
          <a:xfrm>
            <a:off x="3171021" y="3150090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7BC4531-D110-4223-BC45-4A7BEC10BF8E}"/>
              </a:ext>
            </a:extLst>
          </p:cNvPr>
          <p:cNvSpPr txBox="1"/>
          <p:nvPr/>
        </p:nvSpPr>
        <p:spPr>
          <a:xfrm>
            <a:off x="4572861" y="3158337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2146B88-FFDC-492C-8377-4E454A1092D7}"/>
              </a:ext>
            </a:extLst>
          </p:cNvPr>
          <p:cNvSpPr txBox="1"/>
          <p:nvPr/>
        </p:nvSpPr>
        <p:spPr>
          <a:xfrm>
            <a:off x="6007597" y="3158337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95F12E1-0E19-40DF-B387-76640C7A814C}"/>
              </a:ext>
            </a:extLst>
          </p:cNvPr>
          <p:cNvSpPr txBox="1"/>
          <p:nvPr/>
        </p:nvSpPr>
        <p:spPr>
          <a:xfrm>
            <a:off x="1210172" y="4230855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8DF3E03-239A-4DA6-BA4D-7EDDBDD88910}"/>
              </a:ext>
            </a:extLst>
          </p:cNvPr>
          <p:cNvSpPr txBox="1"/>
          <p:nvPr/>
        </p:nvSpPr>
        <p:spPr>
          <a:xfrm>
            <a:off x="2644908" y="4230855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290FBBA-2862-4710-8BEA-FCBA3BA57CF5}"/>
              </a:ext>
            </a:extLst>
          </p:cNvPr>
          <p:cNvSpPr txBox="1"/>
          <p:nvPr/>
        </p:nvSpPr>
        <p:spPr>
          <a:xfrm>
            <a:off x="4046748" y="4239102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FD50587-42B4-4F2B-BE64-5272FC1A7F9E}"/>
              </a:ext>
            </a:extLst>
          </p:cNvPr>
          <p:cNvSpPr txBox="1"/>
          <p:nvPr/>
        </p:nvSpPr>
        <p:spPr>
          <a:xfrm>
            <a:off x="5481484" y="4239102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7124CF4-81CE-4432-88FE-A8DF462CE40E}"/>
              </a:ext>
            </a:extLst>
          </p:cNvPr>
          <p:cNvSpPr txBox="1"/>
          <p:nvPr/>
        </p:nvSpPr>
        <p:spPr>
          <a:xfrm>
            <a:off x="1026008" y="5285549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76CCAFA-0979-42C6-B134-5C035251B862}"/>
              </a:ext>
            </a:extLst>
          </p:cNvPr>
          <p:cNvSpPr txBox="1"/>
          <p:nvPr/>
        </p:nvSpPr>
        <p:spPr>
          <a:xfrm>
            <a:off x="2461077" y="5297496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F660285-61DB-4B98-8C0A-4EF0F0284C0F}"/>
              </a:ext>
            </a:extLst>
          </p:cNvPr>
          <p:cNvSpPr txBox="1"/>
          <p:nvPr/>
        </p:nvSpPr>
        <p:spPr>
          <a:xfrm>
            <a:off x="4125640" y="5261799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794EF40-F605-4E61-B4B5-E05F404E20C1}"/>
              </a:ext>
            </a:extLst>
          </p:cNvPr>
          <p:cNvSpPr txBox="1"/>
          <p:nvPr/>
        </p:nvSpPr>
        <p:spPr>
          <a:xfrm>
            <a:off x="6982356" y="5261799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5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35" grpId="0"/>
      <p:bldP spid="44" grpId="0"/>
      <p:bldP spid="48" grpId="0"/>
      <p:bldP spid="54" grpId="0"/>
      <p:bldP spid="58" grpId="0"/>
      <p:bldP spid="63" grpId="0"/>
      <p:bldP spid="7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0">
            <a:extLst>
              <a:ext uri="{FF2B5EF4-FFF2-40B4-BE49-F238E27FC236}">
                <a16:creationId xmlns:a16="http://schemas.microsoft.com/office/drawing/2014/main" id="{FAD0B462-0B43-46AE-A7C7-AD90F75F49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5546" y="3908743"/>
            <a:ext cx="1440146" cy="2554239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A281E3F9-E085-4776-BBC3-23BC9079E331}"/>
              </a:ext>
            </a:extLst>
          </p:cNvPr>
          <p:cNvGrpSpPr/>
          <p:nvPr/>
        </p:nvGrpSpPr>
        <p:grpSpPr>
          <a:xfrm>
            <a:off x="7158428" y="1137624"/>
            <a:ext cx="4406899" cy="5423107"/>
            <a:chOff x="8640602" y="3147635"/>
            <a:chExt cx="3290679" cy="3725185"/>
          </a:xfrm>
        </p:grpSpPr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F076D477-1364-4256-B1F1-99A2A7E13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15" name="图片 24">
              <a:extLst>
                <a:ext uri="{FF2B5EF4-FFF2-40B4-BE49-F238E27FC236}">
                  <a16:creationId xmlns:a16="http://schemas.microsoft.com/office/drawing/2014/main" id="{FD12AE62-8715-42B6-BA91-6BCF89C0E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267DD1B-2D31-4EFB-8B8D-D97286BD791D}"/>
              </a:ext>
            </a:extLst>
          </p:cNvPr>
          <p:cNvGrpSpPr/>
          <p:nvPr/>
        </p:nvGrpSpPr>
        <p:grpSpPr>
          <a:xfrm>
            <a:off x="1661705" y="352132"/>
            <a:ext cx="7647703" cy="3672664"/>
            <a:chOff x="2206754" y="916448"/>
            <a:chExt cx="4695813" cy="3901755"/>
          </a:xfrm>
        </p:grpSpPr>
        <p:sp>
          <p:nvSpPr>
            <p:cNvPr id="8" name="对话气泡: 椭圆形 13">
              <a:extLst>
                <a:ext uri="{FF2B5EF4-FFF2-40B4-BE49-F238E27FC236}">
                  <a16:creationId xmlns:a16="http://schemas.microsoft.com/office/drawing/2014/main" id="{E202B8A9-E879-4AF5-B846-8D91965DAF1D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对话气泡: 椭圆形 13">
              <a:extLst>
                <a:ext uri="{FF2B5EF4-FFF2-40B4-BE49-F238E27FC236}">
                  <a16:creationId xmlns:a16="http://schemas.microsoft.com/office/drawing/2014/main" id="{93FE4CFA-26D7-4CBE-82DA-8FD807E975EF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FD5A995-4207-44BC-AC56-C743E3A0DC87}"/>
              </a:ext>
            </a:extLst>
          </p:cNvPr>
          <p:cNvSpPr txBox="1"/>
          <p:nvPr/>
        </p:nvSpPr>
        <p:spPr>
          <a:xfrm>
            <a:off x="2153394" y="1046938"/>
            <a:ext cx="5975170" cy="23820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93000"/>
              </a:lnSpc>
              <a:spcBef>
                <a:spcPct val="50000"/>
              </a:spcBef>
            </a:pPr>
            <a:r>
              <a:rPr lang="en-US" altLang="en-US" sz="3200" spc="-40">
                <a:solidFill>
                  <a:srgbClr val="F37200"/>
                </a:solidFill>
                <a:latin typeface="Times New Roman" panose="02020603050405020304" pitchFamily="18" charset="0"/>
              </a:rPr>
              <a:t>Không thể tách mỗi cụm CN - VN trong các câu ghép trên thành mỗi câu đơn vì các câu sẽ rời rạc, không liên quan đến nhau, khác nhau về nghĩa.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5DEEDFC-B6E9-4D9A-B026-5412B20A7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AB9D950-671C-494A-9179-7D99BA83AE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22063FF-CA4D-49AB-AF5D-7312EDCCD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1921C48-72D2-43F3-B906-30D2C27109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F1E870-5BD2-49B5-9358-8FADE43298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95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">
            <a:extLst>
              <a:ext uri="{FF2B5EF4-FFF2-40B4-BE49-F238E27FC236}">
                <a16:creationId xmlns:a16="http://schemas.microsoft.com/office/drawing/2014/main" id="{A281E3F9-E085-4776-BBC3-23BC9079E331}"/>
              </a:ext>
            </a:extLst>
          </p:cNvPr>
          <p:cNvGrpSpPr/>
          <p:nvPr/>
        </p:nvGrpSpPr>
        <p:grpSpPr>
          <a:xfrm>
            <a:off x="7529460" y="1013542"/>
            <a:ext cx="4406899" cy="5423107"/>
            <a:chOff x="8640602" y="3147635"/>
            <a:chExt cx="3290679" cy="3725185"/>
          </a:xfrm>
        </p:grpSpPr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F076D477-1364-4256-B1F1-99A2A7E13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15" name="图片 24">
              <a:extLst>
                <a:ext uri="{FF2B5EF4-FFF2-40B4-BE49-F238E27FC236}">
                  <a16:creationId xmlns:a16="http://schemas.microsoft.com/office/drawing/2014/main" id="{FD12AE62-8715-42B6-BA91-6BCF89C0E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267DD1B-2D31-4EFB-8B8D-D97286BD791D}"/>
              </a:ext>
            </a:extLst>
          </p:cNvPr>
          <p:cNvGrpSpPr/>
          <p:nvPr/>
        </p:nvGrpSpPr>
        <p:grpSpPr>
          <a:xfrm flipH="1">
            <a:off x="1326948" y="95780"/>
            <a:ext cx="4769052" cy="1438200"/>
            <a:chOff x="2206754" y="916448"/>
            <a:chExt cx="4695813" cy="3901755"/>
          </a:xfrm>
        </p:grpSpPr>
        <p:sp>
          <p:nvSpPr>
            <p:cNvPr id="8" name="对话气泡: 椭圆形 13">
              <a:extLst>
                <a:ext uri="{FF2B5EF4-FFF2-40B4-BE49-F238E27FC236}">
                  <a16:creationId xmlns:a16="http://schemas.microsoft.com/office/drawing/2014/main" id="{E202B8A9-E879-4AF5-B846-8D91965DAF1D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对话气泡: 椭圆形 13">
              <a:extLst>
                <a:ext uri="{FF2B5EF4-FFF2-40B4-BE49-F238E27FC236}">
                  <a16:creationId xmlns:a16="http://schemas.microsoft.com/office/drawing/2014/main" id="{93FE4CFA-26D7-4CBE-82DA-8FD807E975EF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FD5A995-4207-44BC-AC56-C743E3A0DC87}"/>
              </a:ext>
            </a:extLst>
          </p:cNvPr>
          <p:cNvSpPr txBox="1"/>
          <p:nvPr/>
        </p:nvSpPr>
        <p:spPr>
          <a:xfrm>
            <a:off x="2282513" y="229125"/>
            <a:ext cx="3534106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93000"/>
              </a:lnSpc>
              <a:spcBef>
                <a:spcPct val="50000"/>
              </a:spcBef>
            </a:pPr>
            <a:r>
              <a:rPr lang="en-US" altLang="en-US" spc="-40">
                <a:solidFill>
                  <a:srgbClr val="715C3E"/>
                </a:solidFill>
                <a:latin typeface="Times New Roman" panose="02020603050405020304" pitchFamily="18" charset="0"/>
              </a:rPr>
              <a:t>Thế nào là câu ghép?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5DEEDFC-B6E9-4D9A-B026-5412B20A7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AB9D950-671C-494A-9179-7D99BA83AE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1921C48-72D2-43F3-B906-30D2C27109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F1E870-5BD2-49B5-9358-8FADE43298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6" name="组合 6">
            <a:extLst>
              <a:ext uri="{FF2B5EF4-FFF2-40B4-BE49-F238E27FC236}">
                <a16:creationId xmlns:a16="http://schemas.microsoft.com/office/drawing/2014/main" id="{F640F7E3-4ABF-42E5-B323-B5EF0406E01E}"/>
              </a:ext>
            </a:extLst>
          </p:cNvPr>
          <p:cNvGrpSpPr/>
          <p:nvPr/>
        </p:nvGrpSpPr>
        <p:grpSpPr>
          <a:xfrm>
            <a:off x="4379663" y="1898417"/>
            <a:ext cx="4800908" cy="2205656"/>
            <a:chOff x="2206754" y="916448"/>
            <a:chExt cx="4695813" cy="3901755"/>
          </a:xfrm>
        </p:grpSpPr>
        <p:sp>
          <p:nvSpPr>
            <p:cNvPr id="17" name="对话气泡: 椭圆形 13">
              <a:extLst>
                <a:ext uri="{FF2B5EF4-FFF2-40B4-BE49-F238E27FC236}">
                  <a16:creationId xmlns:a16="http://schemas.microsoft.com/office/drawing/2014/main" id="{44CB6C8A-EE55-40B0-B8C8-707F07BFA949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对话气泡: 椭圆形 13">
              <a:extLst>
                <a:ext uri="{FF2B5EF4-FFF2-40B4-BE49-F238E27FC236}">
                  <a16:creationId xmlns:a16="http://schemas.microsoft.com/office/drawing/2014/main" id="{C5037295-1E43-45CC-ADC4-DF94EB1A1E57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9">
            <a:extLst>
              <a:ext uri="{FF2B5EF4-FFF2-40B4-BE49-F238E27FC236}">
                <a16:creationId xmlns:a16="http://schemas.microsoft.com/office/drawing/2014/main" id="{5CF687B8-381A-406A-AD6A-102CA5B6DE62}"/>
              </a:ext>
            </a:extLst>
          </p:cNvPr>
          <p:cNvSpPr txBox="1"/>
          <p:nvPr/>
        </p:nvSpPr>
        <p:spPr>
          <a:xfrm>
            <a:off x="4640855" y="2399468"/>
            <a:ext cx="3925995" cy="10082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93000"/>
              </a:lnSpc>
              <a:spcBef>
                <a:spcPct val="50000"/>
              </a:spcBef>
            </a:pPr>
            <a:r>
              <a:rPr lang="en-US" altLang="en-US" sz="3200" spc="-40">
                <a:solidFill>
                  <a:srgbClr val="F37200"/>
                </a:solidFill>
                <a:latin typeface="Times New Roman" panose="02020603050405020304" pitchFamily="18" charset="0"/>
              </a:rPr>
              <a:t>Câu ghép là câu do nhiều vế câu ghép lại.</a:t>
            </a:r>
          </a:p>
        </p:txBody>
      </p:sp>
      <p:grpSp>
        <p:nvGrpSpPr>
          <p:cNvPr id="20" name="组合 6">
            <a:extLst>
              <a:ext uri="{FF2B5EF4-FFF2-40B4-BE49-F238E27FC236}">
                <a16:creationId xmlns:a16="http://schemas.microsoft.com/office/drawing/2014/main" id="{0C50CF65-7BF4-4D70-BB1C-BC86EFD22388}"/>
              </a:ext>
            </a:extLst>
          </p:cNvPr>
          <p:cNvGrpSpPr/>
          <p:nvPr/>
        </p:nvGrpSpPr>
        <p:grpSpPr>
          <a:xfrm flipH="1">
            <a:off x="1326949" y="47742"/>
            <a:ext cx="4769052" cy="1486237"/>
            <a:chOff x="2206754" y="916448"/>
            <a:chExt cx="4695813" cy="3901755"/>
          </a:xfrm>
        </p:grpSpPr>
        <p:sp>
          <p:nvSpPr>
            <p:cNvPr id="21" name="对话气泡: 椭圆形 13">
              <a:extLst>
                <a:ext uri="{FF2B5EF4-FFF2-40B4-BE49-F238E27FC236}">
                  <a16:creationId xmlns:a16="http://schemas.microsoft.com/office/drawing/2014/main" id="{E478E553-67DD-4713-9750-56A496A6514A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对话气泡: 椭圆形 13">
              <a:extLst>
                <a:ext uri="{FF2B5EF4-FFF2-40B4-BE49-F238E27FC236}">
                  <a16:creationId xmlns:a16="http://schemas.microsoft.com/office/drawing/2014/main" id="{5CD51B76-3446-4EF5-8E39-16DA2F7DB374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9">
            <a:extLst>
              <a:ext uri="{FF2B5EF4-FFF2-40B4-BE49-F238E27FC236}">
                <a16:creationId xmlns:a16="http://schemas.microsoft.com/office/drawing/2014/main" id="{4819BD52-2DF5-4F9C-A4EA-F31C26BC8061}"/>
              </a:ext>
            </a:extLst>
          </p:cNvPr>
          <p:cNvSpPr txBox="1"/>
          <p:nvPr/>
        </p:nvSpPr>
        <p:spPr>
          <a:xfrm>
            <a:off x="2102977" y="206314"/>
            <a:ext cx="3534106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93000"/>
              </a:lnSpc>
              <a:spcBef>
                <a:spcPct val="50000"/>
              </a:spcBef>
            </a:pPr>
            <a:r>
              <a:rPr lang="en-US" altLang="en-US" spc="-40">
                <a:solidFill>
                  <a:srgbClr val="715C3E"/>
                </a:solidFill>
                <a:latin typeface="Times New Roman" panose="02020603050405020304" pitchFamily="18" charset="0"/>
              </a:rPr>
              <a:t>Câu ghép có đặc điểm gì?</a:t>
            </a:r>
          </a:p>
        </p:txBody>
      </p:sp>
      <p:grpSp>
        <p:nvGrpSpPr>
          <p:cNvPr id="29" name="组合 6">
            <a:extLst>
              <a:ext uri="{FF2B5EF4-FFF2-40B4-BE49-F238E27FC236}">
                <a16:creationId xmlns:a16="http://schemas.microsoft.com/office/drawing/2014/main" id="{0333088E-1786-4666-BEAD-4FE312DE51D1}"/>
              </a:ext>
            </a:extLst>
          </p:cNvPr>
          <p:cNvGrpSpPr/>
          <p:nvPr/>
        </p:nvGrpSpPr>
        <p:grpSpPr>
          <a:xfrm>
            <a:off x="3932668" y="1469904"/>
            <a:ext cx="5909542" cy="3328291"/>
            <a:chOff x="2206754" y="916448"/>
            <a:chExt cx="4695813" cy="3901755"/>
          </a:xfrm>
        </p:grpSpPr>
        <p:sp>
          <p:nvSpPr>
            <p:cNvPr id="30" name="对话气泡: 椭圆形 13">
              <a:extLst>
                <a:ext uri="{FF2B5EF4-FFF2-40B4-BE49-F238E27FC236}">
                  <a16:creationId xmlns:a16="http://schemas.microsoft.com/office/drawing/2014/main" id="{14C066D0-07C7-4182-BB5B-43EB8A2A2858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对话气泡: 椭圆形 13">
              <a:extLst>
                <a:ext uri="{FF2B5EF4-FFF2-40B4-BE49-F238E27FC236}">
                  <a16:creationId xmlns:a16="http://schemas.microsoft.com/office/drawing/2014/main" id="{37F35588-D7A5-4A91-AE01-11DFE6C62BDA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9">
            <a:extLst>
              <a:ext uri="{FF2B5EF4-FFF2-40B4-BE49-F238E27FC236}">
                <a16:creationId xmlns:a16="http://schemas.microsoft.com/office/drawing/2014/main" id="{769B2435-1784-4B3E-9769-035A2DEC879D}"/>
              </a:ext>
            </a:extLst>
          </p:cNvPr>
          <p:cNvSpPr txBox="1"/>
          <p:nvPr/>
        </p:nvSpPr>
        <p:spPr>
          <a:xfrm>
            <a:off x="4298718" y="2009898"/>
            <a:ext cx="4672279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93000"/>
              </a:lnSpc>
              <a:spcBef>
                <a:spcPct val="50000"/>
              </a:spcBef>
            </a:pPr>
            <a:r>
              <a:rPr lang="en-US" altLang="en-US" sz="3000" spc="-40">
                <a:solidFill>
                  <a:srgbClr val="F37200"/>
                </a:solidFill>
                <a:latin typeface="Times New Roman" panose="02020603050405020304" pitchFamily="18" charset="0"/>
              </a:rPr>
              <a:t>Mỗi vế câu ghép thường có cậu tạo giống một câu đơn, có đủ CN-VN và các vế câu ghép diễn đạt những ý có quan hệ chặt chẽ với nhau.</a:t>
            </a:r>
          </a:p>
        </p:txBody>
      </p:sp>
      <p:pic>
        <p:nvPicPr>
          <p:cNvPr id="12" name="图片 20">
            <a:extLst>
              <a:ext uri="{FF2B5EF4-FFF2-40B4-BE49-F238E27FC236}">
                <a16:creationId xmlns:a16="http://schemas.microsoft.com/office/drawing/2014/main" id="{FAD0B462-0B43-46AE-A7C7-AD90F75F49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8525" y="3557916"/>
            <a:ext cx="1582878" cy="280738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22063FF-CA4D-49AB-AF5D-7312EDCCD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3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B67DC2D5-EE15-40CF-8D9D-6EB7521B0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0768" y="0"/>
            <a:ext cx="3270465" cy="3891647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6BBB49B0-9223-4382-90E3-2EAC1AC57B8F}"/>
              </a:ext>
            </a:extLst>
          </p:cNvPr>
          <p:cNvGrpSpPr/>
          <p:nvPr/>
        </p:nvGrpSpPr>
        <p:grpSpPr>
          <a:xfrm>
            <a:off x="1914356" y="2760184"/>
            <a:ext cx="8664876" cy="3669645"/>
            <a:chOff x="3057189" y="3555370"/>
            <a:chExt cx="5046217" cy="3694839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8A86286D-C0D0-40AB-A7CD-5E228E1B77A1}"/>
                </a:ext>
              </a:extLst>
            </p:cNvPr>
            <p:cNvSpPr/>
            <p:nvPr/>
          </p:nvSpPr>
          <p:spPr>
            <a:xfrm>
              <a:off x="3057189" y="3555370"/>
              <a:ext cx="5046217" cy="3694839"/>
            </a:xfrm>
            <a:prstGeom prst="ellipse">
              <a:avLst/>
            </a:pr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8FF6794B-0717-4199-85EB-5E7B2D195DD0}"/>
                </a:ext>
              </a:extLst>
            </p:cNvPr>
            <p:cNvSpPr/>
            <p:nvPr/>
          </p:nvSpPr>
          <p:spPr>
            <a:xfrm>
              <a:off x="3167247" y="3681110"/>
              <a:ext cx="4839801" cy="3543699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4D1B7BE2-6A36-4DD2-9177-6A71025E4E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3440" y="0"/>
            <a:ext cx="2626242" cy="43688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98F585D-C426-4E31-8030-BA8758F40B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9576" y="5044918"/>
            <a:ext cx="2392848" cy="1813082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E21256F5-F65D-4E14-9D2E-50EB910626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6"/>
          <a:stretch/>
        </p:blipFill>
        <p:spPr>
          <a:xfrm>
            <a:off x="0" y="2918408"/>
            <a:ext cx="4239830" cy="3939592"/>
          </a:xfrm>
          <a:prstGeom prst="rect">
            <a:avLst/>
          </a:prstGeom>
        </p:spPr>
      </p:pic>
      <p:pic>
        <p:nvPicPr>
          <p:cNvPr id="10" name="图片 50">
            <a:extLst>
              <a:ext uri="{FF2B5EF4-FFF2-40B4-BE49-F238E27FC236}">
                <a16:creationId xmlns:a16="http://schemas.microsoft.com/office/drawing/2014/main" id="{73C5377B-96E2-4B44-BC96-9DA357FB1B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7"/>
          <a:stretch/>
        </p:blipFill>
        <p:spPr>
          <a:xfrm>
            <a:off x="7734300" y="2061029"/>
            <a:ext cx="4457700" cy="4796971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F34B789F-46E9-4497-93A4-E60193BD6930}"/>
              </a:ext>
            </a:extLst>
          </p:cNvPr>
          <p:cNvSpPr txBox="1"/>
          <p:nvPr/>
        </p:nvSpPr>
        <p:spPr>
          <a:xfrm>
            <a:off x="2600955" y="3336129"/>
            <a:ext cx="74877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800" i="1">
                <a:solidFill>
                  <a:srgbClr val="000066"/>
                </a:solidFill>
                <a:latin typeface="Times New Roman" panose="02020603050405020304" pitchFamily="18" charset="0"/>
              </a:rPr>
              <a:t>Câu ghép</a:t>
            </a:r>
            <a:r>
              <a:rPr lang="en-US" altLang="en-US" sz="2800">
                <a:solidFill>
                  <a:srgbClr val="000066"/>
                </a:solidFill>
                <a:latin typeface="Times New Roman" panose="02020603050405020304" pitchFamily="18" charset="0"/>
              </a:rPr>
              <a:t> là câu do nhiều vế câu ghép lại.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n-US" altLang="en-US" sz="2800">
                <a:solidFill>
                  <a:srgbClr val="000066"/>
                </a:solidFill>
                <a:latin typeface="Times New Roman" panose="02020603050405020304" pitchFamily="18" charset="0"/>
              </a:rPr>
              <a:t>Mỗi vế câu ghép thường có cấu tạo giống một câu đơn (có đủ chủ ngữ, vị ngữ) và thể hiện một ý có quan hệ chặt chẽ với ý của những vế câu khác. </a:t>
            </a:r>
          </a:p>
        </p:txBody>
      </p:sp>
      <p:sp>
        <p:nvSpPr>
          <p:cNvPr id="11" name="文本框 29">
            <a:extLst>
              <a:ext uri="{FF2B5EF4-FFF2-40B4-BE49-F238E27FC236}">
                <a16:creationId xmlns:a16="http://schemas.microsoft.com/office/drawing/2014/main" id="{05FD5068-F78A-40AA-832B-FD5B9E8F9357}"/>
              </a:ext>
            </a:extLst>
          </p:cNvPr>
          <p:cNvSpPr txBox="1"/>
          <p:nvPr/>
        </p:nvSpPr>
        <p:spPr>
          <a:xfrm>
            <a:off x="2261621" y="265925"/>
            <a:ext cx="3690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kern="2400">
                <a:solidFill>
                  <a:srgbClr val="E41834"/>
                </a:solidFill>
                <a:latin typeface="UVN Banh Mi" pitchFamily="2" charset="0"/>
                <a:ea typeface="字魂20号-石头体" panose="00000500000000000000" pitchFamily="2" charset="-122"/>
              </a:rPr>
              <a:t>GHI</a:t>
            </a:r>
            <a:endParaRPr lang="zh-CN" altLang="en-US" sz="9600" kern="2400" dirty="0">
              <a:solidFill>
                <a:srgbClr val="E41834"/>
              </a:solidFill>
              <a:latin typeface="UVN Banh Mi" pitchFamily="2" charset="0"/>
              <a:ea typeface="字魂20号-石头体" panose="00000500000000000000" pitchFamily="2" charset="-122"/>
            </a:endParaRPr>
          </a:p>
        </p:txBody>
      </p:sp>
      <p:sp>
        <p:nvSpPr>
          <p:cNvPr id="12" name="文本框 35">
            <a:extLst>
              <a:ext uri="{FF2B5EF4-FFF2-40B4-BE49-F238E27FC236}">
                <a16:creationId xmlns:a16="http://schemas.microsoft.com/office/drawing/2014/main" id="{88E209FC-CEA4-4FDD-9E57-393CB38B6788}"/>
              </a:ext>
            </a:extLst>
          </p:cNvPr>
          <p:cNvSpPr txBox="1"/>
          <p:nvPr/>
        </p:nvSpPr>
        <p:spPr>
          <a:xfrm>
            <a:off x="6692685" y="265925"/>
            <a:ext cx="3114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kern="2400">
                <a:solidFill>
                  <a:srgbClr val="31AFA5"/>
                </a:solidFill>
                <a:latin typeface="UVN Banh Mi" pitchFamily="2" charset="0"/>
                <a:ea typeface="字魂20号-石头体" panose="00000500000000000000" pitchFamily="2" charset="-122"/>
              </a:rPr>
              <a:t>NHỚ</a:t>
            </a:r>
            <a:endParaRPr lang="zh-CN" altLang="en-US" sz="9600" kern="2400" dirty="0">
              <a:solidFill>
                <a:srgbClr val="31AFA5"/>
              </a:solidFill>
              <a:latin typeface="UVN Banh Mi" pitchFamily="2" charset="0"/>
              <a:ea typeface="字魂20号-石头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8" presetClass="entr" presetSubtype="0" accel="5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914FA5-02FB-48FB-AD7C-249B3D603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446C36-C893-4EA9-9A05-9E36C62764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 t="10788" r="7291" b="12204"/>
          <a:stretch/>
        </p:blipFill>
        <p:spPr>
          <a:xfrm>
            <a:off x="563753" y="776991"/>
            <a:ext cx="11369298" cy="499080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242A272-E82B-4197-A502-450C32D206C5}"/>
              </a:ext>
            </a:extLst>
          </p:cNvPr>
          <p:cNvSpPr txBox="1"/>
          <p:nvPr/>
        </p:nvSpPr>
        <p:spPr>
          <a:xfrm>
            <a:off x="1312252" y="0"/>
            <a:ext cx="9567496" cy="11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zh-CN" sz="8000" kern="2400" spc="-360">
                <a:solidFill>
                  <a:srgbClr val="4EA456"/>
                </a:solidFill>
                <a:latin typeface="#9Slide06 SVNClementine" panose="020F0502020204030203" pitchFamily="34" charset="0"/>
                <a:ea typeface="字魂20号-石头体" panose="00000500000000000000" pitchFamily="2" charset="-122"/>
              </a:rPr>
              <a:t>Nêu ví dụ về câu ghép.</a:t>
            </a:r>
            <a:endParaRPr lang="zh-CN" altLang="en-US" sz="8000" kern="2400" spc="-360" dirty="0">
              <a:solidFill>
                <a:srgbClr val="4EA456"/>
              </a:solidFill>
              <a:latin typeface="#9Slide06 SVNClementine" panose="020F0502020204030203" pitchFamily="34" charset="0"/>
              <a:ea typeface="字魂20号-石头体" panose="00000500000000000000" pitchFamily="2" charset="-122"/>
            </a:endParaRPr>
          </a:p>
        </p:txBody>
      </p:sp>
      <p:sp>
        <p:nvSpPr>
          <p:cNvPr id="9" name="文本框 14">
            <a:extLst>
              <a:ext uri="{FF2B5EF4-FFF2-40B4-BE49-F238E27FC236}">
                <a16:creationId xmlns:a16="http://schemas.microsoft.com/office/drawing/2014/main" id="{C1B61649-5E3E-4927-943F-2350A26C0715}"/>
              </a:ext>
            </a:extLst>
          </p:cNvPr>
          <p:cNvSpPr txBox="1"/>
          <p:nvPr/>
        </p:nvSpPr>
        <p:spPr>
          <a:xfrm>
            <a:off x="2972822" y="1941862"/>
            <a:ext cx="6551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4000">
                <a:solidFill>
                  <a:srgbClr val="894C2E"/>
                </a:solidFill>
                <a:latin typeface="UTM French Vanilla" panose="02040603050506020204" pitchFamily="18" charset="0"/>
              </a:rPr>
              <a:t>Em đi học còn mẹ em đi làm.</a:t>
            </a:r>
            <a:endParaRPr lang="en-US" altLang="zh-CN" sz="4000" dirty="0">
              <a:solidFill>
                <a:srgbClr val="894C2E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10" name="文本框 14">
            <a:extLst>
              <a:ext uri="{FF2B5EF4-FFF2-40B4-BE49-F238E27FC236}">
                <a16:creationId xmlns:a16="http://schemas.microsoft.com/office/drawing/2014/main" id="{165E9991-F71F-429C-B39D-9093F1B812B0}"/>
              </a:ext>
            </a:extLst>
          </p:cNvPr>
          <p:cNvSpPr txBox="1"/>
          <p:nvPr/>
        </p:nvSpPr>
        <p:spPr>
          <a:xfrm>
            <a:off x="2972822" y="2824831"/>
            <a:ext cx="6551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4000">
                <a:solidFill>
                  <a:srgbClr val="894C2E"/>
                </a:solidFill>
                <a:latin typeface="UTM French Vanilla" panose="02040603050506020204" pitchFamily="18" charset="0"/>
              </a:rPr>
              <a:t>Trời âm u, mây đen kéo về ầm ầm.</a:t>
            </a:r>
            <a:endParaRPr lang="en-US" altLang="zh-CN" sz="4000" dirty="0">
              <a:solidFill>
                <a:srgbClr val="894C2E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11" name="文本框 14">
            <a:extLst>
              <a:ext uri="{FF2B5EF4-FFF2-40B4-BE49-F238E27FC236}">
                <a16:creationId xmlns:a16="http://schemas.microsoft.com/office/drawing/2014/main" id="{03292B19-560A-4D2C-80AC-7542386E4A8C}"/>
              </a:ext>
            </a:extLst>
          </p:cNvPr>
          <p:cNvSpPr txBox="1"/>
          <p:nvPr/>
        </p:nvSpPr>
        <p:spPr>
          <a:xfrm>
            <a:off x="3049023" y="3707800"/>
            <a:ext cx="6551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4000">
                <a:solidFill>
                  <a:srgbClr val="894C2E"/>
                </a:solidFill>
                <a:latin typeface="UTM French Vanilla" panose="02040603050506020204" pitchFamily="18" charset="0"/>
              </a:rPr>
              <a:t>Mặt trời lên, sương tan dần.</a:t>
            </a:r>
            <a:endParaRPr lang="en-US" altLang="zh-CN" sz="4000" dirty="0">
              <a:solidFill>
                <a:srgbClr val="894C2E"/>
              </a:solidFill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990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61005FEB-A824-4785-BF29-24B2773EE9E0}"/>
              </a:ext>
            </a:extLst>
          </p:cNvPr>
          <p:cNvGrpSpPr/>
          <p:nvPr/>
        </p:nvGrpSpPr>
        <p:grpSpPr>
          <a:xfrm>
            <a:off x="731883" y="1025738"/>
            <a:ext cx="7205669" cy="4403171"/>
            <a:chOff x="731883" y="1025738"/>
            <a:chExt cx="7205669" cy="440317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061ACE5-85EB-401D-BFBB-C96D8EBC3086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0D9D1FA6-B554-43B7-B1B8-4EA011EEBA0E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1252056" y="1598285"/>
            <a:ext cx="620303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2. Xếp các câu trên vào nhóm thích hợp:</a:t>
            </a:r>
          </a:p>
          <a:p>
            <a:pPr algn="just">
              <a:lnSpc>
                <a:spcPct val="100000"/>
              </a:lnSpc>
            </a:pPr>
            <a:r>
              <a:rPr lang="en-US" altLang="en-US" sz="3200">
                <a:solidFill>
                  <a:srgbClr val="009C17"/>
                </a:solidFill>
                <a:latin typeface="Times New Roman" panose="02020603050405020304" pitchFamily="18" charset="0"/>
              </a:rPr>
              <a:t>a) Câu đơn </a:t>
            </a:r>
            <a:r>
              <a:rPr lang="en-US" altLang="en-US" sz="3200">
                <a:solidFill>
                  <a:srgbClr val="BA6533"/>
                </a:solidFill>
                <a:latin typeface="Times New Roman" panose="02020603050405020304" pitchFamily="18" charset="0"/>
              </a:rPr>
              <a:t>(câu do </a:t>
            </a:r>
            <a:r>
              <a:rPr lang="en-US" altLang="en-US" sz="3200">
                <a:solidFill>
                  <a:srgbClr val="31AFA5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>
                <a:solidFill>
                  <a:srgbClr val="BA6533"/>
                </a:solidFill>
                <a:latin typeface="Times New Roman" panose="02020603050405020304" pitchFamily="18" charset="0"/>
              </a:rPr>
              <a:t> cụm chủ ngữ - vị ngữ tạo thành)</a:t>
            </a:r>
          </a:p>
          <a:p>
            <a:pPr algn="just">
              <a:lnSpc>
                <a:spcPct val="100000"/>
              </a:lnSpc>
            </a:pPr>
            <a:r>
              <a:rPr lang="en-US" altLang="en-US" sz="3200">
                <a:solidFill>
                  <a:srgbClr val="009C17"/>
                </a:solidFill>
                <a:latin typeface="Times New Roman" panose="02020603050405020304" pitchFamily="18" charset="0"/>
              </a:rPr>
              <a:t>b) Câu ghép </a:t>
            </a:r>
            <a:r>
              <a:rPr lang="en-US" altLang="en-US" sz="3200">
                <a:solidFill>
                  <a:srgbClr val="BA6533"/>
                </a:solidFill>
                <a:latin typeface="Times New Roman" panose="02020603050405020304" pitchFamily="18" charset="0"/>
              </a:rPr>
              <a:t>(Câu do </a:t>
            </a:r>
            <a:r>
              <a:rPr lang="en-US" altLang="en-US" sz="3200">
                <a:solidFill>
                  <a:srgbClr val="31AFA5"/>
                </a:solidFill>
                <a:latin typeface="Times New Roman" panose="02020603050405020304" pitchFamily="18" charset="0"/>
              </a:rPr>
              <a:t>nhiều </a:t>
            </a:r>
            <a:r>
              <a:rPr lang="en-US" altLang="en-US" sz="3200">
                <a:solidFill>
                  <a:srgbClr val="BA6533"/>
                </a:solidFill>
                <a:latin typeface="Times New Roman" panose="02020603050405020304" pitchFamily="18" charset="0"/>
              </a:rPr>
              <a:t>cụm chủ ngữ - vị ngữ </a:t>
            </a:r>
            <a:r>
              <a:rPr lang="en-US" altLang="en-US" sz="3200">
                <a:solidFill>
                  <a:srgbClr val="31AFA5"/>
                </a:solidFill>
                <a:latin typeface="Times New Roman" panose="02020603050405020304" pitchFamily="18" charset="0"/>
              </a:rPr>
              <a:t>bình đẳng</a:t>
            </a:r>
            <a:r>
              <a:rPr lang="en-US" altLang="en-US" sz="3200">
                <a:solidFill>
                  <a:srgbClr val="BA6533"/>
                </a:solidFill>
                <a:latin typeface="Times New Roman" panose="02020603050405020304" pitchFamily="18" charset="0"/>
              </a:rPr>
              <a:t> với nhau tạo thành).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3D92735-2AB2-4197-AB45-D4FBC99A1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720114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1D8C9F0-54CF-4651-9D0C-E37A93CB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94" y="1166414"/>
            <a:ext cx="3173750" cy="4403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1DAA1F3-1CBB-444F-BF34-0118BC4BA7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49335" cy="238124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4676F07-D55E-4149-B94D-3D79F97DD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0125"/>
            <a:ext cx="12816114" cy="226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0">
            <a:extLst>
              <a:ext uri="{FF2B5EF4-FFF2-40B4-BE49-F238E27FC236}">
                <a16:creationId xmlns:a16="http://schemas.microsoft.com/office/drawing/2014/main" id="{D46BFBC5-199D-4C96-BF39-076B18FFA76C}"/>
              </a:ext>
            </a:extLst>
          </p:cNvPr>
          <p:cNvGrpSpPr/>
          <p:nvPr/>
        </p:nvGrpSpPr>
        <p:grpSpPr>
          <a:xfrm>
            <a:off x="-537029" y="-696686"/>
            <a:ext cx="13266058" cy="8164288"/>
            <a:chOff x="1251662" y="1243647"/>
            <a:chExt cx="6556824" cy="4453996"/>
          </a:xfrm>
        </p:grpSpPr>
        <p:sp>
          <p:nvSpPr>
            <p:cNvPr id="11" name="任意多边形: 形状 27">
              <a:extLst>
                <a:ext uri="{FF2B5EF4-FFF2-40B4-BE49-F238E27FC236}">
                  <a16:creationId xmlns:a16="http://schemas.microsoft.com/office/drawing/2014/main" id="{1A40A0F9-7C54-4BB2-A7BD-9FC97FD22C66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29">
              <a:extLst>
                <a:ext uri="{FF2B5EF4-FFF2-40B4-BE49-F238E27FC236}">
                  <a16:creationId xmlns:a16="http://schemas.microsoft.com/office/drawing/2014/main" id="{25FC2E1D-1220-440D-B20A-99997E5C6DDB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9428" y="1"/>
            <a:ext cx="2612571" cy="16161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BDD696-1068-48CB-AB9F-777CAA9FE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5" y="924693"/>
            <a:ext cx="313695" cy="5225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EA4E84-9234-4E99-849D-D1A3AA829A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5" y="2370862"/>
            <a:ext cx="313695" cy="481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3A840-434A-4A3A-8341-B28ACD41A5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5" y="3886398"/>
            <a:ext cx="312488" cy="403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3FF2A0-F2D0-45C2-A077-2989FA5313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896">
            <a:off x="143366" y="5492110"/>
            <a:ext cx="295510" cy="401753"/>
          </a:xfrm>
          <a:prstGeom prst="rect">
            <a:avLst/>
          </a:prstGeom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89A25FCB-CE1C-4FC3-9116-4286812BB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618" y="137936"/>
            <a:ext cx="9521372" cy="61311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4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2. Xếp các câu trên vào nhóm thích hợp:</a:t>
            </a: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081B5679-6E6E-42DB-BCEC-D3E453824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96" y="2349964"/>
            <a:ext cx="106936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Hễ con chó đi chậm, con khỉ cấu hai tai chó giật giật.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C9FED1-4732-4338-A04B-82F2949DA942}"/>
              </a:ext>
            </a:extLst>
          </p:cNvPr>
          <p:cNvSpPr txBox="1"/>
          <p:nvPr/>
        </p:nvSpPr>
        <p:spPr>
          <a:xfrm>
            <a:off x="490437" y="851006"/>
            <a:ext cx="10753724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Mỗi lần dời nhà đi, bao giờ con khỉ cũng nhảy phóc lên ngồi trên lưng con chó to.</a:t>
            </a: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6EFBD5B0-BF4B-4666-BFF0-001E47BFA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96" y="3826664"/>
            <a:ext cx="106936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Con chó chạy sải thì khỉ gò lưng như người phi ngựa.</a:t>
            </a: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F1797FD9-D9ED-44CF-90C3-3E0673B45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732" y="5215933"/>
            <a:ext cx="11077514" cy="53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Chó chạy thong thả, khỉ buông thõng hai tay, ngồi ngúc nga ngúc ngắc.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1B4531-C52C-49C5-8077-BF48665E8193}"/>
              </a:ext>
            </a:extLst>
          </p:cNvPr>
          <p:cNvSpPr txBox="1"/>
          <p:nvPr/>
        </p:nvSpPr>
        <p:spPr>
          <a:xfrm>
            <a:off x="5773483" y="747615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FCE1332-24CD-4D37-9130-C489CDEFFCA2}"/>
              </a:ext>
            </a:extLst>
          </p:cNvPr>
          <p:cNvCxnSpPr>
            <a:cxnSpLocks/>
          </p:cNvCxnSpPr>
          <p:nvPr/>
        </p:nvCxnSpPr>
        <p:spPr>
          <a:xfrm>
            <a:off x="4774034" y="1344422"/>
            <a:ext cx="999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1C3D024-1B9D-48C0-9916-FDA9C70F7305}"/>
              </a:ext>
            </a:extLst>
          </p:cNvPr>
          <p:cNvGrpSpPr/>
          <p:nvPr/>
        </p:nvGrpSpPr>
        <p:grpSpPr>
          <a:xfrm>
            <a:off x="6026544" y="1334234"/>
            <a:ext cx="4394073" cy="112958"/>
            <a:chOff x="10895913" y="2911456"/>
            <a:chExt cx="988721" cy="2541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BF83C36-6A5A-417F-966F-EFE51A2F4C16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AF90F23-BE67-4431-B63C-2B3253BB085B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3B63174-0CF0-4BD1-9AFB-23013BEBF7C5}"/>
              </a:ext>
            </a:extLst>
          </p:cNvPr>
          <p:cNvGrpSpPr/>
          <p:nvPr/>
        </p:nvGrpSpPr>
        <p:grpSpPr>
          <a:xfrm>
            <a:off x="513677" y="1770991"/>
            <a:ext cx="2474421" cy="90829"/>
            <a:chOff x="10895913" y="2911456"/>
            <a:chExt cx="988721" cy="11485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8A9196F-0A85-4F8E-A7E7-9051F2790113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302630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5067FCB-C76C-4CC0-93E5-7327D8F8874F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2C854FB-C00B-4F0C-A525-7059B441E804}"/>
              </a:ext>
            </a:extLst>
          </p:cNvPr>
          <p:cNvCxnSpPr>
            <a:cxnSpLocks/>
          </p:cNvCxnSpPr>
          <p:nvPr/>
        </p:nvCxnSpPr>
        <p:spPr>
          <a:xfrm>
            <a:off x="1252164" y="2852286"/>
            <a:ext cx="1080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C7F54FC-9427-44C5-9F7D-B2CFE00E09D3}"/>
              </a:ext>
            </a:extLst>
          </p:cNvPr>
          <p:cNvSpPr txBox="1"/>
          <p:nvPr/>
        </p:nvSpPr>
        <p:spPr>
          <a:xfrm>
            <a:off x="2255419" y="2214606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15C9FFB-AB4B-49FE-BC7E-42EEA5E1F84D}"/>
              </a:ext>
            </a:extLst>
          </p:cNvPr>
          <p:cNvGrpSpPr/>
          <p:nvPr/>
        </p:nvGrpSpPr>
        <p:grpSpPr>
          <a:xfrm>
            <a:off x="2496301" y="2834960"/>
            <a:ext cx="1229871" cy="114388"/>
            <a:chOff x="10895913" y="2911456"/>
            <a:chExt cx="988721" cy="2541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AE873CA-0E55-4BFE-B408-F29108A65A98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ECB687F-B2C1-47F8-AF39-E80FB28C0EE2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634B430-43AC-4D91-8EFC-525F5AE1FF27}"/>
              </a:ext>
            </a:extLst>
          </p:cNvPr>
          <p:cNvSpPr txBox="1"/>
          <p:nvPr/>
        </p:nvSpPr>
        <p:spPr>
          <a:xfrm>
            <a:off x="4867855" y="2235620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9B698E4-5140-4E58-83E9-86E2564C7B48}"/>
              </a:ext>
            </a:extLst>
          </p:cNvPr>
          <p:cNvCxnSpPr>
            <a:cxnSpLocks/>
          </p:cNvCxnSpPr>
          <p:nvPr/>
        </p:nvCxnSpPr>
        <p:spPr>
          <a:xfrm>
            <a:off x="3882920" y="2832427"/>
            <a:ext cx="999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408194-084E-47B4-B746-A3B72F069116}"/>
              </a:ext>
            </a:extLst>
          </p:cNvPr>
          <p:cNvGrpSpPr/>
          <p:nvPr/>
        </p:nvGrpSpPr>
        <p:grpSpPr>
          <a:xfrm>
            <a:off x="5135430" y="2822239"/>
            <a:ext cx="3535267" cy="118130"/>
            <a:chOff x="10895913" y="2911456"/>
            <a:chExt cx="988721" cy="2541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89D9A6D-5C03-45CC-9995-6E67375F1D59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86D8DC4-71A3-4DCF-B353-5A087CFE9900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7AFAE86-0E32-48A4-AF61-4394FA5A93CC}"/>
              </a:ext>
            </a:extLst>
          </p:cNvPr>
          <p:cNvCxnSpPr>
            <a:cxnSpLocks/>
          </p:cNvCxnSpPr>
          <p:nvPr/>
        </p:nvCxnSpPr>
        <p:spPr>
          <a:xfrm>
            <a:off x="826530" y="4375979"/>
            <a:ext cx="1080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35C427C-DF97-4DE8-9104-855B4C065234}"/>
              </a:ext>
            </a:extLst>
          </p:cNvPr>
          <p:cNvSpPr txBox="1"/>
          <p:nvPr/>
        </p:nvSpPr>
        <p:spPr>
          <a:xfrm>
            <a:off x="1829785" y="3738299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F71361-C01A-4F88-914F-3C420CEDC64C}"/>
              </a:ext>
            </a:extLst>
          </p:cNvPr>
          <p:cNvGrpSpPr/>
          <p:nvPr/>
        </p:nvGrpSpPr>
        <p:grpSpPr>
          <a:xfrm>
            <a:off x="2070667" y="4358653"/>
            <a:ext cx="1262779" cy="105404"/>
            <a:chOff x="10895913" y="2911456"/>
            <a:chExt cx="988721" cy="2541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D1E14F-0232-412E-84F2-83E797E90F53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E393EF7-4080-4B99-B498-932CF642B237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B7CE7762-A703-48F0-8D28-4523C6B2666F}"/>
              </a:ext>
            </a:extLst>
          </p:cNvPr>
          <p:cNvSpPr txBox="1"/>
          <p:nvPr/>
        </p:nvSpPr>
        <p:spPr>
          <a:xfrm>
            <a:off x="4207605" y="3759018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3070CAC-4345-40A2-8BC3-7093DC614978}"/>
              </a:ext>
            </a:extLst>
          </p:cNvPr>
          <p:cNvCxnSpPr>
            <a:cxnSpLocks/>
          </p:cNvCxnSpPr>
          <p:nvPr/>
        </p:nvCxnSpPr>
        <p:spPr>
          <a:xfrm>
            <a:off x="3859680" y="4355825"/>
            <a:ext cx="362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53D3B9-77F4-4F7B-AAEE-3A5B7D427ABF}"/>
              </a:ext>
            </a:extLst>
          </p:cNvPr>
          <p:cNvGrpSpPr/>
          <p:nvPr/>
        </p:nvGrpSpPr>
        <p:grpSpPr>
          <a:xfrm>
            <a:off x="4475180" y="4345637"/>
            <a:ext cx="4224465" cy="118420"/>
            <a:chOff x="10895913" y="2911456"/>
            <a:chExt cx="988721" cy="2541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882FDFE-3B5E-46AF-AF0A-C577D15CC522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3614BD-444C-411B-8D03-409A0275F78D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A96E2D2-7737-43B1-A81F-1BA6CBFF778B}"/>
              </a:ext>
            </a:extLst>
          </p:cNvPr>
          <p:cNvSpPr txBox="1"/>
          <p:nvPr/>
        </p:nvSpPr>
        <p:spPr>
          <a:xfrm>
            <a:off x="1186531" y="5072928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025A35B-16C2-4416-8C8C-C6BF3D079851}"/>
              </a:ext>
            </a:extLst>
          </p:cNvPr>
          <p:cNvCxnSpPr>
            <a:cxnSpLocks/>
          </p:cNvCxnSpPr>
          <p:nvPr/>
        </p:nvCxnSpPr>
        <p:spPr>
          <a:xfrm>
            <a:off x="586241" y="5713277"/>
            <a:ext cx="658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A3FA66C-52AF-4174-B9ED-703C417758AE}"/>
              </a:ext>
            </a:extLst>
          </p:cNvPr>
          <p:cNvGrpSpPr/>
          <p:nvPr/>
        </p:nvGrpSpPr>
        <p:grpSpPr>
          <a:xfrm>
            <a:off x="1352507" y="5738677"/>
            <a:ext cx="2248826" cy="93495"/>
            <a:chOff x="10895913" y="2911456"/>
            <a:chExt cx="988721" cy="2541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CB2668C-0E52-4C6B-95F7-260032828094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C0C2E5C-FD11-4BE5-B51E-DE24463C82FA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C709F75-39E9-4268-A5BA-9E3DEC03798D}"/>
              </a:ext>
            </a:extLst>
          </p:cNvPr>
          <p:cNvSpPr txBox="1"/>
          <p:nvPr/>
        </p:nvSpPr>
        <p:spPr>
          <a:xfrm>
            <a:off x="4186710" y="5104365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D647B5E-3EBF-48A4-BE64-B06B53A3115B}"/>
              </a:ext>
            </a:extLst>
          </p:cNvPr>
          <p:cNvCxnSpPr>
            <a:cxnSpLocks/>
          </p:cNvCxnSpPr>
          <p:nvPr/>
        </p:nvCxnSpPr>
        <p:spPr>
          <a:xfrm>
            <a:off x="3741032" y="5713872"/>
            <a:ext cx="510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72624BD-AC0A-43EB-AB86-321875728128}"/>
              </a:ext>
            </a:extLst>
          </p:cNvPr>
          <p:cNvGrpSpPr/>
          <p:nvPr/>
        </p:nvGrpSpPr>
        <p:grpSpPr>
          <a:xfrm>
            <a:off x="4466984" y="5703684"/>
            <a:ext cx="6831035" cy="127028"/>
            <a:chOff x="10895913" y="2911456"/>
            <a:chExt cx="988721" cy="2541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6196DFA-C94E-4A9E-A543-AFDC455266DF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B3C0456-42C6-4459-8F37-CD1D73D2A5E2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B1BAEB08-BBA1-4191-BD00-1E5E538A4886}"/>
              </a:ext>
            </a:extLst>
          </p:cNvPr>
          <p:cNvSpPr txBox="1"/>
          <p:nvPr/>
        </p:nvSpPr>
        <p:spPr>
          <a:xfrm>
            <a:off x="4876672" y="1409849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0484D86-DB9D-4A1C-AEC7-52916D0E60C8}"/>
              </a:ext>
            </a:extLst>
          </p:cNvPr>
          <p:cNvSpPr txBox="1"/>
          <p:nvPr/>
        </p:nvSpPr>
        <p:spPr>
          <a:xfrm>
            <a:off x="6948678" y="1445803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D344B9B-CBED-417E-8D44-5D4264BB3D30}"/>
              </a:ext>
            </a:extLst>
          </p:cNvPr>
          <p:cNvSpPr txBox="1"/>
          <p:nvPr/>
        </p:nvSpPr>
        <p:spPr>
          <a:xfrm>
            <a:off x="1209771" y="2960368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5E54188-513C-4DAD-B77A-510088542E64}"/>
              </a:ext>
            </a:extLst>
          </p:cNvPr>
          <p:cNvSpPr txBox="1"/>
          <p:nvPr/>
        </p:nvSpPr>
        <p:spPr>
          <a:xfrm>
            <a:off x="2644507" y="2960368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7BC4531-D110-4223-BC45-4A7BEC10BF8E}"/>
              </a:ext>
            </a:extLst>
          </p:cNvPr>
          <p:cNvSpPr txBox="1"/>
          <p:nvPr/>
        </p:nvSpPr>
        <p:spPr>
          <a:xfrm>
            <a:off x="4046347" y="2968615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2146B88-FFDC-492C-8377-4E454A1092D7}"/>
              </a:ext>
            </a:extLst>
          </p:cNvPr>
          <p:cNvSpPr txBox="1"/>
          <p:nvPr/>
        </p:nvSpPr>
        <p:spPr>
          <a:xfrm>
            <a:off x="5481083" y="2968615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95F12E1-0E19-40DF-B387-76640C7A814C}"/>
              </a:ext>
            </a:extLst>
          </p:cNvPr>
          <p:cNvSpPr txBox="1"/>
          <p:nvPr/>
        </p:nvSpPr>
        <p:spPr>
          <a:xfrm>
            <a:off x="660418" y="4382388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8DF3E03-239A-4DA6-BA4D-7EDDBDD88910}"/>
              </a:ext>
            </a:extLst>
          </p:cNvPr>
          <p:cNvSpPr txBox="1"/>
          <p:nvPr/>
        </p:nvSpPr>
        <p:spPr>
          <a:xfrm>
            <a:off x="2095154" y="4382388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290FBBA-2862-4710-8BEA-FCBA3BA57CF5}"/>
              </a:ext>
            </a:extLst>
          </p:cNvPr>
          <p:cNvSpPr txBox="1"/>
          <p:nvPr/>
        </p:nvSpPr>
        <p:spPr>
          <a:xfrm>
            <a:off x="3496994" y="4390635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FD50587-42B4-4F2B-BE64-5272FC1A7F9E}"/>
              </a:ext>
            </a:extLst>
          </p:cNvPr>
          <p:cNvSpPr txBox="1"/>
          <p:nvPr/>
        </p:nvSpPr>
        <p:spPr>
          <a:xfrm>
            <a:off x="4931730" y="4390635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7124CF4-81CE-4432-88FE-A8DF462CE40E}"/>
              </a:ext>
            </a:extLst>
          </p:cNvPr>
          <p:cNvSpPr txBox="1"/>
          <p:nvPr/>
        </p:nvSpPr>
        <p:spPr>
          <a:xfrm>
            <a:off x="476254" y="5771021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76CCAFA-0979-42C6-B134-5C035251B862}"/>
              </a:ext>
            </a:extLst>
          </p:cNvPr>
          <p:cNvSpPr txBox="1"/>
          <p:nvPr/>
        </p:nvSpPr>
        <p:spPr>
          <a:xfrm>
            <a:off x="1911323" y="5782968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F660285-61DB-4B98-8C0A-4EF0F0284C0F}"/>
              </a:ext>
            </a:extLst>
          </p:cNvPr>
          <p:cNvSpPr txBox="1"/>
          <p:nvPr/>
        </p:nvSpPr>
        <p:spPr>
          <a:xfrm>
            <a:off x="3575886" y="5747271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794EF40-F605-4E61-B4B5-E05F404E20C1}"/>
              </a:ext>
            </a:extLst>
          </p:cNvPr>
          <p:cNvSpPr txBox="1"/>
          <p:nvPr/>
        </p:nvSpPr>
        <p:spPr>
          <a:xfrm>
            <a:off x="6432602" y="5747271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46891D-8F78-41DC-9ECA-3ED48479ABD6}"/>
              </a:ext>
            </a:extLst>
          </p:cNvPr>
          <p:cNvSpPr txBox="1"/>
          <p:nvPr/>
        </p:nvSpPr>
        <p:spPr>
          <a:xfrm>
            <a:off x="9612424" y="1565296"/>
            <a:ext cx="182299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Câu đơn.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D509B07D-E798-4840-A557-05BC4E11D6BF}"/>
              </a:ext>
            </a:extLst>
          </p:cNvPr>
          <p:cNvSpPr/>
          <p:nvPr/>
        </p:nvSpPr>
        <p:spPr>
          <a:xfrm rot="5400000">
            <a:off x="6218462" y="500878"/>
            <a:ext cx="314125" cy="277318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Brace 74">
            <a:extLst>
              <a:ext uri="{FF2B5EF4-FFF2-40B4-BE49-F238E27FC236}">
                <a16:creationId xmlns:a16="http://schemas.microsoft.com/office/drawing/2014/main" id="{A93E4420-9CF0-4AE6-981F-EF644F7042B6}"/>
              </a:ext>
            </a:extLst>
          </p:cNvPr>
          <p:cNvSpPr/>
          <p:nvPr/>
        </p:nvSpPr>
        <p:spPr>
          <a:xfrm rot="5400000">
            <a:off x="2275381" y="2333299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Brace 75">
            <a:extLst>
              <a:ext uri="{FF2B5EF4-FFF2-40B4-BE49-F238E27FC236}">
                <a16:creationId xmlns:a16="http://schemas.microsoft.com/office/drawing/2014/main" id="{FB94DE82-2590-4154-B2BA-C8209BDD5247}"/>
              </a:ext>
            </a:extLst>
          </p:cNvPr>
          <p:cNvSpPr/>
          <p:nvPr/>
        </p:nvSpPr>
        <p:spPr>
          <a:xfrm rot="5400000">
            <a:off x="5067554" y="2331304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Brace 76">
            <a:extLst>
              <a:ext uri="{FF2B5EF4-FFF2-40B4-BE49-F238E27FC236}">
                <a16:creationId xmlns:a16="http://schemas.microsoft.com/office/drawing/2014/main" id="{729D2D5E-2CF3-41A6-81E2-2B65C42C6F85}"/>
              </a:ext>
            </a:extLst>
          </p:cNvPr>
          <p:cNvSpPr/>
          <p:nvPr/>
        </p:nvSpPr>
        <p:spPr>
          <a:xfrm rot="5400000">
            <a:off x="1755880" y="3817115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Brace 77">
            <a:extLst>
              <a:ext uri="{FF2B5EF4-FFF2-40B4-BE49-F238E27FC236}">
                <a16:creationId xmlns:a16="http://schemas.microsoft.com/office/drawing/2014/main" id="{73C79BD2-B8E3-49BD-B5F1-4A0DEE0C2E4B}"/>
              </a:ext>
            </a:extLst>
          </p:cNvPr>
          <p:cNvSpPr/>
          <p:nvPr/>
        </p:nvSpPr>
        <p:spPr>
          <a:xfrm rot="5400000">
            <a:off x="4548053" y="3815120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Brace 78">
            <a:extLst>
              <a:ext uri="{FF2B5EF4-FFF2-40B4-BE49-F238E27FC236}">
                <a16:creationId xmlns:a16="http://schemas.microsoft.com/office/drawing/2014/main" id="{91AA2D53-273F-4040-BE65-A7F8DB9C8586}"/>
              </a:ext>
            </a:extLst>
          </p:cNvPr>
          <p:cNvSpPr/>
          <p:nvPr/>
        </p:nvSpPr>
        <p:spPr>
          <a:xfrm rot="5400000">
            <a:off x="1556723" y="5226784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ight Brace 79">
            <a:extLst>
              <a:ext uri="{FF2B5EF4-FFF2-40B4-BE49-F238E27FC236}">
                <a16:creationId xmlns:a16="http://schemas.microsoft.com/office/drawing/2014/main" id="{3154320B-E945-4A2B-9C26-0902ED18359A}"/>
              </a:ext>
            </a:extLst>
          </p:cNvPr>
          <p:cNvSpPr/>
          <p:nvPr/>
        </p:nvSpPr>
        <p:spPr>
          <a:xfrm rot="5400000">
            <a:off x="5317870" y="4390858"/>
            <a:ext cx="274963" cy="3649981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088EB92-1F1E-4C7D-80F1-0C71AC1E096D}"/>
              </a:ext>
            </a:extLst>
          </p:cNvPr>
          <p:cNvSpPr/>
          <p:nvPr/>
        </p:nvSpPr>
        <p:spPr>
          <a:xfrm>
            <a:off x="9057644" y="1668992"/>
            <a:ext cx="508896" cy="359960"/>
          </a:xfrm>
          <a:prstGeom prst="rightArrow">
            <a:avLst/>
          </a:prstGeom>
          <a:solidFill>
            <a:srgbClr val="009C1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A9C89D1-DA15-4E56-82F2-9B6960626B30}"/>
              </a:ext>
            </a:extLst>
          </p:cNvPr>
          <p:cNvSpPr txBox="1"/>
          <p:nvPr/>
        </p:nvSpPr>
        <p:spPr>
          <a:xfrm>
            <a:off x="9612424" y="2560613"/>
            <a:ext cx="182299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Câu ghép.</a:t>
            </a:r>
          </a:p>
        </p:txBody>
      </p:sp>
      <p:sp>
        <p:nvSpPr>
          <p:cNvPr id="100" name="Arrow: Right 99">
            <a:extLst>
              <a:ext uri="{FF2B5EF4-FFF2-40B4-BE49-F238E27FC236}">
                <a16:creationId xmlns:a16="http://schemas.microsoft.com/office/drawing/2014/main" id="{1E0E2B4B-FD7A-476B-B8FF-3842E3EFF92B}"/>
              </a:ext>
            </a:extLst>
          </p:cNvPr>
          <p:cNvSpPr/>
          <p:nvPr/>
        </p:nvSpPr>
        <p:spPr>
          <a:xfrm>
            <a:off x="9057644" y="2664309"/>
            <a:ext cx="508896" cy="359960"/>
          </a:xfrm>
          <a:prstGeom prst="rightArrow">
            <a:avLst/>
          </a:prstGeom>
          <a:solidFill>
            <a:srgbClr val="009C1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9F2BF19-053C-4772-AB28-D9E1C343F8F4}"/>
              </a:ext>
            </a:extLst>
          </p:cNvPr>
          <p:cNvSpPr txBox="1"/>
          <p:nvPr/>
        </p:nvSpPr>
        <p:spPr>
          <a:xfrm>
            <a:off x="9612424" y="4136989"/>
            <a:ext cx="182299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Câu ghép.</a:t>
            </a:r>
          </a:p>
        </p:txBody>
      </p:sp>
      <p:sp>
        <p:nvSpPr>
          <p:cNvPr id="102" name="Arrow: Right 101">
            <a:extLst>
              <a:ext uri="{FF2B5EF4-FFF2-40B4-BE49-F238E27FC236}">
                <a16:creationId xmlns:a16="http://schemas.microsoft.com/office/drawing/2014/main" id="{C81DC979-9ABF-4232-AD4E-5B592831DFD2}"/>
              </a:ext>
            </a:extLst>
          </p:cNvPr>
          <p:cNvSpPr/>
          <p:nvPr/>
        </p:nvSpPr>
        <p:spPr>
          <a:xfrm>
            <a:off x="9057644" y="4240685"/>
            <a:ext cx="508896" cy="359960"/>
          </a:xfrm>
          <a:prstGeom prst="rightArrow">
            <a:avLst/>
          </a:prstGeom>
          <a:solidFill>
            <a:srgbClr val="009C1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EE75B11-6AAD-433B-B083-4A3A46AAAB8E}"/>
              </a:ext>
            </a:extLst>
          </p:cNvPr>
          <p:cNvSpPr txBox="1"/>
          <p:nvPr/>
        </p:nvSpPr>
        <p:spPr>
          <a:xfrm>
            <a:off x="9612424" y="6202496"/>
            <a:ext cx="182299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Câu ghép.</a:t>
            </a:r>
          </a:p>
        </p:txBody>
      </p:sp>
      <p:sp>
        <p:nvSpPr>
          <p:cNvPr id="104" name="Arrow: Right 103">
            <a:extLst>
              <a:ext uri="{FF2B5EF4-FFF2-40B4-BE49-F238E27FC236}">
                <a16:creationId xmlns:a16="http://schemas.microsoft.com/office/drawing/2014/main" id="{B3C39D76-D474-4385-938B-C0EB79A429FD}"/>
              </a:ext>
            </a:extLst>
          </p:cNvPr>
          <p:cNvSpPr/>
          <p:nvPr/>
        </p:nvSpPr>
        <p:spPr>
          <a:xfrm>
            <a:off x="9057644" y="6306192"/>
            <a:ext cx="508896" cy="359960"/>
          </a:xfrm>
          <a:prstGeom prst="rightArrow">
            <a:avLst/>
          </a:prstGeom>
          <a:solidFill>
            <a:srgbClr val="009C1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8A123B0-00E9-4180-A629-3A8A737E6B23}"/>
              </a:ext>
            </a:extLst>
          </p:cNvPr>
          <p:cNvSpPr txBox="1"/>
          <p:nvPr/>
        </p:nvSpPr>
        <p:spPr>
          <a:xfrm>
            <a:off x="1635277" y="1924007"/>
            <a:ext cx="182299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1 vế câu.</a:t>
            </a:r>
          </a:p>
        </p:txBody>
      </p:sp>
      <p:sp>
        <p:nvSpPr>
          <p:cNvPr id="107" name="Arrow: Right 106">
            <a:extLst>
              <a:ext uri="{FF2B5EF4-FFF2-40B4-BE49-F238E27FC236}">
                <a16:creationId xmlns:a16="http://schemas.microsoft.com/office/drawing/2014/main" id="{70446E41-9563-42CB-92C4-6287AC17924E}"/>
              </a:ext>
            </a:extLst>
          </p:cNvPr>
          <p:cNvSpPr/>
          <p:nvPr/>
        </p:nvSpPr>
        <p:spPr>
          <a:xfrm>
            <a:off x="1080497" y="2027703"/>
            <a:ext cx="508896" cy="359960"/>
          </a:xfrm>
          <a:prstGeom prst="rightArrow">
            <a:avLst/>
          </a:prstGeom>
          <a:solidFill>
            <a:srgbClr val="009C1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B5EDD6C-601C-4D3A-A9BF-E2B846C90378}"/>
              </a:ext>
            </a:extLst>
          </p:cNvPr>
          <p:cNvSpPr txBox="1"/>
          <p:nvPr/>
        </p:nvSpPr>
        <p:spPr>
          <a:xfrm>
            <a:off x="7320278" y="3027400"/>
            <a:ext cx="182299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2 vế câu.</a:t>
            </a:r>
          </a:p>
        </p:txBody>
      </p:sp>
      <p:sp>
        <p:nvSpPr>
          <p:cNvPr id="109" name="Arrow: Right 108">
            <a:extLst>
              <a:ext uri="{FF2B5EF4-FFF2-40B4-BE49-F238E27FC236}">
                <a16:creationId xmlns:a16="http://schemas.microsoft.com/office/drawing/2014/main" id="{23FB40C2-A968-4623-97CD-1FC7B19F3BD6}"/>
              </a:ext>
            </a:extLst>
          </p:cNvPr>
          <p:cNvSpPr/>
          <p:nvPr/>
        </p:nvSpPr>
        <p:spPr>
          <a:xfrm>
            <a:off x="6765498" y="3131096"/>
            <a:ext cx="508896" cy="359960"/>
          </a:xfrm>
          <a:prstGeom prst="rightArrow">
            <a:avLst/>
          </a:prstGeom>
          <a:solidFill>
            <a:srgbClr val="009C1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089790F-7758-408E-858D-6B3C593F2488}"/>
              </a:ext>
            </a:extLst>
          </p:cNvPr>
          <p:cNvSpPr txBox="1"/>
          <p:nvPr/>
        </p:nvSpPr>
        <p:spPr>
          <a:xfrm>
            <a:off x="7320278" y="4495131"/>
            <a:ext cx="182299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2 vế câu.</a:t>
            </a:r>
          </a:p>
        </p:txBody>
      </p: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448BF342-7719-4162-9EED-84BB127898D6}"/>
              </a:ext>
            </a:extLst>
          </p:cNvPr>
          <p:cNvSpPr/>
          <p:nvPr/>
        </p:nvSpPr>
        <p:spPr>
          <a:xfrm>
            <a:off x="6765498" y="4598827"/>
            <a:ext cx="508896" cy="359960"/>
          </a:xfrm>
          <a:prstGeom prst="rightArrow">
            <a:avLst/>
          </a:prstGeom>
          <a:solidFill>
            <a:srgbClr val="009C1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520AB22-A169-4136-AFD8-A3A15CD7553B}"/>
              </a:ext>
            </a:extLst>
          </p:cNvPr>
          <p:cNvSpPr txBox="1"/>
          <p:nvPr/>
        </p:nvSpPr>
        <p:spPr>
          <a:xfrm>
            <a:off x="7281347" y="6193529"/>
            <a:ext cx="182299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2 vế câu.</a:t>
            </a:r>
          </a:p>
        </p:txBody>
      </p:sp>
      <p:sp>
        <p:nvSpPr>
          <p:cNvPr id="113" name="Arrow: Right 112">
            <a:extLst>
              <a:ext uri="{FF2B5EF4-FFF2-40B4-BE49-F238E27FC236}">
                <a16:creationId xmlns:a16="http://schemas.microsoft.com/office/drawing/2014/main" id="{7A3417CA-E2CF-44E5-9364-F946E6000901}"/>
              </a:ext>
            </a:extLst>
          </p:cNvPr>
          <p:cNvSpPr/>
          <p:nvPr/>
        </p:nvSpPr>
        <p:spPr>
          <a:xfrm>
            <a:off x="6726567" y="6297225"/>
            <a:ext cx="508896" cy="359960"/>
          </a:xfrm>
          <a:prstGeom prst="rightArrow">
            <a:avLst/>
          </a:prstGeom>
          <a:solidFill>
            <a:srgbClr val="009C1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84ED34C-ACA5-4FCF-B6A5-D9AE4D17746C}"/>
              </a:ext>
            </a:extLst>
          </p:cNvPr>
          <p:cNvCxnSpPr>
            <a:cxnSpLocks/>
          </p:cNvCxnSpPr>
          <p:nvPr/>
        </p:nvCxnSpPr>
        <p:spPr>
          <a:xfrm>
            <a:off x="2356989" y="747615"/>
            <a:ext cx="33739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AF4D31A1-8435-49D1-814E-81C71065BB66}"/>
              </a:ext>
            </a:extLst>
          </p:cNvPr>
          <p:cNvCxnSpPr>
            <a:cxnSpLocks/>
          </p:cNvCxnSpPr>
          <p:nvPr/>
        </p:nvCxnSpPr>
        <p:spPr>
          <a:xfrm>
            <a:off x="6777996" y="747615"/>
            <a:ext cx="2891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3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3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4" grpId="0" animBg="1"/>
      <p:bldP spid="99" grpId="0"/>
      <p:bldP spid="100" grpId="0" animBg="1"/>
      <p:bldP spid="101" grpId="0"/>
      <p:bldP spid="102" grpId="0" animBg="1"/>
      <p:bldP spid="103" grpId="0"/>
      <p:bldP spid="104" grpId="0" animBg="1"/>
      <p:bldP spid="106" grpId="0"/>
      <p:bldP spid="107" grpId="0" animBg="1"/>
      <p:bldP spid="108" grpId="0"/>
      <p:bldP spid="109" grpId="0" animBg="1"/>
      <p:bldP spid="110" grpId="0"/>
      <p:bldP spid="111" grpId="0" animBg="1"/>
      <p:bldP spid="112" grpId="0"/>
      <p:bldP spid="1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61005FEB-A824-4785-BF29-24B2773EE9E0}"/>
              </a:ext>
            </a:extLst>
          </p:cNvPr>
          <p:cNvGrpSpPr/>
          <p:nvPr/>
        </p:nvGrpSpPr>
        <p:grpSpPr>
          <a:xfrm>
            <a:off x="731883" y="1025738"/>
            <a:ext cx="7205669" cy="4403171"/>
            <a:chOff x="731883" y="1025738"/>
            <a:chExt cx="7205669" cy="440317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061ACE5-85EB-401D-BFBB-C96D8EBC3086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0D9D1FA6-B554-43B7-B1B8-4EA011EEBA0E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1252056" y="1771651"/>
            <a:ext cx="62030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2. Xếp các câu trên vào nhóm thích hợp:</a:t>
            </a:r>
          </a:p>
          <a:p>
            <a:pPr algn="just">
              <a:lnSpc>
                <a:spcPct val="100000"/>
              </a:lnSpc>
            </a:pPr>
            <a:r>
              <a:rPr lang="en-US" altLang="en-US" sz="4000">
                <a:solidFill>
                  <a:srgbClr val="009C17"/>
                </a:solidFill>
                <a:latin typeface="Times New Roman" panose="02020603050405020304" pitchFamily="18" charset="0"/>
              </a:rPr>
              <a:t>a) Câu đơn: </a:t>
            </a:r>
            <a:r>
              <a:rPr lang="en-US" altLang="en-US" sz="4000">
                <a:solidFill>
                  <a:srgbClr val="BA6533"/>
                </a:solidFill>
                <a:latin typeface="Times New Roman" panose="02020603050405020304" pitchFamily="18" charset="0"/>
              </a:rPr>
              <a:t>Câu 1.</a:t>
            </a:r>
          </a:p>
          <a:p>
            <a:pPr algn="just">
              <a:lnSpc>
                <a:spcPct val="100000"/>
              </a:lnSpc>
            </a:pPr>
            <a:r>
              <a:rPr lang="en-US" altLang="en-US" sz="4000">
                <a:solidFill>
                  <a:srgbClr val="009C17"/>
                </a:solidFill>
                <a:latin typeface="Times New Roman" panose="02020603050405020304" pitchFamily="18" charset="0"/>
              </a:rPr>
              <a:t>b) Câu ghép: </a:t>
            </a:r>
            <a:r>
              <a:rPr lang="en-US" altLang="en-US" sz="4000">
                <a:solidFill>
                  <a:srgbClr val="BA6533"/>
                </a:solidFill>
                <a:latin typeface="Times New Roman" panose="02020603050405020304" pitchFamily="18" charset="0"/>
              </a:rPr>
              <a:t>Câu 2, 3, 4.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3D92735-2AB2-4197-AB45-D4FBC99A1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720114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1D8C9F0-54CF-4651-9D0C-E37A93CB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94" y="1166414"/>
            <a:ext cx="3173750" cy="4403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1DAA1F3-1CBB-444F-BF34-0118BC4BA7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863906" cy="177165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4676F07-D55E-4149-B94D-3D79F97DD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0125"/>
            <a:ext cx="12816114" cy="226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2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0">
            <a:extLst>
              <a:ext uri="{FF2B5EF4-FFF2-40B4-BE49-F238E27FC236}">
                <a16:creationId xmlns:a16="http://schemas.microsoft.com/office/drawing/2014/main" id="{FAD0B462-0B43-46AE-A7C7-AD90F75F49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5546" y="3908743"/>
            <a:ext cx="1440146" cy="2554239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A281E3F9-E085-4776-BBC3-23BC9079E331}"/>
              </a:ext>
            </a:extLst>
          </p:cNvPr>
          <p:cNvGrpSpPr/>
          <p:nvPr/>
        </p:nvGrpSpPr>
        <p:grpSpPr>
          <a:xfrm>
            <a:off x="7158428" y="1137624"/>
            <a:ext cx="4406899" cy="5423107"/>
            <a:chOff x="8640602" y="3147635"/>
            <a:chExt cx="3290679" cy="3725185"/>
          </a:xfrm>
        </p:grpSpPr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F076D477-1364-4256-B1F1-99A2A7E13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15" name="图片 24">
              <a:extLst>
                <a:ext uri="{FF2B5EF4-FFF2-40B4-BE49-F238E27FC236}">
                  <a16:creationId xmlns:a16="http://schemas.microsoft.com/office/drawing/2014/main" id="{FD12AE62-8715-42B6-BA91-6BCF89C0E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267DD1B-2D31-4EFB-8B8D-D97286BD791D}"/>
              </a:ext>
            </a:extLst>
          </p:cNvPr>
          <p:cNvGrpSpPr/>
          <p:nvPr/>
        </p:nvGrpSpPr>
        <p:grpSpPr>
          <a:xfrm>
            <a:off x="1487989" y="56043"/>
            <a:ext cx="8006042" cy="3672664"/>
            <a:chOff x="2206754" y="916448"/>
            <a:chExt cx="4695813" cy="3901755"/>
          </a:xfrm>
        </p:grpSpPr>
        <p:sp>
          <p:nvSpPr>
            <p:cNvPr id="8" name="对话气泡: 椭圆形 13">
              <a:extLst>
                <a:ext uri="{FF2B5EF4-FFF2-40B4-BE49-F238E27FC236}">
                  <a16:creationId xmlns:a16="http://schemas.microsoft.com/office/drawing/2014/main" id="{E202B8A9-E879-4AF5-B846-8D91965DAF1D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对话气泡: 椭圆形 13">
              <a:extLst>
                <a:ext uri="{FF2B5EF4-FFF2-40B4-BE49-F238E27FC236}">
                  <a16:creationId xmlns:a16="http://schemas.microsoft.com/office/drawing/2014/main" id="{93FE4CFA-26D7-4CBE-82DA-8FD807E975EF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FD5A995-4207-44BC-AC56-C743E3A0DC87}"/>
              </a:ext>
            </a:extLst>
          </p:cNvPr>
          <p:cNvSpPr txBox="1"/>
          <p:nvPr/>
        </p:nvSpPr>
        <p:spPr>
          <a:xfrm>
            <a:off x="1890973" y="792447"/>
            <a:ext cx="6352165" cy="21754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94000"/>
              </a:lnSpc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3. Có thể tách mỗi cụm chủ ngữ - vị ngữ trong các câu ghép nói trên thành một câu đơn được không? Vì sao?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5DEEDFC-B6E9-4D9A-B026-5412B20A7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AB9D950-671C-494A-9179-7D99BA83AE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22063FF-CA4D-49AB-AF5D-7312EDCCD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1921C48-72D2-43F3-B906-30D2C27109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F1E870-5BD2-49B5-9358-8FADE43298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89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0">
            <a:extLst>
              <a:ext uri="{FF2B5EF4-FFF2-40B4-BE49-F238E27FC236}">
                <a16:creationId xmlns:a16="http://schemas.microsoft.com/office/drawing/2014/main" id="{D46BFBC5-199D-4C96-BF39-076B18FFA76C}"/>
              </a:ext>
            </a:extLst>
          </p:cNvPr>
          <p:cNvGrpSpPr/>
          <p:nvPr/>
        </p:nvGrpSpPr>
        <p:grpSpPr>
          <a:xfrm>
            <a:off x="-537029" y="-696686"/>
            <a:ext cx="13266058" cy="8164288"/>
            <a:chOff x="1251662" y="1243647"/>
            <a:chExt cx="6556824" cy="4453996"/>
          </a:xfrm>
        </p:grpSpPr>
        <p:sp>
          <p:nvSpPr>
            <p:cNvPr id="11" name="任意多边形: 形状 27">
              <a:extLst>
                <a:ext uri="{FF2B5EF4-FFF2-40B4-BE49-F238E27FC236}">
                  <a16:creationId xmlns:a16="http://schemas.microsoft.com/office/drawing/2014/main" id="{1A40A0F9-7C54-4BB2-A7BD-9FC97FD22C66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29">
              <a:extLst>
                <a:ext uri="{FF2B5EF4-FFF2-40B4-BE49-F238E27FC236}">
                  <a16:creationId xmlns:a16="http://schemas.microsoft.com/office/drawing/2014/main" id="{25FC2E1D-1220-440D-B20A-99997E5C6DDB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16" name="图片 4">
            <a:extLst>
              <a:ext uri="{FF2B5EF4-FFF2-40B4-BE49-F238E27FC236}">
                <a16:creationId xmlns:a16="http://schemas.microsoft.com/office/drawing/2014/main" id="{0FC78F26-2A1F-4F8C-8468-935078C32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1410" y="0"/>
            <a:ext cx="1480590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7" name="图片 4">
            <a:extLst>
              <a:ext uri="{FF2B5EF4-FFF2-40B4-BE49-F238E27FC236}">
                <a16:creationId xmlns:a16="http://schemas.microsoft.com/office/drawing/2014/main" id="{766F2464-0895-47DA-B31B-61A7F8AD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480590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9" name="图片 19">
            <a:extLst>
              <a:ext uri="{FF2B5EF4-FFF2-40B4-BE49-F238E27FC236}">
                <a16:creationId xmlns:a16="http://schemas.microsoft.com/office/drawing/2014/main" id="{442657EB-A3B7-4B8C-B5C1-DE902B4E4E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52"/>
          <a:stretch/>
        </p:blipFill>
        <p:spPr>
          <a:xfrm>
            <a:off x="0" y="5589726"/>
            <a:ext cx="1939353" cy="1268273"/>
          </a:xfrm>
          <a:prstGeom prst="rect">
            <a:avLst/>
          </a:prstGeom>
        </p:spPr>
      </p:pic>
      <p:pic>
        <p:nvPicPr>
          <p:cNvPr id="118" name="图片 19">
            <a:extLst>
              <a:ext uri="{FF2B5EF4-FFF2-40B4-BE49-F238E27FC236}">
                <a16:creationId xmlns:a16="http://schemas.microsoft.com/office/drawing/2014/main" id="{83447FB7-B1BF-40BB-A8D7-34BC12A66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4" t="23663"/>
          <a:stretch/>
        </p:blipFill>
        <p:spPr>
          <a:xfrm>
            <a:off x="10602975" y="5676935"/>
            <a:ext cx="1589024" cy="1181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EA4E84-9234-4E99-849D-D1A3AA829A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4" y="1323859"/>
            <a:ext cx="313695" cy="481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3A840-434A-4A3A-8341-B28ACD41A5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94" y="3181661"/>
            <a:ext cx="312488" cy="403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3FF2A0-F2D0-45C2-A077-2989FA5313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896">
            <a:off x="548878" y="5207180"/>
            <a:ext cx="295510" cy="401753"/>
          </a:xfrm>
          <a:prstGeom prst="rect">
            <a:avLst/>
          </a:prstGeom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89A25FCB-CE1C-4FC3-9116-4286812BB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336" y="136561"/>
            <a:ext cx="10597328" cy="1018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4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3. Có thể tách mỗi cụm chủ ngữ - vị ngữ trong các câu ghép nói trên thành một câu đơn được không? Vì sao?</a:t>
            </a: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081B5679-6E6E-42DB-BCEC-D3E453824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445" y="1302961"/>
            <a:ext cx="106936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Hễ con chó đi chậm, con khỉ cấu hai tai chó giật giật. </a:t>
            </a: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6EFBD5B0-BF4B-4666-BFF0-001E47BFA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445" y="3121927"/>
            <a:ext cx="106936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Con chó chạy sải thì khỉ gò lưng như người phi ngựa.</a:t>
            </a: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F1797FD9-D9ED-44CF-90C3-3E0673B45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244" y="4931003"/>
            <a:ext cx="11077514" cy="53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Chó chạy thong thả, khỉ buông thõng hai tay, ngồi ngúc nga ngúc ngắc.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2C854FB-C00B-4F0C-A525-7059B441E804}"/>
              </a:ext>
            </a:extLst>
          </p:cNvPr>
          <p:cNvCxnSpPr>
            <a:cxnSpLocks/>
          </p:cNvCxnSpPr>
          <p:nvPr/>
        </p:nvCxnSpPr>
        <p:spPr>
          <a:xfrm>
            <a:off x="1660213" y="1805283"/>
            <a:ext cx="1080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C7F54FC-9427-44C5-9F7D-B2CFE00E09D3}"/>
              </a:ext>
            </a:extLst>
          </p:cNvPr>
          <p:cNvSpPr txBox="1"/>
          <p:nvPr/>
        </p:nvSpPr>
        <p:spPr>
          <a:xfrm>
            <a:off x="2663468" y="1167603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15C9FFB-AB4B-49FE-BC7E-42EEA5E1F84D}"/>
              </a:ext>
            </a:extLst>
          </p:cNvPr>
          <p:cNvGrpSpPr/>
          <p:nvPr/>
        </p:nvGrpSpPr>
        <p:grpSpPr>
          <a:xfrm>
            <a:off x="2904350" y="1787957"/>
            <a:ext cx="1229871" cy="114388"/>
            <a:chOff x="10895913" y="2911456"/>
            <a:chExt cx="988721" cy="2541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AE873CA-0E55-4BFE-B408-F29108A65A98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ECB687F-B2C1-47F8-AF39-E80FB28C0EE2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634B430-43AC-4D91-8EFC-525F5AE1FF27}"/>
              </a:ext>
            </a:extLst>
          </p:cNvPr>
          <p:cNvSpPr txBox="1"/>
          <p:nvPr/>
        </p:nvSpPr>
        <p:spPr>
          <a:xfrm>
            <a:off x="5275904" y="1188617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9B698E4-5140-4E58-83E9-86E2564C7B48}"/>
              </a:ext>
            </a:extLst>
          </p:cNvPr>
          <p:cNvCxnSpPr>
            <a:cxnSpLocks/>
          </p:cNvCxnSpPr>
          <p:nvPr/>
        </p:nvCxnSpPr>
        <p:spPr>
          <a:xfrm>
            <a:off x="4290969" y="1785424"/>
            <a:ext cx="999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408194-084E-47B4-B746-A3B72F069116}"/>
              </a:ext>
            </a:extLst>
          </p:cNvPr>
          <p:cNvGrpSpPr/>
          <p:nvPr/>
        </p:nvGrpSpPr>
        <p:grpSpPr>
          <a:xfrm>
            <a:off x="5543479" y="1775236"/>
            <a:ext cx="3535267" cy="118130"/>
            <a:chOff x="10895913" y="2911456"/>
            <a:chExt cx="988721" cy="2541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89D9A6D-5C03-45CC-9995-6E67375F1D59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86D8DC4-71A3-4DCF-B353-5A087CFE9900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7AFAE86-0E32-48A4-AF61-4394FA5A93CC}"/>
              </a:ext>
            </a:extLst>
          </p:cNvPr>
          <p:cNvCxnSpPr>
            <a:cxnSpLocks/>
          </p:cNvCxnSpPr>
          <p:nvPr/>
        </p:nvCxnSpPr>
        <p:spPr>
          <a:xfrm>
            <a:off x="1234579" y="3671242"/>
            <a:ext cx="1080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35C427C-DF97-4DE8-9104-855B4C065234}"/>
              </a:ext>
            </a:extLst>
          </p:cNvPr>
          <p:cNvSpPr txBox="1"/>
          <p:nvPr/>
        </p:nvSpPr>
        <p:spPr>
          <a:xfrm>
            <a:off x="2237834" y="3033562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F71361-C01A-4F88-914F-3C420CEDC64C}"/>
              </a:ext>
            </a:extLst>
          </p:cNvPr>
          <p:cNvGrpSpPr/>
          <p:nvPr/>
        </p:nvGrpSpPr>
        <p:grpSpPr>
          <a:xfrm>
            <a:off x="2478716" y="3653916"/>
            <a:ext cx="1262779" cy="105404"/>
            <a:chOff x="10895913" y="2911456"/>
            <a:chExt cx="988721" cy="2541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D1E14F-0232-412E-84F2-83E797E90F53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E393EF7-4080-4B99-B498-932CF642B237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B7CE7762-A703-48F0-8D28-4523C6B2666F}"/>
              </a:ext>
            </a:extLst>
          </p:cNvPr>
          <p:cNvSpPr txBox="1"/>
          <p:nvPr/>
        </p:nvSpPr>
        <p:spPr>
          <a:xfrm>
            <a:off x="4615654" y="3054281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3070CAC-4345-40A2-8BC3-7093DC614978}"/>
              </a:ext>
            </a:extLst>
          </p:cNvPr>
          <p:cNvCxnSpPr>
            <a:cxnSpLocks/>
          </p:cNvCxnSpPr>
          <p:nvPr/>
        </p:nvCxnSpPr>
        <p:spPr>
          <a:xfrm>
            <a:off x="4267729" y="3651088"/>
            <a:ext cx="362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53D3B9-77F4-4F7B-AAEE-3A5B7D427ABF}"/>
              </a:ext>
            </a:extLst>
          </p:cNvPr>
          <p:cNvGrpSpPr/>
          <p:nvPr/>
        </p:nvGrpSpPr>
        <p:grpSpPr>
          <a:xfrm>
            <a:off x="4883229" y="3640900"/>
            <a:ext cx="4224465" cy="118420"/>
            <a:chOff x="10895913" y="2911456"/>
            <a:chExt cx="988721" cy="2541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882FDFE-3B5E-46AF-AF0A-C577D15CC522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3614BD-444C-411B-8D03-409A0275F78D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A96E2D2-7737-43B1-A81F-1BA6CBFF778B}"/>
              </a:ext>
            </a:extLst>
          </p:cNvPr>
          <p:cNvSpPr txBox="1"/>
          <p:nvPr/>
        </p:nvSpPr>
        <p:spPr>
          <a:xfrm>
            <a:off x="1592043" y="4787998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025A35B-16C2-4416-8C8C-C6BF3D079851}"/>
              </a:ext>
            </a:extLst>
          </p:cNvPr>
          <p:cNvCxnSpPr>
            <a:cxnSpLocks/>
          </p:cNvCxnSpPr>
          <p:nvPr/>
        </p:nvCxnSpPr>
        <p:spPr>
          <a:xfrm>
            <a:off x="991753" y="5428347"/>
            <a:ext cx="658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A3FA66C-52AF-4174-B9ED-703C417758AE}"/>
              </a:ext>
            </a:extLst>
          </p:cNvPr>
          <p:cNvGrpSpPr/>
          <p:nvPr/>
        </p:nvGrpSpPr>
        <p:grpSpPr>
          <a:xfrm>
            <a:off x="1758019" y="5453747"/>
            <a:ext cx="2248826" cy="93495"/>
            <a:chOff x="10895913" y="2911456"/>
            <a:chExt cx="988721" cy="2541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CB2668C-0E52-4C6B-95F7-260032828094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C0C2E5C-FD11-4BE5-B51E-DE24463C82FA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C709F75-39E9-4268-A5BA-9E3DEC03798D}"/>
              </a:ext>
            </a:extLst>
          </p:cNvPr>
          <p:cNvSpPr txBox="1"/>
          <p:nvPr/>
        </p:nvSpPr>
        <p:spPr>
          <a:xfrm>
            <a:off x="4592222" y="4819435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D647B5E-3EBF-48A4-BE64-B06B53A3115B}"/>
              </a:ext>
            </a:extLst>
          </p:cNvPr>
          <p:cNvCxnSpPr>
            <a:cxnSpLocks/>
          </p:cNvCxnSpPr>
          <p:nvPr/>
        </p:nvCxnSpPr>
        <p:spPr>
          <a:xfrm>
            <a:off x="4146544" y="5428942"/>
            <a:ext cx="510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72624BD-AC0A-43EB-AB86-321875728128}"/>
              </a:ext>
            </a:extLst>
          </p:cNvPr>
          <p:cNvGrpSpPr/>
          <p:nvPr/>
        </p:nvGrpSpPr>
        <p:grpSpPr>
          <a:xfrm>
            <a:off x="4872496" y="5418754"/>
            <a:ext cx="6831035" cy="127028"/>
            <a:chOff x="10895913" y="2911456"/>
            <a:chExt cx="988721" cy="2541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6196DFA-C94E-4A9E-A543-AFDC455266DF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B3C0456-42C6-4459-8F37-CD1D73D2A5E2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FD344B9B-CBED-417E-8D44-5D4264BB3D30}"/>
              </a:ext>
            </a:extLst>
          </p:cNvPr>
          <p:cNvSpPr txBox="1"/>
          <p:nvPr/>
        </p:nvSpPr>
        <p:spPr>
          <a:xfrm>
            <a:off x="1617820" y="1913365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5E54188-513C-4DAD-B77A-510088542E64}"/>
              </a:ext>
            </a:extLst>
          </p:cNvPr>
          <p:cNvSpPr txBox="1"/>
          <p:nvPr/>
        </p:nvSpPr>
        <p:spPr>
          <a:xfrm>
            <a:off x="3052556" y="1913365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7BC4531-D110-4223-BC45-4A7BEC10BF8E}"/>
              </a:ext>
            </a:extLst>
          </p:cNvPr>
          <p:cNvSpPr txBox="1"/>
          <p:nvPr/>
        </p:nvSpPr>
        <p:spPr>
          <a:xfrm>
            <a:off x="4454396" y="1921612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2146B88-FFDC-492C-8377-4E454A1092D7}"/>
              </a:ext>
            </a:extLst>
          </p:cNvPr>
          <p:cNvSpPr txBox="1"/>
          <p:nvPr/>
        </p:nvSpPr>
        <p:spPr>
          <a:xfrm>
            <a:off x="5889132" y="1921612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95F12E1-0E19-40DF-B387-76640C7A814C}"/>
              </a:ext>
            </a:extLst>
          </p:cNvPr>
          <p:cNvSpPr txBox="1"/>
          <p:nvPr/>
        </p:nvSpPr>
        <p:spPr>
          <a:xfrm>
            <a:off x="1068467" y="3677651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8DF3E03-239A-4DA6-BA4D-7EDDBDD88910}"/>
              </a:ext>
            </a:extLst>
          </p:cNvPr>
          <p:cNvSpPr txBox="1"/>
          <p:nvPr/>
        </p:nvSpPr>
        <p:spPr>
          <a:xfrm>
            <a:off x="2503203" y="3677651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290FBBA-2862-4710-8BEA-FCBA3BA57CF5}"/>
              </a:ext>
            </a:extLst>
          </p:cNvPr>
          <p:cNvSpPr txBox="1"/>
          <p:nvPr/>
        </p:nvSpPr>
        <p:spPr>
          <a:xfrm>
            <a:off x="3905043" y="3685898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FD50587-42B4-4F2B-BE64-5272FC1A7F9E}"/>
              </a:ext>
            </a:extLst>
          </p:cNvPr>
          <p:cNvSpPr txBox="1"/>
          <p:nvPr/>
        </p:nvSpPr>
        <p:spPr>
          <a:xfrm>
            <a:off x="5339779" y="3685898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7124CF4-81CE-4432-88FE-A8DF462CE40E}"/>
              </a:ext>
            </a:extLst>
          </p:cNvPr>
          <p:cNvSpPr txBox="1"/>
          <p:nvPr/>
        </p:nvSpPr>
        <p:spPr>
          <a:xfrm>
            <a:off x="881766" y="5486091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76CCAFA-0979-42C6-B134-5C035251B862}"/>
              </a:ext>
            </a:extLst>
          </p:cNvPr>
          <p:cNvSpPr txBox="1"/>
          <p:nvPr/>
        </p:nvSpPr>
        <p:spPr>
          <a:xfrm>
            <a:off x="2316835" y="5498038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F660285-61DB-4B98-8C0A-4EF0F0284C0F}"/>
              </a:ext>
            </a:extLst>
          </p:cNvPr>
          <p:cNvSpPr txBox="1"/>
          <p:nvPr/>
        </p:nvSpPr>
        <p:spPr>
          <a:xfrm>
            <a:off x="3981398" y="5462341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794EF40-F605-4E61-B4B5-E05F404E20C1}"/>
              </a:ext>
            </a:extLst>
          </p:cNvPr>
          <p:cNvSpPr txBox="1"/>
          <p:nvPr/>
        </p:nvSpPr>
        <p:spPr>
          <a:xfrm>
            <a:off x="6838114" y="5462341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75" name="Right Brace 74">
            <a:extLst>
              <a:ext uri="{FF2B5EF4-FFF2-40B4-BE49-F238E27FC236}">
                <a16:creationId xmlns:a16="http://schemas.microsoft.com/office/drawing/2014/main" id="{A93E4420-9CF0-4AE6-981F-EF644F7042B6}"/>
              </a:ext>
            </a:extLst>
          </p:cNvPr>
          <p:cNvSpPr/>
          <p:nvPr/>
        </p:nvSpPr>
        <p:spPr>
          <a:xfrm rot="5400000">
            <a:off x="2683430" y="1286296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Brace 75">
            <a:extLst>
              <a:ext uri="{FF2B5EF4-FFF2-40B4-BE49-F238E27FC236}">
                <a16:creationId xmlns:a16="http://schemas.microsoft.com/office/drawing/2014/main" id="{FB94DE82-2590-4154-B2BA-C8209BDD5247}"/>
              </a:ext>
            </a:extLst>
          </p:cNvPr>
          <p:cNvSpPr/>
          <p:nvPr/>
        </p:nvSpPr>
        <p:spPr>
          <a:xfrm rot="5400000">
            <a:off x="5475603" y="1284301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Brace 76">
            <a:extLst>
              <a:ext uri="{FF2B5EF4-FFF2-40B4-BE49-F238E27FC236}">
                <a16:creationId xmlns:a16="http://schemas.microsoft.com/office/drawing/2014/main" id="{729D2D5E-2CF3-41A6-81E2-2B65C42C6F85}"/>
              </a:ext>
            </a:extLst>
          </p:cNvPr>
          <p:cNvSpPr/>
          <p:nvPr/>
        </p:nvSpPr>
        <p:spPr>
          <a:xfrm rot="5400000">
            <a:off x="2163929" y="3112378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Brace 77">
            <a:extLst>
              <a:ext uri="{FF2B5EF4-FFF2-40B4-BE49-F238E27FC236}">
                <a16:creationId xmlns:a16="http://schemas.microsoft.com/office/drawing/2014/main" id="{73C79BD2-B8E3-49BD-B5F1-4A0DEE0C2E4B}"/>
              </a:ext>
            </a:extLst>
          </p:cNvPr>
          <p:cNvSpPr/>
          <p:nvPr/>
        </p:nvSpPr>
        <p:spPr>
          <a:xfrm rot="5400000">
            <a:off x="4956102" y="3110383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Brace 78">
            <a:extLst>
              <a:ext uri="{FF2B5EF4-FFF2-40B4-BE49-F238E27FC236}">
                <a16:creationId xmlns:a16="http://schemas.microsoft.com/office/drawing/2014/main" id="{91AA2D53-273F-4040-BE65-A7F8DB9C8586}"/>
              </a:ext>
            </a:extLst>
          </p:cNvPr>
          <p:cNvSpPr/>
          <p:nvPr/>
        </p:nvSpPr>
        <p:spPr>
          <a:xfrm rot="5400000">
            <a:off x="1962235" y="4941854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ight Brace 79">
            <a:extLst>
              <a:ext uri="{FF2B5EF4-FFF2-40B4-BE49-F238E27FC236}">
                <a16:creationId xmlns:a16="http://schemas.microsoft.com/office/drawing/2014/main" id="{3154320B-E945-4A2B-9C26-0902ED18359A}"/>
              </a:ext>
            </a:extLst>
          </p:cNvPr>
          <p:cNvSpPr/>
          <p:nvPr/>
        </p:nvSpPr>
        <p:spPr>
          <a:xfrm rot="5400000">
            <a:off x="5723382" y="4201178"/>
            <a:ext cx="274963" cy="3649981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B5EDD6C-601C-4D3A-A9BF-E2B846C90378}"/>
              </a:ext>
            </a:extLst>
          </p:cNvPr>
          <p:cNvSpPr txBox="1"/>
          <p:nvPr/>
        </p:nvSpPr>
        <p:spPr>
          <a:xfrm>
            <a:off x="2306162" y="2475567"/>
            <a:ext cx="99071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Vế 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089790F-7758-408E-858D-6B3C593F2488}"/>
              </a:ext>
            </a:extLst>
          </p:cNvPr>
          <p:cNvSpPr txBox="1"/>
          <p:nvPr/>
        </p:nvSpPr>
        <p:spPr>
          <a:xfrm>
            <a:off x="5098335" y="2533737"/>
            <a:ext cx="99071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Vế 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FB90695-80D6-4B1D-BA57-222F7C6F49B7}"/>
              </a:ext>
            </a:extLst>
          </p:cNvPr>
          <p:cNvSpPr txBox="1"/>
          <p:nvPr/>
        </p:nvSpPr>
        <p:spPr>
          <a:xfrm>
            <a:off x="1800049" y="4361353"/>
            <a:ext cx="99071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Vế 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4E2FBD0-9F73-4709-8EE2-0A727BA2596A}"/>
              </a:ext>
            </a:extLst>
          </p:cNvPr>
          <p:cNvSpPr txBox="1"/>
          <p:nvPr/>
        </p:nvSpPr>
        <p:spPr>
          <a:xfrm>
            <a:off x="4592222" y="4419523"/>
            <a:ext cx="99071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Vế 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6931F63-5571-408E-BA27-D39B133912C8}"/>
              </a:ext>
            </a:extLst>
          </p:cNvPr>
          <p:cNvSpPr txBox="1"/>
          <p:nvPr/>
        </p:nvSpPr>
        <p:spPr>
          <a:xfrm>
            <a:off x="1589025" y="6114839"/>
            <a:ext cx="99071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Vế 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39843D1-0829-429F-9A5D-2266CE2758B1}"/>
              </a:ext>
            </a:extLst>
          </p:cNvPr>
          <p:cNvSpPr txBox="1"/>
          <p:nvPr/>
        </p:nvSpPr>
        <p:spPr>
          <a:xfrm>
            <a:off x="5304033" y="6193923"/>
            <a:ext cx="99071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Vế 2</a:t>
            </a:r>
          </a:p>
        </p:txBody>
      </p:sp>
    </p:spTree>
    <p:extLst>
      <p:ext uri="{BB962C8B-B14F-4D97-AF65-F5344CB8AC3E}">
        <p14:creationId xmlns:p14="http://schemas.microsoft.com/office/powerpoint/2010/main" val="208235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108" grpId="0"/>
      <p:bldP spid="110" grpId="0"/>
      <p:bldP spid="97" grpId="0"/>
      <p:bldP spid="98" grpId="0"/>
      <p:bldP spid="114" grpId="0"/>
      <p:bldP spid="1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0">
            <a:extLst>
              <a:ext uri="{FF2B5EF4-FFF2-40B4-BE49-F238E27FC236}">
                <a16:creationId xmlns:a16="http://schemas.microsoft.com/office/drawing/2014/main" id="{D46BFBC5-199D-4C96-BF39-076B18FFA76C}"/>
              </a:ext>
            </a:extLst>
          </p:cNvPr>
          <p:cNvGrpSpPr/>
          <p:nvPr/>
        </p:nvGrpSpPr>
        <p:grpSpPr>
          <a:xfrm>
            <a:off x="-537029" y="-696686"/>
            <a:ext cx="13266058" cy="8164288"/>
            <a:chOff x="1251662" y="1243647"/>
            <a:chExt cx="6556824" cy="4453996"/>
          </a:xfrm>
        </p:grpSpPr>
        <p:sp>
          <p:nvSpPr>
            <p:cNvPr id="11" name="任意多边形: 形状 27">
              <a:extLst>
                <a:ext uri="{FF2B5EF4-FFF2-40B4-BE49-F238E27FC236}">
                  <a16:creationId xmlns:a16="http://schemas.microsoft.com/office/drawing/2014/main" id="{1A40A0F9-7C54-4BB2-A7BD-9FC97FD22C66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29">
              <a:extLst>
                <a:ext uri="{FF2B5EF4-FFF2-40B4-BE49-F238E27FC236}">
                  <a16:creationId xmlns:a16="http://schemas.microsoft.com/office/drawing/2014/main" id="{25FC2E1D-1220-440D-B20A-99997E5C6DDB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16" name="图片 4">
            <a:extLst>
              <a:ext uri="{FF2B5EF4-FFF2-40B4-BE49-F238E27FC236}">
                <a16:creationId xmlns:a16="http://schemas.microsoft.com/office/drawing/2014/main" id="{0FC78F26-2A1F-4F8C-8468-935078C32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1410" y="0"/>
            <a:ext cx="1480590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7" name="图片 4">
            <a:extLst>
              <a:ext uri="{FF2B5EF4-FFF2-40B4-BE49-F238E27FC236}">
                <a16:creationId xmlns:a16="http://schemas.microsoft.com/office/drawing/2014/main" id="{766F2464-0895-47DA-B31B-61A7F8AD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480590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EA4E84-9234-4E99-849D-D1A3AA829A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4" y="1323859"/>
            <a:ext cx="313695" cy="481424"/>
          </a:xfrm>
          <a:prstGeom prst="rect">
            <a:avLst/>
          </a:prstGeom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89A25FCB-CE1C-4FC3-9116-4286812BB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336" y="136561"/>
            <a:ext cx="10597328" cy="1018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4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3. Có thể tách mỗi cụm chủ ngữ - vị ngữ trong các câu ghép nói trên thành một câu đơn được không? Vì sao?</a:t>
            </a: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081B5679-6E6E-42DB-BCEC-D3E453824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445" y="1302961"/>
            <a:ext cx="106936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Hễ con chó đi chậm, con khỉ cấu hai tai chó giật giật.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2C854FB-C00B-4F0C-A525-7059B441E804}"/>
              </a:ext>
            </a:extLst>
          </p:cNvPr>
          <p:cNvCxnSpPr>
            <a:cxnSpLocks/>
          </p:cNvCxnSpPr>
          <p:nvPr/>
        </p:nvCxnSpPr>
        <p:spPr>
          <a:xfrm>
            <a:off x="1660213" y="1805283"/>
            <a:ext cx="1080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C7F54FC-9427-44C5-9F7D-B2CFE00E09D3}"/>
              </a:ext>
            </a:extLst>
          </p:cNvPr>
          <p:cNvSpPr txBox="1"/>
          <p:nvPr/>
        </p:nvSpPr>
        <p:spPr>
          <a:xfrm>
            <a:off x="2663468" y="1167603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15C9FFB-AB4B-49FE-BC7E-42EEA5E1F84D}"/>
              </a:ext>
            </a:extLst>
          </p:cNvPr>
          <p:cNvGrpSpPr/>
          <p:nvPr/>
        </p:nvGrpSpPr>
        <p:grpSpPr>
          <a:xfrm>
            <a:off x="2904350" y="1787957"/>
            <a:ext cx="1229871" cy="114388"/>
            <a:chOff x="10895913" y="2911456"/>
            <a:chExt cx="988721" cy="2541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AE873CA-0E55-4BFE-B408-F29108A65A98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ECB687F-B2C1-47F8-AF39-E80FB28C0EE2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634B430-43AC-4D91-8EFC-525F5AE1FF27}"/>
              </a:ext>
            </a:extLst>
          </p:cNvPr>
          <p:cNvSpPr txBox="1"/>
          <p:nvPr/>
        </p:nvSpPr>
        <p:spPr>
          <a:xfrm>
            <a:off x="5275904" y="1188617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9B698E4-5140-4E58-83E9-86E2564C7B48}"/>
              </a:ext>
            </a:extLst>
          </p:cNvPr>
          <p:cNvCxnSpPr>
            <a:cxnSpLocks/>
          </p:cNvCxnSpPr>
          <p:nvPr/>
        </p:nvCxnSpPr>
        <p:spPr>
          <a:xfrm>
            <a:off x="4290969" y="1785424"/>
            <a:ext cx="999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408194-084E-47B4-B746-A3B72F069116}"/>
              </a:ext>
            </a:extLst>
          </p:cNvPr>
          <p:cNvGrpSpPr/>
          <p:nvPr/>
        </p:nvGrpSpPr>
        <p:grpSpPr>
          <a:xfrm>
            <a:off x="5543479" y="1775236"/>
            <a:ext cx="3535267" cy="118130"/>
            <a:chOff x="10895913" y="2911456"/>
            <a:chExt cx="988721" cy="2541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89D9A6D-5C03-45CC-9995-6E67375F1D59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86D8DC4-71A3-4DCF-B353-5A087CFE9900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FD344B9B-CBED-417E-8D44-5D4264BB3D30}"/>
              </a:ext>
            </a:extLst>
          </p:cNvPr>
          <p:cNvSpPr txBox="1"/>
          <p:nvPr/>
        </p:nvSpPr>
        <p:spPr>
          <a:xfrm>
            <a:off x="1617820" y="1913365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5E54188-513C-4DAD-B77A-510088542E64}"/>
              </a:ext>
            </a:extLst>
          </p:cNvPr>
          <p:cNvSpPr txBox="1"/>
          <p:nvPr/>
        </p:nvSpPr>
        <p:spPr>
          <a:xfrm>
            <a:off x="3052556" y="1913365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7BC4531-D110-4223-BC45-4A7BEC10BF8E}"/>
              </a:ext>
            </a:extLst>
          </p:cNvPr>
          <p:cNvSpPr txBox="1"/>
          <p:nvPr/>
        </p:nvSpPr>
        <p:spPr>
          <a:xfrm>
            <a:off x="4454396" y="1921612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2146B88-FFDC-492C-8377-4E454A1092D7}"/>
              </a:ext>
            </a:extLst>
          </p:cNvPr>
          <p:cNvSpPr txBox="1"/>
          <p:nvPr/>
        </p:nvSpPr>
        <p:spPr>
          <a:xfrm>
            <a:off x="5889132" y="1921612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75" name="Right Brace 74">
            <a:extLst>
              <a:ext uri="{FF2B5EF4-FFF2-40B4-BE49-F238E27FC236}">
                <a16:creationId xmlns:a16="http://schemas.microsoft.com/office/drawing/2014/main" id="{A93E4420-9CF0-4AE6-981F-EF644F7042B6}"/>
              </a:ext>
            </a:extLst>
          </p:cNvPr>
          <p:cNvSpPr/>
          <p:nvPr/>
        </p:nvSpPr>
        <p:spPr>
          <a:xfrm rot="5400000">
            <a:off x="2683430" y="1286296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Brace 75">
            <a:extLst>
              <a:ext uri="{FF2B5EF4-FFF2-40B4-BE49-F238E27FC236}">
                <a16:creationId xmlns:a16="http://schemas.microsoft.com/office/drawing/2014/main" id="{FB94DE82-2590-4154-B2BA-C8209BDD5247}"/>
              </a:ext>
            </a:extLst>
          </p:cNvPr>
          <p:cNvSpPr/>
          <p:nvPr/>
        </p:nvSpPr>
        <p:spPr>
          <a:xfrm rot="5400000">
            <a:off x="5475603" y="1284301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B5EDD6C-601C-4D3A-A9BF-E2B846C90378}"/>
              </a:ext>
            </a:extLst>
          </p:cNvPr>
          <p:cNvSpPr txBox="1"/>
          <p:nvPr/>
        </p:nvSpPr>
        <p:spPr>
          <a:xfrm>
            <a:off x="2306162" y="2475567"/>
            <a:ext cx="99071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Vế 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089790F-7758-408E-858D-6B3C593F2488}"/>
              </a:ext>
            </a:extLst>
          </p:cNvPr>
          <p:cNvSpPr txBox="1"/>
          <p:nvPr/>
        </p:nvSpPr>
        <p:spPr>
          <a:xfrm>
            <a:off x="5098335" y="2533737"/>
            <a:ext cx="99071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Vế 2</a:t>
            </a:r>
          </a:p>
        </p:txBody>
      </p:sp>
      <p:sp>
        <p:nvSpPr>
          <p:cNvPr id="81" name="Text Box 2">
            <a:extLst>
              <a:ext uri="{FF2B5EF4-FFF2-40B4-BE49-F238E27FC236}">
                <a16:creationId xmlns:a16="http://schemas.microsoft.com/office/drawing/2014/main" id="{4AABBEAC-BEC1-4F27-BEB7-11E938C60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610" y="3134217"/>
            <a:ext cx="37956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Hễ con chó đi chậm.</a:t>
            </a:r>
          </a:p>
        </p:txBody>
      </p:sp>
      <p:sp>
        <p:nvSpPr>
          <p:cNvPr id="82" name="Text Box 2">
            <a:extLst>
              <a:ext uri="{FF2B5EF4-FFF2-40B4-BE49-F238E27FC236}">
                <a16:creationId xmlns:a16="http://schemas.microsoft.com/office/drawing/2014/main" id="{89461D34-54D7-4D54-AB69-4A8CF45D8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0692" y="3134217"/>
            <a:ext cx="63535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Con khỉ cấu hai tai chó giật giật. 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54009EB-C06E-41B9-9098-29BAF3A9C7CE}"/>
              </a:ext>
            </a:extLst>
          </p:cNvPr>
          <p:cNvSpPr txBox="1"/>
          <p:nvPr/>
        </p:nvSpPr>
        <p:spPr>
          <a:xfrm>
            <a:off x="2898740" y="3050368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FC5E3C4-F62E-4394-96C6-51E0E2F1687E}"/>
              </a:ext>
            </a:extLst>
          </p:cNvPr>
          <p:cNvCxnSpPr>
            <a:cxnSpLocks/>
          </p:cNvCxnSpPr>
          <p:nvPr/>
        </p:nvCxnSpPr>
        <p:spPr>
          <a:xfrm>
            <a:off x="1755759" y="3666225"/>
            <a:ext cx="11620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4B318-92D1-4514-96CC-D14761EC21AC}"/>
              </a:ext>
            </a:extLst>
          </p:cNvPr>
          <p:cNvGrpSpPr/>
          <p:nvPr/>
        </p:nvGrpSpPr>
        <p:grpSpPr>
          <a:xfrm>
            <a:off x="3151801" y="3636987"/>
            <a:ext cx="1377081" cy="82002"/>
            <a:chOff x="10895913" y="2911456"/>
            <a:chExt cx="988721" cy="25417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3A6D852-6D71-4367-8034-9DD13DEAE770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B54427C-6728-42E4-A71E-DB836C6F30D7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9AC8977D-A1D4-42CB-A85F-33CD8C3F5E47}"/>
              </a:ext>
            </a:extLst>
          </p:cNvPr>
          <p:cNvSpPr txBox="1"/>
          <p:nvPr/>
        </p:nvSpPr>
        <p:spPr>
          <a:xfrm>
            <a:off x="2001929" y="3712602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884A8FD-9B6F-4A4D-82AF-7E227730A02B}"/>
              </a:ext>
            </a:extLst>
          </p:cNvPr>
          <p:cNvSpPr txBox="1"/>
          <p:nvPr/>
        </p:nvSpPr>
        <p:spPr>
          <a:xfrm>
            <a:off x="3276696" y="3767515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C408AA9-30D4-441D-9D08-D551C41A57AC}"/>
              </a:ext>
            </a:extLst>
          </p:cNvPr>
          <p:cNvSpPr txBox="1"/>
          <p:nvPr/>
        </p:nvSpPr>
        <p:spPr>
          <a:xfrm>
            <a:off x="6153285" y="3056755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ECEA593A-EDC3-46DD-A539-1D855254D0A9}"/>
              </a:ext>
            </a:extLst>
          </p:cNvPr>
          <p:cNvCxnSpPr>
            <a:cxnSpLocks/>
          </p:cNvCxnSpPr>
          <p:nvPr/>
        </p:nvCxnSpPr>
        <p:spPr>
          <a:xfrm>
            <a:off x="4880939" y="3658098"/>
            <a:ext cx="1353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817986E-9C6A-4C61-931B-55883050F2AF}"/>
              </a:ext>
            </a:extLst>
          </p:cNvPr>
          <p:cNvGrpSpPr/>
          <p:nvPr/>
        </p:nvGrpSpPr>
        <p:grpSpPr>
          <a:xfrm>
            <a:off x="6406346" y="3681474"/>
            <a:ext cx="3950707" cy="85052"/>
            <a:chOff x="10895913" y="2911456"/>
            <a:chExt cx="988721" cy="25417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4FBB56B-F80C-4C7E-B83D-DF354B3C237B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FAEB27-6EF8-4E9D-984F-ECA6BCB3DBED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39DC7CDF-ADB3-421E-AA1B-24B34B546751}"/>
              </a:ext>
            </a:extLst>
          </p:cNvPr>
          <p:cNvSpPr txBox="1"/>
          <p:nvPr/>
        </p:nvSpPr>
        <p:spPr>
          <a:xfrm>
            <a:off x="5256474" y="3718989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BD14722-A63B-4B3B-AC3F-BF72C4889882}"/>
              </a:ext>
            </a:extLst>
          </p:cNvPr>
          <p:cNvSpPr txBox="1"/>
          <p:nvPr/>
        </p:nvSpPr>
        <p:spPr>
          <a:xfrm>
            <a:off x="6531241" y="3773902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  <p:pic>
        <p:nvPicPr>
          <p:cNvPr id="125" name="图片 19">
            <a:extLst>
              <a:ext uri="{FF2B5EF4-FFF2-40B4-BE49-F238E27FC236}">
                <a16:creationId xmlns:a16="http://schemas.microsoft.com/office/drawing/2014/main" id="{F002D811-9072-4526-9FFF-2F21018DE0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52"/>
          <a:stretch/>
        </p:blipFill>
        <p:spPr>
          <a:xfrm>
            <a:off x="0" y="5589726"/>
            <a:ext cx="1939353" cy="1268273"/>
          </a:xfrm>
          <a:prstGeom prst="rect">
            <a:avLst/>
          </a:prstGeom>
        </p:spPr>
      </p:pic>
      <p:pic>
        <p:nvPicPr>
          <p:cNvPr id="126" name="图片 19">
            <a:extLst>
              <a:ext uri="{FF2B5EF4-FFF2-40B4-BE49-F238E27FC236}">
                <a16:creationId xmlns:a16="http://schemas.microsoft.com/office/drawing/2014/main" id="{77B19ABD-5265-4EBE-8AF6-6C93D45E8E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4" t="23663"/>
          <a:stretch/>
        </p:blipFill>
        <p:spPr>
          <a:xfrm>
            <a:off x="10602975" y="5676935"/>
            <a:ext cx="1589024" cy="1181064"/>
          </a:xfrm>
          <a:prstGeom prst="rect">
            <a:avLst/>
          </a:prstGeom>
        </p:spPr>
      </p:pic>
      <p:sp>
        <p:nvSpPr>
          <p:cNvPr id="53" name="Text Box 2">
            <a:extLst>
              <a:ext uri="{FF2B5EF4-FFF2-40B4-BE49-F238E27FC236}">
                <a16:creationId xmlns:a16="http://schemas.microsoft.com/office/drawing/2014/main" id="{D10C7097-F3F5-4242-B562-9F78AD05E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947" y="4822835"/>
            <a:ext cx="9704106" cy="908864"/>
          </a:xfrm>
          <a:prstGeom prst="round2DiagRect">
            <a:avLst>
              <a:gd name="adj1" fmla="val 50000"/>
              <a:gd name="adj2" fmla="val 0"/>
            </a:avLst>
          </a:prstGeom>
          <a:noFill/>
          <a:ln w="38100">
            <a:solidFill>
              <a:srgbClr val="009C17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9C17"/>
                </a:solidFill>
                <a:latin typeface="Times New Roman" panose="02020603050405020304" pitchFamily="18" charset="0"/>
              </a:rPr>
              <a:t>Các câu đơn rời rạc, không liên quan với nhau.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6F977BF-D970-4129-A691-0EEAC851FD4E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59838" y="49215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2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108" grpId="0"/>
      <p:bldP spid="110" grpId="0"/>
      <p:bldP spid="81" grpId="0"/>
      <p:bldP spid="82" grpId="0"/>
      <p:bldP spid="95" grpId="0"/>
      <p:bldP spid="102" grpId="0"/>
      <p:bldP spid="103" grpId="0"/>
      <p:bldP spid="112" grpId="0"/>
      <p:bldP spid="123" grpId="0"/>
      <p:bldP spid="124" grpId="0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0">
            <a:extLst>
              <a:ext uri="{FF2B5EF4-FFF2-40B4-BE49-F238E27FC236}">
                <a16:creationId xmlns:a16="http://schemas.microsoft.com/office/drawing/2014/main" id="{D46BFBC5-199D-4C96-BF39-076B18FFA76C}"/>
              </a:ext>
            </a:extLst>
          </p:cNvPr>
          <p:cNvGrpSpPr/>
          <p:nvPr/>
        </p:nvGrpSpPr>
        <p:grpSpPr>
          <a:xfrm>
            <a:off x="-537029" y="-696686"/>
            <a:ext cx="13266058" cy="8164288"/>
            <a:chOff x="1251662" y="1243647"/>
            <a:chExt cx="6556824" cy="4453996"/>
          </a:xfrm>
        </p:grpSpPr>
        <p:sp>
          <p:nvSpPr>
            <p:cNvPr id="11" name="任意多边形: 形状 27">
              <a:extLst>
                <a:ext uri="{FF2B5EF4-FFF2-40B4-BE49-F238E27FC236}">
                  <a16:creationId xmlns:a16="http://schemas.microsoft.com/office/drawing/2014/main" id="{1A40A0F9-7C54-4BB2-A7BD-9FC97FD22C66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29">
              <a:extLst>
                <a:ext uri="{FF2B5EF4-FFF2-40B4-BE49-F238E27FC236}">
                  <a16:creationId xmlns:a16="http://schemas.microsoft.com/office/drawing/2014/main" id="{25FC2E1D-1220-440D-B20A-99997E5C6DDB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16" name="图片 4">
            <a:extLst>
              <a:ext uri="{FF2B5EF4-FFF2-40B4-BE49-F238E27FC236}">
                <a16:creationId xmlns:a16="http://schemas.microsoft.com/office/drawing/2014/main" id="{0FC78F26-2A1F-4F8C-8468-935078C32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1410" y="0"/>
            <a:ext cx="1480590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7" name="图片 4">
            <a:extLst>
              <a:ext uri="{FF2B5EF4-FFF2-40B4-BE49-F238E27FC236}">
                <a16:creationId xmlns:a16="http://schemas.microsoft.com/office/drawing/2014/main" id="{766F2464-0895-47DA-B31B-61A7F8AD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480590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9" name="图片 19">
            <a:extLst>
              <a:ext uri="{FF2B5EF4-FFF2-40B4-BE49-F238E27FC236}">
                <a16:creationId xmlns:a16="http://schemas.microsoft.com/office/drawing/2014/main" id="{442657EB-A3B7-4B8C-B5C1-DE902B4E4E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52"/>
          <a:stretch/>
        </p:blipFill>
        <p:spPr>
          <a:xfrm>
            <a:off x="0" y="5589726"/>
            <a:ext cx="1939353" cy="1268273"/>
          </a:xfrm>
          <a:prstGeom prst="rect">
            <a:avLst/>
          </a:prstGeom>
        </p:spPr>
      </p:pic>
      <p:pic>
        <p:nvPicPr>
          <p:cNvPr id="118" name="图片 19">
            <a:extLst>
              <a:ext uri="{FF2B5EF4-FFF2-40B4-BE49-F238E27FC236}">
                <a16:creationId xmlns:a16="http://schemas.microsoft.com/office/drawing/2014/main" id="{83447FB7-B1BF-40BB-A8D7-34BC12A66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4" t="23663"/>
          <a:stretch/>
        </p:blipFill>
        <p:spPr>
          <a:xfrm>
            <a:off x="10602975" y="5676935"/>
            <a:ext cx="1589024" cy="1181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3A840-434A-4A3A-8341-B28ACD41A5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02" y="1649470"/>
            <a:ext cx="312488" cy="403752"/>
          </a:xfrm>
          <a:prstGeom prst="rect">
            <a:avLst/>
          </a:prstGeom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89A25FCB-CE1C-4FC3-9116-4286812BB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336" y="136561"/>
            <a:ext cx="10597328" cy="1018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4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3. Có thể tách mỗi cụm chủ ngữ - vị ngữ trong các câu ghép nói trên thành một câu đơn được không? Vì sao?</a:t>
            </a: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6EFBD5B0-BF4B-4666-BFF0-001E47BFA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353" y="1589736"/>
            <a:ext cx="106936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Con chó chạy sải thì khỉ gò lưng như người phi ngựa.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7AFAE86-0E32-48A4-AF61-4394FA5A93CC}"/>
              </a:ext>
            </a:extLst>
          </p:cNvPr>
          <p:cNvCxnSpPr>
            <a:cxnSpLocks/>
          </p:cNvCxnSpPr>
          <p:nvPr/>
        </p:nvCxnSpPr>
        <p:spPr>
          <a:xfrm>
            <a:off x="2161487" y="2139051"/>
            <a:ext cx="1080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35C427C-DF97-4DE8-9104-855B4C065234}"/>
              </a:ext>
            </a:extLst>
          </p:cNvPr>
          <p:cNvSpPr txBox="1"/>
          <p:nvPr/>
        </p:nvSpPr>
        <p:spPr>
          <a:xfrm>
            <a:off x="3164742" y="1501371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F71361-C01A-4F88-914F-3C420CEDC64C}"/>
              </a:ext>
            </a:extLst>
          </p:cNvPr>
          <p:cNvGrpSpPr/>
          <p:nvPr/>
        </p:nvGrpSpPr>
        <p:grpSpPr>
          <a:xfrm>
            <a:off x="3405624" y="2121725"/>
            <a:ext cx="1262779" cy="105404"/>
            <a:chOff x="10895913" y="2911456"/>
            <a:chExt cx="988721" cy="2541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D1E14F-0232-412E-84F2-83E797E90F53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E393EF7-4080-4B99-B498-932CF642B237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B7CE7762-A703-48F0-8D28-4523C6B2666F}"/>
              </a:ext>
            </a:extLst>
          </p:cNvPr>
          <p:cNvSpPr txBox="1"/>
          <p:nvPr/>
        </p:nvSpPr>
        <p:spPr>
          <a:xfrm>
            <a:off x="5542562" y="1522090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3070CAC-4345-40A2-8BC3-7093DC614978}"/>
              </a:ext>
            </a:extLst>
          </p:cNvPr>
          <p:cNvCxnSpPr>
            <a:cxnSpLocks/>
          </p:cNvCxnSpPr>
          <p:nvPr/>
        </p:nvCxnSpPr>
        <p:spPr>
          <a:xfrm>
            <a:off x="5194637" y="2118897"/>
            <a:ext cx="362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53D3B9-77F4-4F7B-AAEE-3A5B7D427ABF}"/>
              </a:ext>
            </a:extLst>
          </p:cNvPr>
          <p:cNvGrpSpPr/>
          <p:nvPr/>
        </p:nvGrpSpPr>
        <p:grpSpPr>
          <a:xfrm>
            <a:off x="5810137" y="2108709"/>
            <a:ext cx="4224465" cy="118420"/>
            <a:chOff x="10895913" y="2911456"/>
            <a:chExt cx="988721" cy="2541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882FDFE-3B5E-46AF-AF0A-C577D15CC522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3614BD-444C-411B-8D03-409A0275F78D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495F12E1-0E19-40DF-B387-76640C7A814C}"/>
              </a:ext>
            </a:extLst>
          </p:cNvPr>
          <p:cNvSpPr txBox="1"/>
          <p:nvPr/>
        </p:nvSpPr>
        <p:spPr>
          <a:xfrm>
            <a:off x="1995375" y="2145460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8DF3E03-239A-4DA6-BA4D-7EDDBDD88910}"/>
              </a:ext>
            </a:extLst>
          </p:cNvPr>
          <p:cNvSpPr txBox="1"/>
          <p:nvPr/>
        </p:nvSpPr>
        <p:spPr>
          <a:xfrm>
            <a:off x="3430111" y="2145460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290FBBA-2862-4710-8BEA-FCBA3BA57CF5}"/>
              </a:ext>
            </a:extLst>
          </p:cNvPr>
          <p:cNvSpPr txBox="1"/>
          <p:nvPr/>
        </p:nvSpPr>
        <p:spPr>
          <a:xfrm>
            <a:off x="4831951" y="2153707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FD50587-42B4-4F2B-BE64-5272FC1A7F9E}"/>
              </a:ext>
            </a:extLst>
          </p:cNvPr>
          <p:cNvSpPr txBox="1"/>
          <p:nvPr/>
        </p:nvSpPr>
        <p:spPr>
          <a:xfrm>
            <a:off x="6266687" y="2153707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77" name="Right Brace 76">
            <a:extLst>
              <a:ext uri="{FF2B5EF4-FFF2-40B4-BE49-F238E27FC236}">
                <a16:creationId xmlns:a16="http://schemas.microsoft.com/office/drawing/2014/main" id="{729D2D5E-2CF3-41A6-81E2-2B65C42C6F85}"/>
              </a:ext>
            </a:extLst>
          </p:cNvPr>
          <p:cNvSpPr/>
          <p:nvPr/>
        </p:nvSpPr>
        <p:spPr>
          <a:xfrm rot="5400000">
            <a:off x="3090837" y="1580187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Brace 77">
            <a:extLst>
              <a:ext uri="{FF2B5EF4-FFF2-40B4-BE49-F238E27FC236}">
                <a16:creationId xmlns:a16="http://schemas.microsoft.com/office/drawing/2014/main" id="{73C79BD2-B8E3-49BD-B5F1-4A0DEE0C2E4B}"/>
              </a:ext>
            </a:extLst>
          </p:cNvPr>
          <p:cNvSpPr/>
          <p:nvPr/>
        </p:nvSpPr>
        <p:spPr>
          <a:xfrm rot="5400000">
            <a:off x="5883010" y="1578192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FB90695-80D6-4B1D-BA57-222F7C6F49B7}"/>
              </a:ext>
            </a:extLst>
          </p:cNvPr>
          <p:cNvSpPr txBox="1"/>
          <p:nvPr/>
        </p:nvSpPr>
        <p:spPr>
          <a:xfrm>
            <a:off x="2726957" y="2829162"/>
            <a:ext cx="99071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Vế 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4E2FBD0-9F73-4709-8EE2-0A727BA2596A}"/>
              </a:ext>
            </a:extLst>
          </p:cNvPr>
          <p:cNvSpPr txBox="1"/>
          <p:nvPr/>
        </p:nvSpPr>
        <p:spPr>
          <a:xfrm>
            <a:off x="5519130" y="2887332"/>
            <a:ext cx="99071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Vế 2</a:t>
            </a:r>
          </a:p>
        </p:txBody>
      </p:sp>
      <p:sp>
        <p:nvSpPr>
          <p:cNvPr id="81" name="Text Box 2">
            <a:extLst>
              <a:ext uri="{FF2B5EF4-FFF2-40B4-BE49-F238E27FC236}">
                <a16:creationId xmlns:a16="http://schemas.microsoft.com/office/drawing/2014/main" id="{061F2FF2-D1C1-47D8-9276-756AF45B0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490" y="3549673"/>
            <a:ext cx="29059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Con chó chạy sải.</a:t>
            </a:r>
          </a:p>
        </p:txBody>
      </p:sp>
      <p:sp>
        <p:nvSpPr>
          <p:cNvPr id="82" name="Text Box 2">
            <a:extLst>
              <a:ext uri="{FF2B5EF4-FFF2-40B4-BE49-F238E27FC236}">
                <a16:creationId xmlns:a16="http://schemas.microsoft.com/office/drawing/2014/main" id="{C9B42248-BFB4-46AD-ABA4-246D79260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790" y="3549673"/>
            <a:ext cx="54865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Khỉ gò lưng như người phi ngựa.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88DA8F-3DA1-4F6C-8094-EAF051EF23CC}"/>
              </a:ext>
            </a:extLst>
          </p:cNvPr>
          <p:cNvSpPr txBox="1"/>
          <p:nvPr/>
        </p:nvSpPr>
        <p:spPr>
          <a:xfrm>
            <a:off x="2993407" y="3424970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9D1DD83-1B0A-4D57-B4F0-F78502E3136B}"/>
              </a:ext>
            </a:extLst>
          </p:cNvPr>
          <p:cNvCxnSpPr>
            <a:cxnSpLocks/>
          </p:cNvCxnSpPr>
          <p:nvPr/>
        </p:nvCxnSpPr>
        <p:spPr>
          <a:xfrm>
            <a:off x="1825609" y="4035983"/>
            <a:ext cx="11620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113CAB7-8849-4722-B238-2A7CBB25C376}"/>
              </a:ext>
            </a:extLst>
          </p:cNvPr>
          <p:cNvGrpSpPr/>
          <p:nvPr/>
        </p:nvGrpSpPr>
        <p:grpSpPr>
          <a:xfrm>
            <a:off x="3269540" y="4036691"/>
            <a:ext cx="1327158" cy="92146"/>
            <a:chOff x="10895913" y="2911456"/>
            <a:chExt cx="988721" cy="25417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448F266-5AFE-4464-8924-A89187E751A9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C2C7EE-0D13-485A-88C4-E8995127DC99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BD71D9A9-BA7B-495C-ACA0-EBD322A9D1C7}"/>
              </a:ext>
            </a:extLst>
          </p:cNvPr>
          <p:cNvSpPr txBox="1"/>
          <p:nvPr/>
        </p:nvSpPr>
        <p:spPr>
          <a:xfrm>
            <a:off x="2012766" y="4106990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3268DE0-DFE4-4AA5-BFE1-095C21696AE6}"/>
              </a:ext>
            </a:extLst>
          </p:cNvPr>
          <p:cNvSpPr txBox="1"/>
          <p:nvPr/>
        </p:nvSpPr>
        <p:spPr>
          <a:xfrm>
            <a:off x="3379290" y="4158210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9D955FD-2348-438E-8C47-AA4109009F4A}"/>
              </a:ext>
            </a:extLst>
          </p:cNvPr>
          <p:cNvSpPr txBox="1"/>
          <p:nvPr/>
        </p:nvSpPr>
        <p:spPr>
          <a:xfrm>
            <a:off x="5686322" y="3444291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5794AB2-CD33-48B8-B347-BD6F4CF114E8}"/>
              </a:ext>
            </a:extLst>
          </p:cNvPr>
          <p:cNvCxnSpPr>
            <a:cxnSpLocks/>
          </p:cNvCxnSpPr>
          <p:nvPr/>
        </p:nvCxnSpPr>
        <p:spPr>
          <a:xfrm>
            <a:off x="4831951" y="4075233"/>
            <a:ext cx="9132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17BF7A6-38B5-47C2-84A2-5CE8B6A057AE}"/>
              </a:ext>
            </a:extLst>
          </p:cNvPr>
          <p:cNvGrpSpPr/>
          <p:nvPr/>
        </p:nvGrpSpPr>
        <p:grpSpPr>
          <a:xfrm>
            <a:off x="5916600" y="4098609"/>
            <a:ext cx="3950707" cy="85052"/>
            <a:chOff x="10895913" y="2911456"/>
            <a:chExt cx="988721" cy="25417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16958CEB-2A96-46A7-8EE8-6AFCF5E36B7A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AB79622-CBE4-44A2-8762-9F771642617F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9F648829-2E23-4C2B-B090-E9B0F1AF8ADD}"/>
              </a:ext>
            </a:extLst>
          </p:cNvPr>
          <p:cNvSpPr txBox="1"/>
          <p:nvPr/>
        </p:nvSpPr>
        <p:spPr>
          <a:xfrm>
            <a:off x="4766728" y="4136124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B8DF0A6-1830-4C7D-87E7-7ADE67A35C05}"/>
              </a:ext>
            </a:extLst>
          </p:cNvPr>
          <p:cNvSpPr txBox="1"/>
          <p:nvPr/>
        </p:nvSpPr>
        <p:spPr>
          <a:xfrm>
            <a:off x="7502655" y="4155010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47" name="Text Box 2">
            <a:extLst>
              <a:ext uri="{FF2B5EF4-FFF2-40B4-BE49-F238E27FC236}">
                <a16:creationId xmlns:a16="http://schemas.microsoft.com/office/drawing/2014/main" id="{AC37CC15-72DA-4B03-A472-CCF4B8A38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947" y="4822835"/>
            <a:ext cx="9704106" cy="908864"/>
          </a:xfrm>
          <a:prstGeom prst="round2DiagRect">
            <a:avLst>
              <a:gd name="adj1" fmla="val 50000"/>
              <a:gd name="adj2" fmla="val 0"/>
            </a:avLst>
          </a:prstGeom>
          <a:noFill/>
          <a:ln w="38100">
            <a:solidFill>
              <a:srgbClr val="009C17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9C17"/>
                </a:solidFill>
                <a:latin typeface="Times New Roman" panose="02020603050405020304" pitchFamily="18" charset="0"/>
              </a:rPr>
              <a:t>Các câu đơn rời rạc, không liên quan với nhau.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1DC1912-86E2-407A-8DF1-8104DA2A1939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59838" y="49215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2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97" grpId="0"/>
      <p:bldP spid="98" grpId="0"/>
      <p:bldP spid="81" grpId="0"/>
      <p:bldP spid="82" grpId="0"/>
      <p:bldP spid="95" grpId="0"/>
      <p:bldP spid="102" grpId="0"/>
      <p:bldP spid="103" grpId="0"/>
      <p:bldP spid="104" grpId="0"/>
      <p:bldP spid="111" grpId="0"/>
      <p:bldP spid="112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0">
            <a:extLst>
              <a:ext uri="{FF2B5EF4-FFF2-40B4-BE49-F238E27FC236}">
                <a16:creationId xmlns:a16="http://schemas.microsoft.com/office/drawing/2014/main" id="{D46BFBC5-199D-4C96-BF39-076B18FFA76C}"/>
              </a:ext>
            </a:extLst>
          </p:cNvPr>
          <p:cNvGrpSpPr/>
          <p:nvPr/>
        </p:nvGrpSpPr>
        <p:grpSpPr>
          <a:xfrm>
            <a:off x="-537029" y="-696686"/>
            <a:ext cx="13266058" cy="8164288"/>
            <a:chOff x="1251662" y="1243647"/>
            <a:chExt cx="6556824" cy="4453996"/>
          </a:xfrm>
        </p:grpSpPr>
        <p:sp>
          <p:nvSpPr>
            <p:cNvPr id="11" name="任意多边形: 形状 27">
              <a:extLst>
                <a:ext uri="{FF2B5EF4-FFF2-40B4-BE49-F238E27FC236}">
                  <a16:creationId xmlns:a16="http://schemas.microsoft.com/office/drawing/2014/main" id="{1A40A0F9-7C54-4BB2-A7BD-9FC97FD22C66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29">
              <a:extLst>
                <a:ext uri="{FF2B5EF4-FFF2-40B4-BE49-F238E27FC236}">
                  <a16:creationId xmlns:a16="http://schemas.microsoft.com/office/drawing/2014/main" id="{25FC2E1D-1220-440D-B20A-99997E5C6DDB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16" name="图片 4">
            <a:extLst>
              <a:ext uri="{FF2B5EF4-FFF2-40B4-BE49-F238E27FC236}">
                <a16:creationId xmlns:a16="http://schemas.microsoft.com/office/drawing/2014/main" id="{0FC78F26-2A1F-4F8C-8468-935078C32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01290" y="0"/>
            <a:ext cx="990710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7" name="图片 4">
            <a:extLst>
              <a:ext uri="{FF2B5EF4-FFF2-40B4-BE49-F238E27FC236}">
                <a16:creationId xmlns:a16="http://schemas.microsoft.com/office/drawing/2014/main" id="{766F2464-0895-47DA-B31B-61A7F8AD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112689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9" name="图片 19">
            <a:extLst>
              <a:ext uri="{FF2B5EF4-FFF2-40B4-BE49-F238E27FC236}">
                <a16:creationId xmlns:a16="http://schemas.microsoft.com/office/drawing/2014/main" id="{442657EB-A3B7-4B8C-B5C1-DE902B4E4E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52"/>
          <a:stretch/>
        </p:blipFill>
        <p:spPr>
          <a:xfrm>
            <a:off x="0" y="5589726"/>
            <a:ext cx="1939353" cy="1268273"/>
          </a:xfrm>
          <a:prstGeom prst="rect">
            <a:avLst/>
          </a:prstGeom>
        </p:spPr>
      </p:pic>
      <p:pic>
        <p:nvPicPr>
          <p:cNvPr id="118" name="图片 19">
            <a:extLst>
              <a:ext uri="{FF2B5EF4-FFF2-40B4-BE49-F238E27FC236}">
                <a16:creationId xmlns:a16="http://schemas.microsoft.com/office/drawing/2014/main" id="{83447FB7-B1BF-40BB-A8D7-34BC12A66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4" t="23663"/>
          <a:stretch/>
        </p:blipFill>
        <p:spPr>
          <a:xfrm>
            <a:off x="10602975" y="5676935"/>
            <a:ext cx="1589024" cy="11810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3FF2A0-F2D0-45C2-A077-2989FA5313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896">
            <a:off x="825656" y="1394699"/>
            <a:ext cx="295510" cy="401753"/>
          </a:xfrm>
          <a:prstGeom prst="rect">
            <a:avLst/>
          </a:prstGeom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89A25FCB-CE1C-4FC3-9116-4286812BB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336" y="136561"/>
            <a:ext cx="10597328" cy="1018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4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3. Có thể tách mỗi cụm chủ ngữ - vị ngữ trong các câu ghép nói trên thành một câu đơn được không? Vì sao?</a:t>
            </a: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F1797FD9-D9ED-44CF-90C3-3E0673B45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00" y="1851346"/>
            <a:ext cx="11077514" cy="53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Chó chạy thong thả, khỉ buông thõng hai tay, ngồi ngúc nga ngúc ngắc.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A96E2D2-7737-43B1-A81F-1BA6CBFF778B}"/>
              </a:ext>
            </a:extLst>
          </p:cNvPr>
          <p:cNvSpPr txBox="1"/>
          <p:nvPr/>
        </p:nvSpPr>
        <p:spPr>
          <a:xfrm>
            <a:off x="1442299" y="1708341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025A35B-16C2-4416-8C8C-C6BF3D079851}"/>
              </a:ext>
            </a:extLst>
          </p:cNvPr>
          <p:cNvCxnSpPr>
            <a:cxnSpLocks/>
          </p:cNvCxnSpPr>
          <p:nvPr/>
        </p:nvCxnSpPr>
        <p:spPr>
          <a:xfrm>
            <a:off x="842009" y="2348690"/>
            <a:ext cx="658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A3FA66C-52AF-4174-B9ED-703C417758AE}"/>
              </a:ext>
            </a:extLst>
          </p:cNvPr>
          <p:cNvGrpSpPr/>
          <p:nvPr/>
        </p:nvGrpSpPr>
        <p:grpSpPr>
          <a:xfrm>
            <a:off x="1608275" y="2374090"/>
            <a:ext cx="2248826" cy="93495"/>
            <a:chOff x="10895913" y="2911456"/>
            <a:chExt cx="988721" cy="2541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CB2668C-0E52-4C6B-95F7-260032828094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C0C2E5C-FD11-4BE5-B51E-DE24463C82FA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C709F75-39E9-4268-A5BA-9E3DEC03798D}"/>
              </a:ext>
            </a:extLst>
          </p:cNvPr>
          <p:cNvSpPr txBox="1"/>
          <p:nvPr/>
        </p:nvSpPr>
        <p:spPr>
          <a:xfrm>
            <a:off x="4442478" y="1739778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D647B5E-3EBF-48A4-BE64-B06B53A3115B}"/>
              </a:ext>
            </a:extLst>
          </p:cNvPr>
          <p:cNvCxnSpPr>
            <a:cxnSpLocks/>
          </p:cNvCxnSpPr>
          <p:nvPr/>
        </p:nvCxnSpPr>
        <p:spPr>
          <a:xfrm>
            <a:off x="3996800" y="2349285"/>
            <a:ext cx="510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72624BD-AC0A-43EB-AB86-321875728128}"/>
              </a:ext>
            </a:extLst>
          </p:cNvPr>
          <p:cNvGrpSpPr/>
          <p:nvPr/>
        </p:nvGrpSpPr>
        <p:grpSpPr>
          <a:xfrm>
            <a:off x="4722752" y="2339097"/>
            <a:ext cx="6831035" cy="127028"/>
            <a:chOff x="10895913" y="2911456"/>
            <a:chExt cx="988721" cy="2541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6196DFA-C94E-4A9E-A543-AFDC455266DF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B3C0456-42C6-4459-8F37-CD1D73D2A5E2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C7124CF4-81CE-4432-88FE-A8DF462CE40E}"/>
              </a:ext>
            </a:extLst>
          </p:cNvPr>
          <p:cNvSpPr txBox="1"/>
          <p:nvPr/>
        </p:nvSpPr>
        <p:spPr>
          <a:xfrm>
            <a:off x="732022" y="2406434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76CCAFA-0979-42C6-B134-5C035251B862}"/>
              </a:ext>
            </a:extLst>
          </p:cNvPr>
          <p:cNvSpPr txBox="1"/>
          <p:nvPr/>
        </p:nvSpPr>
        <p:spPr>
          <a:xfrm>
            <a:off x="2167091" y="2418381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F660285-61DB-4B98-8C0A-4EF0F0284C0F}"/>
              </a:ext>
            </a:extLst>
          </p:cNvPr>
          <p:cNvSpPr txBox="1"/>
          <p:nvPr/>
        </p:nvSpPr>
        <p:spPr>
          <a:xfrm>
            <a:off x="3831654" y="2382684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794EF40-F605-4E61-B4B5-E05F404E20C1}"/>
              </a:ext>
            </a:extLst>
          </p:cNvPr>
          <p:cNvSpPr txBox="1"/>
          <p:nvPr/>
        </p:nvSpPr>
        <p:spPr>
          <a:xfrm>
            <a:off x="6688370" y="2382684"/>
            <a:ext cx="89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79" name="Right Brace 78">
            <a:extLst>
              <a:ext uri="{FF2B5EF4-FFF2-40B4-BE49-F238E27FC236}">
                <a16:creationId xmlns:a16="http://schemas.microsoft.com/office/drawing/2014/main" id="{91AA2D53-273F-4040-BE65-A7F8DB9C8586}"/>
              </a:ext>
            </a:extLst>
          </p:cNvPr>
          <p:cNvSpPr/>
          <p:nvPr/>
        </p:nvSpPr>
        <p:spPr>
          <a:xfrm rot="5400000">
            <a:off x="1812491" y="1862197"/>
            <a:ext cx="236174" cy="2129615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ight Brace 79">
            <a:extLst>
              <a:ext uri="{FF2B5EF4-FFF2-40B4-BE49-F238E27FC236}">
                <a16:creationId xmlns:a16="http://schemas.microsoft.com/office/drawing/2014/main" id="{3154320B-E945-4A2B-9C26-0902ED18359A}"/>
              </a:ext>
            </a:extLst>
          </p:cNvPr>
          <p:cNvSpPr/>
          <p:nvPr/>
        </p:nvSpPr>
        <p:spPr>
          <a:xfrm rot="5400000">
            <a:off x="5573638" y="1121521"/>
            <a:ext cx="274963" cy="3649981"/>
          </a:xfrm>
          <a:prstGeom prst="rightBrace">
            <a:avLst>
              <a:gd name="adj1" fmla="val 47931"/>
              <a:gd name="adj2" fmla="val 50000"/>
            </a:avLst>
          </a:prstGeom>
          <a:ln w="38100">
            <a:solidFill>
              <a:srgbClr val="009C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6931F63-5571-408E-BA27-D39B133912C8}"/>
              </a:ext>
            </a:extLst>
          </p:cNvPr>
          <p:cNvSpPr txBox="1"/>
          <p:nvPr/>
        </p:nvSpPr>
        <p:spPr>
          <a:xfrm>
            <a:off x="1439281" y="3035182"/>
            <a:ext cx="99071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Vế 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39843D1-0829-429F-9A5D-2266CE2758B1}"/>
              </a:ext>
            </a:extLst>
          </p:cNvPr>
          <p:cNvSpPr txBox="1"/>
          <p:nvPr/>
        </p:nvSpPr>
        <p:spPr>
          <a:xfrm>
            <a:off x="5154289" y="3114266"/>
            <a:ext cx="99071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9C17"/>
                </a:solidFill>
                <a:latin typeface="Times New Roman" panose="02020603050405020304" pitchFamily="18" charset="0"/>
              </a:rPr>
              <a:t>Vế 2</a:t>
            </a:r>
          </a:p>
        </p:txBody>
      </p:sp>
      <p:sp>
        <p:nvSpPr>
          <p:cNvPr id="81" name="Text Box 2">
            <a:extLst>
              <a:ext uri="{FF2B5EF4-FFF2-40B4-BE49-F238E27FC236}">
                <a16:creationId xmlns:a16="http://schemas.microsoft.com/office/drawing/2014/main" id="{6795650F-4E09-4BB8-B3FE-476B53D23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022" y="3659790"/>
            <a:ext cx="3264778" cy="53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Chó chạy thong thả. </a:t>
            </a:r>
          </a:p>
        </p:txBody>
      </p:sp>
      <p:sp>
        <p:nvSpPr>
          <p:cNvPr id="82" name="Text Box 2">
            <a:extLst>
              <a:ext uri="{FF2B5EF4-FFF2-40B4-BE49-F238E27FC236}">
                <a16:creationId xmlns:a16="http://schemas.microsoft.com/office/drawing/2014/main" id="{57C281F8-D185-463F-BDED-A5C3DD3CC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6799" y="3659790"/>
            <a:ext cx="8283709" cy="53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Khỉ buông thõng hai tay, ngồi ngúc nga ngúc ngắc.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1A25D0-A0DA-4F03-B8EB-7A6CA33AAB37}"/>
              </a:ext>
            </a:extLst>
          </p:cNvPr>
          <p:cNvSpPr txBox="1"/>
          <p:nvPr/>
        </p:nvSpPr>
        <p:spPr>
          <a:xfrm>
            <a:off x="2093330" y="3588675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90538B0-3149-4F01-A74D-9B199E1A3DAD}"/>
              </a:ext>
            </a:extLst>
          </p:cNvPr>
          <p:cNvCxnSpPr>
            <a:cxnSpLocks/>
          </p:cNvCxnSpPr>
          <p:nvPr/>
        </p:nvCxnSpPr>
        <p:spPr>
          <a:xfrm>
            <a:off x="925532" y="4199688"/>
            <a:ext cx="11620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B29254D-54B7-4D70-B80D-A5F6155E568D}"/>
              </a:ext>
            </a:extLst>
          </p:cNvPr>
          <p:cNvGrpSpPr/>
          <p:nvPr/>
        </p:nvGrpSpPr>
        <p:grpSpPr>
          <a:xfrm>
            <a:off x="2369463" y="4200396"/>
            <a:ext cx="1327158" cy="92146"/>
            <a:chOff x="10895913" y="2911456"/>
            <a:chExt cx="988721" cy="2541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68EE200-F529-4372-B601-01CBC839DD0B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8787084-E86A-42BE-9460-749B9C47CB59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5B47518-7806-437B-8B0D-07E33EAE04C2}"/>
              </a:ext>
            </a:extLst>
          </p:cNvPr>
          <p:cNvSpPr txBox="1"/>
          <p:nvPr/>
        </p:nvSpPr>
        <p:spPr>
          <a:xfrm>
            <a:off x="1112689" y="4270695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513E4D-A97A-4EBE-BE46-0069C2B120C1}"/>
              </a:ext>
            </a:extLst>
          </p:cNvPr>
          <p:cNvSpPr txBox="1"/>
          <p:nvPr/>
        </p:nvSpPr>
        <p:spPr>
          <a:xfrm>
            <a:off x="2479213" y="4270695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614119-18A4-459D-A644-B2B9F66539C7}"/>
              </a:ext>
            </a:extLst>
          </p:cNvPr>
          <p:cNvSpPr txBox="1"/>
          <p:nvPr/>
        </p:nvSpPr>
        <p:spPr>
          <a:xfrm>
            <a:off x="4535126" y="3528984"/>
            <a:ext cx="61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</a:t>
            </a:r>
            <a:endParaRPr lang="en-US" sz="3200" b="1">
              <a:solidFill>
                <a:srgbClr val="FFC000"/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434F32F-5E03-4326-989B-BCD0E902C7CF}"/>
              </a:ext>
            </a:extLst>
          </p:cNvPr>
          <p:cNvCxnSpPr>
            <a:cxnSpLocks/>
          </p:cNvCxnSpPr>
          <p:nvPr/>
        </p:nvCxnSpPr>
        <p:spPr>
          <a:xfrm>
            <a:off x="4033988" y="4199688"/>
            <a:ext cx="5671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FF8ED6C-F14C-4C47-AE3A-45D05F3E63CF}"/>
              </a:ext>
            </a:extLst>
          </p:cNvPr>
          <p:cNvGrpSpPr/>
          <p:nvPr/>
        </p:nvGrpSpPr>
        <p:grpSpPr>
          <a:xfrm>
            <a:off x="4796669" y="4165347"/>
            <a:ext cx="6925160" cy="77963"/>
            <a:chOff x="10895913" y="2911456"/>
            <a:chExt cx="988721" cy="2541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2DB3DBE-CD99-4BBF-92FF-1AC1A7B87F08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36873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18BF3C4-3E15-4E19-8F23-667A589EB03D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913" y="2911456"/>
              <a:ext cx="98872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44A562A2-F4AD-4A5D-9C56-5B2C5B1C09C0}"/>
              </a:ext>
            </a:extLst>
          </p:cNvPr>
          <p:cNvSpPr txBox="1"/>
          <p:nvPr/>
        </p:nvSpPr>
        <p:spPr>
          <a:xfrm>
            <a:off x="3866651" y="4270695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8334C8-846E-4800-AC10-48CF92877508}"/>
              </a:ext>
            </a:extLst>
          </p:cNvPr>
          <p:cNvSpPr txBox="1"/>
          <p:nvPr/>
        </p:nvSpPr>
        <p:spPr>
          <a:xfrm>
            <a:off x="6602578" y="4270695"/>
            <a:ext cx="894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VN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68" name="Text Box 2">
            <a:extLst>
              <a:ext uri="{FF2B5EF4-FFF2-40B4-BE49-F238E27FC236}">
                <a16:creationId xmlns:a16="http://schemas.microsoft.com/office/drawing/2014/main" id="{33662B1F-0EA9-4C17-AABC-4B3B7C81E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947" y="4822835"/>
            <a:ext cx="9704106" cy="908864"/>
          </a:xfrm>
          <a:prstGeom prst="round2DiagRect">
            <a:avLst>
              <a:gd name="adj1" fmla="val 50000"/>
              <a:gd name="adj2" fmla="val 0"/>
            </a:avLst>
          </a:prstGeom>
          <a:noFill/>
          <a:ln w="38100">
            <a:solidFill>
              <a:srgbClr val="009C17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9C17"/>
                </a:solidFill>
                <a:latin typeface="Times New Roman" panose="02020603050405020304" pitchFamily="18" charset="0"/>
              </a:rPr>
              <a:t>Các câu đơn rời rạc, không liên quan với nhau.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E59225B-4764-4D36-8A9D-F5D8554C1C8B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84200" y="4921592"/>
            <a:ext cx="888438" cy="8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114" grpId="0"/>
      <p:bldP spid="115" grpId="0"/>
      <p:bldP spid="81" grpId="0"/>
      <p:bldP spid="82" grpId="0"/>
      <p:bldP spid="47" grpId="0"/>
      <p:bldP spid="52" grpId="0"/>
      <p:bldP spid="53" grpId="0"/>
      <p:bldP spid="54" grpId="0"/>
      <p:bldP spid="59" grpId="0"/>
      <p:bldP spid="60" grpId="0"/>
      <p:bldP spid="6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8A6C9E3-5AA9-446D-B7CA-280E35A25C84}">
  <we:reference id="wa104380121" version="2.0.0.0" store="en-US" storeType="OMEX"/>
  <we:alternateReferences>
    <we:reference id="wa104380121" version="2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2174</TotalTime>
  <Words>1060</Words>
  <Application>Microsoft Macintosh PowerPoint</Application>
  <PresentationFormat>Widescreen</PresentationFormat>
  <Paragraphs>185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思源黑体 CN Bold</vt:lpstr>
      <vt:lpstr>等线</vt:lpstr>
      <vt:lpstr>Calibri</vt:lpstr>
      <vt:lpstr>UTM French Vanilla</vt:lpstr>
      <vt:lpstr>UVN Banh Mi</vt:lpstr>
      <vt:lpstr>Arial</vt:lpstr>
      <vt:lpstr>等线 Light</vt:lpstr>
      <vt:lpstr>字魂20号-石头体</vt:lpstr>
      <vt:lpstr>#9Slide06 SVNClementine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Microsoft Office User</cp:lastModifiedBy>
  <cp:revision>80</cp:revision>
  <dcterms:created xsi:type="dcterms:W3CDTF">2021-07-02T00:58:11Z</dcterms:created>
  <dcterms:modified xsi:type="dcterms:W3CDTF">2022-01-24T20:09:43Z</dcterms:modified>
  <cp:category>9Slide.vn</cp:category>
</cp:coreProperties>
</file>