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60" r:id="rId4"/>
    <p:sldId id="261" r:id="rId5"/>
    <p:sldId id="262" r:id="rId6"/>
    <p:sldId id="263" r:id="rId7"/>
    <p:sldId id="264" r:id="rId8"/>
    <p:sldId id="265" r:id="rId9"/>
    <p:sldId id="266" r:id="rId10"/>
  </p:sldIdLst>
  <p:sldSz cx="12190413"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980" autoAdjust="0"/>
  </p:normalViewPr>
  <p:slideViewPr>
    <p:cSldViewPr>
      <p:cViewPr varScale="1">
        <p:scale>
          <a:sx n="106" d="100"/>
          <a:sy n="106" d="100"/>
        </p:scale>
        <p:origin x="7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FB279-AA64-4273-9764-C43B1D6CEB98}" type="datetimeFigureOut">
              <a:rPr lang="en-US" smtClean="0"/>
              <a:t>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A1956-1A74-439F-B02C-AD54374C22E5}" type="slidenum">
              <a:rPr lang="en-US" smtClean="0"/>
              <a:t>‹#›</a:t>
            </a:fld>
            <a:endParaRPr lang="en-US"/>
          </a:p>
        </p:txBody>
      </p:sp>
    </p:spTree>
    <p:extLst>
      <p:ext uri="{BB962C8B-B14F-4D97-AF65-F5344CB8AC3E}">
        <p14:creationId xmlns:p14="http://schemas.microsoft.com/office/powerpoint/2010/main" val="3696677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DA1956-1A74-439F-B02C-AD54374C22E5}" type="slidenum">
              <a:rPr lang="en-US" smtClean="0"/>
              <a:t>7</a:t>
            </a:fld>
            <a:endParaRPr lang="en-US"/>
          </a:p>
        </p:txBody>
      </p:sp>
    </p:spTree>
    <p:extLst>
      <p:ext uri="{BB962C8B-B14F-4D97-AF65-F5344CB8AC3E}">
        <p14:creationId xmlns:p14="http://schemas.microsoft.com/office/powerpoint/2010/main" val="120073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21955793-5284-4F4F-82F6-2D628DD6C9D5}" type="datetimeFigureOut">
              <a:rPr lang="vi-VN" smtClean="0"/>
              <a:t>04/01/2022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1592027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1955793-5284-4F4F-82F6-2D628DD6C9D5}" type="datetimeFigureOut">
              <a:rPr lang="vi-VN" smtClean="0"/>
              <a:t>04/01/2022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1912721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1955793-5284-4F4F-82F6-2D628DD6C9D5}" type="datetimeFigureOut">
              <a:rPr lang="vi-VN" smtClean="0"/>
              <a:t>04/01/2022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420384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1955793-5284-4F4F-82F6-2D628DD6C9D5}" type="datetimeFigureOut">
              <a:rPr lang="vi-VN" smtClean="0"/>
              <a:t>04/01/2022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327843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55793-5284-4F4F-82F6-2D628DD6C9D5}" type="datetimeFigureOut">
              <a:rPr lang="vi-VN" smtClean="0"/>
              <a:t>04/01/2022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267809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21955793-5284-4F4F-82F6-2D628DD6C9D5}" type="datetimeFigureOut">
              <a:rPr lang="vi-VN" smtClean="0"/>
              <a:t>04/01/2022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369619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21955793-5284-4F4F-82F6-2D628DD6C9D5}" type="datetimeFigureOut">
              <a:rPr lang="vi-VN" smtClean="0"/>
              <a:t>04/01/2022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344642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21955793-5284-4F4F-82F6-2D628DD6C9D5}" type="datetimeFigureOut">
              <a:rPr lang="vi-VN" smtClean="0"/>
              <a:t>04/01/2022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306920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55793-5284-4F4F-82F6-2D628DD6C9D5}" type="datetimeFigureOut">
              <a:rPr lang="vi-VN" smtClean="0"/>
              <a:t>04/01/2022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392060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955793-5284-4F4F-82F6-2D628DD6C9D5}" type="datetimeFigureOut">
              <a:rPr lang="vi-VN" smtClean="0"/>
              <a:t>04/01/2022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257625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955793-5284-4F4F-82F6-2D628DD6C9D5}" type="datetimeFigureOut">
              <a:rPr lang="vi-VN" smtClean="0"/>
              <a:t>04/01/2022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C70DE5F-BB58-4712-B8A5-04638C9C0721}" type="slidenum">
              <a:rPr lang="vi-VN" smtClean="0"/>
              <a:t>‹#›</a:t>
            </a:fld>
            <a:endParaRPr lang="vi-VN"/>
          </a:p>
        </p:txBody>
      </p:sp>
    </p:spTree>
    <p:extLst>
      <p:ext uri="{BB962C8B-B14F-4D97-AF65-F5344CB8AC3E}">
        <p14:creationId xmlns:p14="http://schemas.microsoft.com/office/powerpoint/2010/main" val="5315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55793-5284-4F4F-82F6-2D628DD6C9D5}" type="datetimeFigureOut">
              <a:rPr lang="vi-VN" smtClean="0"/>
              <a:t>04/01/2022</a:t>
            </a:fld>
            <a:endParaRPr lang="vi-VN"/>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0DE5F-BB58-4712-B8A5-04638C9C0721}" type="slidenum">
              <a:rPr lang="vi-VN" smtClean="0"/>
              <a:t>‹#›</a:t>
            </a:fld>
            <a:endParaRPr lang="vi-VN"/>
          </a:p>
        </p:txBody>
      </p:sp>
    </p:spTree>
    <p:extLst>
      <p:ext uri="{BB962C8B-B14F-4D97-AF65-F5344CB8AC3E}">
        <p14:creationId xmlns:p14="http://schemas.microsoft.com/office/powerpoint/2010/main" val="2656243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18" Type="http://schemas.openxmlformats.org/officeDocument/2006/relationships/image" Target="../media/image15.png"/><Relationship Id="rId3" Type="http://schemas.openxmlformats.org/officeDocument/2006/relationships/image" Target="../media/image7.png"/><Relationship Id="rId21" Type="http://schemas.microsoft.com/office/2007/relationships/hdphoto" Target="../media/hdphoto11.wdp"/><Relationship Id="rId7" Type="http://schemas.openxmlformats.org/officeDocument/2006/relationships/image" Target="../media/image9.png"/><Relationship Id="rId12" Type="http://schemas.openxmlformats.org/officeDocument/2006/relationships/image" Target="../media/image12.png"/><Relationship Id="rId17" Type="http://schemas.microsoft.com/office/2007/relationships/hdphoto" Target="../media/hdphoto9.wdp"/><Relationship Id="rId2" Type="http://schemas.openxmlformats.org/officeDocument/2006/relationships/image" Target="../media/image4.jp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8.png"/><Relationship Id="rId15" Type="http://schemas.microsoft.com/office/2007/relationships/hdphoto" Target="../media/hdphoto8.wdp"/><Relationship Id="rId23" Type="http://schemas.microsoft.com/office/2007/relationships/hdphoto" Target="../media/hdphoto12.wdp"/><Relationship Id="rId10" Type="http://schemas.openxmlformats.org/officeDocument/2006/relationships/image" Target="../media/image11.png"/><Relationship Id="rId19" Type="http://schemas.microsoft.com/office/2007/relationships/hdphoto" Target="../media/hdphoto10.wdp"/><Relationship Id="rId4" Type="http://schemas.microsoft.com/office/2007/relationships/hdphoto" Target="../media/hdphoto3.wdp"/><Relationship Id="rId9" Type="http://schemas.openxmlformats.org/officeDocument/2006/relationships/image" Target="../media/image10.jpeg"/><Relationship Id="rId14" Type="http://schemas.openxmlformats.org/officeDocument/2006/relationships/image" Target="../media/image13.png"/><Relationship Id="rId22"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7.png"/><Relationship Id="rId18" Type="http://schemas.microsoft.com/office/2007/relationships/hdphoto" Target="../media/hdphoto15.wdp"/><Relationship Id="rId3" Type="http://schemas.openxmlformats.org/officeDocument/2006/relationships/image" Target="../media/image4.jpg"/><Relationship Id="rId7" Type="http://schemas.microsoft.com/office/2007/relationships/hdphoto" Target="../media/hdphoto5.wdp"/><Relationship Id="rId12" Type="http://schemas.microsoft.com/office/2007/relationships/hdphoto" Target="../media/hdphoto7.wdp"/><Relationship Id="rId17" Type="http://schemas.openxmlformats.org/officeDocument/2006/relationships/image" Target="../media/image20.png"/><Relationship Id="rId2" Type="http://schemas.openxmlformats.org/officeDocument/2006/relationships/notesSlide" Target="../notesSlides/notesSlide1.xml"/><Relationship Id="rId16" Type="http://schemas.microsoft.com/office/2007/relationships/hdphoto" Target="../media/hdphoto14.wdp"/><Relationship Id="rId20" Type="http://schemas.microsoft.com/office/2007/relationships/hdphoto" Target="../media/hdphoto16.wdp"/><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microsoft.com/office/2007/relationships/hdphoto" Target="../media/hdphoto12.wdp"/><Relationship Id="rId15" Type="http://schemas.openxmlformats.org/officeDocument/2006/relationships/image" Target="../media/image19.png"/><Relationship Id="rId10" Type="http://schemas.microsoft.com/office/2007/relationships/hdphoto" Target="../media/hdphoto13.wdp"/><Relationship Id="rId19"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8.png"/><Relationship Id="rId1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88;p1"/>
          <p:cNvSpPr txBox="1"/>
          <p:nvPr/>
        </p:nvSpPr>
        <p:spPr>
          <a:xfrm>
            <a:off x="2729748" y="836712"/>
            <a:ext cx="6730917" cy="2839208"/>
          </a:xfrm>
          <a:prstGeom prst="rect">
            <a:avLst/>
          </a:prstGeom>
          <a:noFill/>
          <a:ln>
            <a:noFill/>
          </a:ln>
        </p:spPr>
        <p:txBody>
          <a:bodyPr spcFirstLastPara="1" wrap="square" lIns="68569" tIns="34275" rIns="68569" bIns="34275" anchor="t" anchorCtr="0">
            <a:spAutoFit/>
            <a:scene3d>
              <a:camera prst="orthographicFront"/>
              <a:lightRig rig="soft" dir="t">
                <a:rot lat="0" lon="0" rev="10800000"/>
              </a:lightRig>
            </a:scene3d>
            <a:sp3d>
              <a:bevelT w="27940" h="12700"/>
              <a:contourClr>
                <a:srgbClr val="DDDDDD"/>
              </a:contourClr>
            </a:sp3d>
          </a:bodyPr>
          <a:lstStyle/>
          <a:p>
            <a:pPr algn="ct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sym typeface="Arial"/>
              </a:rPr>
              <a:t>CHÀO MỪNG CÁC </a:t>
            </a: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EM</a:t>
            </a:r>
            <a:r>
              <a:rPr lang="en-US"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sym typeface="Arial"/>
              </a:rPr>
              <a:t> ĐẾN VỚI TIẾT HỌC</a:t>
            </a:r>
            <a:endParaRPr sz="6000" b="1" spc="150"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sym typeface="Arial"/>
            </a:endParaRPr>
          </a:p>
        </p:txBody>
      </p:sp>
      <p:sp>
        <p:nvSpPr>
          <p:cNvPr id="3" name="Huy Duẩn"/>
          <p:cNvSpPr txBox="1"/>
          <p:nvPr/>
        </p:nvSpPr>
        <p:spPr>
          <a:xfrm>
            <a:off x="4742310" y="4653136"/>
            <a:ext cx="4718355" cy="746328"/>
          </a:xfrm>
          <a:prstGeom prst="rect">
            <a:avLst/>
          </a:prstGeom>
          <a:noFill/>
          <a:ln>
            <a:noFill/>
          </a:ln>
        </p:spPr>
        <p:txBody>
          <a:bodyPr spcFirstLastPara="1" wrap="square" lIns="68569" tIns="34275" rIns="68569" bIns="34275" anchor="t" anchorCtr="0">
            <a:spAutoFit/>
          </a:bodyPr>
          <a:lstStyle/>
          <a:p>
            <a:pPr algn="ctr"/>
            <a:r>
              <a:rPr lang="en-US" sz="4400" b="1" dirty="0">
                <a:solidFill>
                  <a:srgbClr val="0000FF"/>
                </a:solidFill>
                <a:latin typeface="Times New Roman"/>
                <a:ea typeface="Times New Roman"/>
                <a:cs typeface="Times New Roman"/>
                <a:sym typeface="Times New Roman"/>
              </a:rPr>
              <a:t>GV: Chu </a:t>
            </a:r>
            <a:r>
              <a:rPr lang="en-US" sz="4400" b="1" dirty="0" err="1">
                <a:solidFill>
                  <a:srgbClr val="0000FF"/>
                </a:solidFill>
                <a:latin typeface="Times New Roman"/>
                <a:ea typeface="Times New Roman"/>
                <a:cs typeface="Times New Roman"/>
                <a:sym typeface="Times New Roman"/>
              </a:rPr>
              <a:t>Thị</a:t>
            </a:r>
            <a:r>
              <a:rPr lang="en-US" sz="4400" b="1" dirty="0">
                <a:solidFill>
                  <a:srgbClr val="0000FF"/>
                </a:solidFill>
                <a:latin typeface="Times New Roman"/>
                <a:ea typeface="Times New Roman"/>
                <a:cs typeface="Times New Roman"/>
                <a:sym typeface="Times New Roman"/>
              </a:rPr>
              <a:t> </a:t>
            </a:r>
            <a:r>
              <a:rPr lang="en-US" sz="4400" b="1" dirty="0" err="1">
                <a:solidFill>
                  <a:srgbClr val="0000FF"/>
                </a:solidFill>
                <a:latin typeface="Times New Roman"/>
                <a:ea typeface="Times New Roman"/>
                <a:cs typeface="Times New Roman"/>
                <a:sym typeface="Times New Roman"/>
              </a:rPr>
              <a:t>Trâm</a:t>
            </a:r>
            <a:endParaRPr sz="4400" b="1" dirty="0">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089604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2000" fill="hold"/>
                                        <p:tgtEl>
                                          <p:spTgt spid="2"/>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74169" y="1484784"/>
            <a:ext cx="9242074"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ÔN TẬP VỀ HÌNH HỌC VÀ ĐO LƯỜNG</a:t>
            </a:r>
            <a:endParaRPr lang="en-US"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28514936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608838" y="3062570"/>
            <a:ext cx="2972738"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8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Tiết</a:t>
            </a:r>
            <a:r>
              <a:rPr lang="en-US" sz="8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3278739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79001" y="201712"/>
            <a:ext cx="7316405" cy="635000"/>
            <a:chOff x="1253941" y="554838"/>
            <a:chExt cx="7316405" cy="635000"/>
          </a:xfrm>
        </p:grpSpPr>
        <p:grpSp>
          <p:nvGrpSpPr>
            <p:cNvPr id="3" name="Group 2"/>
            <p:cNvGrpSpPr/>
            <p:nvPr/>
          </p:nvGrpSpPr>
          <p:grpSpPr>
            <a:xfrm>
              <a:off x="1253941" y="554838"/>
              <a:ext cx="654049" cy="635000"/>
              <a:chOff x="7934325" y="85725"/>
              <a:chExt cx="654049" cy="635000"/>
            </a:xfrm>
          </p:grpSpPr>
          <p:sp>
            <p:nvSpPr>
              <p:cNvPr id="5" name="Oval 4"/>
              <p:cNvSpPr/>
              <p:nvPr/>
            </p:nvSpPr>
            <p:spPr>
              <a:xfrm>
                <a:off x="8001000" y="152400"/>
                <a:ext cx="520700" cy="495300"/>
              </a:xfrm>
              <a:prstGeom prst="ellipse">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latin typeface="Times New Roman" pitchFamily="18" charset="0"/>
                    <a:cs typeface="Times New Roman" pitchFamily="18" charset="0"/>
                  </a:rPr>
                  <a:t>4</a:t>
                </a:r>
                <a:endParaRPr lang="vi-VN" sz="2800" b="1" dirty="0">
                  <a:solidFill>
                    <a:sysClr val="windowText" lastClr="000000"/>
                  </a:solidFill>
                  <a:latin typeface="Times New Roman" pitchFamily="18" charset="0"/>
                  <a:cs typeface="Times New Roman" pitchFamily="18" charset="0"/>
                </a:endParaRPr>
              </a:p>
            </p:txBody>
          </p:sp>
          <p:sp>
            <p:nvSpPr>
              <p:cNvPr id="6" name="HUY DUẨN"/>
              <p:cNvSpPr/>
              <p:nvPr/>
            </p:nvSpPr>
            <p:spPr>
              <a:xfrm>
                <a:off x="7934325" y="85725"/>
                <a:ext cx="654049" cy="635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1956330" y="592156"/>
              <a:ext cx="6614016" cy="584775"/>
            </a:xfrm>
            <a:prstGeom prst="rect">
              <a:avLst/>
            </a:prstGeom>
            <a:noFill/>
          </p:spPr>
          <p:txBody>
            <a:bodyPr wrap="square" rtlCol="0">
              <a:spAutoFit/>
            </a:bodyPr>
            <a:lstStyle/>
            <a:p>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bìa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grpSp>
      <p:sp>
        <p:nvSpPr>
          <p:cNvPr id="13" name="Rounded Rectangle 12"/>
          <p:cNvSpPr/>
          <p:nvPr/>
        </p:nvSpPr>
        <p:spPr>
          <a:xfrm>
            <a:off x="3646934" y="4581128"/>
            <a:ext cx="5544616" cy="136815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6000" dirty="0" err="1">
                <a:latin typeface="Times New Roman" pitchFamily="18" charset="0"/>
                <a:cs typeface="Times New Roman" pitchFamily="18" charset="0"/>
              </a:rPr>
              <a:t>Hình</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tứ</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giác</a:t>
            </a:r>
            <a:endParaRPr lang="vi-VN" sz="6000" dirty="0">
              <a:latin typeface="Times New Roman" pitchFamily="18" charset="0"/>
              <a:cs typeface="Times New Roman" pitchFamily="18" charset="0"/>
            </a:endParaRPr>
          </a:p>
        </p:txBody>
      </p:sp>
      <p:sp>
        <p:nvSpPr>
          <p:cNvPr id="15" name="Trapezoid 14"/>
          <p:cNvSpPr/>
          <p:nvPr/>
        </p:nvSpPr>
        <p:spPr>
          <a:xfrm rot="1218853">
            <a:off x="6336654" y="1782544"/>
            <a:ext cx="4092444" cy="1709310"/>
          </a:xfrm>
          <a:prstGeom prst="trapezoid">
            <a:avLst>
              <a:gd name="adj" fmla="val 83413"/>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6"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705" b="85232" l="0" r="92966"/>
                    </a14:imgEffect>
                  </a14:imgLayer>
                </a14:imgProps>
              </a:ext>
              <a:ext uri="{28A0092B-C50C-407E-A947-70E740481C1C}">
                <a14:useLocalDpi xmlns:a14="http://schemas.microsoft.com/office/drawing/2010/main" val="0"/>
              </a:ext>
            </a:extLst>
          </a:blip>
          <a:srcRect t="11127" r="8911" b="14912"/>
          <a:stretch/>
        </p:blipFill>
        <p:spPr bwMode="auto">
          <a:xfrm>
            <a:off x="2062758" y="1592032"/>
            <a:ext cx="3552028" cy="209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42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79001" y="201712"/>
            <a:ext cx="10988813" cy="1114536"/>
            <a:chOff x="1253941" y="554838"/>
            <a:chExt cx="10988813" cy="1114536"/>
          </a:xfrm>
        </p:grpSpPr>
        <p:grpSp>
          <p:nvGrpSpPr>
            <p:cNvPr id="3" name="Group 2"/>
            <p:cNvGrpSpPr/>
            <p:nvPr/>
          </p:nvGrpSpPr>
          <p:grpSpPr>
            <a:xfrm>
              <a:off x="1253941" y="554838"/>
              <a:ext cx="654049" cy="635000"/>
              <a:chOff x="7934325" y="85725"/>
              <a:chExt cx="654049" cy="635000"/>
            </a:xfrm>
          </p:grpSpPr>
          <p:sp>
            <p:nvSpPr>
              <p:cNvPr id="5" name="Oval 4"/>
              <p:cNvSpPr/>
              <p:nvPr/>
            </p:nvSpPr>
            <p:spPr>
              <a:xfrm>
                <a:off x="8001000" y="152400"/>
                <a:ext cx="520700" cy="495300"/>
              </a:xfrm>
              <a:prstGeom prst="ellipse">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latin typeface="Times New Roman" pitchFamily="18" charset="0"/>
                    <a:cs typeface="Times New Roman" pitchFamily="18" charset="0"/>
                  </a:rPr>
                  <a:t>4</a:t>
                </a:r>
                <a:endParaRPr lang="vi-VN" sz="2800" b="1" dirty="0">
                  <a:solidFill>
                    <a:sysClr val="windowText" lastClr="000000"/>
                  </a:solidFill>
                  <a:latin typeface="Times New Roman" pitchFamily="18" charset="0"/>
                  <a:cs typeface="Times New Roman" pitchFamily="18" charset="0"/>
                </a:endParaRPr>
              </a:p>
            </p:txBody>
          </p:sp>
          <p:sp>
            <p:nvSpPr>
              <p:cNvPr id="6" name="HUY DUẨN"/>
              <p:cNvSpPr/>
              <p:nvPr/>
            </p:nvSpPr>
            <p:spPr>
              <a:xfrm>
                <a:off x="7934325" y="85725"/>
                <a:ext cx="654049" cy="635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1956330" y="592156"/>
              <a:ext cx="10286424" cy="1077218"/>
            </a:xfrm>
            <a:prstGeom prst="rect">
              <a:avLst/>
            </a:prstGeom>
            <a:noFill/>
          </p:spPr>
          <p:txBody>
            <a:bodyPr wrap="square" rtlCol="0">
              <a:spAutoFit/>
            </a:bodyPr>
            <a:lstStyle/>
            <a:p>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bìa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lắp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vuông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gr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397553" y="1319317"/>
            <a:ext cx="4824536" cy="487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705" b="85232" l="0" r="92966"/>
                    </a14:imgEffect>
                  </a14:imgLayer>
                </a14:imgProps>
              </a:ext>
              <a:ext uri="{28A0092B-C50C-407E-A947-70E740481C1C}">
                <a14:useLocalDpi xmlns:a14="http://schemas.microsoft.com/office/drawing/2010/main" val="0"/>
              </a:ext>
            </a:extLst>
          </a:blip>
          <a:srcRect t="11127" r="8911" b="14912"/>
          <a:stretch/>
        </p:blipFill>
        <p:spPr bwMode="auto">
          <a:xfrm>
            <a:off x="579001" y="2058748"/>
            <a:ext cx="2837119" cy="166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705" b="85232" l="0" r="92966"/>
                    </a14:imgEffect>
                  </a14:imgLayer>
                </a14:imgProps>
              </a:ext>
              <a:ext uri="{28A0092B-C50C-407E-A947-70E740481C1C}">
                <a14:useLocalDpi xmlns:a14="http://schemas.microsoft.com/office/drawing/2010/main" val="0"/>
              </a:ext>
            </a:extLst>
          </a:blip>
          <a:srcRect t="11127" r="8911" b="14912"/>
          <a:stretch/>
        </p:blipFill>
        <p:spPr bwMode="auto">
          <a:xfrm>
            <a:off x="7103318" y="2893556"/>
            <a:ext cx="1800200" cy="1063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rapezoid 12"/>
          <p:cNvSpPr/>
          <p:nvPr/>
        </p:nvSpPr>
        <p:spPr>
          <a:xfrm rot="10800000">
            <a:off x="8003418" y="3755708"/>
            <a:ext cx="2412268" cy="825420"/>
          </a:xfrm>
          <a:prstGeom prst="trapezoid">
            <a:avLst>
              <a:gd name="adj" fmla="val 99395"/>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rapezoid 7"/>
          <p:cNvSpPr/>
          <p:nvPr/>
        </p:nvSpPr>
        <p:spPr>
          <a:xfrm rot="1218853">
            <a:off x="575431" y="4641924"/>
            <a:ext cx="2608064" cy="1025188"/>
          </a:xfrm>
          <a:prstGeom prst="trapezoid">
            <a:avLst>
              <a:gd name="adj" fmla="val 83413"/>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1762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1000"/>
                                        <p:tgtEl>
                                          <p:spTgt spid="2051"/>
                                        </p:tgtEl>
                                      </p:cBhvr>
                                    </p:animEffect>
                                    <p:anim calcmode="lin" valueType="num">
                                      <p:cBhvr>
                                        <p:cTn id="23" dur="1000" fill="hold"/>
                                        <p:tgtEl>
                                          <p:spTgt spid="2051"/>
                                        </p:tgtEl>
                                        <p:attrNameLst>
                                          <p:attrName>ppt_x</p:attrName>
                                        </p:attrNameLst>
                                      </p:cBhvr>
                                      <p:tavLst>
                                        <p:tav tm="0">
                                          <p:val>
                                            <p:strVal val="#ppt_x"/>
                                          </p:val>
                                        </p:tav>
                                        <p:tav tm="100000">
                                          <p:val>
                                            <p:strVal val="#ppt_x"/>
                                          </p:val>
                                        </p:tav>
                                      </p:tavLst>
                                    </p:anim>
                                    <p:anim calcmode="lin" valueType="num">
                                      <p:cBhvr>
                                        <p:cTn id="2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2051"/>
                                        </p:tgtEl>
                                      </p:cBhvr>
                                      <p:by x="60000" y="60000"/>
                                    </p:animScale>
                                  </p:childTnLst>
                                </p:cTn>
                              </p:par>
                              <p:par>
                                <p:cTn id="29" presetID="42" presetClass="path" presetSubtype="0" accel="50000" decel="50000" fill="hold" nodeType="withEffect">
                                  <p:stCondLst>
                                    <p:cond delay="0"/>
                                  </p:stCondLst>
                                  <p:childTnLst>
                                    <p:animMotion origin="layout" path="M 1.87687E-6 -7.40741E-7 L 0.49538 0.06759 " pathEditMode="relative" rAng="0" ptsTypes="AA">
                                      <p:cBhvr>
                                        <p:cTn id="30" dur="4000" fill="hold"/>
                                        <p:tgtEl>
                                          <p:spTgt spid="2051"/>
                                        </p:tgtEl>
                                        <p:attrNameLst>
                                          <p:attrName>ppt_x</p:attrName>
                                          <p:attrName>ppt_y</p:attrName>
                                        </p:attrNameLst>
                                      </p:cBhvr>
                                      <p:rCtr x="24769" y="3380"/>
                                    </p:animMotion>
                                  </p:childTnLst>
                                </p:cTn>
                              </p:par>
                            </p:childTnLst>
                          </p:cTn>
                        </p:par>
                        <p:par>
                          <p:cTn id="31" fill="hold">
                            <p:stCondLst>
                              <p:cond delay="4000"/>
                            </p:stCondLst>
                            <p:childTnLst>
                              <p:par>
                                <p:cTn id="32" presetID="1"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205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grpId="1" nodeType="clickEffect">
                                  <p:stCondLst>
                                    <p:cond delay="0"/>
                                  </p:stCondLst>
                                  <p:childTnLst>
                                    <p:animScale>
                                      <p:cBhvr>
                                        <p:cTn id="39" dur="2000" fill="hold"/>
                                        <p:tgtEl>
                                          <p:spTgt spid="8"/>
                                        </p:tgtEl>
                                      </p:cBhvr>
                                      <p:by x="65000" y="65000"/>
                                    </p:animScale>
                                  </p:childTnLst>
                                </p:cTn>
                              </p:par>
                              <p:par>
                                <p:cTn id="40" presetID="42" presetClass="path" presetSubtype="0" accel="50000" decel="50000" fill="hold" grpId="2" nodeType="withEffect">
                                  <p:stCondLst>
                                    <p:cond delay="0"/>
                                  </p:stCondLst>
                                  <p:childTnLst>
                                    <p:animMotion origin="layout" path="M 3.68866E-6 -3.7037E-7 L 0.58779 -0.15718 " pathEditMode="relative" rAng="0" ptsTypes="AA">
                                      <p:cBhvr>
                                        <p:cTn id="41" dur="4000" fill="hold"/>
                                        <p:tgtEl>
                                          <p:spTgt spid="8"/>
                                        </p:tgtEl>
                                        <p:attrNameLst>
                                          <p:attrName>ppt_x</p:attrName>
                                          <p:attrName>ppt_y</p:attrName>
                                        </p:attrNameLst>
                                      </p:cBhvr>
                                      <p:rCtr x="29390" y="-7870"/>
                                    </p:animMotion>
                                  </p:childTnLst>
                                </p:cTn>
                              </p:par>
                            </p:childTnLst>
                          </p:cTn>
                        </p:par>
                        <p:par>
                          <p:cTn id="42" fill="hold">
                            <p:stCondLst>
                              <p:cond delay="4000"/>
                            </p:stCondLst>
                            <p:childTnLst>
                              <p:par>
                                <p:cTn id="43" presetID="1"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xit" presetSubtype="0" fill="hold" grpId="3"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8" grpId="1" animBg="1"/>
      <p:bldP spid="8" grpId="2" animBg="1"/>
      <p:bldP spid="8"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06574" y="188640"/>
            <a:ext cx="11161240" cy="855026"/>
            <a:chOff x="910629" y="557947"/>
            <a:chExt cx="10779659" cy="854829"/>
          </a:xfrm>
        </p:grpSpPr>
        <p:sp>
          <p:nvSpPr>
            <p:cNvPr id="3" name="TextBox 2"/>
            <p:cNvSpPr txBox="1"/>
            <p:nvPr/>
          </p:nvSpPr>
          <p:spPr>
            <a:xfrm>
              <a:off x="2022199" y="665924"/>
              <a:ext cx="9668089" cy="584640"/>
            </a:xfrm>
            <a:prstGeom prst="rect">
              <a:avLst/>
            </a:prstGeom>
            <a:noFill/>
          </p:spPr>
          <p:txBody>
            <a:bodyPr wrap="square" rtlCol="0">
              <a:spAutoFit/>
            </a:bodyPr>
            <a:lstStyle/>
            <a:p>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nặng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thị</a:t>
              </a:r>
              <a:r>
                <a:rPr lang="en-US" sz="3200" dirty="0">
                  <a:latin typeface="Times New Roman" pitchFamily="18" charset="0"/>
                  <a:cs typeface="Times New Roman" pitchFamily="18" charset="0"/>
                </a:rPr>
                <a:t>:</a:t>
              </a:r>
            </a:p>
          </p:txBody>
        </p:sp>
        <p:grpSp>
          <p:nvGrpSpPr>
            <p:cNvPr id="4" name="Group 3"/>
            <p:cNvGrpSpPr/>
            <p:nvPr/>
          </p:nvGrpSpPr>
          <p:grpSpPr>
            <a:xfrm>
              <a:off x="910629" y="557947"/>
              <a:ext cx="856894" cy="854829"/>
              <a:chOff x="1522697" y="971728"/>
              <a:chExt cx="720079" cy="767839"/>
            </a:xfrm>
          </p:grpSpPr>
          <p:sp>
            <p:nvSpPr>
              <p:cNvPr id="5" name="Rectangle 4"/>
              <p:cNvSpPr/>
              <p:nvPr/>
            </p:nvSpPr>
            <p:spPr>
              <a:xfrm>
                <a:off x="1643720" y="1085813"/>
                <a:ext cx="504056" cy="504056"/>
              </a:xfrm>
              <a:prstGeom prst="rect">
                <a:avLst/>
              </a:prstGeom>
              <a:solidFill>
                <a:srgbClr val="FF0000"/>
              </a:solid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a:solidFill>
                      <a:schemeClr val="bg1"/>
                    </a:solidFill>
                    <a:latin typeface="Times New Roman" pitchFamily="18" charset="0"/>
                    <a:cs typeface="Times New Roman" pitchFamily="18" charset="0"/>
                  </a:rPr>
                  <a:t>5</a:t>
                </a:r>
                <a:endParaRPr lang="vi-VN" sz="3600" b="1" dirty="0">
                  <a:solidFill>
                    <a:schemeClr val="bg1"/>
                  </a:solidFill>
                  <a:latin typeface="Times New Roman" pitchFamily="18" charset="0"/>
                  <a:cs typeface="Times New Roman" pitchFamily="18" charset="0"/>
                </a:endParaRPr>
              </a:p>
            </p:txBody>
          </p:sp>
          <p:sp>
            <p:nvSpPr>
              <p:cNvPr id="6" name="Oval 5"/>
              <p:cNvSpPr/>
              <p:nvPr/>
            </p:nvSpPr>
            <p:spPr>
              <a:xfrm>
                <a:off x="1522697" y="971728"/>
                <a:ext cx="720079" cy="767839"/>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2000">
                  <a:solidFill>
                    <a:schemeClr val="bg1"/>
                  </a:solidFill>
                  <a:latin typeface="Times New Roman" pitchFamily="18" charset="0"/>
                  <a:cs typeface="Times New Roman" pitchFamily="18" charset="0"/>
                </a:endParaRPr>
              </a:p>
            </p:txBody>
          </p:sp>
        </p:grpSp>
      </p:grpSp>
      <p:grpSp>
        <p:nvGrpSpPr>
          <p:cNvPr id="11" name="Group 10"/>
          <p:cNvGrpSpPr/>
          <p:nvPr/>
        </p:nvGrpSpPr>
        <p:grpSpPr>
          <a:xfrm>
            <a:off x="1002113" y="3013185"/>
            <a:ext cx="1902050" cy="1654567"/>
            <a:chOff x="1054646" y="3355862"/>
            <a:chExt cx="2016224" cy="1952625"/>
          </a:xfrm>
        </p:grpSpPr>
        <p:pic>
          <p:nvPicPr>
            <p:cNvPr id="3088" name="Picture 16"/>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4886" y1="34634" x2="63068" y2="71220"/>
                          <a14:foregroundMark x1="54545" y1="65366" x2="86932" y2="81463"/>
                          <a14:foregroundMark x1="90909" y1="76585" x2="73295" y2="68780"/>
                          <a14:foregroundMark x1="24432" y1="83902" x2="76705" y2="83902"/>
                          <a14:foregroundMark x1="59659" y1="85854" x2="65909" y2="87317"/>
                          <a14:foregroundMark x1="68182" y1="83415" x2="63068" y2="74146"/>
                          <a14:foregroundMark x1="71023" y1="78049" x2="72159" y2="87805"/>
                        </a14:backgroundRemoval>
                      </a14:imgEffect>
                    </a14:imgLayer>
                  </a14:imgProps>
                </a:ext>
                <a:ext uri="{28A0092B-C50C-407E-A947-70E740481C1C}">
                  <a14:useLocalDpi xmlns:a14="http://schemas.microsoft.com/office/drawing/2010/main" val="0"/>
                </a:ext>
              </a:extLst>
            </a:blip>
            <a:srcRect/>
            <a:stretch>
              <a:fillRect/>
            </a:stretch>
          </p:blipFill>
          <p:spPr bwMode="auto">
            <a:xfrm>
              <a:off x="1054646" y="3355862"/>
              <a:ext cx="16764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2062758" y="4581128"/>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latin typeface="Times New Roman" pitchFamily="18" charset="0"/>
                  <a:cs typeface="Times New Roman" pitchFamily="18" charset="0"/>
                </a:rPr>
                <a:t>4 kg</a:t>
              </a:r>
              <a:endParaRPr lang="vi-VN" sz="3200" dirty="0">
                <a:latin typeface="Times New Roman" pitchFamily="18" charset="0"/>
                <a:cs typeface="Times New Roman" pitchFamily="18" charset="0"/>
              </a:endParaRPr>
            </a:p>
          </p:txBody>
        </p:sp>
      </p:grpSp>
      <p:grpSp>
        <p:nvGrpSpPr>
          <p:cNvPr id="12" name="Group 11"/>
          <p:cNvGrpSpPr/>
          <p:nvPr/>
        </p:nvGrpSpPr>
        <p:grpSpPr>
          <a:xfrm>
            <a:off x="696277" y="1280396"/>
            <a:ext cx="1972073" cy="1307671"/>
            <a:chOff x="285689" y="1353391"/>
            <a:chExt cx="2090451" cy="1543239"/>
          </a:xfrm>
        </p:grpSpPr>
        <p:pic>
          <p:nvPicPr>
            <p:cNvPr id="3074" name="Picture 2" descr="Hình ảnh Thịt Lợn Một Miếng Thịt Lợn Thịt Lợn Hình Minh Họa, Họa, Thịt Lợn,  Năm miễn phí tải tập tin PNG PSDComment và Vecto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7917" r="95313"/>
                      </a14:imgEffect>
                    </a14:imgLayer>
                  </a14:imgProps>
                </a:ext>
                <a:ext uri="{28A0092B-C50C-407E-A947-70E740481C1C}">
                  <a14:useLocalDpi xmlns:a14="http://schemas.microsoft.com/office/drawing/2010/main" val="0"/>
                </a:ext>
              </a:extLst>
            </a:blip>
            <a:srcRect l="8258" t="11943" r="3138" b="10823"/>
            <a:stretch/>
          </p:blipFill>
          <p:spPr bwMode="auto">
            <a:xfrm>
              <a:off x="406574" y="1353391"/>
              <a:ext cx="1969566" cy="1368152"/>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285689" y="2337308"/>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latin typeface="Times New Roman" pitchFamily="18" charset="0"/>
                  <a:cs typeface="Times New Roman" pitchFamily="18" charset="0"/>
                </a:rPr>
                <a:t>1 kg</a:t>
              </a:r>
              <a:endParaRPr lang="vi-VN" sz="3200" dirty="0">
                <a:latin typeface="Times New Roman" pitchFamily="18" charset="0"/>
                <a:cs typeface="Times New Roman" pitchFamily="18" charset="0"/>
              </a:endParaRPr>
            </a:p>
          </p:txBody>
        </p:sp>
      </p:grpSp>
      <p:grpSp>
        <p:nvGrpSpPr>
          <p:cNvPr id="13" name="Group 12"/>
          <p:cNvGrpSpPr/>
          <p:nvPr/>
        </p:nvGrpSpPr>
        <p:grpSpPr>
          <a:xfrm>
            <a:off x="2904163" y="980729"/>
            <a:ext cx="2418464" cy="1596530"/>
            <a:chOff x="2552204" y="999740"/>
            <a:chExt cx="2563637" cy="1884133"/>
          </a:xfrm>
        </p:grpSpPr>
        <p:pic>
          <p:nvPicPr>
            <p:cNvPr id="3076" name="Picture 4" descr="Hình ảnh Một Con Gà Nướng, Sơ đồ Vector, Chiken Nướng, Thịt Gà miễn phí tải  tập tin PNG PSDComment và Vecto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26000" b="76750" l="11583" r="90750"/>
                      </a14:imgEffect>
                    </a14:imgLayer>
                  </a14:imgProps>
                </a:ext>
                <a:ext uri="{28A0092B-C50C-407E-A947-70E740481C1C}">
                  <a14:useLocalDpi xmlns:a14="http://schemas.microsoft.com/office/drawing/2010/main" val="0"/>
                </a:ext>
              </a:extLst>
            </a:blip>
            <a:srcRect l="17394" t="27015" r="11916" b="24735"/>
            <a:stretch/>
          </p:blipFill>
          <p:spPr bwMode="auto">
            <a:xfrm>
              <a:off x="2552204" y="999740"/>
              <a:ext cx="2520887" cy="1720651"/>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4107729" y="2324551"/>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latin typeface="Times New Roman" pitchFamily="18" charset="0"/>
                  <a:cs typeface="Times New Roman" pitchFamily="18" charset="0"/>
                </a:rPr>
                <a:t>2 kg</a:t>
              </a:r>
              <a:endParaRPr lang="vi-VN" sz="3200" dirty="0">
                <a:latin typeface="Times New Roman" pitchFamily="18" charset="0"/>
                <a:cs typeface="Times New Roman" pitchFamily="18" charset="0"/>
              </a:endParaRPr>
            </a:p>
          </p:txBody>
        </p:sp>
      </p:grpSp>
      <p:grpSp>
        <p:nvGrpSpPr>
          <p:cNvPr id="14" name="Group 13"/>
          <p:cNvGrpSpPr/>
          <p:nvPr/>
        </p:nvGrpSpPr>
        <p:grpSpPr>
          <a:xfrm>
            <a:off x="5906881" y="1174086"/>
            <a:ext cx="1870905" cy="1502594"/>
            <a:chOff x="5735166" y="1227929"/>
            <a:chExt cx="1983209" cy="1773275"/>
          </a:xfrm>
        </p:grpSpPr>
        <p:grpSp>
          <p:nvGrpSpPr>
            <p:cNvPr id="9" name="Group 8"/>
            <p:cNvGrpSpPr/>
            <p:nvPr/>
          </p:nvGrpSpPr>
          <p:grpSpPr>
            <a:xfrm>
              <a:off x="5735166" y="1227929"/>
              <a:ext cx="1479153" cy="1526205"/>
              <a:chOff x="4035009" y="2890343"/>
              <a:chExt cx="1590675" cy="1905000"/>
            </a:xfrm>
          </p:grpSpPr>
          <p:pic>
            <p:nvPicPr>
              <p:cNvPr id="3084" name="Picture 12" descr="Sugar Vector Art, Icons, and Graphics for Free Downloa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5009" y="2890343"/>
                <a:ext cx="1590675"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4159964" y="3438533"/>
                <a:ext cx="1348202" cy="82903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err="1">
                    <a:latin typeface="Times New Roman" pitchFamily="18" charset="0"/>
                    <a:cs typeface="Times New Roman" pitchFamily="18" charset="0"/>
                  </a:rPr>
                  <a:t>Đường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kính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trắng</a:t>
                </a:r>
                <a:endParaRPr lang="vi-VN" sz="1400" dirty="0">
                  <a:latin typeface="Times New Roman" pitchFamily="18" charset="0"/>
                  <a:cs typeface="Times New Roman" pitchFamily="18" charset="0"/>
                </a:endParaRPr>
              </a:p>
            </p:txBody>
          </p:sp>
        </p:grpSp>
        <p:sp>
          <p:nvSpPr>
            <p:cNvPr id="25" name="Rounded Rectangle 24"/>
            <p:cNvSpPr/>
            <p:nvPr/>
          </p:nvSpPr>
          <p:spPr>
            <a:xfrm>
              <a:off x="6710263" y="2441882"/>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latin typeface="Times New Roman" pitchFamily="18" charset="0"/>
                  <a:cs typeface="Times New Roman" pitchFamily="18" charset="0"/>
                </a:rPr>
                <a:t>1 kg</a:t>
              </a:r>
              <a:endParaRPr lang="vi-VN" sz="3200" dirty="0">
                <a:latin typeface="Times New Roman" pitchFamily="18" charset="0"/>
                <a:cs typeface="Times New Roman" pitchFamily="18" charset="0"/>
              </a:endParaRPr>
            </a:p>
          </p:txBody>
        </p:sp>
      </p:grpSp>
      <p:grpSp>
        <p:nvGrpSpPr>
          <p:cNvPr id="15" name="Group 14"/>
          <p:cNvGrpSpPr/>
          <p:nvPr/>
        </p:nvGrpSpPr>
        <p:grpSpPr>
          <a:xfrm>
            <a:off x="7904253" y="980728"/>
            <a:ext cx="1680632" cy="1813824"/>
            <a:chOff x="7852434" y="999739"/>
            <a:chExt cx="1781515" cy="2140571"/>
          </a:xfrm>
        </p:grpSpPr>
        <p:pic>
          <p:nvPicPr>
            <p:cNvPr id="3086" name="Picture 14" descr="COMBO 5 TÚI GẠO ST21 - GẠO PHÙ SA VUA GẠO 25kg - P698502 | Sàn thương mại  điện tử của khách hàng Viettelpost"/>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3750" l="39375" r="92625">
                          <a14:foregroundMark x1="58625" y1="17375" x2="60250" y2="21875"/>
                          <a14:foregroundMark x1="60500" y1="21875" x2="69125" y2="21500"/>
                          <a14:foregroundMark x1="55125" y1="42000" x2="75000" y2="40625"/>
                          <a14:foregroundMark x1="59625" y1="61125" x2="56250" y2="65250"/>
                          <a14:foregroundMark x1="59500" y1="15625" x2="67875" y2="15625"/>
                          <a14:foregroundMark x1="49125" y1="72375" x2="53875" y2="78625"/>
                        </a14:backgroundRemoval>
                      </a14:imgEffect>
                    </a14:imgLayer>
                  </a14:imgProps>
                </a:ext>
                <a:ext uri="{28A0092B-C50C-407E-A947-70E740481C1C}">
                  <a14:useLocalDpi xmlns:a14="http://schemas.microsoft.com/office/drawing/2010/main" val="0"/>
                </a:ext>
              </a:extLst>
            </a:blip>
            <a:srcRect l="39512" t="8912"/>
            <a:stretch/>
          </p:blipFill>
          <p:spPr bwMode="auto">
            <a:xfrm>
              <a:off x="7852434" y="999739"/>
              <a:ext cx="1781515" cy="2140571"/>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8625837" y="2399231"/>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latin typeface="Times New Roman" pitchFamily="18" charset="0"/>
                  <a:cs typeface="Times New Roman" pitchFamily="18" charset="0"/>
                </a:rPr>
                <a:t>3 kg</a:t>
              </a:r>
              <a:endParaRPr lang="vi-VN" sz="3200" dirty="0">
                <a:latin typeface="Times New Roman" pitchFamily="18" charset="0"/>
                <a:cs typeface="Times New Roman" pitchFamily="18" charset="0"/>
              </a:endParaRPr>
            </a:p>
          </p:txBody>
        </p:sp>
      </p:grpSp>
      <p:grpSp>
        <p:nvGrpSpPr>
          <p:cNvPr id="16" name="Group 15"/>
          <p:cNvGrpSpPr/>
          <p:nvPr/>
        </p:nvGrpSpPr>
        <p:grpSpPr>
          <a:xfrm>
            <a:off x="9733584" y="1134742"/>
            <a:ext cx="1835901" cy="1505795"/>
            <a:chOff x="9791574" y="1181497"/>
            <a:chExt cx="1946104" cy="1777053"/>
          </a:xfrm>
        </p:grpSpPr>
        <p:pic>
          <p:nvPicPr>
            <p:cNvPr id="3082" name="Picture 10" descr="Hình ảnh Vector Bắp Cải PNG, Vector, PSD, và biểu tượng để tải về miễn phí  | pngtree"/>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7215" t="17533" r="15008" b="18135"/>
            <a:stretch/>
          </p:blipFill>
          <p:spPr bwMode="auto">
            <a:xfrm>
              <a:off x="9791574" y="1181497"/>
              <a:ext cx="1872208" cy="1777053"/>
            </a:xfrm>
            <a:prstGeom prst="rect">
              <a:avLst/>
            </a:prstGeom>
            <a:noFill/>
            <a:extLst>
              <a:ext uri="{909E8E84-426E-40DD-AFC4-6F175D3DCCD1}">
                <a14:hiddenFill xmlns:a14="http://schemas.microsoft.com/office/drawing/2010/main">
                  <a:solidFill>
                    <a:srgbClr val="FFFFFF"/>
                  </a:solidFill>
                </a14:hiddenFill>
              </a:ext>
            </a:extLst>
          </p:spPr>
        </p:pic>
        <p:sp>
          <p:nvSpPr>
            <p:cNvPr id="29" name="Rounded Rectangle 28"/>
            <p:cNvSpPr/>
            <p:nvPr/>
          </p:nvSpPr>
          <p:spPr>
            <a:xfrm>
              <a:off x="10729566" y="2314621"/>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latin typeface="Times New Roman" pitchFamily="18" charset="0"/>
                  <a:cs typeface="Times New Roman" pitchFamily="18" charset="0"/>
                </a:rPr>
                <a:t>2 kg</a:t>
              </a:r>
              <a:endParaRPr lang="vi-VN" sz="3200" dirty="0">
                <a:latin typeface="Times New Roman" pitchFamily="18" charset="0"/>
                <a:cs typeface="Times New Roman" pitchFamily="18" charset="0"/>
              </a:endParaRPr>
            </a:p>
          </p:txBody>
        </p:sp>
      </p:grpSp>
      <p:grpSp>
        <p:nvGrpSpPr>
          <p:cNvPr id="17" name="Group 16"/>
          <p:cNvGrpSpPr/>
          <p:nvPr/>
        </p:nvGrpSpPr>
        <p:grpSpPr>
          <a:xfrm>
            <a:off x="3504684" y="3066571"/>
            <a:ext cx="1733838" cy="1443622"/>
            <a:chOff x="3821210" y="3441169"/>
            <a:chExt cx="1837914" cy="1703679"/>
          </a:xfrm>
        </p:grpSpPr>
        <p:pic>
          <p:nvPicPr>
            <p:cNvPr id="3087" name="Picture 15"/>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98193">
                          <a14:foregroundMark x1="50602" y1="37791" x2="24096" y2="69767"/>
                          <a14:foregroundMark x1="22289" y1="45349" x2="13855" y2="62209"/>
                          <a14:foregroundMark x1="13855" y1="62209" x2="12651" y2="77326"/>
                          <a14:foregroundMark x1="12651" y1="77907" x2="15663" y2="86047"/>
                          <a14:foregroundMark x1="15663" y1="86047" x2="25904" y2="92442"/>
                          <a14:foregroundMark x1="25904" y1="92442" x2="57229" y2="93023"/>
                          <a14:foregroundMark x1="73494" y1="84302" x2="85542" y2="84302"/>
                          <a14:foregroundMark x1="66265" y1="56395" x2="48193" y2="26163"/>
                          <a14:foregroundMark x1="47590" y1="22093" x2="43373" y2="16860"/>
                          <a14:foregroundMark x1="37952" y1="19186" x2="39759" y2="29651"/>
                          <a14:foregroundMark x1="48193" y1="27326" x2="59036" y2="35465"/>
                          <a14:foregroundMark x1="60843" y1="36628" x2="66867" y2="42442"/>
                          <a14:foregroundMark x1="68072" y1="43605" x2="73494" y2="50581"/>
                          <a14:foregroundMark x1="74096" y1="53488" x2="76506" y2="65698"/>
                        </a14:backgroundRemoval>
                      </a14:imgEffect>
                    </a14:imgLayer>
                  </a14:imgProps>
                </a:ext>
                <a:ext uri="{28A0092B-C50C-407E-A947-70E740481C1C}">
                  <a14:useLocalDpi xmlns:a14="http://schemas.microsoft.com/office/drawing/2010/main" val="0"/>
                </a:ext>
              </a:extLst>
            </a:blip>
            <a:srcRect/>
            <a:stretch>
              <a:fillRect/>
            </a:stretch>
          </p:blipFill>
          <p:spPr bwMode="auto">
            <a:xfrm>
              <a:off x="3821210" y="3441169"/>
              <a:ext cx="15811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ounded Rectangle 30"/>
            <p:cNvSpPr/>
            <p:nvPr/>
          </p:nvSpPr>
          <p:spPr>
            <a:xfrm>
              <a:off x="4651012" y="4585526"/>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latin typeface="Times New Roman" pitchFamily="18" charset="0"/>
                  <a:cs typeface="Times New Roman" pitchFamily="18" charset="0"/>
                </a:rPr>
                <a:t>1 kg</a:t>
              </a:r>
              <a:endParaRPr lang="vi-VN" sz="3200" dirty="0">
                <a:latin typeface="Times New Roman" pitchFamily="18" charset="0"/>
                <a:cs typeface="Times New Roman" pitchFamily="18" charset="0"/>
              </a:endParaRPr>
            </a:p>
          </p:txBody>
        </p:sp>
      </p:grpSp>
      <p:grpSp>
        <p:nvGrpSpPr>
          <p:cNvPr id="18" name="Group 17"/>
          <p:cNvGrpSpPr/>
          <p:nvPr/>
        </p:nvGrpSpPr>
        <p:grpSpPr>
          <a:xfrm>
            <a:off x="5703090" y="2775688"/>
            <a:ext cx="2773643" cy="1819429"/>
            <a:chOff x="5659124" y="3140310"/>
            <a:chExt cx="2940136" cy="2147185"/>
          </a:xfrm>
        </p:grpSpPr>
        <p:pic>
          <p:nvPicPr>
            <p:cNvPr id="3078" name="Picture 6" descr="Hình ảnh Minh Họa Vector Bí Ngô Bị Cô Lập Trên Nền Trắng Nghệ Thuật Clip Bí  Ngô, Clipart Bí Ngô, Vectơ, Quả Bí Ngô Vector và PNG với nền trong suốt"/>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13624" t="10327" r="15626" b="18741"/>
            <a:stretch/>
          </p:blipFill>
          <p:spPr bwMode="auto">
            <a:xfrm>
              <a:off x="5659124" y="3140310"/>
              <a:ext cx="2891831" cy="2147185"/>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32"/>
            <p:cNvSpPr/>
            <p:nvPr/>
          </p:nvSpPr>
          <p:spPr>
            <a:xfrm>
              <a:off x="7591148" y="4653136"/>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latin typeface="Times New Roman" pitchFamily="18" charset="0"/>
                  <a:cs typeface="Times New Roman" pitchFamily="18" charset="0"/>
                </a:rPr>
                <a:t>8 kg</a:t>
              </a:r>
              <a:endParaRPr lang="vi-VN" sz="3200" dirty="0">
                <a:latin typeface="Times New Roman" pitchFamily="18" charset="0"/>
                <a:cs typeface="Times New Roman" pitchFamily="18" charset="0"/>
              </a:endParaRPr>
            </a:p>
          </p:txBody>
        </p:sp>
      </p:grpSp>
      <p:grpSp>
        <p:nvGrpSpPr>
          <p:cNvPr id="19" name="Group 18"/>
          <p:cNvGrpSpPr/>
          <p:nvPr/>
        </p:nvGrpSpPr>
        <p:grpSpPr>
          <a:xfrm>
            <a:off x="8976948" y="3101683"/>
            <a:ext cx="2592537" cy="1450837"/>
            <a:chOff x="8989520" y="3525032"/>
            <a:chExt cx="2748158" cy="1712195"/>
          </a:xfrm>
        </p:grpSpPr>
        <p:pic>
          <p:nvPicPr>
            <p:cNvPr id="3080" name="Picture 8" descr="Kết quả hình ảnh cho trái mít | Jackfruit pictures, Jackfruit, Jackfruit  plant"/>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foregroundMark x1="25000" y1="59236" x2="5085" y2="53503"/>
                          <a14:foregroundMark x1="4237" y1="57325" x2="2542" y2="49045"/>
                          <a14:foregroundMark x1="97034" y1="17197" x2="97034" y2="17197"/>
                        </a14:backgroundRemoval>
                      </a14:imgEffect>
                    </a14:imgLayer>
                  </a14:imgProps>
                </a:ext>
                <a:ext uri="{28A0092B-C50C-407E-A947-70E740481C1C}">
                  <a14:useLocalDpi xmlns:a14="http://schemas.microsoft.com/office/drawing/2010/main" val="0"/>
                </a:ext>
              </a:extLst>
            </a:blip>
            <a:srcRect/>
            <a:stretch>
              <a:fillRect/>
            </a:stretch>
          </p:blipFill>
          <p:spPr bwMode="auto">
            <a:xfrm rot="500246">
              <a:off x="8989520" y="3525032"/>
              <a:ext cx="2573744" cy="1712195"/>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le 34"/>
            <p:cNvSpPr/>
            <p:nvPr/>
          </p:nvSpPr>
          <p:spPr>
            <a:xfrm>
              <a:off x="10729566" y="4117242"/>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a:latin typeface="Times New Roman" pitchFamily="18" charset="0"/>
                  <a:cs typeface="Times New Roman" pitchFamily="18" charset="0"/>
                </a:rPr>
                <a:t>5 kg</a:t>
              </a:r>
              <a:endParaRPr lang="vi-VN" sz="3200" dirty="0">
                <a:latin typeface="Times New Roman" pitchFamily="18" charset="0"/>
                <a:cs typeface="Times New Roman" pitchFamily="18" charset="0"/>
              </a:endParaRPr>
            </a:p>
          </p:txBody>
        </p:sp>
      </p:grpSp>
      <p:sp>
        <p:nvSpPr>
          <p:cNvPr id="22" name="TextBox 21"/>
          <p:cNvSpPr txBox="1"/>
          <p:nvPr/>
        </p:nvSpPr>
        <p:spPr>
          <a:xfrm>
            <a:off x="168954" y="4797152"/>
            <a:ext cx="11927855" cy="646331"/>
          </a:xfrm>
          <a:prstGeom prst="rect">
            <a:avLst/>
          </a:prstGeom>
          <a:noFill/>
        </p:spPr>
        <p:txBody>
          <a:bodyPr wrap="square" rtlCol="0">
            <a:spAutoFit/>
          </a:bodyPr>
          <a:lstStyle/>
          <a:p>
            <a:r>
              <a:rPr lang="en-US" sz="3600" b="1" dirty="0">
                <a:solidFill>
                  <a:srgbClr val="0000FF"/>
                </a:solidFill>
                <a:latin typeface="Times New Roman" pitchFamily="18" charset="0"/>
                <a:cs typeface="Times New Roman" pitchFamily="18" charset="0"/>
              </a:rPr>
              <a:t>a) </a:t>
            </a:r>
            <a:r>
              <a:rPr lang="en-US" sz="3600" b="1" dirty="0" err="1">
                <a:solidFill>
                  <a:srgbClr val="0000FF"/>
                </a:solidFill>
                <a:latin typeface="Times New Roman" pitchFamily="18" charset="0"/>
                <a:cs typeface="Times New Roman" pitchFamily="18" charset="0"/>
              </a:rPr>
              <a:t>Loại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hàng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nào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sau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nặng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nhất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Loại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hàng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nào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nhẹ</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nhất</a:t>
            </a:r>
            <a:r>
              <a:rPr lang="en-US" sz="3600" b="1" dirty="0">
                <a:solidFill>
                  <a:srgbClr val="0000FF"/>
                </a:solidFill>
                <a:latin typeface="Times New Roman" pitchFamily="18" charset="0"/>
                <a:cs typeface="Times New Roman" pitchFamily="18" charset="0"/>
              </a:rPr>
              <a:t>?</a:t>
            </a:r>
            <a:endParaRPr lang="vi-VN" sz="3600" b="1" dirty="0">
              <a:solidFill>
                <a:srgbClr val="0000FF"/>
              </a:solidFill>
              <a:latin typeface="Times New Roman" pitchFamily="18" charset="0"/>
              <a:cs typeface="Times New Roman" pitchFamily="18" charset="0"/>
            </a:endParaRPr>
          </a:p>
        </p:txBody>
      </p:sp>
      <p:grpSp>
        <p:nvGrpSpPr>
          <p:cNvPr id="41" name="Group 40"/>
          <p:cNvGrpSpPr/>
          <p:nvPr/>
        </p:nvGrpSpPr>
        <p:grpSpPr>
          <a:xfrm>
            <a:off x="2549124" y="5366887"/>
            <a:ext cx="1510497" cy="1196752"/>
            <a:chOff x="5659124" y="3140310"/>
            <a:chExt cx="2940136" cy="2147185"/>
          </a:xfrm>
        </p:grpSpPr>
        <p:pic>
          <p:nvPicPr>
            <p:cNvPr id="42" name="Picture 6" descr="Hình ảnh Minh Họa Vector Bí Ngô Bị Cô Lập Trên Nền Trắng Nghệ Thuật Clip Bí  Ngô, Clipart Bí Ngô, Vectơ, Quả Bí Ngô Vector và PNG với nền trong suốt"/>
            <p:cNvPicPr>
              <a:picLocks noChangeAspect="1" noChangeArrowheads="1"/>
            </p:cNvPicPr>
            <p:nvPr/>
          </p:nvPicPr>
          <p:blipFill rotWithShape="1">
            <a:blip r:embed="rId20" cstate="print">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val="0"/>
                </a:ext>
              </a:extLst>
            </a:blip>
            <a:srcRect l="13624" t="10327" r="15626" b="18741"/>
            <a:stretch/>
          </p:blipFill>
          <p:spPr bwMode="auto">
            <a:xfrm>
              <a:off x="5659124" y="3140310"/>
              <a:ext cx="2891831" cy="2147185"/>
            </a:xfrm>
            <a:prstGeom prst="rect">
              <a:avLst/>
            </a:prstGeom>
            <a:noFill/>
            <a:extLst>
              <a:ext uri="{909E8E84-426E-40DD-AFC4-6F175D3DCCD1}">
                <a14:hiddenFill xmlns:a14="http://schemas.microsoft.com/office/drawing/2010/main">
                  <a:solidFill>
                    <a:srgbClr val="FFFFFF"/>
                  </a:solidFill>
                </a14:hiddenFill>
              </a:ext>
            </a:extLst>
          </p:spPr>
        </p:pic>
        <p:sp>
          <p:nvSpPr>
            <p:cNvPr id="43" name="Rounded Rectangle 42"/>
            <p:cNvSpPr/>
            <p:nvPr/>
          </p:nvSpPr>
          <p:spPr>
            <a:xfrm>
              <a:off x="7591148" y="4653136"/>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latin typeface="Times New Roman" pitchFamily="18" charset="0"/>
                  <a:cs typeface="Times New Roman" pitchFamily="18" charset="0"/>
                </a:rPr>
                <a:t>8 kg</a:t>
              </a:r>
              <a:endParaRPr lang="vi-VN" sz="1200" dirty="0">
                <a:latin typeface="Times New Roman" pitchFamily="18" charset="0"/>
                <a:cs typeface="Times New Roman" pitchFamily="18" charset="0"/>
              </a:endParaRPr>
            </a:p>
          </p:txBody>
        </p:sp>
      </p:grpSp>
      <p:grpSp>
        <p:nvGrpSpPr>
          <p:cNvPr id="44" name="Group 43"/>
          <p:cNvGrpSpPr/>
          <p:nvPr/>
        </p:nvGrpSpPr>
        <p:grpSpPr>
          <a:xfrm>
            <a:off x="6771101" y="5708015"/>
            <a:ext cx="1062344" cy="843322"/>
            <a:chOff x="285689" y="1353391"/>
            <a:chExt cx="2090451" cy="1543239"/>
          </a:xfrm>
        </p:grpSpPr>
        <p:pic>
          <p:nvPicPr>
            <p:cNvPr id="45" name="Picture 2" descr="Hình ảnh Thịt Lợn Một Miếng Thịt Lợn Thịt Lợn Hình Minh Họa, Họa, Thịt Lợn,  Năm miễn phí tải tập tin PNG PSDComment và Vector"/>
            <p:cNvPicPr>
              <a:picLocks noChangeAspect="1" noChangeArrowheads="1"/>
            </p:cNvPicPr>
            <p:nvPr/>
          </p:nvPicPr>
          <p:blipFill rotWithShape="1">
            <a:blip r:embed="rId22" cstate="print">
              <a:extLst>
                <a:ext uri="{BEBA8EAE-BF5A-486C-A8C5-ECC9F3942E4B}">
                  <a14:imgProps xmlns:a14="http://schemas.microsoft.com/office/drawing/2010/main">
                    <a14:imgLayer r:embed="rId23">
                      <a14:imgEffect>
                        <a14:backgroundRemoval t="10000" b="90000" l="7917" r="95313"/>
                      </a14:imgEffect>
                    </a14:imgLayer>
                  </a14:imgProps>
                </a:ext>
                <a:ext uri="{28A0092B-C50C-407E-A947-70E740481C1C}">
                  <a14:useLocalDpi xmlns:a14="http://schemas.microsoft.com/office/drawing/2010/main" val="0"/>
                </a:ext>
              </a:extLst>
            </a:blip>
            <a:srcRect l="8258" t="11943" r="3138" b="10823"/>
            <a:stretch/>
          </p:blipFill>
          <p:spPr bwMode="auto">
            <a:xfrm>
              <a:off x="406574" y="1353391"/>
              <a:ext cx="1969566" cy="1368152"/>
            </a:xfrm>
            <a:prstGeom prst="rect">
              <a:avLst/>
            </a:prstGeom>
            <a:noFill/>
            <a:extLst>
              <a:ext uri="{909E8E84-426E-40DD-AFC4-6F175D3DCCD1}">
                <a14:hiddenFill xmlns:a14="http://schemas.microsoft.com/office/drawing/2010/main">
                  <a:solidFill>
                    <a:srgbClr val="FFFFFF"/>
                  </a:solidFill>
                </a14:hiddenFill>
              </a:ext>
            </a:extLst>
          </p:spPr>
        </p:pic>
        <p:sp>
          <p:nvSpPr>
            <p:cNvPr id="46" name="Rounded Rectangle 45"/>
            <p:cNvSpPr/>
            <p:nvPr/>
          </p:nvSpPr>
          <p:spPr>
            <a:xfrm>
              <a:off x="285689" y="2337308"/>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latin typeface="Times New Roman" pitchFamily="18" charset="0"/>
                  <a:cs typeface="Times New Roman" pitchFamily="18" charset="0"/>
                </a:rPr>
                <a:t>1 kg</a:t>
              </a:r>
              <a:endParaRPr lang="vi-VN" sz="1200" dirty="0">
                <a:latin typeface="Times New Roman" pitchFamily="18" charset="0"/>
                <a:cs typeface="Times New Roman" pitchFamily="18" charset="0"/>
              </a:endParaRPr>
            </a:p>
          </p:txBody>
        </p:sp>
      </p:grpSp>
      <p:grpSp>
        <p:nvGrpSpPr>
          <p:cNvPr id="47" name="Group 46"/>
          <p:cNvGrpSpPr/>
          <p:nvPr/>
        </p:nvGrpSpPr>
        <p:grpSpPr>
          <a:xfrm>
            <a:off x="10086127" y="5634262"/>
            <a:ext cx="1007845" cy="969029"/>
            <a:chOff x="5735166" y="1227929"/>
            <a:chExt cx="1983209" cy="1773275"/>
          </a:xfrm>
        </p:grpSpPr>
        <p:grpSp>
          <p:nvGrpSpPr>
            <p:cNvPr id="48" name="Group 47"/>
            <p:cNvGrpSpPr/>
            <p:nvPr/>
          </p:nvGrpSpPr>
          <p:grpSpPr>
            <a:xfrm>
              <a:off x="5735166" y="1227929"/>
              <a:ext cx="1479153" cy="1526205"/>
              <a:chOff x="4035009" y="2890343"/>
              <a:chExt cx="1590675" cy="1905000"/>
            </a:xfrm>
          </p:grpSpPr>
          <p:pic>
            <p:nvPicPr>
              <p:cNvPr id="50" name="Picture 12" descr="Sugar Vector Art, Icons, and Graphics for Free Downloa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5009" y="2890343"/>
                <a:ext cx="1590675" cy="1905000"/>
              </a:xfrm>
              <a:prstGeom prst="rect">
                <a:avLst/>
              </a:prstGeom>
              <a:noFill/>
              <a:extLst>
                <a:ext uri="{909E8E84-426E-40DD-AFC4-6F175D3DCCD1}">
                  <a14:hiddenFill xmlns:a14="http://schemas.microsoft.com/office/drawing/2010/main">
                    <a:solidFill>
                      <a:srgbClr val="FFFFFF"/>
                    </a:solidFill>
                  </a14:hiddenFill>
                </a:ext>
              </a:extLst>
            </p:spPr>
          </p:pic>
          <p:sp>
            <p:nvSpPr>
              <p:cNvPr id="51" name="Oval 50"/>
              <p:cNvSpPr/>
              <p:nvPr/>
            </p:nvSpPr>
            <p:spPr>
              <a:xfrm>
                <a:off x="4159964" y="3438533"/>
                <a:ext cx="1348202" cy="82903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700" dirty="0" err="1">
                    <a:latin typeface="Times New Roman" pitchFamily="18" charset="0"/>
                    <a:cs typeface="Times New Roman" pitchFamily="18" charset="0"/>
                  </a:rPr>
                  <a:t>Đường</a:t>
                </a:r>
                <a:r>
                  <a:rPr lang="en-US" sz="700" dirty="0">
                    <a:latin typeface="Times New Roman" pitchFamily="18" charset="0"/>
                    <a:cs typeface="Times New Roman" pitchFamily="18" charset="0"/>
                  </a:rPr>
                  <a:t> </a:t>
                </a:r>
                <a:r>
                  <a:rPr lang="en-US" sz="700" dirty="0" err="1">
                    <a:latin typeface="Times New Roman" pitchFamily="18" charset="0"/>
                    <a:cs typeface="Times New Roman" pitchFamily="18" charset="0"/>
                  </a:rPr>
                  <a:t>kính</a:t>
                </a:r>
                <a:r>
                  <a:rPr lang="en-US" sz="700" dirty="0">
                    <a:latin typeface="Times New Roman" pitchFamily="18" charset="0"/>
                    <a:cs typeface="Times New Roman" pitchFamily="18" charset="0"/>
                  </a:rPr>
                  <a:t> </a:t>
                </a:r>
                <a:r>
                  <a:rPr lang="en-US" sz="700" dirty="0" err="1">
                    <a:latin typeface="Times New Roman" pitchFamily="18" charset="0"/>
                    <a:cs typeface="Times New Roman" pitchFamily="18" charset="0"/>
                  </a:rPr>
                  <a:t>trắng</a:t>
                </a:r>
                <a:endParaRPr lang="vi-VN" sz="700" dirty="0">
                  <a:latin typeface="Times New Roman" pitchFamily="18" charset="0"/>
                  <a:cs typeface="Times New Roman" pitchFamily="18" charset="0"/>
                </a:endParaRPr>
              </a:p>
            </p:txBody>
          </p:sp>
        </p:grpSp>
        <p:sp>
          <p:nvSpPr>
            <p:cNvPr id="49" name="Rounded Rectangle 48"/>
            <p:cNvSpPr/>
            <p:nvPr/>
          </p:nvSpPr>
          <p:spPr>
            <a:xfrm>
              <a:off x="6710263" y="2441882"/>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latin typeface="Times New Roman" pitchFamily="18" charset="0"/>
                  <a:cs typeface="Times New Roman" pitchFamily="18" charset="0"/>
                </a:rPr>
                <a:t>1 kg</a:t>
              </a:r>
              <a:endParaRPr lang="vi-VN" sz="1200" dirty="0">
                <a:latin typeface="Times New Roman" pitchFamily="18" charset="0"/>
                <a:cs typeface="Times New Roman" pitchFamily="18" charset="0"/>
              </a:endParaRPr>
            </a:p>
          </p:txBody>
        </p:sp>
      </p:grpSp>
      <p:grpSp>
        <p:nvGrpSpPr>
          <p:cNvPr id="52" name="Group 51"/>
          <p:cNvGrpSpPr/>
          <p:nvPr/>
        </p:nvGrpSpPr>
        <p:grpSpPr>
          <a:xfrm>
            <a:off x="8417586" y="5457547"/>
            <a:ext cx="1026907" cy="1144161"/>
            <a:chOff x="3821210" y="2985713"/>
            <a:chExt cx="2020718" cy="2093756"/>
          </a:xfrm>
        </p:grpSpPr>
        <p:pic>
          <p:nvPicPr>
            <p:cNvPr id="53" name="Picture 15"/>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98193">
                          <a14:foregroundMark x1="50602" y1="37791" x2="24096" y2="69767"/>
                          <a14:foregroundMark x1="22289" y1="45349" x2="13855" y2="62209"/>
                          <a14:foregroundMark x1="13855" y1="62209" x2="12651" y2="77326"/>
                          <a14:foregroundMark x1="12651" y1="77907" x2="15663" y2="86047"/>
                          <a14:foregroundMark x1="15663" y1="86047" x2="25904" y2="92442"/>
                          <a14:foregroundMark x1="25904" y1="92442" x2="57229" y2="93023"/>
                          <a14:foregroundMark x1="73494" y1="84302" x2="85542" y2="84302"/>
                          <a14:foregroundMark x1="66265" y1="56395" x2="48193" y2="26163"/>
                          <a14:foregroundMark x1="47590" y1="22093" x2="43373" y2="16860"/>
                          <a14:foregroundMark x1="37952" y1="19186" x2="39759" y2="29651"/>
                          <a14:foregroundMark x1="48193" y1="27326" x2="59036" y2="35465"/>
                          <a14:foregroundMark x1="60843" y1="36628" x2="66867" y2="42442"/>
                          <a14:foregroundMark x1="68072" y1="43605" x2="73494" y2="50581"/>
                          <a14:foregroundMark x1="74096" y1="53488" x2="76506" y2="65698"/>
                        </a14:backgroundRemoval>
                      </a14:imgEffect>
                    </a14:imgLayer>
                  </a14:imgProps>
                </a:ext>
                <a:ext uri="{28A0092B-C50C-407E-A947-70E740481C1C}">
                  <a14:useLocalDpi xmlns:a14="http://schemas.microsoft.com/office/drawing/2010/main" val="0"/>
                </a:ext>
              </a:extLst>
            </a:blip>
            <a:srcRect/>
            <a:stretch>
              <a:fillRect/>
            </a:stretch>
          </p:blipFill>
          <p:spPr bwMode="auto">
            <a:xfrm>
              <a:off x="3821210" y="2985713"/>
              <a:ext cx="2020718" cy="209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ounded Rectangle 53"/>
            <p:cNvSpPr/>
            <p:nvPr/>
          </p:nvSpPr>
          <p:spPr>
            <a:xfrm>
              <a:off x="4831568" y="4412462"/>
              <a:ext cx="1008113"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latin typeface="Times New Roman" pitchFamily="18" charset="0"/>
                  <a:cs typeface="Times New Roman" pitchFamily="18" charset="0"/>
                </a:rPr>
                <a:t>1 kg</a:t>
              </a:r>
              <a:endParaRPr lang="vi-VN" sz="1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20214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1000"/>
                                        <p:tgtEl>
                                          <p:spTgt spid="41"/>
                                        </p:tgtEl>
                                      </p:cBhvr>
                                    </p:animEffect>
                                    <p:anim calcmode="lin" valueType="num">
                                      <p:cBhvr>
                                        <p:cTn id="67" dur="1000" fill="hold"/>
                                        <p:tgtEl>
                                          <p:spTgt spid="41"/>
                                        </p:tgtEl>
                                        <p:attrNameLst>
                                          <p:attrName>ppt_x</p:attrName>
                                        </p:attrNameLst>
                                      </p:cBhvr>
                                      <p:tavLst>
                                        <p:tav tm="0">
                                          <p:val>
                                            <p:strVal val="#ppt_x"/>
                                          </p:val>
                                        </p:tav>
                                        <p:tav tm="100000">
                                          <p:val>
                                            <p:strVal val="#ppt_x"/>
                                          </p:val>
                                        </p:tav>
                                      </p:tavLst>
                                    </p:anim>
                                    <p:anim calcmode="lin" valueType="num">
                                      <p:cBhvr>
                                        <p:cTn id="6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1000"/>
                                        <p:tgtEl>
                                          <p:spTgt spid="44"/>
                                        </p:tgtEl>
                                      </p:cBhvr>
                                    </p:animEffect>
                                    <p:anim calcmode="lin" valueType="num">
                                      <p:cBhvr>
                                        <p:cTn id="74" dur="1000" fill="hold"/>
                                        <p:tgtEl>
                                          <p:spTgt spid="44"/>
                                        </p:tgtEl>
                                        <p:attrNameLst>
                                          <p:attrName>ppt_x</p:attrName>
                                        </p:attrNameLst>
                                      </p:cBhvr>
                                      <p:tavLst>
                                        <p:tav tm="0">
                                          <p:val>
                                            <p:strVal val="#ppt_x"/>
                                          </p:val>
                                        </p:tav>
                                        <p:tav tm="100000">
                                          <p:val>
                                            <p:strVal val="#ppt_x"/>
                                          </p:val>
                                        </p:tav>
                                      </p:tavLst>
                                    </p:anim>
                                    <p:anim calcmode="lin" valueType="num">
                                      <p:cBhvr>
                                        <p:cTn id="75" dur="1000" fill="hold"/>
                                        <p:tgtEl>
                                          <p:spTgt spid="4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1000"/>
                                        <p:tgtEl>
                                          <p:spTgt spid="47"/>
                                        </p:tgtEl>
                                      </p:cBhvr>
                                    </p:animEffect>
                                    <p:anim calcmode="lin" valueType="num">
                                      <p:cBhvr>
                                        <p:cTn id="79" dur="1000" fill="hold"/>
                                        <p:tgtEl>
                                          <p:spTgt spid="47"/>
                                        </p:tgtEl>
                                        <p:attrNameLst>
                                          <p:attrName>ppt_x</p:attrName>
                                        </p:attrNameLst>
                                      </p:cBhvr>
                                      <p:tavLst>
                                        <p:tav tm="0">
                                          <p:val>
                                            <p:strVal val="#ppt_x"/>
                                          </p:val>
                                        </p:tav>
                                        <p:tav tm="100000">
                                          <p:val>
                                            <p:strVal val="#ppt_x"/>
                                          </p:val>
                                        </p:tav>
                                      </p:tavLst>
                                    </p:anim>
                                    <p:anim calcmode="lin" valueType="num">
                                      <p:cBhvr>
                                        <p:cTn id="80" dur="1000" fill="hold"/>
                                        <p:tgtEl>
                                          <p:spTgt spid="47"/>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1000"/>
                                        <p:tgtEl>
                                          <p:spTgt spid="52"/>
                                        </p:tgtEl>
                                      </p:cBhvr>
                                    </p:animEffect>
                                    <p:anim calcmode="lin" valueType="num">
                                      <p:cBhvr>
                                        <p:cTn id="84" dur="1000" fill="hold"/>
                                        <p:tgtEl>
                                          <p:spTgt spid="52"/>
                                        </p:tgtEl>
                                        <p:attrNameLst>
                                          <p:attrName>ppt_x</p:attrName>
                                        </p:attrNameLst>
                                      </p:cBhvr>
                                      <p:tavLst>
                                        <p:tav tm="0">
                                          <p:val>
                                            <p:strVal val="#ppt_x"/>
                                          </p:val>
                                        </p:tav>
                                        <p:tav tm="100000">
                                          <p:val>
                                            <p:strVal val="#ppt_x"/>
                                          </p:val>
                                        </p:tav>
                                      </p:tavLst>
                                    </p:anim>
                                    <p:anim calcmode="lin" valueType="num">
                                      <p:cBhvr>
                                        <p:cTn id="8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06574" y="188640"/>
            <a:ext cx="11090443" cy="1149226"/>
            <a:chOff x="910629" y="557947"/>
            <a:chExt cx="10711282" cy="1148961"/>
          </a:xfrm>
        </p:grpSpPr>
        <p:sp>
          <p:nvSpPr>
            <p:cNvPr id="3" name="TextBox 2"/>
            <p:cNvSpPr txBox="1"/>
            <p:nvPr/>
          </p:nvSpPr>
          <p:spPr>
            <a:xfrm>
              <a:off x="1953822" y="629938"/>
              <a:ext cx="9668089" cy="1076970"/>
            </a:xfrm>
            <a:prstGeom prst="rect">
              <a:avLst/>
            </a:prstGeom>
            <a:noFill/>
          </p:spPr>
          <p:txBody>
            <a:bodyPr wrap="square" rtlCol="0">
              <a:spAutoFit/>
            </a:bodyPr>
            <a:lstStyle/>
            <a:p>
              <a:r>
                <a:rPr lang="en-US" sz="3200" dirty="0">
                  <a:latin typeface="Times New Roman" pitchFamily="18" charset="0"/>
                  <a:cs typeface="Times New Roman" pitchFamily="18" charset="0"/>
                </a:rPr>
                <a:t>b) Chị Lan </a:t>
              </a: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tất</a:t>
              </a:r>
              <a:r>
                <a:rPr lang="en-US" sz="3200" dirty="0">
                  <a:latin typeface="Times New Roman" pitchFamily="18" charset="0"/>
                  <a:cs typeface="Times New Roman" pitchFamily="18" charset="0"/>
                </a:rPr>
                <a:t> cả 10 kg. Theo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chị </a:t>
              </a:r>
              <a:r>
                <a:rPr lang="en-US" sz="3200" dirty="0" err="1">
                  <a:latin typeface="Times New Roman" pitchFamily="18" charset="0"/>
                  <a:cs typeface="Times New Roman" pitchFamily="18" charset="0"/>
                </a:rPr>
                <a:t>lan</a:t>
              </a:r>
              <a:r>
                <a:rPr lang="en-US" sz="3200" dirty="0">
                  <a:latin typeface="Times New Roman" pitchFamily="18" charset="0"/>
                  <a:cs typeface="Times New Roman" pitchFamily="18" charset="0"/>
                </a:rPr>
                <a:t>  có </a:t>
              </a:r>
              <a:r>
                <a:rPr lang="en-US" sz="3200" dirty="0" err="1">
                  <a:latin typeface="Times New Roman" pitchFamily="18" charset="0"/>
                  <a:cs typeface="Times New Roman" pitchFamily="18" charset="0"/>
                </a:rPr>
                <a:t>thê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nào</a:t>
              </a:r>
              <a:r>
                <a:rPr lang="en-US" sz="3200" dirty="0">
                  <a:latin typeface="Times New Roman" pitchFamily="18" charset="0"/>
                  <a:cs typeface="Times New Roman" pitchFamily="18" charset="0"/>
                </a:rPr>
                <a:t>?</a:t>
              </a:r>
            </a:p>
          </p:txBody>
        </p:sp>
        <p:grpSp>
          <p:nvGrpSpPr>
            <p:cNvPr id="4" name="Group 3"/>
            <p:cNvGrpSpPr/>
            <p:nvPr/>
          </p:nvGrpSpPr>
          <p:grpSpPr>
            <a:xfrm>
              <a:off x="910629" y="557947"/>
              <a:ext cx="856894" cy="854829"/>
              <a:chOff x="1522697" y="971728"/>
              <a:chExt cx="720079" cy="767839"/>
            </a:xfrm>
          </p:grpSpPr>
          <p:sp>
            <p:nvSpPr>
              <p:cNvPr id="5" name="Rectangle 4"/>
              <p:cNvSpPr/>
              <p:nvPr/>
            </p:nvSpPr>
            <p:spPr>
              <a:xfrm>
                <a:off x="1643720" y="1085813"/>
                <a:ext cx="504056" cy="504056"/>
              </a:xfrm>
              <a:prstGeom prst="rect">
                <a:avLst/>
              </a:prstGeom>
              <a:solidFill>
                <a:srgbClr val="FF0000"/>
              </a:solid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a:solidFill>
                      <a:schemeClr val="bg1"/>
                    </a:solidFill>
                    <a:latin typeface="Times New Roman" pitchFamily="18" charset="0"/>
                    <a:cs typeface="Times New Roman" pitchFamily="18" charset="0"/>
                  </a:rPr>
                  <a:t>5</a:t>
                </a:r>
                <a:endParaRPr lang="vi-VN" sz="3600" b="1" dirty="0">
                  <a:solidFill>
                    <a:schemeClr val="bg1"/>
                  </a:solidFill>
                  <a:latin typeface="Times New Roman" pitchFamily="18" charset="0"/>
                  <a:cs typeface="Times New Roman" pitchFamily="18" charset="0"/>
                </a:endParaRPr>
              </a:p>
            </p:txBody>
          </p:sp>
          <p:sp>
            <p:nvSpPr>
              <p:cNvPr id="6" name="Oval 5"/>
              <p:cNvSpPr/>
              <p:nvPr/>
            </p:nvSpPr>
            <p:spPr>
              <a:xfrm>
                <a:off x="1522697" y="971728"/>
                <a:ext cx="720079" cy="767839"/>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2000">
                  <a:solidFill>
                    <a:schemeClr val="bg1"/>
                  </a:solidFill>
                  <a:latin typeface="Times New Roman" pitchFamily="18" charset="0"/>
                  <a:cs typeface="Times New Roman" pitchFamily="18" charset="0"/>
                </a:endParaRPr>
              </a:p>
            </p:txBody>
          </p:sp>
        </p:grpSp>
      </p:grpSp>
      <p:graphicFrame>
        <p:nvGraphicFramePr>
          <p:cNvPr id="7" name="Table 6"/>
          <p:cNvGraphicFramePr>
            <a:graphicFrameLocks noGrp="1"/>
          </p:cNvGraphicFramePr>
          <p:nvPr>
            <p:extLst>
              <p:ext uri="{D42A27DB-BD31-4B8C-83A1-F6EECF244321}">
                <p14:modId xmlns:p14="http://schemas.microsoft.com/office/powerpoint/2010/main" val="1069767231"/>
              </p:ext>
            </p:extLst>
          </p:nvPr>
        </p:nvGraphicFramePr>
        <p:xfrm>
          <a:off x="406574" y="1464905"/>
          <a:ext cx="11449270" cy="4734835"/>
        </p:xfrm>
        <a:graphic>
          <a:graphicData uri="http://schemas.openxmlformats.org/drawingml/2006/table">
            <a:tbl>
              <a:tblPr firstRow="1" bandRow="1">
                <a:tableStyleId>{5940675A-B579-460E-94D1-54222C63F5DA}</a:tableStyleId>
              </a:tblPr>
              <a:tblGrid>
                <a:gridCol w="1144927">
                  <a:extLst>
                    <a:ext uri="{9D8B030D-6E8A-4147-A177-3AD203B41FA5}">
                      <a16:colId xmlns:a16="http://schemas.microsoft.com/office/drawing/2014/main" val="535617069"/>
                    </a:ext>
                  </a:extLst>
                </a:gridCol>
                <a:gridCol w="1144927">
                  <a:extLst>
                    <a:ext uri="{9D8B030D-6E8A-4147-A177-3AD203B41FA5}">
                      <a16:colId xmlns:a16="http://schemas.microsoft.com/office/drawing/2014/main" val="3271153640"/>
                    </a:ext>
                  </a:extLst>
                </a:gridCol>
                <a:gridCol w="1144927">
                  <a:extLst>
                    <a:ext uri="{9D8B030D-6E8A-4147-A177-3AD203B41FA5}">
                      <a16:colId xmlns:a16="http://schemas.microsoft.com/office/drawing/2014/main" val="1674038767"/>
                    </a:ext>
                  </a:extLst>
                </a:gridCol>
                <a:gridCol w="1144927">
                  <a:extLst>
                    <a:ext uri="{9D8B030D-6E8A-4147-A177-3AD203B41FA5}">
                      <a16:colId xmlns:a16="http://schemas.microsoft.com/office/drawing/2014/main" val="1350968117"/>
                    </a:ext>
                  </a:extLst>
                </a:gridCol>
                <a:gridCol w="1144927">
                  <a:extLst>
                    <a:ext uri="{9D8B030D-6E8A-4147-A177-3AD203B41FA5}">
                      <a16:colId xmlns:a16="http://schemas.microsoft.com/office/drawing/2014/main" val="2393625953"/>
                    </a:ext>
                  </a:extLst>
                </a:gridCol>
                <a:gridCol w="1144927">
                  <a:extLst>
                    <a:ext uri="{9D8B030D-6E8A-4147-A177-3AD203B41FA5}">
                      <a16:colId xmlns:a16="http://schemas.microsoft.com/office/drawing/2014/main" val="427997352"/>
                    </a:ext>
                  </a:extLst>
                </a:gridCol>
                <a:gridCol w="1144927">
                  <a:extLst>
                    <a:ext uri="{9D8B030D-6E8A-4147-A177-3AD203B41FA5}">
                      <a16:colId xmlns:a16="http://schemas.microsoft.com/office/drawing/2014/main" val="3843428490"/>
                    </a:ext>
                  </a:extLst>
                </a:gridCol>
                <a:gridCol w="1144927">
                  <a:extLst>
                    <a:ext uri="{9D8B030D-6E8A-4147-A177-3AD203B41FA5}">
                      <a16:colId xmlns:a16="http://schemas.microsoft.com/office/drawing/2014/main" val="587813079"/>
                    </a:ext>
                  </a:extLst>
                </a:gridCol>
                <a:gridCol w="1144927">
                  <a:extLst>
                    <a:ext uri="{9D8B030D-6E8A-4147-A177-3AD203B41FA5}">
                      <a16:colId xmlns:a16="http://schemas.microsoft.com/office/drawing/2014/main" val="227537400"/>
                    </a:ext>
                  </a:extLst>
                </a:gridCol>
                <a:gridCol w="1144927">
                  <a:extLst>
                    <a:ext uri="{9D8B030D-6E8A-4147-A177-3AD203B41FA5}">
                      <a16:colId xmlns:a16="http://schemas.microsoft.com/office/drawing/2014/main" val="1583136993"/>
                    </a:ext>
                  </a:extLst>
                </a:gridCol>
              </a:tblGrid>
              <a:tr h="1428159">
                <a:tc>
                  <a:txBody>
                    <a:bodyPr/>
                    <a:lstStyle/>
                    <a:p>
                      <a:pPr algn="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Hàng</a:t>
                      </a:r>
                      <a:r>
                        <a:rPr lang="en-US" sz="2400" baseline="0" dirty="0">
                          <a:latin typeface="Times New Roman" panose="02020603050405020304" pitchFamily="18" charset="0"/>
                          <a:cs typeface="Times New Roman" panose="02020603050405020304" pitchFamily="18" charset="0"/>
                        </a:rPr>
                        <a:t> </a:t>
                      </a:r>
                    </a:p>
                    <a:p>
                      <a:endParaRPr lang="en-US" sz="2400" baseline="0" dirty="0">
                        <a:latin typeface="Times New Roman" panose="02020603050405020304" pitchFamily="18" charset="0"/>
                        <a:cs typeface="Times New Roman" panose="02020603050405020304" pitchFamily="18" charset="0"/>
                      </a:endParaRPr>
                    </a:p>
                    <a:p>
                      <a:endParaRPr lang="en-US" sz="2400" baseline="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Cách</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lnTlToBr w="12700" cap="flat" cmpd="sng" algn="ctr">
                      <a:solidFill>
                        <a:schemeClr val="tx1"/>
                      </a:solidFill>
                      <a:prstDash val="solid"/>
                      <a:round/>
                      <a:headEnd type="none" w="med" len="med"/>
                      <a:tailEnd type="none" w="med" len="med"/>
                    </a:lnTlToBr>
                  </a:tcPr>
                </a:tc>
                <a:tc>
                  <a:txBody>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1 kg</a:t>
                      </a:r>
                    </a:p>
                  </a:txBody>
                  <a:tcPr/>
                </a:tc>
                <a:tc>
                  <a:txBody>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algn="ctr"/>
                      <a:r>
                        <a:rPr lang="en-US" sz="2400" baseline="0" dirty="0">
                          <a:latin typeface="Times New Roman" panose="02020603050405020304" pitchFamily="18" charset="0"/>
                          <a:cs typeface="Times New Roman" panose="02020603050405020304" pitchFamily="18" charset="0"/>
                        </a:rPr>
                        <a:t>2 kg</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1 kg</a:t>
                      </a:r>
                    </a:p>
                  </a:txBody>
                  <a:tcPr/>
                </a:tc>
                <a:tc>
                  <a:txBody>
                    <a:bodyPr/>
                    <a:lstStyle/>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3</a:t>
                      </a:r>
                      <a:r>
                        <a:rPr lang="en-US" sz="2400" baseline="0" dirty="0">
                          <a:latin typeface="Times New Roman" panose="02020603050405020304" pitchFamily="18" charset="0"/>
                          <a:cs typeface="Times New Roman" panose="02020603050405020304" pitchFamily="18" charset="0"/>
                        </a:rPr>
                        <a:t> kg</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2 kg</a:t>
                      </a:r>
                    </a:p>
                  </a:txBody>
                  <a:tcPr/>
                </a:tc>
                <a:tc>
                  <a:txBody>
                    <a:bodyPr/>
                    <a:lstStyle/>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4 kg</a:t>
                      </a:r>
                    </a:p>
                  </a:txBody>
                  <a:tcPr/>
                </a:tc>
                <a:tc>
                  <a:txBody>
                    <a:bodyPr/>
                    <a:lstStyle/>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1</a:t>
                      </a:r>
                      <a:r>
                        <a:rPr lang="en-US" sz="2400" baseline="0" dirty="0">
                          <a:latin typeface="Times New Roman" panose="02020603050405020304" pitchFamily="18" charset="0"/>
                          <a:cs typeface="Times New Roman" panose="02020603050405020304" pitchFamily="18" charset="0"/>
                        </a:rPr>
                        <a:t> kg</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8</a:t>
                      </a:r>
                      <a:r>
                        <a:rPr lang="en-US" sz="2400" baseline="0" dirty="0">
                          <a:latin typeface="Times New Roman" panose="02020603050405020304" pitchFamily="18" charset="0"/>
                          <a:cs typeface="Times New Roman" panose="02020603050405020304" pitchFamily="18" charset="0"/>
                        </a:rPr>
                        <a:t> kg</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5 kg</a:t>
                      </a:r>
                    </a:p>
                  </a:txBody>
                  <a:tcPr/>
                </a:tc>
                <a:extLst>
                  <a:ext uri="{0D108BD9-81ED-4DB2-BD59-A6C34878D82A}">
                    <a16:rowId xmlns:a16="http://schemas.microsoft.com/office/drawing/2014/main" val="3933548027"/>
                  </a:ext>
                </a:extLst>
              </a:tr>
              <a:tr h="636071">
                <a:tc>
                  <a:txBody>
                    <a:bodyPr/>
                    <a:lstStyle/>
                    <a:p>
                      <a:pPr algn="ctr"/>
                      <a:r>
                        <a:rPr lang="en-US" sz="2400" dirty="0" err="1">
                          <a:latin typeface="Times New Roman" panose="02020603050405020304" pitchFamily="18" charset="0"/>
                          <a:cs typeface="Times New Roman" panose="02020603050405020304" pitchFamily="18" charset="0"/>
                        </a:rPr>
                        <a:t>Cách</a:t>
                      </a:r>
                      <a:r>
                        <a:rPr lang="en-US" sz="2400" baseline="0" dirty="0">
                          <a:latin typeface="Times New Roman" panose="02020603050405020304" pitchFamily="18" charset="0"/>
                          <a:cs typeface="Times New Roman" panose="02020603050405020304" pitchFamily="18" charset="0"/>
                        </a:rPr>
                        <a:t> 1</a:t>
                      </a:r>
                      <a:endParaRPr lang="en-US" sz="2400" dirty="0">
                        <a:latin typeface="Times New Roman" panose="02020603050405020304" pitchFamily="18" charset="0"/>
                        <a:cs typeface="Times New Roman" panose="02020603050405020304" pitchFamily="18" charset="0"/>
                      </a:endParaRPr>
                    </a:p>
                  </a:txBody>
                  <a:tcPr anchor="ct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86141580"/>
                  </a:ext>
                </a:extLst>
              </a:tr>
              <a:tr h="636071">
                <a:tc>
                  <a:txBody>
                    <a:bodyPr/>
                    <a:lstStyle/>
                    <a:p>
                      <a:pPr algn="ctr"/>
                      <a:r>
                        <a:rPr lang="en-US" sz="2400" dirty="0" err="1">
                          <a:latin typeface="Times New Roman" panose="02020603050405020304" pitchFamily="18" charset="0"/>
                          <a:cs typeface="Times New Roman" panose="02020603050405020304" pitchFamily="18" charset="0"/>
                        </a:rPr>
                        <a:t>Cách</a:t>
                      </a:r>
                      <a:r>
                        <a:rPr lang="en-US" sz="2400" baseline="0" dirty="0">
                          <a:latin typeface="Times New Roman" panose="02020603050405020304" pitchFamily="18" charset="0"/>
                          <a:cs typeface="Times New Roman" panose="02020603050405020304" pitchFamily="18" charset="0"/>
                        </a:rPr>
                        <a:t> 2</a:t>
                      </a:r>
                      <a:endParaRPr lang="en-US" sz="2400" dirty="0">
                        <a:latin typeface="Times New Roman" panose="02020603050405020304" pitchFamily="18" charset="0"/>
                        <a:cs typeface="Times New Roman" panose="02020603050405020304" pitchFamily="18" charset="0"/>
                      </a:endParaRPr>
                    </a:p>
                  </a:txBody>
                  <a:tcPr anchor="ct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0923229"/>
                  </a:ext>
                </a:extLst>
              </a:tr>
              <a:tr h="636071">
                <a:tc>
                  <a:txBody>
                    <a:bodyPr/>
                    <a:lstStyle/>
                    <a:p>
                      <a:pPr algn="ctr"/>
                      <a:r>
                        <a:rPr lang="en-US" sz="2400" dirty="0" err="1">
                          <a:latin typeface="Times New Roman" panose="02020603050405020304" pitchFamily="18" charset="0"/>
                          <a:cs typeface="Times New Roman" panose="02020603050405020304" pitchFamily="18" charset="0"/>
                        </a:rPr>
                        <a:t>Cách</a:t>
                      </a:r>
                      <a:r>
                        <a:rPr lang="en-US" sz="2400" baseline="0" dirty="0">
                          <a:latin typeface="Times New Roman" panose="02020603050405020304" pitchFamily="18" charset="0"/>
                          <a:cs typeface="Times New Roman" panose="02020603050405020304" pitchFamily="18" charset="0"/>
                        </a:rPr>
                        <a:t> 3</a:t>
                      </a:r>
                    </a:p>
                  </a:txBody>
                  <a:tcPr anchor="ct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98096308"/>
                  </a:ext>
                </a:extLst>
              </a:tr>
              <a:tr h="636071">
                <a:tc>
                  <a:txBody>
                    <a:bodyPr/>
                    <a:lstStyle/>
                    <a:p>
                      <a:pPr algn="ctr"/>
                      <a:r>
                        <a:rPr lang="en-US" sz="2400" dirty="0" err="1">
                          <a:latin typeface="Times New Roman" panose="02020603050405020304" pitchFamily="18" charset="0"/>
                          <a:cs typeface="Times New Roman" panose="02020603050405020304" pitchFamily="18" charset="0"/>
                        </a:rPr>
                        <a:t>Cách</a:t>
                      </a:r>
                      <a:r>
                        <a:rPr lang="en-US" sz="2400" baseline="0" dirty="0">
                          <a:latin typeface="Times New Roman" panose="02020603050405020304" pitchFamily="18" charset="0"/>
                          <a:cs typeface="Times New Roman" panose="02020603050405020304" pitchFamily="18" charset="0"/>
                        </a:rPr>
                        <a:t> 4</a:t>
                      </a:r>
                      <a:endParaRPr lang="en-US" sz="2400" dirty="0">
                        <a:latin typeface="Times New Roman" panose="02020603050405020304" pitchFamily="18" charset="0"/>
                        <a:cs typeface="Times New Roman" panose="02020603050405020304" pitchFamily="18" charset="0"/>
                      </a:endParaRPr>
                    </a:p>
                  </a:txBody>
                  <a:tcPr anchor="ct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8508581"/>
                  </a:ext>
                </a:extLst>
              </a:tr>
              <a:tr h="636071">
                <a:tc>
                  <a:txBody>
                    <a:bodyPr/>
                    <a:lstStyle/>
                    <a:p>
                      <a:pPr algn="ctr"/>
                      <a:r>
                        <a:rPr lang="en-US" sz="2400" dirty="0">
                          <a:latin typeface="Times New Roman" panose="02020603050405020304" pitchFamily="18" charset="0"/>
                          <a:cs typeface="Times New Roman" panose="02020603050405020304" pitchFamily="18" charset="0"/>
                        </a:rPr>
                        <a:t>…</a:t>
                      </a:r>
                    </a:p>
                  </a:txBody>
                  <a:tcPr anchor="ct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6490905"/>
                  </a:ext>
                </a:extLst>
              </a:tr>
            </a:tbl>
          </a:graphicData>
        </a:graphic>
      </p:graphicFrame>
      <p:pic>
        <p:nvPicPr>
          <p:cNvPr id="9" name="Picture 2" descr="Hình ảnh Thịt Lợn Một Miếng Thịt Lợn Thịt Lợn Hình Minh Họa, Họa, Thịt Lợn,  Năm miễn phí tải tập tin PNG PSDComment và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7917" r="95313"/>
                    </a14:imgEffect>
                  </a14:imgLayer>
                </a14:imgProps>
              </a:ext>
              <a:ext uri="{28A0092B-C50C-407E-A947-70E740481C1C}">
                <a14:useLocalDpi xmlns:a14="http://schemas.microsoft.com/office/drawing/2010/main" val="0"/>
              </a:ext>
            </a:extLst>
          </a:blip>
          <a:srcRect l="8258" t="11943" r="3138" b="10823"/>
          <a:stretch/>
        </p:blipFill>
        <p:spPr bwMode="auto">
          <a:xfrm>
            <a:off x="1630710" y="1759105"/>
            <a:ext cx="1000912" cy="7476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Một Con Gà Nướng, Sơ đồ Vector, Chiken Nướng, Thịt Gà miễn phí tải  tập tin PNG PSDComment và Vecto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6000" b="76750" l="11583" r="90750"/>
                    </a14:imgEffect>
                  </a14:imgLayer>
                </a14:imgProps>
              </a:ext>
              <a:ext uri="{28A0092B-C50C-407E-A947-70E740481C1C}">
                <a14:useLocalDpi xmlns:a14="http://schemas.microsoft.com/office/drawing/2010/main" val="0"/>
              </a:ext>
            </a:extLst>
          </a:blip>
          <a:srcRect l="17394" t="27015" r="11916" b="24735"/>
          <a:stretch/>
        </p:blipFill>
        <p:spPr bwMode="auto">
          <a:xfrm>
            <a:off x="2752947" y="1759105"/>
            <a:ext cx="1102811" cy="6761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Sugar Vector Art, Icons, and Graphics for Free Downloa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7083" y="1581775"/>
            <a:ext cx="783670" cy="10307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COMBO 5 TÚI GẠO ST21 - GẠO PHÙ SA VUA GẠO 25kg - P698502 | Sàn thương mại  điện tử của khách hàng Viettelpost"/>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3750" l="39375" r="92625">
                        <a14:foregroundMark x1="58625" y1="17375" x2="60250" y2="21875"/>
                        <a14:foregroundMark x1="60500" y1="21875" x2="69125" y2="21500"/>
                        <a14:foregroundMark x1="55125" y1="42000" x2="75000" y2="40625"/>
                        <a14:foregroundMark x1="59625" y1="61125" x2="56250" y2="65250"/>
                        <a14:foregroundMark x1="59500" y1="15625" x2="67875" y2="15625"/>
                        <a14:foregroundMark x1="49125" y1="72375" x2="53875" y2="78625"/>
                      </a14:backgroundRemoval>
                    </a14:imgEffect>
                  </a14:imgLayer>
                </a14:imgProps>
              </a:ext>
              <a:ext uri="{28A0092B-C50C-407E-A947-70E740481C1C}">
                <a14:useLocalDpi xmlns:a14="http://schemas.microsoft.com/office/drawing/2010/main" val="0"/>
              </a:ext>
            </a:extLst>
          </a:blip>
          <a:srcRect l="39512" t="8912"/>
          <a:stretch/>
        </p:blipFill>
        <p:spPr bwMode="auto">
          <a:xfrm>
            <a:off x="5091053" y="1593698"/>
            <a:ext cx="999265" cy="10784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ình ảnh Vector Bắp Cải PNG, Vector, PSD, và biểu tượng để tải về miễn phí  | pngtree"/>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17215" t="17533" r="15008" b="18135"/>
          <a:stretch/>
        </p:blipFill>
        <p:spPr bwMode="auto">
          <a:xfrm>
            <a:off x="6185522" y="1692211"/>
            <a:ext cx="1033857" cy="88143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7339013" y="1583107"/>
            <a:ext cx="992249" cy="1089049"/>
            <a:chOff x="1054646" y="3355862"/>
            <a:chExt cx="2016224" cy="1952625"/>
          </a:xfrm>
        </p:grpSpPr>
        <p:pic>
          <p:nvPicPr>
            <p:cNvPr id="16" name="Picture 16"/>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foregroundMark x1="44886" y1="34634" x2="63068" y2="71220"/>
                          <a14:foregroundMark x1="54545" y1="65366" x2="86932" y2="81463"/>
                          <a14:foregroundMark x1="90909" y1="76585" x2="73295" y2="68780"/>
                          <a14:foregroundMark x1="24432" y1="83902" x2="76705" y2="83902"/>
                          <a14:foregroundMark x1="59659" y1="85854" x2="65909" y2="87317"/>
                          <a14:foregroundMark x1="68182" y1="83415" x2="63068" y2="74146"/>
                          <a14:foregroundMark x1="71023" y1="78049" x2="72159" y2="87805"/>
                        </a14:backgroundRemoval>
                      </a14:imgEffect>
                    </a14:imgLayer>
                  </a14:imgProps>
                </a:ext>
                <a:ext uri="{28A0092B-C50C-407E-A947-70E740481C1C}">
                  <a14:useLocalDpi xmlns:a14="http://schemas.microsoft.com/office/drawing/2010/main" val="0"/>
                </a:ext>
              </a:extLst>
            </a:blip>
            <a:srcRect/>
            <a:stretch>
              <a:fillRect/>
            </a:stretch>
          </p:blipFill>
          <p:spPr bwMode="auto">
            <a:xfrm>
              <a:off x="1054646" y="3355862"/>
              <a:ext cx="16764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a:off x="2062758" y="4581128"/>
              <a:ext cx="1008112" cy="5593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latin typeface="Times New Roman" pitchFamily="18" charset="0"/>
                  <a:cs typeface="Times New Roman" pitchFamily="18" charset="0"/>
                </a:rPr>
                <a:t>4 kg</a:t>
              </a:r>
              <a:endParaRPr lang="vi-VN" sz="1200" dirty="0">
                <a:latin typeface="Times New Roman" pitchFamily="18" charset="0"/>
                <a:cs typeface="Times New Roman" pitchFamily="18" charset="0"/>
              </a:endParaRPr>
            </a:p>
          </p:txBody>
        </p:sp>
      </p:grpSp>
      <p:pic>
        <p:nvPicPr>
          <p:cNvPr id="1026" name="Picture 2" descr="Cà Chua-vector Misc-miễn Phí Vector Miễn Phí Tải Về"/>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9794" b="100000" l="9882" r="89882">
                        <a14:foregroundMark x1="73882" y1="42526" x2="65176" y2="72165"/>
                      </a14:backgroundRemoval>
                    </a14:imgEffect>
                  </a14:imgLayer>
                </a14:imgProps>
              </a:ext>
              <a:ext uri="{28A0092B-C50C-407E-A947-70E740481C1C}">
                <a14:useLocalDpi xmlns:a14="http://schemas.microsoft.com/office/drawing/2010/main" val="0"/>
              </a:ext>
            </a:extLst>
          </a:blip>
          <a:srcRect/>
          <a:stretch>
            <a:fillRect/>
          </a:stretch>
        </p:blipFill>
        <p:spPr bwMode="auto">
          <a:xfrm>
            <a:off x="8570539" y="1632261"/>
            <a:ext cx="1018471" cy="9298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ình ảnh Minh Họa Vector Bí Ngô Bị Cô Lập Trên Nền Trắng Nghệ Thuật Clip Bí  Ngô, Clipart Bí Ngô, Vectơ, Quả Bí Ngô Vector và PNG với nền trong suốt"/>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l="13624" t="10327" r="15626" b="18741"/>
          <a:stretch/>
        </p:blipFill>
        <p:spPr bwMode="auto">
          <a:xfrm>
            <a:off x="9589010" y="1737179"/>
            <a:ext cx="1046657" cy="6980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Kết quả hình ảnh cho trái mít | Jackfruit pictures, Jackfruit, Jackfruit  plant"/>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0" b="100000" l="0" r="100000">
                        <a14:foregroundMark x1="25000" y1="59236" x2="5085" y2="53503"/>
                        <a14:foregroundMark x1="4237" y1="57325" x2="2542" y2="49045"/>
                        <a14:foregroundMark x1="97034" y1="17197" x2="97034" y2="17197"/>
                      </a14:backgroundRemoval>
                    </a14:imgEffect>
                  </a14:imgLayer>
                </a14:imgProps>
              </a:ext>
              <a:ext uri="{28A0092B-C50C-407E-A947-70E740481C1C}">
                <a14:useLocalDpi xmlns:a14="http://schemas.microsoft.com/office/drawing/2010/main" val="0"/>
              </a:ext>
            </a:extLst>
          </a:blip>
          <a:srcRect/>
          <a:stretch>
            <a:fillRect/>
          </a:stretch>
        </p:blipFill>
        <p:spPr bwMode="auto">
          <a:xfrm rot="500246">
            <a:off x="10778605" y="1869978"/>
            <a:ext cx="954839" cy="5705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846734" y="3030051"/>
            <a:ext cx="432048" cy="830997"/>
          </a:xfrm>
          <a:prstGeom prst="rect">
            <a:avLst/>
          </a:prstGeom>
          <a:noFill/>
        </p:spPr>
        <p:txBody>
          <a:bodyPr wrap="square" rtlCol="0">
            <a:spAutoFit/>
          </a:bodyPr>
          <a:lstStyle/>
          <a:p>
            <a:r>
              <a:rPr lang="en-US" sz="4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2880514" y="3001325"/>
            <a:ext cx="432048" cy="830997"/>
          </a:xfrm>
          <a:prstGeom prst="rect">
            <a:avLst/>
          </a:prstGeom>
          <a:noFill/>
        </p:spPr>
        <p:txBody>
          <a:bodyPr wrap="square" rtlCol="0">
            <a:spAutoFit/>
          </a:bodyPr>
          <a:lstStyle/>
          <a:p>
            <a:r>
              <a:rPr lang="en-US" sz="4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5186674" y="3001323"/>
            <a:ext cx="432048" cy="830997"/>
          </a:xfrm>
          <a:prstGeom prst="rect">
            <a:avLst/>
          </a:prstGeom>
          <a:noFill/>
        </p:spPr>
        <p:txBody>
          <a:bodyPr wrap="square" rtlCol="0">
            <a:spAutoFit/>
          </a:bodyPr>
          <a:lstStyle/>
          <a:p>
            <a:r>
              <a:rPr lang="en-US" sz="4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4152894" y="3001324"/>
            <a:ext cx="432048" cy="830997"/>
          </a:xfrm>
          <a:prstGeom prst="rect">
            <a:avLst/>
          </a:prstGeom>
          <a:noFill/>
        </p:spPr>
        <p:txBody>
          <a:bodyPr wrap="square" rtlCol="0">
            <a:spAutoFit/>
          </a:bodyPr>
          <a:lstStyle/>
          <a:p>
            <a:r>
              <a:rPr lang="en-US" sz="4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359070" y="2958043"/>
            <a:ext cx="432048" cy="830997"/>
          </a:xfrm>
          <a:prstGeom prst="rect">
            <a:avLst/>
          </a:prstGeom>
          <a:noFill/>
        </p:spPr>
        <p:txBody>
          <a:bodyPr wrap="square" rtlCol="0">
            <a:spAutoFit/>
          </a:bodyPr>
          <a:lstStyle/>
          <a:p>
            <a:r>
              <a:rPr lang="en-US" sz="4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8679517" y="3030051"/>
            <a:ext cx="432048" cy="830997"/>
          </a:xfrm>
          <a:prstGeom prst="rect">
            <a:avLst/>
          </a:prstGeom>
          <a:noFill/>
        </p:spPr>
        <p:txBody>
          <a:bodyPr wrap="square" rtlCol="0">
            <a:spAutoFit/>
          </a:bodyPr>
          <a:lstStyle/>
          <a:p>
            <a:r>
              <a:rPr lang="en-US" sz="4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2871484" y="3623991"/>
            <a:ext cx="432048" cy="830997"/>
          </a:xfrm>
          <a:prstGeom prst="rect">
            <a:avLst/>
          </a:prstGeom>
          <a:noFill/>
        </p:spPr>
        <p:txBody>
          <a:bodyPr wrap="square" rtlCol="0">
            <a:spAutoFit/>
          </a:bodyPr>
          <a:lstStyle/>
          <a:p>
            <a:r>
              <a:rPr lang="en-US" sz="48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0000FF"/>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3905264" y="3595265"/>
            <a:ext cx="432048" cy="830997"/>
          </a:xfrm>
          <a:prstGeom prst="rect">
            <a:avLst/>
          </a:prstGeom>
          <a:noFill/>
        </p:spPr>
        <p:txBody>
          <a:bodyPr wrap="square" rtlCol="0">
            <a:spAutoFit/>
          </a:bodyPr>
          <a:lstStyle/>
          <a:p>
            <a:r>
              <a:rPr lang="en-US" sz="48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0000FF"/>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6211424" y="3595263"/>
            <a:ext cx="432048" cy="830997"/>
          </a:xfrm>
          <a:prstGeom prst="rect">
            <a:avLst/>
          </a:prstGeom>
          <a:noFill/>
        </p:spPr>
        <p:txBody>
          <a:bodyPr wrap="square" rtlCol="0">
            <a:spAutoFit/>
          </a:bodyPr>
          <a:lstStyle/>
          <a:p>
            <a:r>
              <a:rPr lang="en-US" sz="48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0000FF"/>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7383820" y="3551983"/>
            <a:ext cx="432048" cy="830997"/>
          </a:xfrm>
          <a:prstGeom prst="rect">
            <a:avLst/>
          </a:prstGeom>
          <a:noFill/>
        </p:spPr>
        <p:txBody>
          <a:bodyPr wrap="square" rtlCol="0">
            <a:spAutoFit/>
          </a:bodyPr>
          <a:lstStyle/>
          <a:p>
            <a:r>
              <a:rPr lang="en-US" sz="48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0000FF"/>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1915112" y="3613126"/>
            <a:ext cx="432048" cy="830997"/>
          </a:xfrm>
          <a:prstGeom prst="rect">
            <a:avLst/>
          </a:prstGeom>
          <a:noFill/>
        </p:spPr>
        <p:txBody>
          <a:bodyPr wrap="square" rtlCol="0">
            <a:spAutoFit/>
          </a:bodyPr>
          <a:lstStyle/>
          <a:p>
            <a:r>
              <a:rPr lang="en-US" sz="48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0000FF"/>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9896314" y="4272901"/>
            <a:ext cx="432048" cy="830997"/>
          </a:xfrm>
          <a:prstGeom prst="rect">
            <a:avLst/>
          </a:prstGeom>
          <a:noFill/>
        </p:spPr>
        <p:txBody>
          <a:bodyPr wrap="square" rtlCol="0">
            <a:spAutoFit/>
          </a:bodyPr>
          <a:lstStyle/>
          <a:p>
            <a:r>
              <a:rPr lang="en-US" sz="48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7030A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2939862" y="4272901"/>
            <a:ext cx="432048" cy="830997"/>
          </a:xfrm>
          <a:prstGeom prst="rect">
            <a:avLst/>
          </a:prstGeom>
          <a:noFill/>
        </p:spPr>
        <p:txBody>
          <a:bodyPr wrap="square" rtlCol="0">
            <a:spAutoFit/>
          </a:bodyPr>
          <a:lstStyle/>
          <a:p>
            <a:r>
              <a:rPr lang="en-US" sz="48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rgbClr val="7030A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5201669" y="4932337"/>
            <a:ext cx="432048" cy="830997"/>
          </a:xfrm>
          <a:prstGeom prst="rect">
            <a:avLst/>
          </a:prstGeom>
          <a:noFill/>
        </p:spPr>
        <p:txBody>
          <a:bodyPr wrap="square" rtlCol="0">
            <a:spAutoFit/>
          </a:bodyPr>
          <a:lstStyle/>
          <a:p>
            <a:r>
              <a:rPr lang="en-US" sz="4800" b="1" dirty="0">
                <a:solidFill>
                  <a:schemeClr val="accent3">
                    <a:lumMod val="50000"/>
                  </a:schemeClr>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2905199" y="4932338"/>
            <a:ext cx="432048" cy="830997"/>
          </a:xfrm>
          <a:prstGeom prst="rect">
            <a:avLst/>
          </a:prstGeom>
          <a:noFill/>
        </p:spPr>
        <p:txBody>
          <a:bodyPr wrap="square" rtlCol="0">
            <a:spAutoFit/>
          </a:bodyPr>
          <a:lstStyle/>
          <a:p>
            <a:r>
              <a:rPr lang="en-US" sz="4800" b="1" dirty="0">
                <a:solidFill>
                  <a:schemeClr val="accent3">
                    <a:lumMod val="50000"/>
                  </a:schemeClr>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11040000" y="4918024"/>
            <a:ext cx="432048" cy="830997"/>
          </a:xfrm>
          <a:prstGeom prst="rect">
            <a:avLst/>
          </a:prstGeom>
          <a:noFill/>
        </p:spPr>
        <p:txBody>
          <a:bodyPr wrap="square" rtlCol="0">
            <a:spAutoFit/>
          </a:bodyPr>
          <a:lstStyle/>
          <a:p>
            <a:r>
              <a:rPr lang="en-US" sz="4800" b="1" dirty="0">
                <a:solidFill>
                  <a:schemeClr val="accent3">
                    <a:lumMod val="50000"/>
                  </a:schemeClr>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800" b="1"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90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500"/>
                                        <p:tgtEl>
                                          <p:spTgt spid="1026"/>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randombar(horizontal)">
                                      <p:cBhvr>
                                        <p:cTn id="46" dur="500"/>
                                        <p:tgtEl>
                                          <p:spTgt spid="1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randombar(horizontal)">
                                      <p:cBhvr>
                                        <p:cTn id="52" dur="500"/>
                                        <p:tgtEl>
                                          <p:spTgt spid="25"/>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randombar(horizontal)">
                                      <p:cBhvr>
                                        <p:cTn id="55" dur="500"/>
                                        <p:tgtEl>
                                          <p:spTgt spid="26"/>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randombar(horizontal)">
                                      <p:cBhvr>
                                        <p:cTn id="58" dur="500"/>
                                        <p:tgtEl>
                                          <p:spTgt spid="27"/>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randombar(horizontal)">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randombar(horizontal)">
                                      <p:cBhvr>
                                        <p:cTn id="66" dur="500"/>
                                        <p:tgtEl>
                                          <p:spTgt spid="29"/>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randombar(horizontal)">
                                      <p:cBhvr>
                                        <p:cTn id="69" dur="500"/>
                                        <p:tgtEl>
                                          <p:spTgt spid="30"/>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randombar(horizontal)">
                                      <p:cBhvr>
                                        <p:cTn id="72" dur="500"/>
                                        <p:tgtEl>
                                          <p:spTgt spid="31"/>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randombar(horizontal)">
                                      <p:cBhvr>
                                        <p:cTn id="75" dur="500"/>
                                        <p:tgtEl>
                                          <p:spTgt spid="33"/>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randombar(horizontal)">
                                      <p:cBhvr>
                                        <p:cTn id="78" dur="5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randombar(horizontal)">
                                      <p:cBhvr>
                                        <p:cTn id="83" dur="500"/>
                                        <p:tgtEl>
                                          <p:spTgt spid="35"/>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randombar(horizontal)">
                                      <p:cBhvr>
                                        <p:cTn id="86" dur="500"/>
                                        <p:tgtEl>
                                          <p:spTgt spid="36"/>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randombar(horizontal)">
                                      <p:cBhvr>
                                        <p:cTn id="91" dur="500"/>
                                        <p:tgtEl>
                                          <p:spTgt spid="37"/>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randombar(horizontal)">
                                      <p:cBhvr>
                                        <p:cTn id="94" dur="500"/>
                                        <p:tgtEl>
                                          <p:spTgt spid="38"/>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randombar(horizontal)">
                                      <p:cBhvr>
                                        <p:cTn id="9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p:bldP spid="26" grpId="0"/>
      <p:bldP spid="27" grpId="0"/>
      <p:bldP spid="28" grpId="0"/>
      <p:bldP spid="29" grpId="0"/>
      <p:bldP spid="30" grpId="0"/>
      <p:bldP spid="31"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5355" y="1052736"/>
            <a:ext cx="7685117" cy="1015663"/>
          </a:xfrm>
          <a:prstGeom prst="rect">
            <a:avLst/>
          </a:prstGeom>
          <a:noFill/>
        </p:spPr>
        <p:txBody>
          <a:bodyPr wrap="none" lIns="91440" tIns="45720" rIns="91440" bIns="45720">
            <a:spAutoFit/>
          </a:bodyPr>
          <a:lstStyle/>
          <a:p>
            <a:pPr algn="ctr"/>
            <a:r>
              <a:rPr lang="en-US" sz="6000" b="1" u="sng" spc="50" dirty="0">
                <a:ln w="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CỦNG CỐ – DẶN DÒ</a:t>
            </a:r>
            <a:endParaRPr lang="en-US" sz="6000" b="1" u="sng" cap="none" spc="50" dirty="0">
              <a:ln w="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3862958" y="2564904"/>
            <a:ext cx="7875028" cy="3456384"/>
          </a:xfrm>
        </p:spPr>
        <p:txBody>
          <a:bodyPr/>
          <a:lstStyle/>
          <a:p>
            <a:endParaRPr lang="en-US" dirty="0">
              <a:solidFill>
                <a:schemeClr val="bg1"/>
              </a:solidFill>
            </a:endParaRPr>
          </a:p>
        </p:txBody>
      </p:sp>
    </p:spTree>
    <p:extLst>
      <p:ext uri="{BB962C8B-B14F-4D97-AF65-F5344CB8AC3E}">
        <p14:creationId xmlns:p14="http://schemas.microsoft.com/office/powerpoint/2010/main" val="520541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49610" y="4919650"/>
            <a:ext cx="8784976" cy="2232248"/>
          </a:xfrm>
          <a:prstGeom prst="rect">
            <a:avLst/>
          </a:prstGeom>
          <a:noFill/>
        </p:spPr>
        <p:txBody>
          <a:bodyPr wrap="square" lIns="91440" tIns="45720" rIns="91440" bIns="45720">
            <a:prstTxWarp prst="textArchUp">
              <a:avLst/>
            </a:prstTxWarp>
            <a:spAutoFit/>
          </a:bodyPr>
          <a:lstStyle/>
          <a:p>
            <a:pPr algn="ct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THANK YOU</a:t>
            </a:r>
          </a:p>
          <a:p>
            <a:pPr algn="ctr"/>
            <a:r>
              <a:rPr lang="en-US"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Tạm</a:t>
            </a: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biệt</a:t>
            </a: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và</a:t>
            </a: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a:r>
              <a:rPr lang="en-US"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hẹn</a:t>
            </a: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gặp</a:t>
            </a: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lại</a:t>
            </a:r>
            <a:endPar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3" name="Picture 2" descr="Ảnh Động Powerpoint Đẹp ❤️ Tải 777+ Hình Động PPT Cu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71470" y="2988940"/>
            <a:ext cx="4926637" cy="3861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389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Effect transition="in" filter="fade">
                                      <p:cBhvr>
                                        <p:cTn id="9"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206</Words>
  <Application>Microsoft Office PowerPoint</Application>
  <PresentationFormat>Custom</PresentationFormat>
  <Paragraphs>96</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Nathan Nguyen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Duẩn</dc:creator>
  <cp:lastModifiedBy>ren sora mitsutake</cp:lastModifiedBy>
  <cp:revision>20</cp:revision>
  <dcterms:created xsi:type="dcterms:W3CDTF">2021-08-13T16:21:55Z</dcterms:created>
  <dcterms:modified xsi:type="dcterms:W3CDTF">2022-01-04T12:43:08Z</dcterms:modified>
</cp:coreProperties>
</file>