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69" r:id="rId15"/>
    <p:sldId id="271" r:id="rId16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CAF"/>
    <a:srgbClr val="F9646A"/>
    <a:srgbClr val="DCC164"/>
    <a:srgbClr val="FFBAD7"/>
    <a:srgbClr val="FCEDCB"/>
    <a:srgbClr val="FFFFFF"/>
    <a:srgbClr val="FFCC99"/>
    <a:srgbClr val="99FF66"/>
    <a:srgbClr val="CC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1" autoAdjust="0"/>
    <p:restoredTop sz="88277" autoAdjust="0"/>
  </p:normalViewPr>
  <p:slideViewPr>
    <p:cSldViewPr>
      <p:cViewPr varScale="1">
        <p:scale>
          <a:sx n="64" d="100"/>
          <a:sy n="64" d="100"/>
        </p:scale>
        <p:origin x="1092" y="6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AC003-1F5A-4AFD-9BCC-C13F74CF0DA3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48BBE-9FD3-44BA-B455-1049966080F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37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48BBE-9FD3-44BA-B455-1049966080FF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974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48BBE-9FD3-44BA-B455-1049966080FF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946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48BBE-9FD3-44BA-B455-1049966080FF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670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404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743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438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17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634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3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808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855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698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422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B1C1-7865-417D-96BB-466CB203B328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014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B1C1-7865-417D-96BB-466CB203B328}" type="datetimeFigureOut">
              <a:rPr lang="vi-VN" smtClean="0"/>
              <a:t>17/01/2022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F52A5-D669-42C3-8F27-E183718F07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565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335417" y="683866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6" name="图片 21">
            <a:extLst>
              <a:ext uri="{FF2B5EF4-FFF2-40B4-BE49-F238E27FC236}">
                <a16:creationId xmlns:a16="http://schemas.microsoft.com/office/drawing/2014/main" id="{98D5A9D7-DE37-46D7-9135-38A42FAF9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94" y="4610878"/>
            <a:ext cx="3221436" cy="2274976"/>
          </a:xfrm>
          <a:prstGeom prst="rect">
            <a:avLst/>
          </a:prstGeom>
        </p:spPr>
      </p:pic>
      <p:pic>
        <p:nvPicPr>
          <p:cNvPr id="7" name="图片 21">
            <a:extLst>
              <a:ext uri="{FF2B5EF4-FFF2-40B4-BE49-F238E27FC236}">
                <a16:creationId xmlns:a16="http://schemas.microsoft.com/office/drawing/2014/main" id="{98D5A9D7-DE37-46D7-9135-38A42FAF92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3012" y="-24753"/>
            <a:ext cx="3221436" cy="22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10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D666A3B3-790A-4EC3-8E24-668A9CCE50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13736" r="2989" b="1243"/>
          <a:stretch/>
        </p:blipFill>
        <p:spPr>
          <a:xfrm>
            <a:off x="1718442" y="1192426"/>
            <a:ext cx="8753527" cy="530679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8ACC4A3-36E9-4CDF-A5D9-D119D5825F28}"/>
              </a:ext>
            </a:extLst>
          </p:cNvPr>
          <p:cNvGrpSpPr/>
          <p:nvPr/>
        </p:nvGrpSpPr>
        <p:grpSpPr>
          <a:xfrm>
            <a:off x="406574" y="273232"/>
            <a:ext cx="11953329" cy="855026"/>
            <a:chOff x="910630" y="557947"/>
            <a:chExt cx="11953329" cy="85482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F5F615-539B-4626-A0DB-C75F852F8553}"/>
                </a:ext>
              </a:extLst>
            </p:cNvPr>
            <p:cNvSpPr txBox="1"/>
            <p:nvPr/>
          </p:nvSpPr>
          <p:spPr>
            <a:xfrm>
              <a:off x="2022199" y="665924"/>
              <a:ext cx="10841760" cy="58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Xem trang rồi nêu một tình huống có phép nhân: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B2CFBF9-8F90-49BC-A30D-B83C389781F2}"/>
                </a:ext>
              </a:extLst>
            </p:cNvPr>
            <p:cNvGrpSpPr/>
            <p:nvPr/>
          </p:nvGrpSpPr>
          <p:grpSpPr>
            <a:xfrm>
              <a:off x="910630" y="557947"/>
              <a:ext cx="856895" cy="854829"/>
              <a:chOff x="1522698" y="971728"/>
              <a:chExt cx="720080" cy="76783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D839FAF-66E0-4B0A-84C8-9712E5D17B1B}"/>
                  </a:ext>
                </a:extLst>
              </p:cNvPr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65D2116-694F-4E5D-9B94-9A404FFDC63B}"/>
                  </a:ext>
                </a:extLst>
              </p:cNvPr>
              <p:cNvSpPr/>
              <p:nvPr/>
            </p:nvSpPr>
            <p:spPr>
              <a:xfrm>
                <a:off x="1522698" y="971728"/>
                <a:ext cx="720080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800C9A-9E1C-45E2-8C4F-DB13511584D0}"/>
              </a:ext>
            </a:extLst>
          </p:cNvPr>
          <p:cNvCxnSpPr>
            <a:cxnSpLocks/>
          </p:cNvCxnSpPr>
          <p:nvPr/>
        </p:nvCxnSpPr>
        <p:spPr>
          <a:xfrm>
            <a:off x="1518143" y="909386"/>
            <a:ext cx="8897543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8342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569840-7486-468C-BDB6-F1DF1B09F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22" y="4293096"/>
            <a:ext cx="11017224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 có 2 bình hoa, mỗi bình có 5 bông nên số bông hoa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là: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D6F1F766-256C-42E2-864E-BFC7CA1A7F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13736" r="2989" b="1243"/>
          <a:stretch/>
        </p:blipFill>
        <p:spPr>
          <a:xfrm>
            <a:off x="2710829" y="0"/>
            <a:ext cx="7081433" cy="429309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46E4EB-B5D9-4C31-BDC3-4D95E1586EC4}"/>
              </a:ext>
            </a:extLst>
          </p:cNvPr>
          <p:cNvSpPr/>
          <p:nvPr/>
        </p:nvSpPr>
        <p:spPr>
          <a:xfrm>
            <a:off x="3214386" y="1061928"/>
            <a:ext cx="1512668" cy="1924302"/>
          </a:xfrm>
          <a:prstGeom prst="roundRect">
            <a:avLst>
              <a:gd name="adj" fmla="val 2985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C10B8-B26E-4729-A402-D1367A50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166" y="5044584"/>
            <a:ext cx="1587015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 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19E5B-579D-4F5A-AC10-CACA6EE6B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259" y="5962785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Vậy có tất cả 10 bông </a:t>
            </a:r>
            <a:r>
              <a:rPr kumimoji="0" lang="vi-VN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kumimoji="0" lang="en-US" altLang="en-US" sz="32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AD6446-F164-47FC-94D4-69E6D34AC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518" y="5044584"/>
            <a:ext cx="2328904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+ 5 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3284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569840-7486-468C-BDB6-F1DF1B09F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622" y="4293096"/>
            <a:ext cx="11017224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 có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đĩa cam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mỗi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có 5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trái cam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nên số </a:t>
            </a:r>
            <a:r>
              <a:rPr kumimoji="0" lang="vi-VN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trái cam là:</a:t>
            </a:r>
            <a:r>
              <a:rPr kumimoji="0" lang="en-US" altLang="en-US" sz="3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D6F1F766-256C-42E2-864E-BFC7CA1A7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13736" r="2989" b="1243"/>
          <a:stretch/>
        </p:blipFill>
        <p:spPr>
          <a:xfrm>
            <a:off x="2710829" y="0"/>
            <a:ext cx="7081433" cy="429309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46E4EB-B5D9-4C31-BDC3-4D95E1586EC4}"/>
              </a:ext>
            </a:extLst>
          </p:cNvPr>
          <p:cNvSpPr/>
          <p:nvPr/>
        </p:nvSpPr>
        <p:spPr>
          <a:xfrm>
            <a:off x="2926854" y="2996952"/>
            <a:ext cx="2664296" cy="1129431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2834375569">
                  <a:custGeom>
                    <a:avLst/>
                    <a:gdLst>
                      <a:gd name="connsiteX0" fmla="*/ 0 w 2664296"/>
                      <a:gd name="connsiteY0" fmla="*/ 564716 h 1129431"/>
                      <a:gd name="connsiteX1" fmla="*/ 564716 w 2664296"/>
                      <a:gd name="connsiteY1" fmla="*/ 0 h 1129431"/>
                      <a:gd name="connsiteX2" fmla="*/ 2099581 w 2664296"/>
                      <a:gd name="connsiteY2" fmla="*/ 0 h 1129431"/>
                      <a:gd name="connsiteX3" fmla="*/ 2664297 w 2664296"/>
                      <a:gd name="connsiteY3" fmla="*/ 564716 h 1129431"/>
                      <a:gd name="connsiteX4" fmla="*/ 2664296 w 2664296"/>
                      <a:gd name="connsiteY4" fmla="*/ 564716 h 1129431"/>
                      <a:gd name="connsiteX5" fmla="*/ 2099580 w 2664296"/>
                      <a:gd name="connsiteY5" fmla="*/ 1129432 h 1129431"/>
                      <a:gd name="connsiteX6" fmla="*/ 564716 w 2664296"/>
                      <a:gd name="connsiteY6" fmla="*/ 1129431 h 1129431"/>
                      <a:gd name="connsiteX7" fmla="*/ 0 w 2664296"/>
                      <a:gd name="connsiteY7" fmla="*/ 564715 h 1129431"/>
                      <a:gd name="connsiteX8" fmla="*/ 0 w 2664296"/>
                      <a:gd name="connsiteY8" fmla="*/ 564716 h 1129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64296" h="1129431" extrusionOk="0">
                        <a:moveTo>
                          <a:pt x="0" y="564716"/>
                        </a:moveTo>
                        <a:cubicBezTo>
                          <a:pt x="9016" y="228355"/>
                          <a:pt x="199036" y="-13321"/>
                          <a:pt x="564716" y="0"/>
                        </a:cubicBezTo>
                        <a:cubicBezTo>
                          <a:pt x="870057" y="-50350"/>
                          <a:pt x="1739017" y="113819"/>
                          <a:pt x="2099581" y="0"/>
                        </a:cubicBezTo>
                        <a:cubicBezTo>
                          <a:pt x="2419474" y="-50078"/>
                          <a:pt x="2661390" y="233861"/>
                          <a:pt x="2664297" y="564716"/>
                        </a:cubicBezTo>
                        <a:lnTo>
                          <a:pt x="2664296" y="564716"/>
                        </a:lnTo>
                        <a:cubicBezTo>
                          <a:pt x="2643474" y="871643"/>
                          <a:pt x="2410637" y="1146283"/>
                          <a:pt x="2099580" y="1129432"/>
                        </a:cubicBezTo>
                        <a:cubicBezTo>
                          <a:pt x="1425924" y="1053790"/>
                          <a:pt x="1299187" y="1166121"/>
                          <a:pt x="564716" y="1129431"/>
                        </a:cubicBezTo>
                        <a:cubicBezTo>
                          <a:pt x="228754" y="1150275"/>
                          <a:pt x="-23172" y="887071"/>
                          <a:pt x="0" y="564715"/>
                        </a:cubicBezTo>
                        <a:lnTo>
                          <a:pt x="0" y="564716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EC10B8-B26E-4729-A402-D1367A50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135" y="5044584"/>
            <a:ext cx="1587015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 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19E5B-579D-4F5A-AC10-CACA6EE6B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4135" y="5944402"/>
            <a:ext cx="5184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Vậy có tất cả </a:t>
            </a:r>
            <a:r>
              <a:rPr kumimoji="0" lang="vi-VN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kumimoji="0" lang="vi-VN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trái cam</a:t>
            </a:r>
            <a:endParaRPr kumimoji="0" lang="en-US" altLang="en-US" sz="32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AD6446-F164-47FC-94D4-69E6D34AC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487" y="5044584"/>
            <a:ext cx="2676318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+ 5 + 5 + 5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011C8D-FD55-4380-8866-2FD1A882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854" y="5044584"/>
            <a:ext cx="1320705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840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569840-7486-468C-BDB6-F1DF1B09F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085" y="4421936"/>
            <a:ext cx="11953328" cy="71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 có </a:t>
            </a:r>
            <a:r>
              <a:rPr kumimoji="0" lang="vi-VN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cặp bánh chưng</a:t>
            </a: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mỗi </a:t>
            </a:r>
            <a:r>
              <a:rPr kumimoji="0" lang="vi-VN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có </a:t>
            </a:r>
            <a:r>
              <a:rPr kumimoji="0" lang="vi-VN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chiếc </a:t>
            </a: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 </a:t>
            </a:r>
            <a:r>
              <a:rPr kumimoji="0" lang="vi-VN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 bánh chưng là:</a:t>
            </a: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D6F1F766-256C-42E2-864E-BFC7CA1A7F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13736" r="2989" b="1243"/>
          <a:stretch/>
        </p:blipFill>
        <p:spPr>
          <a:xfrm>
            <a:off x="2710829" y="0"/>
            <a:ext cx="7081433" cy="42930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EC10B8-B26E-4729-A402-D1367A50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974" y="5233204"/>
            <a:ext cx="1587015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 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19E5B-579D-4F5A-AC10-CACA6EE6B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7757" y="6085701"/>
            <a:ext cx="6627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Vậy có tất cả </a:t>
            </a:r>
            <a:r>
              <a:rPr kumimoji="0" lang="vi-VN" altLang="en-US" sz="3200" b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 chiếc bánh chưng</a:t>
            </a:r>
            <a:endParaRPr kumimoji="0" lang="en-US" altLang="en-US" sz="32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AD6446-F164-47FC-94D4-69E6D34AC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5326" y="5233204"/>
            <a:ext cx="1824847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 + 2 + 2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011C8D-FD55-4380-8866-2FD1A882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173" y="5233204"/>
            <a:ext cx="1320705" cy="7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alt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altLang="en-US" sz="320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B9BC240-1D14-4AFA-875F-FD1FD5E4EA1D}"/>
              </a:ext>
            </a:extLst>
          </p:cNvPr>
          <p:cNvSpPr/>
          <p:nvPr/>
        </p:nvSpPr>
        <p:spPr>
          <a:xfrm>
            <a:off x="5279559" y="2780928"/>
            <a:ext cx="2687855" cy="16816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29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5006" y="260648"/>
            <a:ext cx="34980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414621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0750" y="2096852"/>
            <a:ext cx="8856984" cy="14761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08088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/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932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478" y="-148434"/>
            <a:ext cx="3099420" cy="30994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2385"/>
            <a:ext cx="1917095" cy="19256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67014" y="1885397"/>
            <a:ext cx="318869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9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96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9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7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6734" y="2780928"/>
            <a:ext cx="9001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7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NHÂN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75126" y="1124744"/>
            <a:ext cx="2160240" cy="3528392"/>
          </a:xfrm>
          <a:prstGeom prst="roundRect">
            <a:avLst/>
          </a:prstGeom>
          <a:solidFill>
            <a:srgbClr val="FCE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167214" y="2888940"/>
            <a:ext cx="479067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72519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C404CA-1272-4596-A5E9-3A646FE5E3EA}"/>
              </a:ext>
            </a:extLst>
          </p:cNvPr>
          <p:cNvGrpSpPr/>
          <p:nvPr/>
        </p:nvGrpSpPr>
        <p:grpSpPr>
          <a:xfrm>
            <a:off x="583927" y="404664"/>
            <a:ext cx="11022557" cy="1077218"/>
            <a:chOff x="1253941" y="511805"/>
            <a:chExt cx="11022557" cy="10772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60077DD-2894-42DB-A531-693F6061A6F8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2AD649E-9AF8-4F07-AB41-0B7CFAE1B00B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24449D0-E17A-44E3-BD56-7A532CFB860F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ED985F-C78E-4E76-80F0-7CC1D9F77C4E}"/>
                </a:ext>
              </a:extLst>
            </p:cNvPr>
            <p:cNvSpPr txBox="1"/>
            <p:nvPr/>
          </p:nvSpPr>
          <p:spPr>
            <a:xfrm>
              <a:off x="2059471" y="511805"/>
              <a:ext cx="102170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Chuyển tổng các số hạng bằng nhau thành phép nhân (theo mẫu):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E2597F-EF30-460D-952C-10CDE4652F1F}"/>
              </a:ext>
            </a:extLst>
          </p:cNvPr>
          <p:cNvCxnSpPr>
            <a:cxnSpLocks/>
          </p:cNvCxnSpPr>
          <p:nvPr/>
        </p:nvCxnSpPr>
        <p:spPr>
          <a:xfrm flipV="1">
            <a:off x="1592039" y="836712"/>
            <a:ext cx="9721080" cy="35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930692-AAEE-406F-A1E4-05B40BA81AAE}"/>
              </a:ext>
            </a:extLst>
          </p:cNvPr>
          <p:cNvCxnSpPr>
            <a:cxnSpLocks/>
          </p:cNvCxnSpPr>
          <p:nvPr/>
        </p:nvCxnSpPr>
        <p:spPr>
          <a:xfrm flipV="1">
            <a:off x="1569033" y="1363566"/>
            <a:ext cx="2111238" cy="77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976724-CC2E-4D32-98C9-CD15619846A3}"/>
              </a:ext>
            </a:extLst>
          </p:cNvPr>
          <p:cNvSpPr/>
          <p:nvPr/>
        </p:nvSpPr>
        <p:spPr>
          <a:xfrm>
            <a:off x="3401626" y="1889378"/>
            <a:ext cx="6192688" cy="2043678"/>
          </a:xfrm>
          <a:custGeom>
            <a:avLst/>
            <a:gdLst>
              <a:gd name="connsiteX0" fmla="*/ 0 w 6192688"/>
              <a:gd name="connsiteY0" fmla="*/ 340620 h 2043678"/>
              <a:gd name="connsiteX1" fmla="*/ 340620 w 6192688"/>
              <a:gd name="connsiteY1" fmla="*/ 0 h 2043678"/>
              <a:gd name="connsiteX2" fmla="*/ 5852068 w 6192688"/>
              <a:gd name="connsiteY2" fmla="*/ 0 h 2043678"/>
              <a:gd name="connsiteX3" fmla="*/ 6192688 w 6192688"/>
              <a:gd name="connsiteY3" fmla="*/ 340620 h 2043678"/>
              <a:gd name="connsiteX4" fmla="*/ 6192688 w 6192688"/>
              <a:gd name="connsiteY4" fmla="*/ 1703058 h 2043678"/>
              <a:gd name="connsiteX5" fmla="*/ 5852068 w 6192688"/>
              <a:gd name="connsiteY5" fmla="*/ 2043678 h 2043678"/>
              <a:gd name="connsiteX6" fmla="*/ 340620 w 6192688"/>
              <a:gd name="connsiteY6" fmla="*/ 2043678 h 2043678"/>
              <a:gd name="connsiteX7" fmla="*/ 0 w 6192688"/>
              <a:gd name="connsiteY7" fmla="*/ 1703058 h 2043678"/>
              <a:gd name="connsiteX8" fmla="*/ 0 w 6192688"/>
              <a:gd name="connsiteY8" fmla="*/ 340620 h 204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2688" h="2043678" extrusionOk="0">
                <a:moveTo>
                  <a:pt x="0" y="340620"/>
                </a:moveTo>
                <a:cubicBezTo>
                  <a:pt x="1092" y="156049"/>
                  <a:pt x="165752" y="-32632"/>
                  <a:pt x="340620" y="0"/>
                </a:cubicBezTo>
                <a:cubicBezTo>
                  <a:pt x="1143414" y="89190"/>
                  <a:pt x="4703340" y="-155784"/>
                  <a:pt x="5852068" y="0"/>
                </a:cubicBezTo>
                <a:cubicBezTo>
                  <a:pt x="6075004" y="5429"/>
                  <a:pt x="6202279" y="138938"/>
                  <a:pt x="6192688" y="340620"/>
                </a:cubicBezTo>
                <a:cubicBezTo>
                  <a:pt x="6273158" y="887434"/>
                  <a:pt x="6240939" y="1147789"/>
                  <a:pt x="6192688" y="1703058"/>
                </a:cubicBezTo>
                <a:cubicBezTo>
                  <a:pt x="6206970" y="1923950"/>
                  <a:pt x="6062976" y="2046669"/>
                  <a:pt x="5852068" y="2043678"/>
                </a:cubicBezTo>
                <a:cubicBezTo>
                  <a:pt x="5180412" y="2043167"/>
                  <a:pt x="2137262" y="2042908"/>
                  <a:pt x="340620" y="2043678"/>
                </a:cubicBezTo>
                <a:cubicBezTo>
                  <a:pt x="149991" y="2043551"/>
                  <a:pt x="-7921" y="1884321"/>
                  <a:pt x="0" y="1703058"/>
                </a:cubicBezTo>
                <a:cubicBezTo>
                  <a:pt x="31952" y="1260782"/>
                  <a:pt x="-34057" y="919001"/>
                  <a:pt x="0" y="340620"/>
                </a:cubicBezTo>
                <a:close/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A792D-4C37-4618-87CF-9210B1E6F4CA}"/>
              </a:ext>
            </a:extLst>
          </p:cNvPr>
          <p:cNvSpPr txBox="1"/>
          <p:nvPr/>
        </p:nvSpPr>
        <p:spPr>
          <a:xfrm>
            <a:off x="4149630" y="216366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Mẫu:</a:t>
            </a:r>
            <a:endParaRPr lang="en-US" sz="3600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CB0B76-2960-4B61-993A-FDBB46F2ACCF}"/>
              </a:ext>
            </a:extLst>
          </p:cNvPr>
          <p:cNvSpPr txBox="1"/>
          <p:nvPr/>
        </p:nvSpPr>
        <p:spPr>
          <a:xfrm>
            <a:off x="5743820" y="2163659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7  + 7 + 7 = 21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22B5E4-C68F-4035-AB40-3DEF31D5D8A2}"/>
              </a:ext>
            </a:extLst>
          </p:cNvPr>
          <p:cNvSpPr txBox="1"/>
          <p:nvPr/>
        </p:nvSpPr>
        <p:spPr>
          <a:xfrm>
            <a:off x="5729162" y="3068308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7 x 3 = 21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Math 2 | Mathematics - Quizizz">
            <a:extLst>
              <a:ext uri="{FF2B5EF4-FFF2-40B4-BE49-F238E27FC236}">
                <a16:creationId xmlns:a16="http://schemas.microsoft.com/office/drawing/2014/main" id="{3674E7C7-89A6-4EB8-9FFF-2C0ED9059C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483" y="1235157"/>
            <a:ext cx="1316515" cy="131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AD6F68-B202-4573-9502-3E5884393D67}"/>
              </a:ext>
            </a:extLst>
          </p:cNvPr>
          <p:cNvSpPr txBox="1"/>
          <p:nvPr/>
        </p:nvSpPr>
        <p:spPr>
          <a:xfrm>
            <a:off x="609773" y="4452216"/>
            <a:ext cx="159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u="sng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  <a:endParaRPr lang="en-US" sz="3600" b="1" i="1" u="sng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FB99FA-7890-428C-9CC0-A59655985E8B}"/>
              </a:ext>
            </a:extLst>
          </p:cNvPr>
          <p:cNvSpPr txBox="1"/>
          <p:nvPr/>
        </p:nvSpPr>
        <p:spPr>
          <a:xfrm>
            <a:off x="2203963" y="4452215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6 + 6 + 6 + 6 = 24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4B31BD-F69C-4C91-A3F3-D3A118D90D31}"/>
              </a:ext>
            </a:extLst>
          </p:cNvPr>
          <p:cNvSpPr txBox="1"/>
          <p:nvPr/>
        </p:nvSpPr>
        <p:spPr>
          <a:xfrm>
            <a:off x="2189305" y="5356864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x 4 = 24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6B672E-4DF3-4582-B9B9-10D3DFB1C80B}"/>
              </a:ext>
            </a:extLst>
          </p:cNvPr>
          <p:cNvSpPr txBox="1"/>
          <p:nvPr/>
        </p:nvSpPr>
        <p:spPr>
          <a:xfrm>
            <a:off x="7282771" y="4465655"/>
            <a:ext cx="3044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9 + 9 + 9 = 27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E8B5E4-F877-4AD5-96EA-A0AAA2BCE1C9}"/>
              </a:ext>
            </a:extLst>
          </p:cNvPr>
          <p:cNvSpPr txBox="1"/>
          <p:nvPr/>
        </p:nvSpPr>
        <p:spPr>
          <a:xfrm>
            <a:off x="7370628" y="5374957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x 3 = 27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67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4CE0F5-0396-4A07-921B-8ED2F79C388F}"/>
              </a:ext>
            </a:extLst>
          </p:cNvPr>
          <p:cNvGrpSpPr/>
          <p:nvPr/>
        </p:nvGrpSpPr>
        <p:grpSpPr>
          <a:xfrm>
            <a:off x="406574" y="332656"/>
            <a:ext cx="11606486" cy="678033"/>
            <a:chOff x="1253941" y="511805"/>
            <a:chExt cx="11606486" cy="6780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ADEE92C-6CCC-4402-9535-E4E54477C82F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C6EB298-2AEE-45AF-BA87-EEE4F99EE286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8E2B6EE-2D88-4284-BEE9-AF859599AC02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44B2ED-C2B3-412A-9A90-F1EA61F661D9}"/>
                </a:ext>
              </a:extLst>
            </p:cNvPr>
            <p:cNvSpPr txBox="1"/>
            <p:nvPr/>
          </p:nvSpPr>
          <p:spPr>
            <a:xfrm>
              <a:off x="2059471" y="511805"/>
              <a:ext cx="10800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>
                  <a:latin typeface="Arial" panose="020B0604020202020204" pitchFamily="34" charset="0"/>
                  <a:cs typeface="Arial" panose="020B0604020202020204" pitchFamily="34" charset="0"/>
                </a:rPr>
                <a:t>Chuyển tổng các số hạng bằng nhau thành phép nhân (theo mẫu):</a:t>
              </a:r>
              <a:endParaRPr lang="vi-VN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C3F432-7116-4817-979D-F2BFB321A0C2}"/>
              </a:ext>
            </a:extLst>
          </p:cNvPr>
          <p:cNvCxnSpPr>
            <a:cxnSpLocks/>
          </p:cNvCxnSpPr>
          <p:nvPr/>
        </p:nvCxnSpPr>
        <p:spPr>
          <a:xfrm flipV="1">
            <a:off x="1414686" y="800435"/>
            <a:ext cx="10263807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EEA50C-E7C8-437D-A2B1-59026066DF4A}"/>
              </a:ext>
            </a:extLst>
          </p:cNvPr>
          <p:cNvSpPr/>
          <p:nvPr/>
        </p:nvSpPr>
        <p:spPr>
          <a:xfrm>
            <a:off x="733598" y="1584811"/>
            <a:ext cx="3777432" cy="936104"/>
          </a:xfrm>
          <a:custGeom>
            <a:avLst/>
            <a:gdLst>
              <a:gd name="connsiteX0" fmla="*/ 0 w 3777432"/>
              <a:gd name="connsiteY0" fmla="*/ 156020 h 936104"/>
              <a:gd name="connsiteX1" fmla="*/ 156020 w 3777432"/>
              <a:gd name="connsiteY1" fmla="*/ 0 h 936104"/>
              <a:gd name="connsiteX2" fmla="*/ 3621412 w 3777432"/>
              <a:gd name="connsiteY2" fmla="*/ 0 h 936104"/>
              <a:gd name="connsiteX3" fmla="*/ 3777432 w 3777432"/>
              <a:gd name="connsiteY3" fmla="*/ 156020 h 936104"/>
              <a:gd name="connsiteX4" fmla="*/ 3777432 w 3777432"/>
              <a:gd name="connsiteY4" fmla="*/ 780084 h 936104"/>
              <a:gd name="connsiteX5" fmla="*/ 3621412 w 3777432"/>
              <a:gd name="connsiteY5" fmla="*/ 936104 h 936104"/>
              <a:gd name="connsiteX6" fmla="*/ 156020 w 3777432"/>
              <a:gd name="connsiteY6" fmla="*/ 936104 h 936104"/>
              <a:gd name="connsiteX7" fmla="*/ 0 w 3777432"/>
              <a:gd name="connsiteY7" fmla="*/ 780084 h 936104"/>
              <a:gd name="connsiteX8" fmla="*/ 0 w 3777432"/>
              <a:gd name="connsiteY8" fmla="*/ 15602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7432" h="936104" fill="none" extrusionOk="0">
                <a:moveTo>
                  <a:pt x="0" y="156020"/>
                </a:moveTo>
                <a:cubicBezTo>
                  <a:pt x="7888" y="65011"/>
                  <a:pt x="68451" y="-452"/>
                  <a:pt x="156020" y="0"/>
                </a:cubicBezTo>
                <a:cubicBezTo>
                  <a:pt x="1584371" y="-59459"/>
                  <a:pt x="2402026" y="-31052"/>
                  <a:pt x="3621412" y="0"/>
                </a:cubicBezTo>
                <a:cubicBezTo>
                  <a:pt x="3708656" y="1343"/>
                  <a:pt x="3780371" y="67333"/>
                  <a:pt x="3777432" y="156020"/>
                </a:cubicBezTo>
                <a:cubicBezTo>
                  <a:pt x="3815722" y="459111"/>
                  <a:pt x="3735087" y="618280"/>
                  <a:pt x="3777432" y="780084"/>
                </a:cubicBezTo>
                <a:cubicBezTo>
                  <a:pt x="3774386" y="864177"/>
                  <a:pt x="3700232" y="934026"/>
                  <a:pt x="3621412" y="936104"/>
                </a:cubicBezTo>
                <a:cubicBezTo>
                  <a:pt x="2750815" y="957589"/>
                  <a:pt x="1782475" y="792891"/>
                  <a:pt x="156020" y="936104"/>
                </a:cubicBezTo>
                <a:cubicBezTo>
                  <a:pt x="67240" y="934820"/>
                  <a:pt x="5098" y="861244"/>
                  <a:pt x="0" y="780084"/>
                </a:cubicBezTo>
                <a:cubicBezTo>
                  <a:pt x="10919" y="504167"/>
                  <a:pt x="-1520" y="450458"/>
                  <a:pt x="0" y="156020"/>
                </a:cubicBezTo>
                <a:close/>
              </a:path>
              <a:path w="3777432" h="936104" stroke="0" extrusionOk="0">
                <a:moveTo>
                  <a:pt x="0" y="156020"/>
                </a:moveTo>
                <a:cubicBezTo>
                  <a:pt x="4535" y="84582"/>
                  <a:pt x="76036" y="-15226"/>
                  <a:pt x="156020" y="0"/>
                </a:cubicBezTo>
                <a:cubicBezTo>
                  <a:pt x="1233078" y="89190"/>
                  <a:pt x="2662321" y="-155784"/>
                  <a:pt x="3621412" y="0"/>
                </a:cubicBezTo>
                <a:cubicBezTo>
                  <a:pt x="3720849" y="2069"/>
                  <a:pt x="3782387" y="62846"/>
                  <a:pt x="3777432" y="156020"/>
                </a:cubicBezTo>
                <a:cubicBezTo>
                  <a:pt x="3753139" y="460100"/>
                  <a:pt x="3828603" y="686302"/>
                  <a:pt x="3777432" y="780084"/>
                </a:cubicBezTo>
                <a:cubicBezTo>
                  <a:pt x="3781600" y="875816"/>
                  <a:pt x="3713444" y="936874"/>
                  <a:pt x="3621412" y="936104"/>
                </a:cubicBezTo>
                <a:cubicBezTo>
                  <a:pt x="2550828" y="935593"/>
                  <a:pt x="834488" y="935334"/>
                  <a:pt x="156020" y="936104"/>
                </a:cubicBezTo>
                <a:cubicBezTo>
                  <a:pt x="58061" y="935507"/>
                  <a:pt x="-10323" y="857316"/>
                  <a:pt x="0" y="780084"/>
                </a:cubicBezTo>
                <a:cubicBezTo>
                  <a:pt x="29892" y="496992"/>
                  <a:pt x="-37652" y="274767"/>
                  <a:pt x="0" y="156020"/>
                </a:cubicBezTo>
                <a:close/>
              </a:path>
            </a:pathLst>
          </a:custGeom>
          <a:solidFill>
            <a:srgbClr val="FFC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a) 2 + 2 + 2 = 6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FE9A60-D44E-45C0-9EEA-54B92DFA6CC9}"/>
              </a:ext>
            </a:extLst>
          </p:cNvPr>
          <p:cNvSpPr/>
          <p:nvPr/>
        </p:nvSpPr>
        <p:spPr>
          <a:xfrm>
            <a:off x="6311230" y="1584811"/>
            <a:ext cx="5701830" cy="936104"/>
          </a:xfrm>
          <a:custGeom>
            <a:avLst/>
            <a:gdLst>
              <a:gd name="connsiteX0" fmla="*/ 0 w 5701830"/>
              <a:gd name="connsiteY0" fmla="*/ 156020 h 936104"/>
              <a:gd name="connsiteX1" fmla="*/ 156020 w 5701830"/>
              <a:gd name="connsiteY1" fmla="*/ 0 h 936104"/>
              <a:gd name="connsiteX2" fmla="*/ 5545810 w 5701830"/>
              <a:gd name="connsiteY2" fmla="*/ 0 h 936104"/>
              <a:gd name="connsiteX3" fmla="*/ 5701830 w 5701830"/>
              <a:gd name="connsiteY3" fmla="*/ 156020 h 936104"/>
              <a:gd name="connsiteX4" fmla="*/ 5701830 w 5701830"/>
              <a:gd name="connsiteY4" fmla="*/ 780084 h 936104"/>
              <a:gd name="connsiteX5" fmla="*/ 5545810 w 5701830"/>
              <a:gd name="connsiteY5" fmla="*/ 936104 h 936104"/>
              <a:gd name="connsiteX6" fmla="*/ 156020 w 5701830"/>
              <a:gd name="connsiteY6" fmla="*/ 936104 h 936104"/>
              <a:gd name="connsiteX7" fmla="*/ 0 w 5701830"/>
              <a:gd name="connsiteY7" fmla="*/ 780084 h 936104"/>
              <a:gd name="connsiteX8" fmla="*/ 0 w 5701830"/>
              <a:gd name="connsiteY8" fmla="*/ 15602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1830" h="936104" fill="none" extrusionOk="0">
                <a:moveTo>
                  <a:pt x="0" y="156020"/>
                </a:moveTo>
                <a:cubicBezTo>
                  <a:pt x="7888" y="65011"/>
                  <a:pt x="68451" y="-452"/>
                  <a:pt x="156020" y="0"/>
                </a:cubicBezTo>
                <a:cubicBezTo>
                  <a:pt x="1606075" y="-59459"/>
                  <a:pt x="4735964" y="-31052"/>
                  <a:pt x="5545810" y="0"/>
                </a:cubicBezTo>
                <a:cubicBezTo>
                  <a:pt x="5633054" y="1343"/>
                  <a:pt x="5704769" y="67333"/>
                  <a:pt x="5701830" y="156020"/>
                </a:cubicBezTo>
                <a:cubicBezTo>
                  <a:pt x="5740120" y="459111"/>
                  <a:pt x="5659485" y="618280"/>
                  <a:pt x="5701830" y="780084"/>
                </a:cubicBezTo>
                <a:cubicBezTo>
                  <a:pt x="5698784" y="864177"/>
                  <a:pt x="5624630" y="934026"/>
                  <a:pt x="5545810" y="936104"/>
                </a:cubicBezTo>
                <a:cubicBezTo>
                  <a:pt x="3163884" y="957589"/>
                  <a:pt x="2473065" y="792891"/>
                  <a:pt x="156020" y="936104"/>
                </a:cubicBezTo>
                <a:cubicBezTo>
                  <a:pt x="67240" y="934820"/>
                  <a:pt x="5098" y="861244"/>
                  <a:pt x="0" y="780084"/>
                </a:cubicBezTo>
                <a:cubicBezTo>
                  <a:pt x="10919" y="504167"/>
                  <a:pt x="-1520" y="450458"/>
                  <a:pt x="0" y="156020"/>
                </a:cubicBezTo>
                <a:close/>
              </a:path>
              <a:path w="5701830" h="936104" stroke="0" extrusionOk="0">
                <a:moveTo>
                  <a:pt x="0" y="156020"/>
                </a:moveTo>
                <a:cubicBezTo>
                  <a:pt x="4535" y="84582"/>
                  <a:pt x="76036" y="-15226"/>
                  <a:pt x="156020" y="0"/>
                </a:cubicBezTo>
                <a:cubicBezTo>
                  <a:pt x="2428817" y="89190"/>
                  <a:pt x="4373948" y="-155784"/>
                  <a:pt x="5545810" y="0"/>
                </a:cubicBezTo>
                <a:cubicBezTo>
                  <a:pt x="5645247" y="2069"/>
                  <a:pt x="5706785" y="62846"/>
                  <a:pt x="5701830" y="156020"/>
                </a:cubicBezTo>
                <a:cubicBezTo>
                  <a:pt x="5677537" y="460100"/>
                  <a:pt x="5753001" y="686302"/>
                  <a:pt x="5701830" y="780084"/>
                </a:cubicBezTo>
                <a:cubicBezTo>
                  <a:pt x="5705998" y="875816"/>
                  <a:pt x="5637842" y="936874"/>
                  <a:pt x="5545810" y="936104"/>
                </a:cubicBezTo>
                <a:cubicBezTo>
                  <a:pt x="4254733" y="935593"/>
                  <a:pt x="2757152" y="935334"/>
                  <a:pt x="156020" y="936104"/>
                </a:cubicBezTo>
                <a:cubicBezTo>
                  <a:pt x="58061" y="935507"/>
                  <a:pt x="-10323" y="857316"/>
                  <a:pt x="0" y="780084"/>
                </a:cubicBezTo>
                <a:cubicBezTo>
                  <a:pt x="29892" y="496992"/>
                  <a:pt x="-37652" y="274767"/>
                  <a:pt x="0" y="156020"/>
                </a:cubicBezTo>
                <a:close/>
              </a:path>
            </a:pathLst>
          </a:custGeom>
          <a:solidFill>
            <a:srgbClr val="FFC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b) 10 + 10 + 10 + 10 = 40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F0CB2E2-4492-4FD2-A614-7CC973C3BCBD}"/>
              </a:ext>
            </a:extLst>
          </p:cNvPr>
          <p:cNvSpPr/>
          <p:nvPr/>
        </p:nvSpPr>
        <p:spPr>
          <a:xfrm>
            <a:off x="732296" y="4362401"/>
            <a:ext cx="3777432" cy="936104"/>
          </a:xfrm>
          <a:custGeom>
            <a:avLst/>
            <a:gdLst>
              <a:gd name="connsiteX0" fmla="*/ 0 w 3777432"/>
              <a:gd name="connsiteY0" fmla="*/ 156020 h 936104"/>
              <a:gd name="connsiteX1" fmla="*/ 156020 w 3777432"/>
              <a:gd name="connsiteY1" fmla="*/ 0 h 936104"/>
              <a:gd name="connsiteX2" fmla="*/ 3621412 w 3777432"/>
              <a:gd name="connsiteY2" fmla="*/ 0 h 936104"/>
              <a:gd name="connsiteX3" fmla="*/ 3777432 w 3777432"/>
              <a:gd name="connsiteY3" fmla="*/ 156020 h 936104"/>
              <a:gd name="connsiteX4" fmla="*/ 3777432 w 3777432"/>
              <a:gd name="connsiteY4" fmla="*/ 780084 h 936104"/>
              <a:gd name="connsiteX5" fmla="*/ 3621412 w 3777432"/>
              <a:gd name="connsiteY5" fmla="*/ 936104 h 936104"/>
              <a:gd name="connsiteX6" fmla="*/ 156020 w 3777432"/>
              <a:gd name="connsiteY6" fmla="*/ 936104 h 936104"/>
              <a:gd name="connsiteX7" fmla="*/ 0 w 3777432"/>
              <a:gd name="connsiteY7" fmla="*/ 780084 h 936104"/>
              <a:gd name="connsiteX8" fmla="*/ 0 w 3777432"/>
              <a:gd name="connsiteY8" fmla="*/ 15602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7432" h="936104" fill="none" extrusionOk="0">
                <a:moveTo>
                  <a:pt x="0" y="156020"/>
                </a:moveTo>
                <a:cubicBezTo>
                  <a:pt x="7888" y="65011"/>
                  <a:pt x="68451" y="-452"/>
                  <a:pt x="156020" y="0"/>
                </a:cubicBezTo>
                <a:cubicBezTo>
                  <a:pt x="1584371" y="-59459"/>
                  <a:pt x="2402026" y="-31052"/>
                  <a:pt x="3621412" y="0"/>
                </a:cubicBezTo>
                <a:cubicBezTo>
                  <a:pt x="3708656" y="1343"/>
                  <a:pt x="3780371" y="67333"/>
                  <a:pt x="3777432" y="156020"/>
                </a:cubicBezTo>
                <a:cubicBezTo>
                  <a:pt x="3815722" y="459111"/>
                  <a:pt x="3735087" y="618280"/>
                  <a:pt x="3777432" y="780084"/>
                </a:cubicBezTo>
                <a:cubicBezTo>
                  <a:pt x="3774386" y="864177"/>
                  <a:pt x="3700232" y="934026"/>
                  <a:pt x="3621412" y="936104"/>
                </a:cubicBezTo>
                <a:cubicBezTo>
                  <a:pt x="2750815" y="957589"/>
                  <a:pt x="1782475" y="792891"/>
                  <a:pt x="156020" y="936104"/>
                </a:cubicBezTo>
                <a:cubicBezTo>
                  <a:pt x="67240" y="934820"/>
                  <a:pt x="5098" y="861244"/>
                  <a:pt x="0" y="780084"/>
                </a:cubicBezTo>
                <a:cubicBezTo>
                  <a:pt x="10919" y="504167"/>
                  <a:pt x="-1520" y="450458"/>
                  <a:pt x="0" y="156020"/>
                </a:cubicBezTo>
                <a:close/>
              </a:path>
              <a:path w="3777432" h="936104" stroke="0" extrusionOk="0">
                <a:moveTo>
                  <a:pt x="0" y="156020"/>
                </a:moveTo>
                <a:cubicBezTo>
                  <a:pt x="4535" y="84582"/>
                  <a:pt x="76036" y="-15226"/>
                  <a:pt x="156020" y="0"/>
                </a:cubicBezTo>
                <a:cubicBezTo>
                  <a:pt x="1233078" y="89190"/>
                  <a:pt x="2662321" y="-155784"/>
                  <a:pt x="3621412" y="0"/>
                </a:cubicBezTo>
                <a:cubicBezTo>
                  <a:pt x="3720849" y="2069"/>
                  <a:pt x="3782387" y="62846"/>
                  <a:pt x="3777432" y="156020"/>
                </a:cubicBezTo>
                <a:cubicBezTo>
                  <a:pt x="3753139" y="460100"/>
                  <a:pt x="3828603" y="686302"/>
                  <a:pt x="3777432" y="780084"/>
                </a:cubicBezTo>
                <a:cubicBezTo>
                  <a:pt x="3781600" y="875816"/>
                  <a:pt x="3713444" y="936874"/>
                  <a:pt x="3621412" y="936104"/>
                </a:cubicBezTo>
                <a:cubicBezTo>
                  <a:pt x="2550828" y="935593"/>
                  <a:pt x="834488" y="935334"/>
                  <a:pt x="156020" y="936104"/>
                </a:cubicBezTo>
                <a:cubicBezTo>
                  <a:pt x="58061" y="935507"/>
                  <a:pt x="-10323" y="857316"/>
                  <a:pt x="0" y="780084"/>
                </a:cubicBezTo>
                <a:cubicBezTo>
                  <a:pt x="29892" y="496992"/>
                  <a:pt x="-37652" y="274767"/>
                  <a:pt x="0" y="1560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c) 9 + 9 = 18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C181E16-A3C3-469B-A7A6-BEDB6C26A7A6}"/>
              </a:ext>
            </a:extLst>
          </p:cNvPr>
          <p:cNvSpPr/>
          <p:nvPr/>
        </p:nvSpPr>
        <p:spPr>
          <a:xfrm>
            <a:off x="6309928" y="4362401"/>
            <a:ext cx="5701830" cy="936104"/>
          </a:xfrm>
          <a:custGeom>
            <a:avLst/>
            <a:gdLst>
              <a:gd name="connsiteX0" fmla="*/ 0 w 5701830"/>
              <a:gd name="connsiteY0" fmla="*/ 156020 h 936104"/>
              <a:gd name="connsiteX1" fmla="*/ 156020 w 5701830"/>
              <a:gd name="connsiteY1" fmla="*/ 0 h 936104"/>
              <a:gd name="connsiteX2" fmla="*/ 5545810 w 5701830"/>
              <a:gd name="connsiteY2" fmla="*/ 0 h 936104"/>
              <a:gd name="connsiteX3" fmla="*/ 5701830 w 5701830"/>
              <a:gd name="connsiteY3" fmla="*/ 156020 h 936104"/>
              <a:gd name="connsiteX4" fmla="*/ 5701830 w 5701830"/>
              <a:gd name="connsiteY4" fmla="*/ 780084 h 936104"/>
              <a:gd name="connsiteX5" fmla="*/ 5545810 w 5701830"/>
              <a:gd name="connsiteY5" fmla="*/ 936104 h 936104"/>
              <a:gd name="connsiteX6" fmla="*/ 156020 w 5701830"/>
              <a:gd name="connsiteY6" fmla="*/ 936104 h 936104"/>
              <a:gd name="connsiteX7" fmla="*/ 0 w 5701830"/>
              <a:gd name="connsiteY7" fmla="*/ 780084 h 936104"/>
              <a:gd name="connsiteX8" fmla="*/ 0 w 5701830"/>
              <a:gd name="connsiteY8" fmla="*/ 15602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1830" h="936104" fill="none" extrusionOk="0">
                <a:moveTo>
                  <a:pt x="0" y="156020"/>
                </a:moveTo>
                <a:cubicBezTo>
                  <a:pt x="7888" y="65011"/>
                  <a:pt x="68451" y="-452"/>
                  <a:pt x="156020" y="0"/>
                </a:cubicBezTo>
                <a:cubicBezTo>
                  <a:pt x="1606075" y="-59459"/>
                  <a:pt x="4735964" y="-31052"/>
                  <a:pt x="5545810" y="0"/>
                </a:cubicBezTo>
                <a:cubicBezTo>
                  <a:pt x="5633054" y="1343"/>
                  <a:pt x="5704769" y="67333"/>
                  <a:pt x="5701830" y="156020"/>
                </a:cubicBezTo>
                <a:cubicBezTo>
                  <a:pt x="5740120" y="459111"/>
                  <a:pt x="5659485" y="618280"/>
                  <a:pt x="5701830" y="780084"/>
                </a:cubicBezTo>
                <a:cubicBezTo>
                  <a:pt x="5698784" y="864177"/>
                  <a:pt x="5624630" y="934026"/>
                  <a:pt x="5545810" y="936104"/>
                </a:cubicBezTo>
                <a:cubicBezTo>
                  <a:pt x="3163884" y="957589"/>
                  <a:pt x="2473065" y="792891"/>
                  <a:pt x="156020" y="936104"/>
                </a:cubicBezTo>
                <a:cubicBezTo>
                  <a:pt x="67240" y="934820"/>
                  <a:pt x="5098" y="861244"/>
                  <a:pt x="0" y="780084"/>
                </a:cubicBezTo>
                <a:cubicBezTo>
                  <a:pt x="10919" y="504167"/>
                  <a:pt x="-1520" y="450458"/>
                  <a:pt x="0" y="156020"/>
                </a:cubicBezTo>
                <a:close/>
              </a:path>
              <a:path w="5701830" h="936104" stroke="0" extrusionOk="0">
                <a:moveTo>
                  <a:pt x="0" y="156020"/>
                </a:moveTo>
                <a:cubicBezTo>
                  <a:pt x="4535" y="84582"/>
                  <a:pt x="76036" y="-15226"/>
                  <a:pt x="156020" y="0"/>
                </a:cubicBezTo>
                <a:cubicBezTo>
                  <a:pt x="2428817" y="89190"/>
                  <a:pt x="4373948" y="-155784"/>
                  <a:pt x="5545810" y="0"/>
                </a:cubicBezTo>
                <a:cubicBezTo>
                  <a:pt x="5645247" y="2069"/>
                  <a:pt x="5706785" y="62846"/>
                  <a:pt x="5701830" y="156020"/>
                </a:cubicBezTo>
                <a:cubicBezTo>
                  <a:pt x="5677537" y="460100"/>
                  <a:pt x="5753001" y="686302"/>
                  <a:pt x="5701830" y="780084"/>
                </a:cubicBezTo>
                <a:cubicBezTo>
                  <a:pt x="5705998" y="875816"/>
                  <a:pt x="5637842" y="936874"/>
                  <a:pt x="5545810" y="936104"/>
                </a:cubicBezTo>
                <a:cubicBezTo>
                  <a:pt x="4254733" y="935593"/>
                  <a:pt x="2757152" y="935334"/>
                  <a:pt x="156020" y="936104"/>
                </a:cubicBezTo>
                <a:cubicBezTo>
                  <a:pt x="58061" y="935507"/>
                  <a:pt x="-10323" y="857316"/>
                  <a:pt x="0" y="780084"/>
                </a:cubicBezTo>
                <a:cubicBezTo>
                  <a:pt x="29892" y="496992"/>
                  <a:pt x="-37652" y="274767"/>
                  <a:pt x="0" y="15602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d) 5 + 5 + 5 + 5 + 5 + 5 = 30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3E1BCC-CE87-4D35-A385-392651EB3A77}"/>
              </a:ext>
            </a:extLst>
          </p:cNvPr>
          <p:cNvSpPr txBox="1"/>
          <p:nvPr/>
        </p:nvSpPr>
        <p:spPr>
          <a:xfrm>
            <a:off x="1518078" y="2782669"/>
            <a:ext cx="230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2 x 3 = 6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6502F1-2BD5-4E3B-AF8F-C3EFBCAD5717}"/>
              </a:ext>
            </a:extLst>
          </p:cNvPr>
          <p:cNvSpPr txBox="1"/>
          <p:nvPr/>
        </p:nvSpPr>
        <p:spPr>
          <a:xfrm>
            <a:off x="8008039" y="2782669"/>
            <a:ext cx="278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x 4</a:t>
            </a:r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AFF1FB-3246-4C51-B194-08B17BB87DB8}"/>
              </a:ext>
            </a:extLst>
          </p:cNvPr>
          <p:cNvSpPr txBox="1"/>
          <p:nvPr/>
        </p:nvSpPr>
        <p:spPr>
          <a:xfrm>
            <a:off x="1413384" y="5518557"/>
            <a:ext cx="230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atin typeface="Arial" panose="020B0604020202020204" pitchFamily="34" charset="0"/>
                <a:cs typeface="Arial" panose="020B0604020202020204" pitchFamily="34" charset="0"/>
              </a:rPr>
              <a:t>9 x 2 = 18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B209F8-C56B-4F11-B5D5-132240BA552D}"/>
              </a:ext>
            </a:extLst>
          </p:cNvPr>
          <p:cNvSpPr txBox="1"/>
          <p:nvPr/>
        </p:nvSpPr>
        <p:spPr>
          <a:xfrm>
            <a:off x="7903345" y="5518557"/>
            <a:ext cx="278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latin typeface="Arial" panose="020B0604020202020204" pitchFamily="34" charset="0"/>
                <a:cs typeface="Arial" panose="020B0604020202020204" pitchFamily="34" charset="0"/>
              </a:rPr>
              <a:t>5 x 6 = 30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77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76980C-922C-4A83-BCB3-B9ACFAF37A56}"/>
              </a:ext>
            </a:extLst>
          </p:cNvPr>
          <p:cNvGrpSpPr/>
          <p:nvPr/>
        </p:nvGrpSpPr>
        <p:grpSpPr>
          <a:xfrm>
            <a:off x="583927" y="447697"/>
            <a:ext cx="10955884" cy="635000"/>
            <a:chOff x="1253941" y="554838"/>
            <a:chExt cx="10955884" cy="63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FD56D90-37B2-4DCE-B42F-A443049FE3A3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0236A28-C58E-4ABF-9F5F-2AB965FBBB87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90B1315-AD1A-456F-A4DD-35D0612AD1A3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4A90E7-7C0A-425C-B90B-E58EF227A8E6}"/>
                </a:ext>
              </a:extLst>
            </p:cNvPr>
            <p:cNvSpPr txBox="1"/>
            <p:nvPr/>
          </p:nvSpPr>
          <p:spPr>
            <a:xfrm>
              <a:off x="1992798" y="590159"/>
              <a:ext cx="10217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Chọn tổng ứng với phép nhân: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CBA1A4-5AA8-4122-AC06-B36568D1FC42}"/>
              </a:ext>
            </a:extLst>
          </p:cNvPr>
          <p:cNvCxnSpPr>
            <a:cxnSpLocks/>
          </p:cNvCxnSpPr>
          <p:nvPr/>
        </p:nvCxnSpPr>
        <p:spPr>
          <a:xfrm flipV="1">
            <a:off x="1322784" y="988220"/>
            <a:ext cx="5836096" cy="214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2428B9-9BC7-4CAF-B94A-8C64B7B80CF2}"/>
              </a:ext>
            </a:extLst>
          </p:cNvPr>
          <p:cNvGrpSpPr/>
          <p:nvPr/>
        </p:nvGrpSpPr>
        <p:grpSpPr>
          <a:xfrm>
            <a:off x="119495" y="1923930"/>
            <a:ext cx="1423119" cy="1915076"/>
            <a:chOff x="593471" y="2911551"/>
            <a:chExt cx="1865390" cy="2610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139F53B-657D-4839-9A66-FFC66FF7F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02"/>
            <a:stretch/>
          </p:blipFill>
          <p:spPr>
            <a:xfrm flipH="1">
              <a:off x="798489" y="2911551"/>
              <a:ext cx="1584382" cy="2610214"/>
            </a:xfrm>
            <a:prstGeom prst="rect">
              <a:avLst/>
            </a:prstGeom>
          </p:spPr>
        </p:pic>
        <p:sp>
          <p:nvSpPr>
            <p:cNvPr id="31" name="Rounded Rectangle 75">
              <a:extLst>
                <a:ext uri="{FF2B5EF4-FFF2-40B4-BE49-F238E27FC236}">
                  <a16:creationId xmlns:a16="http://schemas.microsoft.com/office/drawing/2014/main" id="{9AE3C8A8-63D0-47A7-A708-0A17C60C5D28}"/>
                </a:ext>
              </a:extLst>
            </p:cNvPr>
            <p:cNvSpPr/>
            <p:nvPr/>
          </p:nvSpPr>
          <p:spPr>
            <a:xfrm>
              <a:off x="593471" y="3185674"/>
              <a:ext cx="1865390" cy="797038"/>
            </a:xfrm>
            <a:prstGeom prst="roundRect">
              <a:avLst/>
            </a:prstGeom>
            <a:solidFill>
              <a:srgbClr val="50BCAF"/>
            </a:solidFill>
            <a:ln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+ 3</a:t>
              </a:r>
              <a:endParaRPr lang="en-US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4CC06C-2C92-4FFA-9FE7-E729C92BC7D6}"/>
              </a:ext>
            </a:extLst>
          </p:cNvPr>
          <p:cNvGrpSpPr/>
          <p:nvPr/>
        </p:nvGrpSpPr>
        <p:grpSpPr>
          <a:xfrm>
            <a:off x="2278782" y="1851264"/>
            <a:ext cx="2392219" cy="1915076"/>
            <a:chOff x="733976" y="2911551"/>
            <a:chExt cx="3135663" cy="26102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4F1E55D-C3DA-4B26-B4A2-C979AB7F0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6" r="22436"/>
            <a:stretch/>
          </p:blipFill>
          <p:spPr>
            <a:xfrm flipH="1">
              <a:off x="798489" y="2911551"/>
              <a:ext cx="3071150" cy="2610214"/>
            </a:xfrm>
            <a:prstGeom prst="rect">
              <a:avLst/>
            </a:prstGeom>
          </p:spPr>
        </p:pic>
        <p:sp>
          <p:nvSpPr>
            <p:cNvPr id="35" name="Rounded Rectangle 75">
              <a:extLst>
                <a:ext uri="{FF2B5EF4-FFF2-40B4-BE49-F238E27FC236}">
                  <a16:creationId xmlns:a16="http://schemas.microsoft.com/office/drawing/2014/main" id="{AEBF49D9-4E82-4134-A8EB-5E3541625243}"/>
                </a:ext>
              </a:extLst>
            </p:cNvPr>
            <p:cNvSpPr/>
            <p:nvPr/>
          </p:nvSpPr>
          <p:spPr>
            <a:xfrm>
              <a:off x="733976" y="3175504"/>
              <a:ext cx="3071150" cy="890043"/>
            </a:xfrm>
            <a:prstGeom prst="roundRect">
              <a:avLst/>
            </a:prstGeom>
            <a:solidFill>
              <a:srgbClr val="DCC164"/>
            </a:solidFill>
            <a:ln>
              <a:solidFill>
                <a:srgbClr val="DCC1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+ 4 + 4</a:t>
              </a:r>
              <a:endParaRPr lang="en-US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0F35954-5E50-4CD4-9B30-E275917EC8DE}"/>
              </a:ext>
            </a:extLst>
          </p:cNvPr>
          <p:cNvGrpSpPr/>
          <p:nvPr/>
        </p:nvGrpSpPr>
        <p:grpSpPr>
          <a:xfrm>
            <a:off x="9314012" y="1851264"/>
            <a:ext cx="2392219" cy="1915076"/>
            <a:chOff x="733976" y="2911551"/>
            <a:chExt cx="3135663" cy="261021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15B4D54-8CCF-4307-8611-E5304FE2E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6" r="22436"/>
            <a:stretch/>
          </p:blipFill>
          <p:spPr>
            <a:xfrm flipH="1">
              <a:off x="798489" y="2911551"/>
              <a:ext cx="3071150" cy="2610214"/>
            </a:xfrm>
            <a:prstGeom prst="rect">
              <a:avLst/>
            </a:prstGeom>
          </p:spPr>
        </p:pic>
        <p:sp>
          <p:nvSpPr>
            <p:cNvPr id="41" name="Rounded Rectangle 75">
              <a:extLst>
                <a:ext uri="{FF2B5EF4-FFF2-40B4-BE49-F238E27FC236}">
                  <a16:creationId xmlns:a16="http://schemas.microsoft.com/office/drawing/2014/main" id="{3EDEEAFD-5C0F-418C-88C4-F790C98D18E6}"/>
                </a:ext>
              </a:extLst>
            </p:cNvPr>
            <p:cNvSpPr/>
            <p:nvPr/>
          </p:nvSpPr>
          <p:spPr>
            <a:xfrm>
              <a:off x="733976" y="3175504"/>
              <a:ext cx="3071150" cy="890043"/>
            </a:xfrm>
            <a:prstGeom prst="roundRect">
              <a:avLst/>
            </a:prstGeom>
            <a:solidFill>
              <a:srgbClr val="F96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+ 3 + 3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898CB7-92F8-4483-B926-0952BB999792}"/>
              </a:ext>
            </a:extLst>
          </p:cNvPr>
          <p:cNvGrpSpPr/>
          <p:nvPr/>
        </p:nvGrpSpPr>
        <p:grpSpPr>
          <a:xfrm>
            <a:off x="5223848" y="1925804"/>
            <a:ext cx="3537318" cy="1915076"/>
            <a:chOff x="-766992" y="2911551"/>
            <a:chExt cx="4636631" cy="261021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5EBA53A-DCFD-459E-8861-ECAD55EA0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5" r="10"/>
            <a:stretch/>
          </p:blipFill>
          <p:spPr>
            <a:xfrm flipH="1">
              <a:off x="-766992" y="2911551"/>
              <a:ext cx="4636631" cy="2610214"/>
            </a:xfrm>
            <a:prstGeom prst="rect">
              <a:avLst/>
            </a:prstGeom>
          </p:spPr>
        </p:pic>
        <p:sp>
          <p:nvSpPr>
            <p:cNvPr id="44" name="Rounded Rectangle 75">
              <a:extLst>
                <a:ext uri="{FF2B5EF4-FFF2-40B4-BE49-F238E27FC236}">
                  <a16:creationId xmlns:a16="http://schemas.microsoft.com/office/drawing/2014/main" id="{B23C5059-46AB-4BBA-97A0-EC4F63BA06F9}"/>
                </a:ext>
              </a:extLst>
            </p:cNvPr>
            <p:cNvSpPr/>
            <p:nvPr/>
          </p:nvSpPr>
          <p:spPr>
            <a:xfrm>
              <a:off x="-766992" y="3069337"/>
              <a:ext cx="4572118" cy="890043"/>
            </a:xfrm>
            <a:prstGeom prst="roundRect">
              <a:avLst/>
            </a:prstGeom>
            <a:solidFill>
              <a:srgbClr val="DCC164"/>
            </a:solidFill>
            <a:ln>
              <a:solidFill>
                <a:srgbClr val="DCC1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+ 3 + 3 + 3 + 3</a:t>
              </a:r>
              <a:endParaRPr lang="en-US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3191D73-E8A2-448A-A331-64651E5FBF9E}"/>
              </a:ext>
            </a:extLst>
          </p:cNvPr>
          <p:cNvGrpSpPr/>
          <p:nvPr/>
        </p:nvGrpSpPr>
        <p:grpSpPr>
          <a:xfrm>
            <a:off x="8327454" y="4005064"/>
            <a:ext cx="2835665" cy="2664296"/>
            <a:chOff x="1168921" y="3174221"/>
            <a:chExt cx="2471006" cy="234626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A76244-9444-4795-9F49-4ED8E03F8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3" t="5029" r="65433" b="5083"/>
            <a:stretch/>
          </p:blipFill>
          <p:spPr>
            <a:xfrm flipH="1">
              <a:off x="1168921" y="3174221"/>
              <a:ext cx="2471006" cy="2346261"/>
            </a:xfrm>
            <a:prstGeom prst="rect">
              <a:avLst/>
            </a:prstGeom>
          </p:spPr>
        </p:pic>
        <p:sp>
          <p:nvSpPr>
            <p:cNvPr id="47" name="Rounded Rectangle 75">
              <a:extLst>
                <a:ext uri="{FF2B5EF4-FFF2-40B4-BE49-F238E27FC236}">
                  <a16:creationId xmlns:a16="http://schemas.microsoft.com/office/drawing/2014/main" id="{7A45FCA3-1AE1-42F4-AD91-67F39520B509}"/>
                </a:ext>
              </a:extLst>
            </p:cNvPr>
            <p:cNvSpPr/>
            <p:nvPr/>
          </p:nvSpPr>
          <p:spPr>
            <a:xfrm>
              <a:off x="1466792" y="4505883"/>
              <a:ext cx="1524202" cy="544314"/>
            </a:xfrm>
            <a:prstGeom prst="roundRect">
              <a:avLst>
                <a:gd name="adj" fmla="val 50000"/>
              </a:avLst>
            </a:prstGeom>
            <a:solidFill>
              <a:srgbClr val="DCC164"/>
            </a:solidFill>
            <a:ln>
              <a:solidFill>
                <a:srgbClr val="DCC1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x 3</a:t>
              </a:r>
              <a:endParaRPr lang="en-US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9332939-75F8-4002-A9FD-B4C63225FF5E}"/>
              </a:ext>
            </a:extLst>
          </p:cNvPr>
          <p:cNvSpPr txBox="1"/>
          <p:nvPr/>
        </p:nvSpPr>
        <p:spPr>
          <a:xfrm>
            <a:off x="197602" y="111869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79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3398E-6 -7.40741E-7 L 0.14768 0.1395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4" y="696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378E-6 -7.40741E-7 L -0.1577 -0.2782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2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A76980C-922C-4A83-BCB3-B9ACFAF37A56}"/>
              </a:ext>
            </a:extLst>
          </p:cNvPr>
          <p:cNvGrpSpPr/>
          <p:nvPr/>
        </p:nvGrpSpPr>
        <p:grpSpPr>
          <a:xfrm>
            <a:off x="583927" y="447697"/>
            <a:ext cx="10955884" cy="635000"/>
            <a:chOff x="1253941" y="554838"/>
            <a:chExt cx="10955884" cy="63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FD56D90-37B2-4DCE-B42F-A443049FE3A3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0236A28-C58E-4ABF-9F5F-2AB965FBBB87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90B1315-AD1A-456F-A4DD-35D0612AD1A3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94A90E7-7C0A-425C-B90B-E58EF227A8E6}"/>
                </a:ext>
              </a:extLst>
            </p:cNvPr>
            <p:cNvSpPr txBox="1"/>
            <p:nvPr/>
          </p:nvSpPr>
          <p:spPr>
            <a:xfrm>
              <a:off x="1992798" y="590159"/>
              <a:ext cx="10217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Chọn tổng ứng với phép nhân: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CBA1A4-5AA8-4122-AC06-B36568D1FC42}"/>
              </a:ext>
            </a:extLst>
          </p:cNvPr>
          <p:cNvCxnSpPr>
            <a:cxnSpLocks/>
          </p:cNvCxnSpPr>
          <p:nvPr/>
        </p:nvCxnSpPr>
        <p:spPr>
          <a:xfrm flipV="1">
            <a:off x="1322784" y="988220"/>
            <a:ext cx="5836096" cy="214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22428B9-9BC7-4CAF-B94A-8C64B7B80CF2}"/>
              </a:ext>
            </a:extLst>
          </p:cNvPr>
          <p:cNvGrpSpPr/>
          <p:nvPr/>
        </p:nvGrpSpPr>
        <p:grpSpPr>
          <a:xfrm>
            <a:off x="119495" y="1923930"/>
            <a:ext cx="1423119" cy="1915076"/>
            <a:chOff x="593471" y="2911551"/>
            <a:chExt cx="1865390" cy="2610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139F53B-657D-4839-9A66-FFC66FF7FF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302"/>
            <a:stretch/>
          </p:blipFill>
          <p:spPr>
            <a:xfrm flipH="1">
              <a:off x="798489" y="2911551"/>
              <a:ext cx="1584382" cy="2610214"/>
            </a:xfrm>
            <a:prstGeom prst="rect">
              <a:avLst/>
            </a:prstGeom>
          </p:spPr>
        </p:pic>
        <p:sp>
          <p:nvSpPr>
            <p:cNvPr id="31" name="Rounded Rectangle 75">
              <a:extLst>
                <a:ext uri="{FF2B5EF4-FFF2-40B4-BE49-F238E27FC236}">
                  <a16:creationId xmlns:a16="http://schemas.microsoft.com/office/drawing/2014/main" id="{9AE3C8A8-63D0-47A7-A708-0A17C60C5D28}"/>
                </a:ext>
              </a:extLst>
            </p:cNvPr>
            <p:cNvSpPr/>
            <p:nvPr/>
          </p:nvSpPr>
          <p:spPr>
            <a:xfrm>
              <a:off x="593471" y="3185674"/>
              <a:ext cx="1865390" cy="79703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+ 2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4CC06C-2C92-4FFA-9FE7-E729C92BC7D6}"/>
              </a:ext>
            </a:extLst>
          </p:cNvPr>
          <p:cNvGrpSpPr/>
          <p:nvPr/>
        </p:nvGrpSpPr>
        <p:grpSpPr>
          <a:xfrm>
            <a:off x="2278782" y="1851264"/>
            <a:ext cx="2392219" cy="1915076"/>
            <a:chOff x="733976" y="2911551"/>
            <a:chExt cx="3135663" cy="261021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4F1E55D-C3DA-4B26-B4A2-C979AB7F0D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6" r="22436"/>
            <a:stretch/>
          </p:blipFill>
          <p:spPr>
            <a:xfrm flipH="1">
              <a:off x="798489" y="2911551"/>
              <a:ext cx="3071150" cy="2610214"/>
            </a:xfrm>
            <a:prstGeom prst="rect">
              <a:avLst/>
            </a:prstGeom>
          </p:spPr>
        </p:pic>
        <p:sp>
          <p:nvSpPr>
            <p:cNvPr id="35" name="Rounded Rectangle 75">
              <a:extLst>
                <a:ext uri="{FF2B5EF4-FFF2-40B4-BE49-F238E27FC236}">
                  <a16:creationId xmlns:a16="http://schemas.microsoft.com/office/drawing/2014/main" id="{AEBF49D9-4E82-4134-A8EB-5E3541625243}"/>
                </a:ext>
              </a:extLst>
            </p:cNvPr>
            <p:cNvSpPr/>
            <p:nvPr/>
          </p:nvSpPr>
          <p:spPr>
            <a:xfrm>
              <a:off x="733976" y="3175504"/>
              <a:ext cx="3071150" cy="8900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C1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+ 6 + 6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0F35954-5E50-4CD4-9B30-E275917EC8DE}"/>
              </a:ext>
            </a:extLst>
          </p:cNvPr>
          <p:cNvGrpSpPr/>
          <p:nvPr/>
        </p:nvGrpSpPr>
        <p:grpSpPr>
          <a:xfrm>
            <a:off x="9314012" y="1851264"/>
            <a:ext cx="2392219" cy="1915076"/>
            <a:chOff x="733976" y="2911551"/>
            <a:chExt cx="3135663" cy="261021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15B4D54-8CCF-4307-8611-E5304FE2E0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6" r="22436"/>
            <a:stretch/>
          </p:blipFill>
          <p:spPr>
            <a:xfrm flipH="1">
              <a:off x="798489" y="2911551"/>
              <a:ext cx="3071150" cy="2610214"/>
            </a:xfrm>
            <a:prstGeom prst="rect">
              <a:avLst/>
            </a:prstGeom>
          </p:spPr>
        </p:pic>
        <p:sp>
          <p:nvSpPr>
            <p:cNvPr id="41" name="Rounded Rectangle 75">
              <a:extLst>
                <a:ext uri="{FF2B5EF4-FFF2-40B4-BE49-F238E27FC236}">
                  <a16:creationId xmlns:a16="http://schemas.microsoft.com/office/drawing/2014/main" id="{3EDEEAFD-5C0F-418C-88C4-F790C98D18E6}"/>
                </a:ext>
              </a:extLst>
            </p:cNvPr>
            <p:cNvSpPr/>
            <p:nvPr/>
          </p:nvSpPr>
          <p:spPr>
            <a:xfrm>
              <a:off x="733976" y="3175504"/>
              <a:ext cx="3071150" cy="8900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964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+ 6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898CB7-92F8-4483-B926-0952BB999792}"/>
              </a:ext>
            </a:extLst>
          </p:cNvPr>
          <p:cNvGrpSpPr/>
          <p:nvPr/>
        </p:nvGrpSpPr>
        <p:grpSpPr>
          <a:xfrm>
            <a:off x="5223848" y="1925804"/>
            <a:ext cx="3537318" cy="1915076"/>
            <a:chOff x="-766992" y="2911551"/>
            <a:chExt cx="4636631" cy="261021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5EBA53A-DCFD-459E-8861-ECAD55EA0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65" r="10"/>
            <a:stretch/>
          </p:blipFill>
          <p:spPr>
            <a:xfrm flipH="1">
              <a:off x="-766992" y="2911551"/>
              <a:ext cx="4636631" cy="2610214"/>
            </a:xfrm>
            <a:prstGeom prst="rect">
              <a:avLst/>
            </a:prstGeom>
          </p:spPr>
        </p:pic>
        <p:sp>
          <p:nvSpPr>
            <p:cNvPr id="44" name="Rounded Rectangle 75">
              <a:extLst>
                <a:ext uri="{FF2B5EF4-FFF2-40B4-BE49-F238E27FC236}">
                  <a16:creationId xmlns:a16="http://schemas.microsoft.com/office/drawing/2014/main" id="{B23C5059-46AB-4BBA-97A0-EC4F63BA06F9}"/>
                </a:ext>
              </a:extLst>
            </p:cNvPr>
            <p:cNvSpPr/>
            <p:nvPr/>
          </p:nvSpPr>
          <p:spPr>
            <a:xfrm>
              <a:off x="-766992" y="3069337"/>
              <a:ext cx="4572118" cy="8900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C1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+ 2 + 2 + 2 + 2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3191D73-E8A2-448A-A331-64651E5FBF9E}"/>
              </a:ext>
            </a:extLst>
          </p:cNvPr>
          <p:cNvGrpSpPr/>
          <p:nvPr/>
        </p:nvGrpSpPr>
        <p:grpSpPr>
          <a:xfrm>
            <a:off x="8327454" y="4005064"/>
            <a:ext cx="2835665" cy="2664296"/>
            <a:chOff x="1168921" y="3174221"/>
            <a:chExt cx="2471006" cy="2346261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A76244-9444-4795-9F49-4ED8E03F8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3" t="5029" r="65433" b="5083"/>
            <a:stretch/>
          </p:blipFill>
          <p:spPr>
            <a:xfrm flipH="1">
              <a:off x="1168921" y="3174221"/>
              <a:ext cx="2471006" cy="2346261"/>
            </a:xfrm>
            <a:prstGeom prst="rect">
              <a:avLst/>
            </a:prstGeom>
          </p:spPr>
        </p:pic>
        <p:sp>
          <p:nvSpPr>
            <p:cNvPr id="47" name="Rounded Rectangle 75">
              <a:extLst>
                <a:ext uri="{FF2B5EF4-FFF2-40B4-BE49-F238E27FC236}">
                  <a16:creationId xmlns:a16="http://schemas.microsoft.com/office/drawing/2014/main" id="{7A45FCA3-1AE1-42F4-AD91-67F39520B509}"/>
                </a:ext>
              </a:extLst>
            </p:cNvPr>
            <p:cNvSpPr/>
            <p:nvPr/>
          </p:nvSpPr>
          <p:spPr>
            <a:xfrm>
              <a:off x="1466792" y="4505883"/>
              <a:ext cx="1524202" cy="544314"/>
            </a:xfrm>
            <a:prstGeom prst="roundRect">
              <a:avLst>
                <a:gd name="adj" fmla="val 50000"/>
              </a:avLst>
            </a:prstGeom>
            <a:solidFill>
              <a:srgbClr val="DCC164"/>
            </a:solidFill>
            <a:ln>
              <a:solidFill>
                <a:srgbClr val="DCC1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x 2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9332939-75F8-4002-A9FD-B4C63225FF5E}"/>
              </a:ext>
            </a:extLst>
          </p:cNvPr>
          <p:cNvSpPr txBox="1"/>
          <p:nvPr/>
        </p:nvSpPr>
        <p:spPr>
          <a:xfrm>
            <a:off x="197602" y="111869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815E-6 -7.40741E-7 L -0.43352 0.1395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3" y="696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378E-6 -7.40741E-7 L -0.1577 -0.278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2" y="-1391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725BA9-DA0B-4CD7-8751-9631410D7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0" r="5756" b="16401"/>
          <a:stretch/>
        </p:blipFill>
        <p:spPr>
          <a:xfrm>
            <a:off x="715860" y="3428999"/>
            <a:ext cx="10123343" cy="2160240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98128D-5095-4AF9-844F-C1BD99D014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550" r="3394" b="62352"/>
          <a:stretch/>
        </p:blipFill>
        <p:spPr>
          <a:xfrm>
            <a:off x="589582" y="916200"/>
            <a:ext cx="10854697" cy="187220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B17E0A0-B699-4514-9530-6D6E17FA5910}"/>
              </a:ext>
            </a:extLst>
          </p:cNvPr>
          <p:cNvGrpSpPr/>
          <p:nvPr/>
        </p:nvGrpSpPr>
        <p:grpSpPr>
          <a:xfrm>
            <a:off x="262558" y="260648"/>
            <a:ext cx="10969695" cy="635000"/>
            <a:chOff x="1253941" y="554838"/>
            <a:chExt cx="10969695" cy="635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7EC4ED0-73AC-4160-9ACF-224E83541C63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826BEC73-CF62-47A3-9E8E-82388694BA7F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34BFA50-8160-4014-AD30-8B6DEB2A52B8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0CED07-948B-46C0-BCBB-B21F245DADFE}"/>
                </a:ext>
              </a:extLst>
            </p:cNvPr>
            <p:cNvSpPr txBox="1"/>
            <p:nvPr/>
          </p:nvSpPr>
          <p:spPr>
            <a:xfrm>
              <a:off x="2006609" y="576775"/>
              <a:ext cx="10217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>
                  <a:latin typeface="Arial" panose="020B0604020202020204" pitchFamily="34" charset="0"/>
                  <a:cs typeface="Arial" panose="020B0604020202020204" pitchFamily="34" charset="0"/>
                </a:rPr>
                <a:t>Nêu phép nhân thích hợp với mỗi tranh vẽ: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1DA55F-849A-4187-B809-0F218D4E0659}"/>
              </a:ext>
            </a:extLst>
          </p:cNvPr>
          <p:cNvCxnSpPr>
            <a:cxnSpLocks/>
          </p:cNvCxnSpPr>
          <p:nvPr/>
        </p:nvCxnSpPr>
        <p:spPr>
          <a:xfrm flipV="1">
            <a:off x="1165325" y="805012"/>
            <a:ext cx="7776864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5A1EF9-3F10-4B34-9D18-154E493002A1}"/>
              </a:ext>
            </a:extLst>
          </p:cNvPr>
          <p:cNvGrpSpPr/>
          <p:nvPr/>
        </p:nvGrpSpPr>
        <p:grpSpPr>
          <a:xfrm>
            <a:off x="3657747" y="2930184"/>
            <a:ext cx="4874917" cy="902190"/>
            <a:chOff x="4105812" y="5615379"/>
            <a:chExt cx="4293650" cy="682943"/>
          </a:xfrm>
        </p:grpSpPr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C25CF977-5CD7-4A52-86CA-66E385DAF9BB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12FA446F-05B2-4137-913B-4D0B3AB85364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AFC1DB60-D974-43DE-95C3-2AC7B68874C8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E63C345-278B-4B57-8334-B39C3BB9908F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D8345E0-689C-48DC-B7BC-506DBC959C1D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1C5ED4B4-9FA4-4CE7-9A23-25D6C21A40B7}"/>
              </a:ext>
            </a:extLst>
          </p:cNvPr>
          <p:cNvSpPr/>
          <p:nvPr/>
        </p:nvSpPr>
        <p:spPr>
          <a:xfrm>
            <a:off x="3723755" y="3050878"/>
            <a:ext cx="740987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2587306D-0E9F-4CF2-8F01-FB25C08505F9}"/>
              </a:ext>
            </a:extLst>
          </p:cNvPr>
          <p:cNvSpPr/>
          <p:nvPr/>
        </p:nvSpPr>
        <p:spPr>
          <a:xfrm>
            <a:off x="4846051" y="3101504"/>
            <a:ext cx="673501" cy="478501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89CC09F8-AD1C-4F08-B0C7-81CC6D7F7466}"/>
              </a:ext>
            </a:extLst>
          </p:cNvPr>
          <p:cNvSpPr/>
          <p:nvPr/>
        </p:nvSpPr>
        <p:spPr>
          <a:xfrm>
            <a:off x="5803205" y="3081501"/>
            <a:ext cx="8161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13">
            <a:extLst>
              <a:ext uri="{FF2B5EF4-FFF2-40B4-BE49-F238E27FC236}">
                <a16:creationId xmlns:a16="http://schemas.microsoft.com/office/drawing/2014/main" id="{395BDA51-F2DD-4FD6-BC68-AC8978FD0661}"/>
              </a:ext>
            </a:extLst>
          </p:cNvPr>
          <p:cNvSpPr/>
          <p:nvPr/>
        </p:nvSpPr>
        <p:spPr>
          <a:xfrm>
            <a:off x="7681022" y="3050878"/>
            <a:ext cx="8161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F0B25D7-2F87-4CC1-BDC8-0411BB46A2A4}"/>
              </a:ext>
            </a:extLst>
          </p:cNvPr>
          <p:cNvGrpSpPr/>
          <p:nvPr/>
        </p:nvGrpSpPr>
        <p:grpSpPr>
          <a:xfrm>
            <a:off x="3704368" y="5676806"/>
            <a:ext cx="4874917" cy="902190"/>
            <a:chOff x="4105812" y="5615379"/>
            <a:chExt cx="4293650" cy="682943"/>
          </a:xfrm>
        </p:grpSpPr>
        <p:sp>
          <p:nvSpPr>
            <p:cNvPr id="28" name="Rounded Rectangle 8">
              <a:extLst>
                <a:ext uri="{FF2B5EF4-FFF2-40B4-BE49-F238E27FC236}">
                  <a16:creationId xmlns:a16="http://schemas.microsoft.com/office/drawing/2014/main" id="{8DC161AA-A2E4-4A67-BCEE-F99246BECF34}"/>
                </a:ext>
              </a:extLst>
            </p:cNvPr>
            <p:cNvSpPr/>
            <p:nvPr/>
          </p:nvSpPr>
          <p:spPr>
            <a:xfrm>
              <a:off x="4105812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9">
              <a:extLst>
                <a:ext uri="{FF2B5EF4-FFF2-40B4-BE49-F238E27FC236}">
                  <a16:creationId xmlns:a16="http://schemas.microsoft.com/office/drawing/2014/main" id="{02F6E0E6-C2CC-446B-987D-A8A7E296F9AD}"/>
                </a:ext>
              </a:extLst>
            </p:cNvPr>
            <p:cNvSpPr/>
            <p:nvPr/>
          </p:nvSpPr>
          <p:spPr>
            <a:xfrm>
              <a:off x="5972842" y="5645757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10">
              <a:extLst>
                <a:ext uri="{FF2B5EF4-FFF2-40B4-BE49-F238E27FC236}">
                  <a16:creationId xmlns:a16="http://schemas.microsoft.com/office/drawing/2014/main" id="{CC6D8579-9AEF-48F2-A045-947B95D011B5}"/>
                </a:ext>
              </a:extLst>
            </p:cNvPr>
            <p:cNvSpPr/>
            <p:nvPr/>
          </p:nvSpPr>
          <p:spPr>
            <a:xfrm>
              <a:off x="7607374" y="5632814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908404A-6F61-45CE-BB95-2A2F087A89A8}"/>
                </a:ext>
              </a:extLst>
            </p:cNvPr>
            <p:cNvSpPr/>
            <p:nvPr/>
          </p:nvSpPr>
          <p:spPr>
            <a:xfrm>
              <a:off x="5045698" y="5632814"/>
              <a:ext cx="787246" cy="665508"/>
            </a:xfrm>
            <a:prstGeom prst="ellipse">
              <a:avLst/>
            </a:prstGeom>
            <a:noFill/>
            <a:ln w="38100">
              <a:solidFill>
                <a:srgbClr val="50BC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383794-A995-46BC-B02C-A6D5A6526020}"/>
                </a:ext>
              </a:extLst>
            </p:cNvPr>
            <p:cNvSpPr/>
            <p:nvPr/>
          </p:nvSpPr>
          <p:spPr>
            <a:xfrm>
              <a:off x="6767988" y="5615379"/>
              <a:ext cx="720080" cy="682943"/>
            </a:xfrm>
            <a:prstGeom prst="ellipse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vi-V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Rounded Rectangle 13">
            <a:extLst>
              <a:ext uri="{FF2B5EF4-FFF2-40B4-BE49-F238E27FC236}">
                <a16:creationId xmlns:a16="http://schemas.microsoft.com/office/drawing/2014/main" id="{20B4652C-068B-4B65-83BF-2E1E6C1E1F20}"/>
              </a:ext>
            </a:extLst>
          </p:cNvPr>
          <p:cNvSpPr/>
          <p:nvPr/>
        </p:nvSpPr>
        <p:spPr>
          <a:xfrm>
            <a:off x="3770376" y="5797500"/>
            <a:ext cx="740987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id="{C93F3435-97A3-42FB-9958-99183A672E8F}"/>
              </a:ext>
            </a:extLst>
          </p:cNvPr>
          <p:cNvSpPr/>
          <p:nvPr/>
        </p:nvSpPr>
        <p:spPr>
          <a:xfrm>
            <a:off x="4892672" y="5848126"/>
            <a:ext cx="673501" cy="478501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3">
            <a:extLst>
              <a:ext uri="{FF2B5EF4-FFF2-40B4-BE49-F238E27FC236}">
                <a16:creationId xmlns:a16="http://schemas.microsoft.com/office/drawing/2014/main" id="{BA8BD441-76A7-45A1-9C33-4780EACCEA2A}"/>
              </a:ext>
            </a:extLst>
          </p:cNvPr>
          <p:cNvSpPr/>
          <p:nvPr/>
        </p:nvSpPr>
        <p:spPr>
          <a:xfrm>
            <a:off x="5849826" y="5828123"/>
            <a:ext cx="8161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13">
            <a:extLst>
              <a:ext uri="{FF2B5EF4-FFF2-40B4-BE49-F238E27FC236}">
                <a16:creationId xmlns:a16="http://schemas.microsoft.com/office/drawing/2014/main" id="{BAFFE3DE-0DCF-49E3-8433-95CF66939ECF}"/>
              </a:ext>
            </a:extLst>
          </p:cNvPr>
          <p:cNvSpPr/>
          <p:nvPr/>
        </p:nvSpPr>
        <p:spPr>
          <a:xfrm>
            <a:off x="7727643" y="5797500"/>
            <a:ext cx="816188" cy="69499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vi-VN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7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6" grpId="0" animBg="1"/>
      <p:bldP spid="33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381</Words>
  <Application>Microsoft Office PowerPoint</Application>
  <PresentationFormat>Custom</PresentationFormat>
  <Paragraphs>83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ltgsvn@outlook.com</cp:lastModifiedBy>
  <cp:revision>88</cp:revision>
  <dcterms:created xsi:type="dcterms:W3CDTF">2021-08-05T17:05:57Z</dcterms:created>
  <dcterms:modified xsi:type="dcterms:W3CDTF">2022-01-17T07:05:35Z</dcterms:modified>
</cp:coreProperties>
</file>