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1" r:id="rId2"/>
    <p:sldId id="257" r:id="rId3"/>
    <p:sldId id="283" r:id="rId4"/>
    <p:sldId id="286" r:id="rId5"/>
    <p:sldId id="284" r:id="rId6"/>
    <p:sldId id="289" r:id="rId7"/>
    <p:sldId id="270" r:id="rId8"/>
    <p:sldId id="271" r:id="rId9"/>
    <p:sldId id="272" r:id="rId10"/>
    <p:sldId id="273" r:id="rId11"/>
    <p:sldId id="28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65" r:id="rId21"/>
    <p:sldId id="274" r:id="rId22"/>
    <p:sldId id="291" r:id="rId23"/>
    <p:sldId id="292" r:id="rId24"/>
    <p:sldId id="293" r:id="rId25"/>
    <p:sldId id="275" r:id="rId26"/>
    <p:sldId id="287" r:id="rId27"/>
    <p:sldId id="277" r:id="rId28"/>
    <p:sldId id="276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5A41-6375-409D-86D9-D7DA1F97491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BF20-B0DE-47EB-99C7-FACBF74E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4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3EF5-C740-47FD-838D-ADAB460469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8743" y="2279375"/>
            <a:ext cx="7234863" cy="1883819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Nghề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nghiệp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002642" y="2752549"/>
            <a:ext cx="3804864" cy="38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54" y="-76350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6748" y="5343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0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8656AE04-669A-46D6-A1D2-2224349BB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>
          <a:xfrm>
            <a:off x="1" y="0"/>
            <a:ext cx="6644615" cy="6858959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7376844" y="2922828"/>
            <a:ext cx="4021526" cy="21804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Ý </a:t>
            </a:r>
            <a:r>
              <a:rPr lang="en-US" b="1" i="1" dirty="0" err="1" smtClean="0"/>
              <a:t>nghĩa</a:t>
            </a:r>
            <a:r>
              <a:rPr lang="en-US" b="1" i="1" dirty="0" smtClean="0"/>
              <a:t>:</a:t>
            </a:r>
          </a:p>
          <a:p>
            <a:pPr algn="ctr"/>
            <a:endParaRPr lang="en-US" b="1" i="1" dirty="0" smtClean="0"/>
          </a:p>
          <a:p>
            <a:pPr algn="ctr"/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nghèo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chữa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chữa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dõi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7031173" y="789627"/>
            <a:ext cx="501644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nguyện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bệnh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nghèo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812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8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619927" y="3320809"/>
            <a:ext cx="3187729" cy="31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028837" y="733717"/>
            <a:ext cx="2783626" cy="1694051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-110803" y="-48075"/>
            <a:ext cx="2314741" cy="23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40" y="-48075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083040" y="219183"/>
            <a:ext cx="2725394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Alternate Process 1"/>
          <p:cNvSpPr/>
          <p:nvPr/>
        </p:nvSpPr>
        <p:spPr>
          <a:xfrm>
            <a:off x="2149073" y="3025949"/>
            <a:ext cx="2813538" cy="20381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5805614" y="3025949"/>
            <a:ext cx="2813538" cy="20381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endParaRPr lang="en-US" dirty="0"/>
          </a:p>
        </p:txBody>
      </p:sp>
      <p:pic>
        <p:nvPicPr>
          <p:cNvPr id="4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44273" y="5517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13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1245" y="1978224"/>
            <a:ext cx="11477187" cy="3054625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3: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nguyện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379211" y="3794759"/>
            <a:ext cx="3085348" cy="30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59" y="-112268"/>
            <a:ext cx="2100767" cy="23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5015" y="6470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03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818FFB-7183-4AFD-BA84-3E46C225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ối dài những hoạt động thiện nguyện trong phòng, chống dịch covid-19 |  VOV.VN">
            <a:extLst>
              <a:ext uri="{FF2B5EF4-FFF2-40B4-BE49-F238E27FC236}">
                <a16:creationId xmlns="" xmlns:a16="http://schemas.microsoft.com/office/drawing/2014/main" id="{63389605-3EFD-4941-B698-055DB1E3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148"/>
            <a:ext cx="12431729" cy="68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7388" y="6303457"/>
            <a:ext cx="5926038" cy="55399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Ủng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phòng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chống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Covid</a:t>
            </a:r>
            <a:endParaRPr lang="en-US" sz="2400" b="1" dirty="0"/>
          </a:p>
        </p:txBody>
      </p:sp>
      <p:pic>
        <p:nvPicPr>
          <p:cNvPr id="4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2585" y="6552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2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8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C51BF-4011-4231-8FE6-1C8222B1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ể hoạt động từ thiện có hiệu quả và ý nghĩa hơn | baotintuc.vn">
            <a:extLst>
              <a:ext uri="{FF2B5EF4-FFF2-40B4-BE49-F238E27FC236}">
                <a16:creationId xmlns="" xmlns:a16="http://schemas.microsoft.com/office/drawing/2014/main" id="{EED228DB-00B5-480F-AA71-07987AC79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3077" y="6423967"/>
            <a:ext cx="5926038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Cứu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lụt</a:t>
            </a:r>
            <a:endParaRPr lang="en-US" sz="2400" b="1" dirty="0"/>
          </a:p>
        </p:txBody>
      </p:sp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9139" y="6668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2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485AF-2D43-4AD9-9950-0F4FCBFE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ác hình thức làm từ thiện thiết thực và phổ biến ở Việt Nam">
            <a:extLst>
              <a:ext uri="{FF2B5EF4-FFF2-40B4-BE49-F238E27FC236}">
                <a16:creationId xmlns="" xmlns:a16="http://schemas.microsoft.com/office/drawing/2014/main" id="{B877789A-8965-44FE-84C4-442C39A9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548"/>
            <a:ext cx="12063663" cy="70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2177" y="6199902"/>
            <a:ext cx="7176053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Ủng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núi</a:t>
            </a:r>
            <a:endParaRPr lang="en-US" sz="2400" b="1" dirty="0"/>
          </a:p>
        </p:txBody>
      </p:sp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257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64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6684A-15D8-4708-A6FA-0D735102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HƯƠNG TRÌNH THIỆN NGUYỆN THẮP SÁNG NỤ CƯỜI VÙNG CAO NĂM 2020">
            <a:extLst>
              <a:ext uri="{FF2B5EF4-FFF2-40B4-BE49-F238E27FC236}">
                <a16:creationId xmlns="" xmlns:a16="http://schemas.microsoft.com/office/drawing/2014/main" id="{E176B344-445D-45C3-9CC2-B2D49FF8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7972" y="6396335"/>
            <a:ext cx="7176053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Tặng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nghèo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vượt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khó</a:t>
            </a:r>
            <a:endParaRPr lang="en-US" sz="2400" b="1" dirty="0"/>
          </a:p>
        </p:txBody>
      </p:sp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3631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04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39A2E-976E-44B0-97B3-B9BEDF77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an tỏa những hoạt động nhân đạo từ thiện vì cộng đồng | baoninhbinh.org.vn">
            <a:extLst>
              <a:ext uri="{FF2B5EF4-FFF2-40B4-BE49-F238E27FC236}">
                <a16:creationId xmlns="" xmlns:a16="http://schemas.microsoft.com/office/drawing/2014/main" id="{BB467D5D-584E-4AEA-8EB6-F5D2B4FC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36816"/>
            <a:ext cx="12110720" cy="68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8613" y="6387151"/>
            <a:ext cx="7176053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Hiến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đạo</a:t>
            </a:r>
            <a:endParaRPr lang="en-US" sz="2400" b="1" dirty="0"/>
          </a:p>
        </p:txBody>
      </p:sp>
      <p:pic>
        <p:nvPicPr>
          <p:cNvPr id="3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9720" y="6699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0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92BA36-F709-45C7-B37D-803C8EF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Những dấu chân tình nguyện">
            <a:extLst>
              <a:ext uri="{FF2B5EF4-FFF2-40B4-BE49-F238E27FC236}">
                <a16:creationId xmlns="" xmlns:a16="http://schemas.microsoft.com/office/drawing/2014/main" id="{089F3B6A-40A9-44CE-B802-74E810B9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8613" y="6387151"/>
            <a:ext cx="7176053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nghèo</a:t>
            </a:r>
            <a:endParaRPr lang="en-US" sz="2400" b="1" dirty="0"/>
          </a:p>
        </p:txBody>
      </p:sp>
      <p:pic>
        <p:nvPicPr>
          <p:cNvPr id="3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0184" y="635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64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06035D-E1F4-4BA2-BACB-8B2D1214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Tình nguyện viên là gì? Tham gia làm tình nguyện bạn nhận được gì?">
            <a:extLst>
              <a:ext uri="{FF2B5EF4-FFF2-40B4-BE49-F238E27FC236}">
                <a16:creationId xmlns="" xmlns:a16="http://schemas.microsoft.com/office/drawing/2014/main" id="{50EB8893-5E7B-46A9-B7D4-5E1FB297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2"/>
            <a:ext cx="12192000" cy="67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8613" y="6387151"/>
            <a:ext cx="7176053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nghèo</a:t>
            </a:r>
            <a:endParaRPr lang="en-US" sz="2400" b="1" dirty="0"/>
          </a:p>
        </p:txBody>
      </p:sp>
      <p:pic>
        <p:nvPicPr>
          <p:cNvPr id="3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9508" y="6756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76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52139" y="229694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33" y="-6756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37031" y="5317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5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BF72FC-A4EE-4358-AD55-8A081AA7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op 20 lý do bạn nên tham gia các hoạt động tình nguyện - Toplist.vn">
            <a:extLst>
              <a:ext uri="{FF2B5EF4-FFF2-40B4-BE49-F238E27FC236}">
                <a16:creationId xmlns="" xmlns:a16="http://schemas.microsoft.com/office/drawing/2014/main" id="{99D803DE-B7FF-4A68-9191-F737DBE3CE4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64128" y="6423967"/>
            <a:ext cx="7176053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núi</a:t>
            </a:r>
            <a:endParaRPr lang="en-US" sz="2400" b="1" dirty="0"/>
          </a:p>
        </p:txBody>
      </p:sp>
      <p:pic>
        <p:nvPicPr>
          <p:cNvPr id="4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4528" y="6197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BB7B3F-AFBE-4001-A492-72E9F92BA15F}"/>
              </a:ext>
            </a:extLst>
          </p:cNvPr>
          <p:cNvSpPr txBox="1"/>
          <p:nvPr/>
        </p:nvSpPr>
        <p:spPr>
          <a:xfrm>
            <a:off x="0" y="489644"/>
            <a:ext cx="122114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 err="1"/>
              <a:t>Em</a:t>
            </a:r>
            <a:r>
              <a:rPr lang="en-US" sz="6600" dirty="0"/>
              <a:t> </a:t>
            </a:r>
            <a:r>
              <a:rPr lang="en-US" sz="6600" dirty="0" err="1"/>
              <a:t>hãy</a:t>
            </a:r>
            <a:r>
              <a:rPr lang="en-US" sz="6600" dirty="0"/>
              <a:t> </a:t>
            </a:r>
            <a:r>
              <a:rPr lang="en-US" sz="6600" dirty="0" err="1"/>
              <a:t>kể</a:t>
            </a:r>
            <a:r>
              <a:rPr lang="en-US" sz="6600" dirty="0"/>
              <a:t> </a:t>
            </a:r>
            <a:r>
              <a:rPr lang="en-US" sz="6600" dirty="0" err="1"/>
              <a:t>một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</a:t>
            </a:r>
            <a:r>
              <a:rPr lang="en-US" sz="6600" dirty="0" err="1"/>
              <a:t>công</a:t>
            </a:r>
            <a:r>
              <a:rPr lang="en-US" sz="6600" dirty="0"/>
              <a:t> </a:t>
            </a:r>
            <a:r>
              <a:rPr lang="en-US" sz="6600" dirty="0" err="1"/>
              <a:t>việc</a:t>
            </a:r>
            <a:r>
              <a:rPr lang="en-US" sz="6600" dirty="0"/>
              <a:t> </a:t>
            </a:r>
          </a:p>
          <a:p>
            <a:pPr algn="ctr"/>
            <a:r>
              <a:rPr lang="en-US" sz="6600" dirty="0" err="1"/>
              <a:t>tình</a:t>
            </a:r>
            <a:r>
              <a:rPr lang="en-US" sz="6600" dirty="0"/>
              <a:t> </a:t>
            </a:r>
            <a:r>
              <a:rPr lang="en-US" sz="6600" dirty="0" err="1"/>
              <a:t>nguyện</a:t>
            </a:r>
            <a:r>
              <a:rPr lang="en-US" sz="6600" dirty="0"/>
              <a:t> </a:t>
            </a:r>
            <a:r>
              <a:rPr lang="en-US" sz="6600" dirty="0" err="1"/>
              <a:t>khác</a:t>
            </a:r>
            <a:r>
              <a:rPr lang="en-US" sz="6600" dirty="0"/>
              <a:t> .</a:t>
            </a:r>
          </a:p>
        </p:txBody>
      </p:sp>
      <p:pic>
        <p:nvPicPr>
          <p:cNvPr id="3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1876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0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18" y="853249"/>
            <a:ext cx="8258477" cy="55099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12218" y="84625"/>
            <a:ext cx="8098056" cy="557060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niên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nguyện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biển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6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88" y="788569"/>
            <a:ext cx="7573879" cy="56804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12218" y="84625"/>
            <a:ext cx="8098056" cy="557060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già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neo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261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0" y="890196"/>
            <a:ext cx="9555819" cy="5775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99924" y="84625"/>
            <a:ext cx="8771824" cy="557060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nghèo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Covid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5124" y="6465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45476" y="449167"/>
            <a:ext cx="11441724" cy="1780686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Vì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mọi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nên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thiện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công</a:t>
            </a:r>
            <a:r>
              <a:rPr lang="en-US" sz="4400" dirty="0" smtClean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nguyện</a:t>
            </a:r>
            <a:r>
              <a:rPr lang="en-US" sz="4400" dirty="0"/>
              <a:t> ? </a:t>
            </a:r>
          </a:p>
        </p:txBody>
      </p:sp>
      <p:sp>
        <p:nvSpPr>
          <p:cNvPr id="3" name="Flowchart: Data 2"/>
          <p:cNvSpPr/>
          <p:nvPr/>
        </p:nvSpPr>
        <p:spPr>
          <a:xfrm>
            <a:off x="798400" y="3233720"/>
            <a:ext cx="2801816" cy="263769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ý </a:t>
            </a:r>
            <a:r>
              <a:rPr lang="en-US" dirty="0" err="1" smtClean="0"/>
              <a:t>nghĩa</a:t>
            </a:r>
            <a:r>
              <a:rPr lang="en-US" dirty="0" smtClean="0"/>
              <a:t>,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niềm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lowchart: Data 7"/>
          <p:cNvSpPr/>
          <p:nvPr/>
        </p:nvSpPr>
        <p:spPr>
          <a:xfrm>
            <a:off x="4608400" y="3233720"/>
            <a:ext cx="2801816" cy="263769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,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ngọn</a:t>
            </a:r>
            <a:r>
              <a:rPr lang="en-US" dirty="0" smtClean="0"/>
              <a:t> </a:t>
            </a:r>
            <a:r>
              <a:rPr lang="en-US" dirty="0" err="1" smtClean="0"/>
              <a:t>lủa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rèn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lowchart: Data 8"/>
          <p:cNvSpPr/>
          <p:nvPr/>
        </p:nvSpPr>
        <p:spPr>
          <a:xfrm>
            <a:off x="8418400" y="3233720"/>
            <a:ext cx="2801816" cy="263769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3230" y="6148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31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1" animBg="1"/>
      <p:bldP spid="3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453" y="1014917"/>
            <a:ext cx="11477187" cy="5314883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10199627" y="4615175"/>
            <a:ext cx="2265131" cy="22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03" y="-500839"/>
            <a:ext cx="1507091" cy="17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" y="2"/>
            <a:ext cx="2262552" cy="22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062" y="1403089"/>
            <a:ext cx="9840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4: THU THẬP THÔNG TIN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15661" y="2583352"/>
            <a:ext cx="3962604" cy="32031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6</a:t>
            </a:r>
            <a:endParaRPr 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.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6296782" y="2568017"/>
            <a:ext cx="3962604" cy="32031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prstClr val="white"/>
                </a:solidFill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2: </a:t>
            </a:r>
            <a:r>
              <a:rPr lang="en-US" sz="24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ại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tin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8259" y="5552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67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5710"/>
            <a:ext cx="1211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05BB188C-0BF6-4745-BE18-BD7A4BAF5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58794"/>
              </p:ext>
            </p:extLst>
          </p:nvPr>
        </p:nvGraphicFramePr>
        <p:xfrm>
          <a:off x="0" y="1158736"/>
          <a:ext cx="12191998" cy="538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66">
                  <a:extLst>
                    <a:ext uri="{9D8B030D-6E8A-4147-A177-3AD203B41FA5}">
                      <a16:colId xmlns="" xmlns:a16="http://schemas.microsoft.com/office/drawing/2014/main" val="2935185723"/>
                    </a:ext>
                  </a:extLst>
                </a:gridCol>
                <a:gridCol w="3184844">
                  <a:extLst>
                    <a:ext uri="{9D8B030D-6E8A-4147-A177-3AD203B41FA5}">
                      <a16:colId xmlns="" xmlns:a16="http://schemas.microsoft.com/office/drawing/2014/main" val="4137840354"/>
                    </a:ext>
                  </a:extLst>
                </a:gridCol>
                <a:gridCol w="3184844">
                  <a:extLst>
                    <a:ext uri="{9D8B030D-6E8A-4147-A177-3AD203B41FA5}">
                      <a16:colId xmlns="" xmlns:a16="http://schemas.microsoft.com/office/drawing/2014/main" val="1319746040"/>
                    </a:ext>
                  </a:extLst>
                </a:gridCol>
                <a:gridCol w="3184844">
                  <a:extLst>
                    <a:ext uri="{9D8B030D-6E8A-4147-A177-3AD203B41FA5}">
                      <a16:colId xmlns="" xmlns:a16="http://schemas.microsoft.com/office/drawing/2014/main" val="2612089335"/>
                    </a:ext>
                  </a:extLst>
                </a:gridCol>
              </a:tblGrid>
              <a:tr h="15827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Tên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người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Công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việc</a:t>
                      </a:r>
                      <a:r>
                        <a:rPr lang="en-US" sz="4000" dirty="0"/>
                        <a:t> , </a:t>
                      </a:r>
                      <a:r>
                        <a:rPr lang="en-US" sz="4000" dirty="0" err="1"/>
                        <a:t>nghề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nghiệp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thu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nhập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Tình</a:t>
                      </a:r>
                      <a:r>
                        <a:rPr lang="en-US" sz="4000" dirty="0"/>
                        <a:t>  </a:t>
                      </a:r>
                      <a:r>
                        <a:rPr lang="en-US" sz="4000" dirty="0" err="1"/>
                        <a:t>nguyện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0173553"/>
                  </a:ext>
                </a:extLst>
              </a:tr>
              <a:tr h="190186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5046739"/>
                  </a:ext>
                </a:extLst>
              </a:tr>
              <a:tr h="190186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5983823"/>
                  </a:ext>
                </a:extLst>
              </a:tr>
            </a:tbl>
          </a:graphicData>
        </a:graphic>
      </p:graphicFrame>
      <p:pic>
        <p:nvPicPr>
          <p:cNvPr id="3" name="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7724" y="5656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3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2479040"/>
            <a:ext cx="1000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LUẬN: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Các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công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việc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nghề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nghiệp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ý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nghĩa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đối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với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xã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hội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đều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được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trân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trọng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pic>
        <p:nvPicPr>
          <p:cNvPr id="4" name="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6287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9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47219" y="2553542"/>
            <a:ext cx="9674666" cy="205847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ngộ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379211" y="3794759"/>
            <a:ext cx="3085348" cy="30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68" y="-232928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767284" y="219183"/>
            <a:ext cx="3041150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4D4CCB9-E115-4267-A992-F7B74E3557E6}"/>
              </a:ext>
            </a:extLst>
          </p:cNvPr>
          <p:cNvSpPr txBox="1"/>
          <p:nvPr/>
        </p:nvSpPr>
        <p:spPr>
          <a:xfrm>
            <a:off x="1937544" y="970864"/>
            <a:ext cx="710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DẶN DÒ </a:t>
            </a:r>
            <a:endParaRPr lang="en-US" sz="4800" b="1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2" name="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2246" y="5860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6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357" y="1772880"/>
            <a:ext cx="11450979" cy="4122104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936437" y="4573874"/>
            <a:ext cx="2283570" cy="228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-110803" y="-48075"/>
            <a:ext cx="2314741" cy="23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54" y="-174901"/>
            <a:ext cx="1822290" cy="20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315074" y="219183"/>
            <a:ext cx="1493360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5894984"/>
            <a:ext cx="0" cy="57557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Alternate Process 1"/>
          <p:cNvSpPr/>
          <p:nvPr/>
        </p:nvSpPr>
        <p:spPr>
          <a:xfrm>
            <a:off x="530886" y="2259468"/>
            <a:ext cx="3237736" cy="30611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Năng lực đặc thù</a:t>
            </a:r>
            <a:r>
              <a:rPr lang="it-IT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2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 </a:t>
            </a: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thức khoa học</a:t>
            </a:r>
            <a:r>
              <a:rPr lang="it-IT" sz="12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- 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nguyện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sz="1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ận dụng kiến thức, kĩ năng:</a:t>
            </a:r>
            <a:r>
              <a:rPr lang="vi-VN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nhập,những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nguyện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3868" y="633667"/>
            <a:ext cx="425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016782" y="2284926"/>
            <a:ext cx="4156472" cy="29603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lắng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-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-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- Thu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nguyện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8378393" y="2279375"/>
            <a:ext cx="2606129" cy="30611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Chia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44954" y="5917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8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2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1245" y="1978224"/>
            <a:ext cx="11477187" cy="3054625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1: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Nghề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nghiệp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379211" y="3794759"/>
            <a:ext cx="3085348" cy="30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85973" cy="20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48" y="-80524"/>
            <a:ext cx="2072884" cy="23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31244" y="2019208"/>
            <a:ext cx="11477187" cy="3054625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2: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nguyện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6375" y="6601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19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164623" y="3865503"/>
            <a:ext cx="2643166" cy="26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17337" y="298533"/>
            <a:ext cx="2891511" cy="1694051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-110803" y="-48075"/>
            <a:ext cx="2314741" cy="23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37" y="-188849"/>
            <a:ext cx="2042505" cy="23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527774" y="219183"/>
            <a:ext cx="3280660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Alternate Process 1"/>
          <p:cNvSpPr/>
          <p:nvPr/>
        </p:nvSpPr>
        <p:spPr>
          <a:xfrm>
            <a:off x="1633526" y="2408234"/>
            <a:ext cx="2813538" cy="20381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nhập: khoản của cải thường được tính bằng tiền mà một cá nhân (doanh nghiệp) trong một khoảng thời gian nhất định từ công việc hoặc hoạt động nào đó. </a:t>
            </a:r>
            <a:endParaRPr lang="en-US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62" y="4947047"/>
            <a:ext cx="8710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9419" y="3034569"/>
            <a:ext cx="2790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5434886" y="2415600"/>
            <a:ext cx="2813538" cy="20381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việc tình nguyện: làm việc vì cộng đồng mà không yêu cầu trả công.</a:t>
            </a:r>
            <a:endParaRPr lang="en-US" dirty="0"/>
          </a:p>
        </p:txBody>
      </p:sp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1770" y="6323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2" grpId="0" animBg="1"/>
      <p:bldP spid="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527774" y="219183"/>
            <a:ext cx="3280660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39419" y="3034569"/>
            <a:ext cx="2790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849" y="505599"/>
            <a:ext cx="102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, 3 , 4 (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SGK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4134" y="2512134"/>
            <a:ext cx="47714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B025E1-3650-4732-80EE-A711B16BC87B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86" y="1470016"/>
            <a:ext cx="6024917" cy="5039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/>
        </p:nvCxnSpPr>
        <p:spPr>
          <a:xfrm>
            <a:off x="357453" y="6440935"/>
            <a:ext cx="3280660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1948" y="5629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34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&#10;&#10;Description automatically generated">
            <a:extLst>
              <a:ext uri="{FF2B5EF4-FFF2-40B4-BE49-F238E27FC236}">
                <a16:creationId xmlns="" xmlns:a16="http://schemas.microsoft.com/office/drawing/2014/main" id="{934D8712-659E-437D-B9B2-171268E83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0"/>
            <a:ext cx="6706537" cy="6706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CCD3B2-3CC4-4435-ABD8-A1099EA6AF8A}"/>
              </a:ext>
            </a:extLst>
          </p:cNvPr>
          <p:cNvSpPr txBox="1"/>
          <p:nvPr/>
        </p:nvSpPr>
        <p:spPr>
          <a:xfrm>
            <a:off x="7383193" y="304290"/>
            <a:ext cx="439928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Sinh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viên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nguyện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dạy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hoàn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khó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khăn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7949028" y="3083169"/>
            <a:ext cx="3833445" cy="27666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Ý </a:t>
            </a:r>
            <a:r>
              <a:rPr lang="en-US" b="1" i="1" dirty="0" err="1" smtClean="0"/>
              <a:t>nghĩa</a:t>
            </a:r>
            <a:r>
              <a:rPr lang="en-US" b="1" i="1" dirty="0" smtClean="0"/>
              <a:t>: </a:t>
            </a:r>
          </a:p>
          <a:p>
            <a:pPr algn="ctr"/>
            <a:endParaRPr lang="en-US" b="1" i="1" dirty="0" smtClean="0"/>
          </a:p>
          <a:p>
            <a:pPr algn="just"/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ý </a:t>
            </a:r>
            <a:r>
              <a:rPr lang="en-US" dirty="0" err="1" smtClean="0"/>
              <a:t>thức</a:t>
            </a:r>
            <a:r>
              <a:rPr lang="en-US" dirty="0" smtClean="0"/>
              <a:t>,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606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7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922FBA7-D8C1-44BC-B84A-700AAA81D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2" y="139146"/>
            <a:ext cx="6584600" cy="658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4F0588-5C4F-4974-B947-FC3572B18D47}"/>
              </a:ext>
            </a:extLst>
          </p:cNvPr>
          <p:cNvSpPr txBox="1"/>
          <p:nvPr/>
        </p:nvSpPr>
        <p:spPr>
          <a:xfrm rot="10800000" flipV="1">
            <a:off x="7960410" y="378373"/>
            <a:ext cx="392679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Thanh </a:t>
            </a:r>
            <a:r>
              <a:rPr lang="en-US" sz="3600" dirty="0" err="1">
                <a:solidFill>
                  <a:srgbClr val="FF0000"/>
                </a:solidFill>
              </a:rPr>
              <a:t>niên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nguyện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dọn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dẹp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sinh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môi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trường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sạch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069044" y="3276344"/>
            <a:ext cx="3498166" cy="25204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Ý </a:t>
            </a:r>
            <a:r>
              <a:rPr lang="en-US" b="1" i="1" dirty="0" err="1" smtClean="0"/>
              <a:t>nghĩa</a:t>
            </a:r>
            <a:r>
              <a:rPr lang="en-US" b="1" i="1" dirty="0" smtClean="0"/>
              <a:t>:</a:t>
            </a:r>
          </a:p>
          <a:p>
            <a:pPr algn="ctr"/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,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553" y="6418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8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="" xmlns:a16="http://schemas.microsoft.com/office/drawing/2014/main" id="{FAD5CF90-6B68-458D-B1AB-5D7F7BEAB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9"/>
            <a:ext cx="6858959" cy="6858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4510E-CA69-4185-9300-0666945EF2AC}"/>
              </a:ext>
            </a:extLst>
          </p:cNvPr>
          <p:cNvSpPr txBox="1"/>
          <p:nvPr/>
        </p:nvSpPr>
        <p:spPr>
          <a:xfrm>
            <a:off x="7599884" y="1061972"/>
            <a:ext cx="424756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Thanh </a:t>
            </a:r>
            <a:r>
              <a:rPr lang="en-US" sz="3200" dirty="0" err="1">
                <a:solidFill>
                  <a:srgbClr val="FF0000"/>
                </a:solidFill>
              </a:rPr>
              <a:t>niên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nguyện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trồng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084846" y="3007222"/>
            <a:ext cx="2830733" cy="2206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Ý </a:t>
            </a:r>
            <a:r>
              <a:rPr lang="en-US" b="1" i="1" dirty="0" err="1" smtClean="0"/>
              <a:t>nghĩa</a:t>
            </a:r>
            <a:r>
              <a:rPr lang="en-US" b="1" i="1" dirty="0" smtClean="0"/>
              <a:t>:</a:t>
            </a:r>
          </a:p>
          <a:p>
            <a:pPr algn="ctr"/>
            <a:endParaRPr lang="en-US" b="1" i="1" dirty="0" smtClean="0"/>
          </a:p>
          <a:p>
            <a:pPr algn="ctr"/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sạt</a:t>
            </a:r>
            <a:r>
              <a:rPr lang="en-US" dirty="0" smtClean="0"/>
              <a:t> </a:t>
            </a:r>
            <a:r>
              <a:rPr lang="en-US" dirty="0" err="1" smtClean="0"/>
              <a:t>lở</a:t>
            </a:r>
            <a:r>
              <a:rPr lang="en-US" dirty="0" smtClean="0"/>
              <a:t>, </a:t>
            </a:r>
            <a:r>
              <a:rPr lang="en-US" dirty="0" err="1" smtClean="0"/>
              <a:t>xói</a:t>
            </a:r>
            <a:r>
              <a:rPr lang="en-US" dirty="0" smtClean="0"/>
              <a:t> </a:t>
            </a:r>
            <a:r>
              <a:rPr lang="en-US" dirty="0" err="1" smtClean="0"/>
              <a:t>mòn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3631" y="6377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5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897</Words>
  <Application>Microsoft Office PowerPoint</Application>
  <PresentationFormat>Widescreen</PresentationFormat>
  <Paragraphs>98</Paragraphs>
  <Slides>29</Slides>
  <Notes>2</Notes>
  <HiddenSlides>0</HiddenSlides>
  <MMClips>29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Microsoft YaHei</vt:lpstr>
      <vt:lpstr>SimSun</vt:lpstr>
      <vt:lpstr>Arial</vt:lpstr>
      <vt:lpstr>Arial-Rounded</vt:lpstr>
      <vt:lpstr>Calibri</vt:lpstr>
      <vt:lpstr>Calibri Light</vt:lpstr>
      <vt:lpstr>Times New Roman</vt:lpstr>
      <vt:lpstr>Verdana</vt:lpstr>
      <vt:lpstr>VNI-Times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Tommy_Phan</cp:lastModifiedBy>
  <cp:revision>78</cp:revision>
  <dcterms:created xsi:type="dcterms:W3CDTF">2021-07-19T13:50:11Z</dcterms:created>
  <dcterms:modified xsi:type="dcterms:W3CDTF">2021-09-03T10:28:35Z</dcterms:modified>
</cp:coreProperties>
</file>