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Pacifico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rima Madurai" charset="0"/>
      <p:regular r:id="rId35"/>
      <p:bold r:id="rId36"/>
    </p:embeddedFont>
    <p:embeddedFont>
      <p:font typeface="Lobster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MYBxn2ytAev7FKGnSEAUh4Rva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188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1 Bìa pp ý tưởng trong 2021 | hình nền, thiệp, hình ả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542650" y="2250250"/>
            <a:ext cx="10401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Ôn lại bài cũ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332923" y="1273941"/>
            <a:ext cx="6281531" cy="262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332922" y="4499114"/>
            <a:ext cx="6281531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 Rất công bằng, rất thông minh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178" name="Google Shape;178;p10"/>
          <p:cNvCxnSpPr/>
          <p:nvPr/>
        </p:nvCxnSpPr>
        <p:spPr>
          <a:xfrm flipH="1">
            <a:off x="5539410" y="20143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0"/>
          <p:cNvCxnSpPr/>
          <p:nvPr/>
        </p:nvCxnSpPr>
        <p:spPr>
          <a:xfrm flipH="1">
            <a:off x="6069495" y="2625594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10"/>
          <p:cNvCxnSpPr/>
          <p:nvPr/>
        </p:nvCxnSpPr>
        <p:spPr>
          <a:xfrm flipH="1">
            <a:off x="4830418" y="3314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"/>
          <p:cNvCxnSpPr/>
          <p:nvPr/>
        </p:nvCxnSpPr>
        <p:spPr>
          <a:xfrm flipH="1">
            <a:off x="6347790" y="4593173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"/>
          <p:cNvCxnSpPr/>
          <p:nvPr/>
        </p:nvCxnSpPr>
        <p:spPr>
          <a:xfrm flipH="1">
            <a:off x="5420138" y="525874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"/>
          <p:cNvCxnSpPr/>
          <p:nvPr/>
        </p:nvCxnSpPr>
        <p:spPr>
          <a:xfrm flipH="1">
            <a:off x="7149547" y="5271801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"/>
          <p:cNvCxnSpPr/>
          <p:nvPr/>
        </p:nvCxnSpPr>
        <p:spPr>
          <a:xfrm>
            <a:off x="4079001" y="2517598"/>
            <a:ext cx="14604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/>
          <p:nvPr/>
        </p:nvCxnSpPr>
        <p:spPr>
          <a:xfrm>
            <a:off x="7506863" y="2517598"/>
            <a:ext cx="11048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3911864" y="3137547"/>
            <a:ext cx="2184927" cy="49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4620856" y="5110089"/>
            <a:ext cx="16349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/>
          <p:nvPr/>
        </p:nvCxnSpPr>
        <p:spPr>
          <a:xfrm>
            <a:off x="7034433" y="5110089"/>
            <a:ext cx="17547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0"/>
          <p:cNvCxnSpPr/>
          <p:nvPr/>
        </p:nvCxnSpPr>
        <p:spPr>
          <a:xfrm>
            <a:off x="4126964" y="5783758"/>
            <a:ext cx="12931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0"/>
          <p:cNvCxnSpPr/>
          <p:nvPr/>
        </p:nvCxnSpPr>
        <p:spPr>
          <a:xfrm>
            <a:off x="6014903" y="5783758"/>
            <a:ext cx="10800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0"/>
          <p:cNvCxnSpPr/>
          <p:nvPr/>
        </p:nvCxnSpPr>
        <p:spPr>
          <a:xfrm rot="10800000" flipH="1">
            <a:off x="7245082" y="5783758"/>
            <a:ext cx="1366655" cy="55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0"/>
          <p:cNvCxnSpPr/>
          <p:nvPr/>
        </p:nvCxnSpPr>
        <p:spPr>
          <a:xfrm>
            <a:off x="4434536" y="1849727"/>
            <a:ext cx="70224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 descr="Đức Phật cứu thành Tỳ Xá Ly (Vesali) khỏi đại dị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869" y="149087"/>
            <a:ext cx="9210261" cy="577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616765" y="6122504"/>
            <a:ext cx="9210261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trì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(phật, tiên...) cứu giúp và che chở cho con người.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Nghị luận về lòng khoan dung độ lượng hay nhất - 3 bài văn NLXH về lòng tha  thứ, vị tha của con người ngắn gọ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20512"/>
            <a:ext cx="68961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2027582" y="5910469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 lượng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rộng rãi, dễ tha thứ cho người khác.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 descr="Chia sẻ kinh nghiệm nâng cao chất lượng hôn nhân và gia đì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450" y="92766"/>
            <a:ext cx="7785100" cy="59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2663686" y="6242014"/>
            <a:ext cx="9210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tình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giàu tình cảm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 descr="Văn 6] Kể về người thầy đã lo lắng, quan tâm, giúp đỡ em trong học tập và  cuộc sống mới nhất 2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390" y="198782"/>
            <a:ext cx="7474227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318053" y="6023650"/>
            <a:ext cx="11873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Đa mang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lo lắng, quan tâm đến nhiều người, nhiều việc (nghĩa trong bài).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 descr="Tập hợp những stt dễ thương về nắng hay nhất bạn nên chia s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4649"/>
            <a:ext cx="5844209" cy="435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Không khí lạnh gây mưa rào và dông ở Bắc Bộ và Trung Bộ | baotintuc.v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4528" y="194649"/>
            <a:ext cx="5705682" cy="435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251791" y="5136546"/>
            <a:ext cx="11873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 cơn nắng, trắng cơn mưa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đã trải qua bao nhiêu thời gian, bao nhiêu nắng mưa.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6660107" y="1182231"/>
            <a:ext cx="511657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Nhận mặt</a:t>
            </a: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truyện cổ giúp cho ta nhận ra bản sắc dân tộc, những truyền thống tốt đẹp của ông cha như công bằng, thông minh, nhân hậu...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229" name="Google Shape;229;p16" descr="Đọc sách phim Hoạt hình Clip nghệ thuật - đọc png tải về - Miễn phí trong  suốt Chơi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4842"/>
            <a:ext cx="6455391" cy="611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3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Download premium vector of Earth tone Memphis blog banner template vector | Wallpaper  powerpoint, Powerpoint background templates, Powerpoint background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1630017" y="1510747"/>
            <a:ext cx="73417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Vì sao tác giả yêu truyện cổ nước nhà?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1159565" y="2179741"/>
            <a:ext cx="98728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của nước mình rất nhân hậu, ý nghĩa rất sâu xa.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1159565" y="2842351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giúp ta nhận ra những phẩm chất quý báu của cha ông: công bằng, thông minh, độ lượng, đa tình, đa mang.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159565" y="3869638"/>
            <a:ext cx="98728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Vì truyện cổ truyền cho đời sau nhiều lời răn dạy quý báu của cha ông: nhân hậu, ở hiền gặp lành, chăm làm, tự tin.</a:t>
            </a:r>
            <a:endParaRPr sz="28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 descr="Download premium vector of Rectangle gold frame with paintbrush textured | Powerpoint  background design, Wallpaper powerpoint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7" y="0"/>
            <a:ext cx="12175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1258957" y="1563759"/>
            <a:ext cx="97270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Bài thơ gợi cho em nhớ đến những truyện cổ nào?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Chi tiết nào cho em biết điều đó?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363142" y="2517866"/>
            <a:ext cx="7409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Tấm Cám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(Thị thơm thị giấu người thơm)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1309120" y="4085201"/>
            <a:ext cx="86113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Đẽo cày giữa đường </a:t>
            </a:r>
            <a:r>
              <a:rPr lang="en-US" sz="2800" i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(Đẽo cày theo ý người ta)</a:t>
            </a:r>
            <a:endParaRPr sz="2800" i="1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1451590" y="2912538"/>
            <a:ext cx="93480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Thể hiện sự công bằng trong cuộc sống: người chăm chỉ, hiền lành sẽ được phù hộ, giúp đỡ như cô Tấm, còn mẹ con Cám tham lam đọc ác sẽ bị trừng trị.</a:t>
            </a:r>
            <a:endParaRPr sz="2400" i="1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1451590" y="4538543"/>
            <a:ext cx="9348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81D37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Khuyên người ta phải tự tin, nếu thấy ai nói gì cũng cho là phải thì sẽ chẳng làm nên công chuyện gì. </a:t>
            </a:r>
            <a:endParaRPr sz="2400" i="1">
              <a:solidFill>
                <a:srgbClr val="281D37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16 Powerpoint background free ideas | powerpoint background free, powerpoint, 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669774" y="237214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nối tiếp bài “Dế Mèn bênh vực kẻ yếu (tiếp theo)”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701151" y="2348792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Trận địa mai phục của bọn nhện đáng sợ như thế nào?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705634" y="2353270"/>
            <a:ext cx="6559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Dế Mèn đã nói như thế nào để bọn nhện nhận ra lẽ phải?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0" descr="Download premium vector of Ripped notes rectangle frame vector 1206191 | Wallpaper  powerpoint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 t="10979" b="4767"/>
          <a:stretch/>
        </p:blipFill>
        <p:spPr>
          <a:xfrm>
            <a:off x="-3008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258957" y="1563759"/>
            <a:ext cx="94222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3. Em biết những truyện cổ nào thể hiện lòng nhân hậu của người Việt Nam ta? Nêu ý nghĩa của câu chuyện đó.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1909482" y="2418279"/>
            <a:ext cx="81354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Thạch Sanh: Ca ngợi Thạch Sanh hiền lành, chăm chỉ, biết giúp đỡ người khác sẽ được hưởng hạnh phúc, còn Lý Thông gian tham, độc ác bị trừng trị thích đáng.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909482" y="3617794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Sự tích hồ Ba Bể: Ca ngợi mẹ con bà goá giàu lòng nhân ái sẽ được đền đáp xứng đáng. 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1909481" y="4492782"/>
            <a:ext cx="81354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Nàng tiên Ốc: Ca ngợi nàng tiên Ốc biết yêu thương, giúp đỡ người yếu.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 descr="Download premium vector of Rectangle golden frame on a colorful Memphis |  Presentasi, Desain pamflet, Desain ban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1865829" y="1220566"/>
            <a:ext cx="9912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4. Em hiểu ý hai dòng thơ cuối bài như thế nào?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976719" y="1941201"/>
            <a:ext cx="810857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🡪 Hai dòng thơ cuối bài là lời ông cha răn dạy con cháu đời sau: </a:t>
            </a:r>
            <a:r>
              <a:rPr lang="en-US" sz="28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 sống nhân hậu, độ lượng, công bằng, chăm chỉ, tự tin.</a:t>
            </a:r>
            <a:endParaRPr sz="28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 descr="Download premium vector of Earth tone Memphis blog banner template vector | Powerpoint  background templates, Powerpoint background design, Background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1912961" y="2552132"/>
            <a:ext cx="8366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“Truyện cổ nước mình” nói lên điều gì?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1442113" y="2527454"/>
            <a:ext cx="930777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5A11"/>
                </a:solidFill>
                <a:latin typeface="Arima Madurai"/>
                <a:ea typeface="Arima Madurai"/>
                <a:cs typeface="Arima Madurai"/>
                <a:sym typeface="Arima Madurai"/>
              </a:rPr>
              <a:t>Ca ngợi kho tàng truyện cổ của đất nước. Đó là những câu chuyện vừa nhân hậu, vừa thông minh, vừa chứa đựng kinh nghiệm sống quý báu của cha ông.</a:t>
            </a:r>
            <a:endParaRPr sz="3200">
              <a:solidFill>
                <a:srgbClr val="C55A1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2407023" y="1597984"/>
            <a:ext cx="2326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Nội dung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Pin on Imágenes que me gust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2632525" y="3603425"/>
            <a:ext cx="1046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rgbClr val="FF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diễn cảm</a:t>
            </a:r>
            <a:endParaRPr sz="8400">
              <a:solidFill>
                <a:srgbClr val="FF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cổ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hậu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tuyệt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sâu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xa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rồi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mới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ta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nhau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dù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xa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cũng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tìm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hiền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gặp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hiền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ngay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phật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tiên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trì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Mang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cổ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đi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cuộc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thầm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thì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tiếng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xưa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cơn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nắng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trắng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cơn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mưa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sông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chảy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rặng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dừa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nghiêng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soi</a:t>
            </a:r>
            <a:r>
              <a:rPr lang="en-US" sz="2800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2800" dirty="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cxnSp>
        <p:nvCxnSpPr>
          <p:cNvPr id="299" name="Google Shape;299;p24"/>
          <p:cNvCxnSpPr/>
          <p:nvPr/>
        </p:nvCxnSpPr>
        <p:spPr>
          <a:xfrm flipH="1">
            <a:off x="5034442" y="881566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4"/>
          <p:cNvCxnSpPr/>
          <p:nvPr/>
        </p:nvCxnSpPr>
        <p:spPr>
          <a:xfrm flipH="1">
            <a:off x="5553058" y="1536659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24"/>
          <p:cNvCxnSpPr/>
          <p:nvPr/>
        </p:nvCxnSpPr>
        <p:spPr>
          <a:xfrm flipH="1">
            <a:off x="4311111" y="2178102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24"/>
          <p:cNvCxnSpPr/>
          <p:nvPr/>
        </p:nvCxnSpPr>
        <p:spPr>
          <a:xfrm flipH="1">
            <a:off x="4400315" y="280290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4665954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4"/>
          <p:cNvCxnSpPr/>
          <p:nvPr/>
        </p:nvCxnSpPr>
        <p:spPr>
          <a:xfrm flipH="1">
            <a:off x="6890538" y="34276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4"/>
          <p:cNvCxnSpPr/>
          <p:nvPr/>
        </p:nvCxnSpPr>
        <p:spPr>
          <a:xfrm flipH="1">
            <a:off x="6672967" y="4053798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5827792" y="53580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24"/>
          <p:cNvCxnSpPr/>
          <p:nvPr/>
        </p:nvCxnSpPr>
        <p:spPr>
          <a:xfrm flipH="1">
            <a:off x="5168546" y="6003730"/>
            <a:ext cx="159024" cy="5715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24"/>
          <p:cNvSpPr txBox="1"/>
          <p:nvPr/>
        </p:nvSpPr>
        <p:spPr>
          <a:xfrm>
            <a:off x="3902374" y="358366"/>
            <a:ext cx="81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493233" y="983347"/>
            <a:ext cx="17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hậu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6943944" y="976876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xa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3351020" y="1634047"/>
            <a:ext cx="23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4361753" y="2286217"/>
            <a:ext cx="266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dù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xa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364875" y="2907543"/>
            <a:ext cx="126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hiền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2811440" y="3560357"/>
            <a:ext cx="2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ngay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359179" y="5487286"/>
            <a:ext cx="1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Vàng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5855383" y="5487286"/>
            <a:ext cx="11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trắng</a:t>
            </a:r>
            <a:endParaRPr sz="2800" dirty="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 descr="Download hình nền slide Powerpoint đẹp | Powerpoint background design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b="8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413050" y="4187600"/>
            <a:ext cx="116535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chemeClr val="lt1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Học thuộc lòng bài thơ</a:t>
            </a:r>
            <a:endParaRPr sz="8900" b="1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/>
        </p:nvSpPr>
        <p:spPr>
          <a:xfrm>
            <a:off x="2811440" y="176808"/>
            <a:ext cx="6837528" cy="650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Tôi yêu truyện cổ nước tôi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Thương người rồi mới thương ta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Ở hiền thì lại gặp hiền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Mang theo truyện cổ tôi đi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  Vàng cơn nắng, trắng cơn mưa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 descr="Download premium vector of Blank crumpled pink paper with washi tape | Wallpaper  powerpoint, Background powerpoint, Slid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12184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4763069" y="469710"/>
            <a:ext cx="2251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Dặn dò</a:t>
            </a:r>
            <a:endParaRPr sz="44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2448100" y="1547875"/>
            <a:ext cx="9423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Học thuộc lòng bài “Truyện cổ nước mình”.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2448100" y="3321200"/>
            <a:ext cx="9423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“Thư thăm bạn”.</a:t>
            </a:r>
            <a:endParaRPr sz="5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scan0088"/>
          <p:cNvPicPr preferRelativeResize="0"/>
          <p:nvPr/>
        </p:nvPicPr>
        <p:blipFill rotWithShape="1">
          <a:blip r:embed="rId3">
            <a:alphaModFix/>
          </a:blip>
          <a:srcRect l="989" t="6428" r="1033"/>
          <a:stretch/>
        </p:blipFill>
        <p:spPr>
          <a:xfrm>
            <a:off x="1748118" y="908720"/>
            <a:ext cx="8471647" cy="557781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2232211" y="5916706"/>
            <a:ext cx="7342095" cy="65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Bức tranh có những nhân vật nào?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694331" y="5915834"/>
            <a:ext cx="8749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Những nhân vật đó em thường gặp ở đâu?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020235" y="1748118"/>
            <a:ext cx="21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 đọc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1609700" y="2383775"/>
            <a:ext cx="9356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Truyện</a:t>
            </a:r>
            <a:r>
              <a:rPr lang="en-US" sz="7200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cổ</a:t>
            </a:r>
            <a:r>
              <a:rPr lang="en-US" sz="7200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nước</a:t>
            </a:r>
            <a:r>
              <a:rPr lang="en-US" sz="7200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mình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Trích</a:t>
            </a:r>
            <a:r>
              <a:rPr lang="en-US" sz="4800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)</a:t>
            </a:r>
            <a:endParaRPr sz="4800" dirty="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876365" y="4428376"/>
            <a:ext cx="403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LÂM THỊ MỸ DẠ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364249" y="1101625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Thứ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vi-VN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tư</a:t>
            </a:r>
            <a:r>
              <a:rPr lang="en-US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ngày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</a:t>
            </a:r>
            <a:r>
              <a:rPr lang="vi-VN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15</a:t>
            </a:r>
            <a:r>
              <a:rPr lang="en-US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tháng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</a:t>
            </a:r>
            <a:r>
              <a:rPr lang="vi-VN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r>
              <a:rPr lang="en-US" sz="3600" b="1" dirty="0" smtClean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en-US" sz="36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6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2021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3709147" y="201706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6441141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17" name="Google Shape;117;p5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White | White Notebook Power Point Backgrounds, White Notebook Download P…  | Background for powerpoint presentation, Presentation backgrounds, Background 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2014330" y="755374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mấy đoạn?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2014330" y="755368"/>
            <a:ext cx="7209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thơ được chia thành 5 đoạn: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1921565" y="1537252"/>
            <a:ext cx="7076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1: Tôi yêu ..... tiên độ trì.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21565" y="2168243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2: Mang theo ..... rặng dừa nghiêng soi.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921565" y="2840792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3: Đời cha ông ..... ông cha của mình.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921565" y="3493989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4: Rất công bằng ..... chẳng ra việc gì.  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921565" y="4147186"/>
            <a:ext cx="75603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Đoạn 5: Phần còn lại.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1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43" name="Google Shape;143;p7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0087" y="450574"/>
            <a:ext cx="35118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444486" y="1272209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Từ ngữ: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93768" y="1272209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015942" y="1272209"/>
            <a:ext cx="17161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sâu xa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546576" y="1272208"/>
            <a:ext cx="1775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rặng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699497" y="1265364"/>
            <a:ext cx="2584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nghiêng soi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193768" y="2032288"/>
            <a:ext cx="1822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thiết tha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830423" y="2032286"/>
            <a:ext cx="21601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đẽo cày</a:t>
            </a:r>
            <a:endParaRPr sz="32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441168" y="3030595"/>
            <a:ext cx="89750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- Toàn bài đọc với giọng nhẹ nhàng, tình cảm, trầm lắng pha lẫn niềm tự hào.</a:t>
            </a:r>
            <a:endParaRPr sz="32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709147" y="550801"/>
            <a:ext cx="4773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Truyện cổ nước mình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375247" y="1223636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68622" y="3416871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75247" y="486798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432275" y="1197132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431154" y="3411419"/>
            <a:ext cx="513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3230607" y="510782"/>
            <a:ext cx="59369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Luyện đọc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lần 2</a:t>
            </a:r>
            <a:endParaRPr sz="4000">
              <a:solidFill>
                <a:srgbClr val="7030A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 flipH="1">
            <a:off x="441511" y="1303150"/>
            <a:ext cx="57575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</a:t>
            </a: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Tôi yêu truyện cổ nước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nhân hậu lại tuyệt vời sâu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Thương người rồi mới thương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nhau dù mấy cách xa cũng tìm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Ở hiền thì lại gặp hiền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ngay thì được phật, tiên độ trì.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Mang theo truyện cổ tôi đi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Nghe trong cuộc sống thầm thì tiếng xưa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Vàng cơn nắng, trắng cơn mưa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Con sông chảy có rặng dừa nghiêng soi.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Đời cha ông với đời tôi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Như con sông với chân trời đã xa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Chỉ còn truyện cổ thiết tha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 tôi nhận mặt ông cha của mình.</a:t>
            </a:r>
            <a:endParaRPr sz="2400">
              <a:solidFill>
                <a:srgbClr val="0033CC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6535368" y="1303150"/>
            <a:ext cx="53093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Rất công bằng, rất thông minh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Vừa độ lượng lại đa tình, đa mang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Thị thơm thị giấu người thơm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Chăm làm thì được áo cơm cửa nhà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Đẽo cày theo ý người 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 thành khúc gỗ chẳng ra việc gì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    Tôi nghe truyện cổ thầm thì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Lời ông cha dạy cũng vì đời sau.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 LÂM THỊ MỸ DẠ</a:t>
            </a:r>
            <a:endParaRPr/>
          </a:p>
        </p:txBody>
      </p:sp>
      <p:cxnSp>
        <p:nvCxnSpPr>
          <p:cNvPr id="170" name="Google Shape;170;p9"/>
          <p:cNvCxnSpPr/>
          <p:nvPr/>
        </p:nvCxnSpPr>
        <p:spPr>
          <a:xfrm>
            <a:off x="6096000" y="1152939"/>
            <a:ext cx="0" cy="530087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1754</Words>
  <Application>Microsoft Office PowerPoint</Application>
  <PresentationFormat>Custom</PresentationFormat>
  <Paragraphs>210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Pacifico</vt:lpstr>
      <vt:lpstr>Times New Roman</vt:lpstr>
      <vt:lpstr>Calibri</vt:lpstr>
      <vt:lpstr>Arima Madurai</vt:lpstr>
      <vt:lpstr>Lobster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HP</cp:lastModifiedBy>
  <cp:revision>2</cp:revision>
  <dcterms:created xsi:type="dcterms:W3CDTF">2021-08-22T03:14:35Z</dcterms:created>
  <dcterms:modified xsi:type="dcterms:W3CDTF">2021-09-14T05:59:07Z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