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7" r:id="rId2"/>
    <p:sldId id="327" r:id="rId3"/>
    <p:sldId id="328" r:id="rId4"/>
    <p:sldId id="289" r:id="rId5"/>
    <p:sldId id="290" r:id="rId6"/>
    <p:sldId id="288" r:id="rId7"/>
    <p:sldId id="291" r:id="rId8"/>
    <p:sldId id="312" r:id="rId9"/>
    <p:sldId id="313" r:id="rId10"/>
    <p:sldId id="292" r:id="rId11"/>
    <p:sldId id="293" r:id="rId12"/>
    <p:sldId id="294" r:id="rId13"/>
    <p:sldId id="305" r:id="rId14"/>
    <p:sldId id="295" r:id="rId15"/>
    <p:sldId id="306" r:id="rId16"/>
    <p:sldId id="314" r:id="rId17"/>
    <p:sldId id="296" r:id="rId18"/>
    <p:sldId id="297" r:id="rId19"/>
    <p:sldId id="298" r:id="rId20"/>
    <p:sldId id="299" r:id="rId21"/>
    <p:sldId id="300" r:id="rId22"/>
    <p:sldId id="310" r:id="rId23"/>
    <p:sldId id="309" r:id="rId24"/>
    <p:sldId id="315" r:id="rId25"/>
    <p:sldId id="301" r:id="rId26"/>
    <p:sldId id="302" r:id="rId27"/>
    <p:sldId id="303" r:id="rId28"/>
    <p:sldId id="326" r:id="rId29"/>
    <p:sldId id="324" r:id="rId30"/>
    <p:sldId id="319" r:id="rId31"/>
    <p:sldId id="329" r:id="rId32"/>
    <p:sldId id="311" r:id="rId3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p:cViewPr>
        <p:scale>
          <a:sx n="68" d="100"/>
          <a:sy n="68" d="100"/>
        </p:scale>
        <p:origin x="-1308"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7965B-4CEB-4A06-A53A-BAA44C18E4F8}" type="datetimeFigureOut">
              <a:rPr lang="vi-VN" smtClean="0"/>
              <a:t>06/09/2021</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B4E82-2B03-436E-BC5A-2D514448EF28}" type="slidenum">
              <a:rPr lang="vi-VN" smtClean="0"/>
              <a:t>‹#›</a:t>
            </a:fld>
            <a:endParaRPr lang="vi-VN"/>
          </a:p>
        </p:txBody>
      </p:sp>
    </p:spTree>
    <p:extLst>
      <p:ext uri="{BB962C8B-B14F-4D97-AF65-F5344CB8AC3E}">
        <p14:creationId xmlns:p14="http://schemas.microsoft.com/office/powerpoint/2010/main" val="44348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92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1206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4723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07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06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95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345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5685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09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01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597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37AE9-7493-4D06-9A54-306D6C40B0E8}"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98C82-7458-43E2-95C6-6D06F0A28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7312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microsoft.com/office/2007/relationships/media" Target="../media/media2.wav"/><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audio" Target="../media/media1.wav"/><Relationship Id="rId16" Type="http://schemas.openxmlformats.org/officeDocument/2006/relationships/image" Target="../media/image29.png"/><Relationship Id="rId20" Type="http://schemas.openxmlformats.org/officeDocument/2006/relationships/image" Target="../media/image33.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slideLayout" Target="../slideLayouts/slideLayout2.xml"/><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audio" Target="../media/media2.wav"/><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audio" Target="NUL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microsoft.com/office/2007/relationships/media" Target="../media/media2.wav"/><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audio" Target="../media/media1.wav"/><Relationship Id="rId16" Type="http://schemas.openxmlformats.org/officeDocument/2006/relationships/image" Target="../media/image29.png"/><Relationship Id="rId20" Type="http://schemas.openxmlformats.org/officeDocument/2006/relationships/image" Target="../media/image33.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slideLayout" Target="../slideLayouts/slideLayout2.xml"/><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audio" Target="../media/media2.wav"/><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audio" Target="NUL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coccoc.com/search?query=t%C3%B4%20ho%C3%A0i%20n%C6%A1i%20sinh&amp;ps=O99af1sjvE60t0utZFLiJRMoOs8=aGgfh9k0Jofuz8QijbFRnJ5cUW0="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occoc.com/search?query=H%C3%A0%20N%E1%BB%99i&amp;kg_entity=Jj6D0yW_dBvn1MT4I_kPfNjbrZ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0" y="1490482"/>
            <a:ext cx="8839200" cy="5271280"/>
          </a:xfrm>
          <a:prstGeom prst="rect">
            <a:avLst/>
          </a:prstGeom>
        </p:spPr>
        <p:txBody>
          <a:bodyPr spcFirstLastPara="1" wrap="none" fromWordArt="1">
            <a:prstTxWarp prst="textArchUp">
              <a:avLst>
                <a:gd name="adj" fmla="val 11685377"/>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kern="10" dirty="0">
                <a:ln w="11430">
                  <a:noFill/>
                </a:ln>
                <a:solidFill>
                  <a:srgbClr val="FFFF00"/>
                </a:solidFill>
                <a:effectLst>
                  <a:outerShdw blurRad="50800" dist="39000" dir="5460000" algn="tl">
                    <a:srgbClr val="000000">
                      <a:alpha val="38000"/>
                    </a:srgbClr>
                  </a:outerShdw>
                </a:effectLst>
                <a:latin typeface="Times New Roman"/>
                <a:cs typeface="Times New Roman"/>
              </a:rPr>
              <a:t> </a:t>
            </a:r>
            <a:endParaRPr lang="en-US" sz="5400" b="1" kern="10" dirty="0">
              <a:ln/>
              <a:solidFill>
                <a:srgbClr val="FFFF00"/>
              </a:solidFill>
              <a:effectLst>
                <a:outerShdw blurRad="38100" dist="19050" dir="2700000" algn="tl" rotWithShape="0">
                  <a:srgbClr val="000000">
                    <a:lumMod val="50000"/>
                    <a:alpha val="40000"/>
                  </a:srgbClr>
                </a:outerShdw>
              </a:effectLst>
              <a:latin typeface="Times New Roman"/>
              <a:cs typeface="Times New Roman"/>
            </a:endParaRPr>
          </a:p>
        </p:txBody>
      </p:sp>
      <p:sp>
        <p:nvSpPr>
          <p:cNvPr id="5" name="TextBox 4"/>
          <p:cNvSpPr txBox="1"/>
          <p:nvPr/>
        </p:nvSpPr>
        <p:spPr>
          <a:xfrm>
            <a:off x="-132203" y="4234037"/>
            <a:ext cx="9103605" cy="1077218"/>
          </a:xfrm>
          <a:prstGeom prst="rect">
            <a:avLst/>
          </a:prstGeom>
          <a:noFill/>
        </p:spPr>
        <p:txBody>
          <a:bodyPr wrap="square">
            <a:spAutoFit/>
          </a:bodyPr>
          <a:lstStyle/>
          <a:p>
            <a:pPr algn="ctr" eaLnBrk="0" fontAlgn="base" hangingPunct="0">
              <a:spcBef>
                <a:spcPct val="0"/>
              </a:spcBef>
              <a:spcAft>
                <a:spcPct val="0"/>
              </a:spcAft>
              <a:defRPr/>
            </a:pPr>
            <a:endParaRPr lang="en-US" sz="3600" b="1" spc="50" dirty="0" smtClean="0">
              <a:ln w="11430"/>
              <a:solidFill>
                <a:srgbClr val="00206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endParaRPr lang="en-US" sz="2800" dirty="0">
              <a:solidFill>
                <a:srgbClr val="00206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138348" y="371603"/>
            <a:ext cx="6511925" cy="523220"/>
          </a:xfrm>
          <a:prstGeom prst="rect">
            <a:avLst/>
          </a:prstGeom>
          <a:noFill/>
        </p:spPr>
        <p:txBody>
          <a:bodyPr>
            <a:spAutoFit/>
          </a:bodyPr>
          <a:lstStyle/>
          <a:p>
            <a:pPr algn="ctr" eaLnBrk="0" fontAlgn="base" hangingPunct="0">
              <a:spcBef>
                <a:spcPct val="0"/>
              </a:spcBef>
              <a:spcAft>
                <a:spcPct val="0"/>
              </a:spcAft>
              <a:defRPr/>
            </a:pPr>
            <a:r>
              <a:rPr lang="vi-VN" sz="2800" b="1" spc="50" dirty="0" smtClean="0">
                <a:ln w="11430"/>
                <a:solidFill>
                  <a:srgbClr val="00206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TRƯỜNG TIỂU HỌC GIANG BIÊN</a:t>
            </a:r>
            <a:endParaRPr lang="en-US" dirty="0">
              <a:solidFill>
                <a:srgbClr val="00206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226204" y="1200360"/>
            <a:ext cx="8612996" cy="1292662"/>
          </a:xfrm>
          <a:prstGeom prst="rect">
            <a:avLst/>
          </a:prstGeom>
          <a:noFill/>
        </p:spPr>
        <p:txBody>
          <a:bodyPr wrap="square">
            <a:spAutoFit/>
          </a:bodyPr>
          <a:lstStyle/>
          <a:p>
            <a:pPr algn="ctr" eaLnBrk="0" fontAlgn="base" hangingPunct="0">
              <a:spcBef>
                <a:spcPct val="0"/>
              </a:spcBef>
              <a:spcAft>
                <a:spcPct val="0"/>
              </a:spcAft>
              <a:defRPr/>
            </a:pPr>
            <a:r>
              <a:rPr lang="vi-VN" sz="6000" b="1" spc="50" dirty="0" smtClean="0">
                <a:ln w="11430"/>
                <a:effectLst>
                  <a:outerShdw blurRad="50800" dist="38100" dir="8100000" algn="tr" rotWithShape="0">
                    <a:prstClr val="black">
                      <a:alpha val="40000"/>
                    </a:prstClr>
                  </a:outerShdw>
                  <a:reflection blurRad="6350" stA="50000" endA="300" endPos="50000" dist="29997" dir="5400000" sy="-100000" algn="bl" rotWithShape="0"/>
                </a:effectLst>
                <a:latin typeface="+mj-lt"/>
              </a:rPr>
              <a:t>Tập đọc</a:t>
            </a:r>
            <a:endParaRPr lang="en-US" sz="6000" b="1" spc="50" dirty="0">
              <a:ln w="11430"/>
              <a:effectLst>
                <a:outerShdw blurRad="50800" dist="38100" dir="8100000" algn="tr" rotWithShape="0">
                  <a:prstClr val="black">
                    <a:alpha val="40000"/>
                  </a:prstClr>
                </a:outerShdw>
                <a:reflection blurRad="6350" stA="50000" endA="300" endPos="50000" dist="29997" dir="5400000" sy="-100000" algn="bl" rotWithShape="0"/>
              </a:effectLst>
              <a:latin typeface="+mj-lt"/>
            </a:endParaRPr>
          </a:p>
          <a:p>
            <a:pPr eaLnBrk="0" fontAlgn="base" hangingPunct="0">
              <a:spcBef>
                <a:spcPct val="0"/>
              </a:spcBef>
              <a:spcAft>
                <a:spcPct val="0"/>
              </a:spcAft>
              <a:defRPr/>
            </a:pPr>
            <a:endParaRPr lang="en-US" dirty="0">
              <a:effectLst>
                <a:outerShdw blurRad="50800" dist="38100" dir="8100000" algn="tr" rotWithShape="0">
                  <a:prstClr val="black">
                    <a:alpha val="40000"/>
                  </a:prstClr>
                </a:outerShdw>
              </a:effectLst>
              <a:latin typeface="Arial"/>
            </a:endParaRPr>
          </a:p>
        </p:txBody>
      </p:sp>
      <p:sp>
        <p:nvSpPr>
          <p:cNvPr id="9" name="Title 1"/>
          <p:cNvSpPr txBox="1">
            <a:spLocks/>
          </p:cNvSpPr>
          <p:nvPr/>
        </p:nvSpPr>
        <p:spPr>
          <a:xfrm>
            <a:off x="-132203" y="2637322"/>
            <a:ext cx="9414315" cy="765175"/>
          </a:xfrm>
          <a:prstGeom prst="flowChartTerminator">
            <a:avLst/>
          </a:prstGeom>
          <a:noFill/>
          <a:effectLst>
            <a:outerShdw blurRad="50800" dist="38100" dir="2700000" algn="tl" rotWithShape="0">
              <a:prstClr val="black">
                <a:alpha val="40000"/>
              </a:prstClr>
            </a:outerShdw>
          </a:effectLst>
        </p:spPr>
        <p:txBody>
          <a:bodyPr lIns="68580" tIns="34290" rIns="68580" bIns="34290" anchor="ctr"/>
          <a:lstStyle>
            <a:lvl1pPr algn="r" defTabSz="685800" rtl="0" eaLnBrk="1" latinLnBrk="0" hangingPunct="1">
              <a:spcBef>
                <a:spcPct val="0"/>
              </a:spcBef>
              <a:buNone/>
              <a:defRPr sz="2700" kern="1200">
                <a:solidFill>
                  <a:srgbClr val="FFFF00"/>
                </a:solidFill>
                <a:latin typeface="+mj-lt"/>
                <a:ea typeface="+mj-ea"/>
                <a:cs typeface="+mj-cs"/>
              </a:defRPr>
            </a:lvl1pPr>
          </a:lstStyle>
          <a:p>
            <a:pPr algn="ctr">
              <a:defRPr/>
            </a:pPr>
            <a:r>
              <a:rPr lang="vi-VN" sz="5400" b="1" dirty="0" smtClean="0">
                <a:solidFill>
                  <a:srgbClr val="FF0000"/>
                </a:solidFill>
              </a:rPr>
              <a:t>Dế Mèn bênh vực kẻ yếu</a:t>
            </a:r>
            <a:endParaRPr lang="en-US" sz="5400" b="1" dirty="0">
              <a:solidFill>
                <a:srgbClr val="FF0000"/>
              </a:solidFill>
            </a:endParaRPr>
          </a:p>
        </p:txBody>
      </p:sp>
      <p:sp>
        <p:nvSpPr>
          <p:cNvPr id="10" name="Title 1"/>
          <p:cNvSpPr txBox="1">
            <a:spLocks/>
          </p:cNvSpPr>
          <p:nvPr/>
        </p:nvSpPr>
        <p:spPr>
          <a:xfrm>
            <a:off x="4962134" y="4017596"/>
            <a:ext cx="3146646" cy="765175"/>
          </a:xfrm>
          <a:prstGeom prst="flowChartTerminator">
            <a:avLst/>
          </a:prstGeom>
          <a:noFill/>
          <a:effectLst>
            <a:outerShdw blurRad="50800" dist="38100" dir="2700000" algn="tl" rotWithShape="0">
              <a:prstClr val="black">
                <a:alpha val="40000"/>
              </a:prstClr>
            </a:outerShdw>
          </a:effectLst>
        </p:spPr>
        <p:txBody>
          <a:bodyPr lIns="68580" tIns="34290" rIns="68580" bIns="34290" anchor="ctr"/>
          <a:lstStyle>
            <a:lvl1pPr algn="r" defTabSz="685800" rtl="0" eaLnBrk="1" latinLnBrk="0" hangingPunct="1">
              <a:spcBef>
                <a:spcPct val="0"/>
              </a:spcBef>
              <a:buNone/>
              <a:defRPr sz="2700" kern="1200">
                <a:solidFill>
                  <a:srgbClr val="FFFF00"/>
                </a:solidFill>
                <a:latin typeface="+mj-lt"/>
                <a:ea typeface="+mj-ea"/>
                <a:cs typeface="+mj-cs"/>
              </a:defRPr>
            </a:lvl1pPr>
          </a:lstStyle>
          <a:p>
            <a:pPr algn="ctr">
              <a:defRPr/>
            </a:pPr>
            <a:r>
              <a:rPr lang="vi-VN" sz="4400" b="1" dirty="0" smtClean="0">
                <a:solidFill>
                  <a:schemeClr val="tx1"/>
                </a:solidFill>
              </a:rPr>
              <a:t>Tô Hoài</a:t>
            </a:r>
            <a:endParaRPr lang="en-US" sz="4400" b="1" dirty="0">
              <a:solidFill>
                <a:schemeClr val="tx1"/>
              </a:solidFill>
            </a:endParaRPr>
          </a:p>
        </p:txBody>
      </p:sp>
    </p:spTree>
    <p:extLst>
      <p:ext uri="{BB962C8B-B14F-4D97-AF65-F5344CB8AC3E}">
        <p14:creationId xmlns:p14="http://schemas.microsoft.com/office/powerpoint/2010/main" val="1227497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20" y="2667000"/>
            <a:ext cx="8443913" cy="401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3476" y="1285730"/>
            <a:ext cx="8443913" cy="646331"/>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itchFamily="18" charset="0"/>
              </a:rPr>
              <a:t>Dê</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Mèn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bênh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vực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ke</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yếu</a:t>
            </a:r>
            <a:endParaRPr lang="en-US" sz="3600" b="1" u="sng" dirty="0">
              <a:solidFill>
                <a:srgbClr val="FF0000"/>
              </a:solidFill>
              <a:latin typeface="Times New Roman" pitchFamily="18" charset="0"/>
              <a:cs typeface="Times New Roman" pitchFamily="18" charset="0"/>
            </a:endParaRPr>
          </a:p>
        </p:txBody>
      </p:sp>
      <p:sp>
        <p:nvSpPr>
          <p:cNvPr id="7" name="TextBox 6"/>
          <p:cNvSpPr txBox="1"/>
          <p:nvPr/>
        </p:nvSpPr>
        <p:spPr>
          <a:xfrm>
            <a:off x="6446837" y="1746153"/>
            <a:ext cx="2697163" cy="646331"/>
          </a:xfrm>
          <a:prstGeom prst="rect">
            <a:avLst/>
          </a:prstGeom>
          <a:noFill/>
        </p:spPr>
        <p:txBody>
          <a:bodyPr wrap="square" rtlCol="0">
            <a:spAutoFit/>
          </a:bodyPr>
          <a:lstStyle/>
          <a:p>
            <a:pPr algn="ctr"/>
            <a:r>
              <a:rPr lang="vi-VN" sz="3600" b="1" dirty="0" smtClean="0">
                <a:latin typeface="Times New Roman" pitchFamily="18" charset="0"/>
                <a:cs typeface="Times New Roman" pitchFamily="18" charset="0"/>
              </a:rPr>
              <a:t>Tô Hoài</a:t>
            </a:r>
            <a:endParaRPr lang="en-US" sz="3600" b="1" u="sng" dirty="0">
              <a:latin typeface="Times New Roman" pitchFamily="18" charset="0"/>
              <a:cs typeface="Times New Roman" pitchFamily="18" charset="0"/>
            </a:endParaRPr>
          </a:p>
        </p:txBody>
      </p:sp>
      <p:sp>
        <p:nvSpPr>
          <p:cNvPr id="8" name="TextBox 7"/>
          <p:cNvSpPr txBox="1"/>
          <p:nvPr/>
        </p:nvSpPr>
        <p:spPr>
          <a:xfrm>
            <a:off x="2930958" y="707468"/>
            <a:ext cx="2697163" cy="646331"/>
          </a:xfrm>
          <a:prstGeom prst="rect">
            <a:avLst/>
          </a:prstGeom>
          <a:noFill/>
        </p:spPr>
        <p:txBody>
          <a:bodyPr wrap="square" rtlCol="0">
            <a:spAutoFit/>
          </a:bodyPr>
          <a:lstStyle/>
          <a:p>
            <a:pPr algn="ctr"/>
            <a:r>
              <a:rPr lang="vi-VN" sz="3600" b="1" dirty="0" smtClean="0">
                <a:latin typeface="Times New Roman" pitchFamily="18" charset="0"/>
                <a:cs typeface="Times New Roman" pitchFamily="18" charset="0"/>
              </a:rPr>
              <a:t>Tập đọc</a:t>
            </a:r>
            <a:endParaRPr lang="en-US" sz="36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400090425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p:cNvSpPr txBox="1">
            <a:spLocks/>
          </p:cNvSpPr>
          <p:nvPr/>
        </p:nvSpPr>
        <p:spPr bwMode="auto">
          <a:xfrm>
            <a:off x="38100" y="558800"/>
            <a:ext cx="9001125" cy="6070600"/>
          </a:xfrm>
          <a:prstGeom prst="rect">
            <a:avLst/>
          </a:prstGeom>
          <a:noFill/>
          <a:ln w="9525">
            <a:noFill/>
            <a:miter lim="800000"/>
            <a:headEnd/>
            <a:tailEnd/>
          </a:ln>
        </p:spPr>
        <p:txBody>
          <a:bodyPr/>
          <a:lstStyle/>
          <a:p>
            <a:pPr algn="just" defTabSz="396875" eaLnBrk="1" hangingPunct="1">
              <a:spcBef>
                <a:spcPts val="0"/>
              </a:spcBef>
              <a:defRPr/>
            </a:pPr>
            <a:r>
              <a:rPr lang="en-US" sz="2150" dirty="0">
                <a:latin typeface="Arial" pitchFamily="34" charset="0"/>
                <a:cs typeface="Arial" panose="020B0604020202020204" pitchFamily="34"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hôm</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chợt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ngồi</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cuội</a:t>
            </a:r>
            <a:r>
              <a:rPr lang="en-US" sz="2200"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mỏng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bướm</a:t>
            </a:r>
            <a:r>
              <a:rPr lang="en-US" sz="2200" dirty="0">
                <a:latin typeface="Times New Roman" panose="02020603050405020304" pitchFamily="18" charset="0"/>
                <a:cs typeface="Times New Roman" panose="02020603050405020304" pitchFamily="18" charset="0"/>
              </a:rPr>
              <a:t> non,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chùn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chùn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khỏe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bay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may </a:t>
            </a:r>
            <a:r>
              <a:rPr lang="en-US" sz="2200" dirty="0" err="1">
                <a:latin typeface="Times New Roman" panose="02020603050405020304" pitchFamily="18" charset="0"/>
                <a:cs typeface="Times New Roman" panose="02020603050405020304" pitchFamily="18" charset="0"/>
              </a:rPr>
              <a:t>mẹ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nghèo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nghèo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Hôm</a:t>
            </a:r>
            <a:r>
              <a:rPr lang="en-US" sz="2200" dirty="0">
                <a:latin typeface="Times New Roman" panose="02020603050405020304" pitchFamily="18" charset="0"/>
                <a:cs typeface="Times New Roman" panose="02020603050405020304" pitchFamily="18" charset="0"/>
              </a:rPr>
              <a:t> nay </a:t>
            </a:r>
            <a:r>
              <a:rPr lang="en-US" sz="2200" dirty="0" err="1">
                <a:latin typeface="Times New Roman" panose="02020603050405020304" pitchFamily="18" charset="0"/>
                <a:cs typeface="Times New Roman" panose="02020603050405020304" pitchFamily="18" charset="0"/>
              </a:rPr>
              <a:t>bọn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thịt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xòe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khỏe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kẻ</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Rồi</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tôi</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dắt</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Nhà</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Trò</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đi</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Được</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một</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quãng</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thì</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tới</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chỗ</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mai</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phục</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của</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bọn</a:t>
            </a:r>
            <a:r>
              <a:rPr lang="en-US" sz="2150" dirty="0">
                <a:latin typeface="Times New Roman" panose="02020603050405020304" pitchFamily="18" charset="0"/>
                <a:cs typeface="Times New Roman" panose="02020603050405020304" pitchFamily="18" charset="0"/>
              </a:rPr>
              <a:t> </a:t>
            </a:r>
            <a:r>
              <a:rPr lang="en-US" sz="2150" dirty="0" err="1">
                <a:latin typeface="Times New Roman" panose="02020603050405020304" pitchFamily="18" charset="0"/>
                <a:cs typeface="Times New Roman" panose="02020603050405020304" pitchFamily="18" charset="0"/>
              </a:rPr>
              <a:t>nhện</a:t>
            </a:r>
            <a:r>
              <a:rPr lang="en-US" sz="2150" dirty="0">
                <a:latin typeface="Times New Roman" panose="02020603050405020304" pitchFamily="18" charset="0"/>
                <a:cs typeface="Times New Roman" panose="02020603050405020304" pitchFamily="18" charset="0"/>
              </a:rPr>
              <a:t>.</a:t>
            </a:r>
          </a:p>
          <a:p>
            <a:pPr algn="r" defTabSz="396875" eaLnBrk="1" hangingPunct="1">
              <a:spcBef>
                <a:spcPts val="0"/>
              </a:spcBef>
              <a:defRPr/>
            </a:pPr>
            <a:r>
              <a:rPr lang="en-US" sz="2000" b="1" i="1" dirty="0">
                <a:latin typeface="Times New Roman" panose="02020603050405020304" pitchFamily="18" charset="0"/>
                <a:cs typeface="Times New Roman" panose="02020603050405020304" pitchFamily="18" charset="0"/>
              </a:rPr>
              <a:t>Theo </a:t>
            </a:r>
            <a:r>
              <a:rPr lang="en-US" sz="2000" b="1" i="1" dirty="0" err="1">
                <a:latin typeface="Times New Roman" panose="02020603050405020304" pitchFamily="18" charset="0"/>
                <a:cs typeface="Times New Roman" panose="02020603050405020304" pitchFamily="18" charset="0"/>
              </a:rPr>
              <a:t>Tô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Hoài</a:t>
            </a:r>
            <a:endParaRPr lang="en-US" sz="2000" b="1" i="1" dirty="0">
              <a:latin typeface="Times New Roman" panose="02020603050405020304" pitchFamily="18" charset="0"/>
              <a:cs typeface="Times New Roman" panose="02020603050405020304" pitchFamily="18" charset="0"/>
            </a:endParaRPr>
          </a:p>
          <a:p>
            <a:pPr algn="just" eaLnBrk="1" hangingPunct="1">
              <a:spcBef>
                <a:spcPts val="0"/>
              </a:spcBef>
              <a:defRPr/>
            </a:pPr>
            <a:endParaRPr lang="en-US" sz="2150" dirty="0">
              <a:latin typeface="Arial" pitchFamily="34" charset="0"/>
              <a:cs typeface="Arial" panose="020B0604020202020204" pitchFamily="34" charset="0"/>
            </a:endParaRPr>
          </a:p>
          <a:p>
            <a:pPr marL="274320" indent="-274320" algn="just" eaLnBrk="1" hangingPunct="1">
              <a:spcBef>
                <a:spcPts val="0"/>
              </a:spcBef>
              <a:defRPr/>
            </a:pPr>
            <a:endParaRPr lang="en-US" sz="2150" dirty="0">
              <a:latin typeface="Arial" pitchFamily="34" charset="0"/>
              <a:cs typeface="Arial" panose="020B0604020202020204" pitchFamily="34" charset="0"/>
            </a:endParaRPr>
          </a:p>
        </p:txBody>
      </p:sp>
      <p:sp>
        <p:nvSpPr>
          <p:cNvPr id="9" name="TextBox 8"/>
          <p:cNvSpPr txBox="1"/>
          <p:nvPr/>
        </p:nvSpPr>
        <p:spPr>
          <a:xfrm>
            <a:off x="446519" y="24825"/>
            <a:ext cx="8443913"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Dê</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Mèn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bênh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yếu</a:t>
            </a:r>
            <a:endParaRPr lang="en-US" sz="32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00455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2451100" y="2503487"/>
            <a:ext cx="43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endParaRPr lang="en-US" altLang="en-US" sz="3600">
              <a:latin typeface="VNI-Times" pitchFamily="2" charset="0"/>
            </a:endParaRPr>
          </a:p>
        </p:txBody>
      </p:sp>
      <p:sp>
        <p:nvSpPr>
          <p:cNvPr id="6" name="Text Box 20"/>
          <p:cNvSpPr txBox="1">
            <a:spLocks noChangeArrowheads="1"/>
          </p:cNvSpPr>
          <p:nvPr/>
        </p:nvSpPr>
        <p:spPr bwMode="auto">
          <a:xfrm>
            <a:off x="2379663" y="2432050"/>
            <a:ext cx="43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endParaRPr lang="en-US" altLang="en-US" sz="3600">
              <a:latin typeface="VNI-Times" pitchFamily="2" charset="0"/>
            </a:endParaRPr>
          </a:p>
        </p:txBody>
      </p:sp>
      <p:sp>
        <p:nvSpPr>
          <p:cNvPr id="7" name="Text Box 25"/>
          <p:cNvSpPr txBox="1">
            <a:spLocks noChangeArrowheads="1"/>
          </p:cNvSpPr>
          <p:nvPr/>
        </p:nvSpPr>
        <p:spPr bwMode="auto">
          <a:xfrm>
            <a:off x="1457325" y="2112963"/>
            <a:ext cx="47863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en-US" altLang="en-US" sz="4000" dirty="0" err="1">
                <a:solidFill>
                  <a:srgbClr val="0000F2"/>
                </a:solidFill>
                <a:latin typeface="Times New Roman" pitchFamily="18" charset="0"/>
                <a:cs typeface="Times New Roman" pitchFamily="18" charset="0"/>
              </a:rPr>
              <a:t>Bài</a:t>
            </a:r>
            <a:r>
              <a:rPr lang="en-US" altLang="en-US" sz="4000" dirty="0">
                <a:solidFill>
                  <a:srgbClr val="0000F2"/>
                </a:solidFill>
                <a:latin typeface="Times New Roman" pitchFamily="18" charset="0"/>
                <a:cs typeface="Times New Roman" pitchFamily="18" charset="0"/>
              </a:rPr>
              <a:t> chia </a:t>
            </a:r>
            <a:r>
              <a:rPr lang="en-US" altLang="en-US" sz="4000" dirty="0" err="1">
                <a:solidFill>
                  <a:srgbClr val="0000F2"/>
                </a:solidFill>
                <a:latin typeface="Times New Roman" pitchFamily="18" charset="0"/>
                <a:cs typeface="Times New Roman" pitchFamily="18" charset="0"/>
              </a:rPr>
              <a:t>làm</a:t>
            </a:r>
            <a:r>
              <a:rPr lang="en-US" altLang="en-US" sz="4000" dirty="0">
                <a:solidFill>
                  <a:srgbClr val="0000F2"/>
                </a:solidFill>
                <a:latin typeface="Times New Roman" pitchFamily="18" charset="0"/>
                <a:cs typeface="Times New Roman" pitchFamily="18" charset="0"/>
              </a:rPr>
              <a:t> 3 </a:t>
            </a:r>
            <a:r>
              <a:rPr lang="en-US" altLang="en-US" sz="4000" dirty="0" err="1">
                <a:solidFill>
                  <a:srgbClr val="0000F2"/>
                </a:solidFill>
                <a:latin typeface="Times New Roman" pitchFamily="18" charset="0"/>
                <a:cs typeface="Times New Roman" pitchFamily="18" charset="0"/>
              </a:rPr>
              <a:t>đoạn</a:t>
            </a:r>
            <a:endParaRPr lang="vi-VN" altLang="en-US" sz="4000" dirty="0">
              <a:solidFill>
                <a:srgbClr val="0000F2"/>
              </a:solidFill>
              <a:latin typeface="Times New Roman" pitchFamily="18" charset="0"/>
              <a:cs typeface="Times New Roman" pitchFamily="18" charset="0"/>
            </a:endParaRPr>
          </a:p>
        </p:txBody>
      </p:sp>
      <p:sp>
        <p:nvSpPr>
          <p:cNvPr id="10" name="Text Box 25"/>
          <p:cNvSpPr txBox="1">
            <a:spLocks noChangeArrowheads="1"/>
          </p:cNvSpPr>
          <p:nvPr/>
        </p:nvSpPr>
        <p:spPr bwMode="auto">
          <a:xfrm>
            <a:off x="695325" y="3048000"/>
            <a:ext cx="7643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en-US" altLang="en-US" sz="3600" dirty="0" err="1">
                <a:solidFill>
                  <a:srgbClr val="2D15DB"/>
                </a:solidFill>
                <a:latin typeface="Times New Roman" pitchFamily="18" charset="0"/>
                <a:cs typeface="Times New Roman" pitchFamily="18" charset="0"/>
              </a:rPr>
              <a:t>Đoạn</a:t>
            </a:r>
            <a:r>
              <a:rPr lang="en-US" altLang="en-US" sz="3600" dirty="0">
                <a:solidFill>
                  <a:srgbClr val="2D15DB"/>
                </a:solidFill>
                <a:latin typeface="Times New Roman" pitchFamily="18" charset="0"/>
                <a:cs typeface="Times New Roman" pitchFamily="18" charset="0"/>
              </a:rPr>
              <a:t> 1: </a:t>
            </a:r>
            <a:r>
              <a:rPr lang="en-US" altLang="en-US" sz="3600" dirty="0" err="1">
                <a:solidFill>
                  <a:srgbClr val="2D15DB"/>
                </a:solidFill>
                <a:latin typeface="Times New Roman" pitchFamily="18" charset="0"/>
                <a:cs typeface="Times New Roman" pitchFamily="18" charset="0"/>
              </a:rPr>
              <a:t>Một</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hôm</a:t>
            </a:r>
            <a:r>
              <a:rPr lang="en-US" altLang="en-US" sz="3600" dirty="0">
                <a:solidFill>
                  <a:srgbClr val="2D15DB"/>
                </a:solidFill>
                <a:latin typeface="Times New Roman" pitchFamily="18" charset="0"/>
                <a:cs typeface="Times New Roman" pitchFamily="18" charset="0"/>
              </a:rPr>
              <a:t> …… </a:t>
            </a:r>
            <a:r>
              <a:rPr lang="en-US" altLang="en-US" sz="3600" dirty="0" err="1">
                <a:solidFill>
                  <a:srgbClr val="2D15DB"/>
                </a:solidFill>
                <a:latin typeface="Times New Roman" pitchFamily="18" charset="0"/>
                <a:cs typeface="Times New Roman" pitchFamily="18" charset="0"/>
              </a:rPr>
              <a:t>đá</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cuội</a:t>
            </a:r>
            <a:r>
              <a:rPr lang="en-US" altLang="en-US" sz="3600" dirty="0">
                <a:solidFill>
                  <a:srgbClr val="2D15DB"/>
                </a:solidFill>
                <a:latin typeface="Times New Roman" pitchFamily="18" charset="0"/>
                <a:cs typeface="Times New Roman" pitchFamily="18" charset="0"/>
              </a:rPr>
              <a:t>.</a:t>
            </a:r>
            <a:endParaRPr lang="vi-VN" altLang="en-US" sz="3600" dirty="0">
              <a:solidFill>
                <a:srgbClr val="2D15DB"/>
              </a:solidFill>
              <a:latin typeface="Times New Roman" pitchFamily="18" charset="0"/>
              <a:cs typeface="Times New Roman" pitchFamily="18" charset="0"/>
            </a:endParaRPr>
          </a:p>
        </p:txBody>
      </p:sp>
      <p:sp>
        <p:nvSpPr>
          <p:cNvPr id="11" name="Text Box 25"/>
          <p:cNvSpPr txBox="1">
            <a:spLocks noChangeArrowheads="1"/>
          </p:cNvSpPr>
          <p:nvPr/>
        </p:nvSpPr>
        <p:spPr bwMode="auto">
          <a:xfrm>
            <a:off x="623887" y="3657600"/>
            <a:ext cx="826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en-US" altLang="en-US" sz="3600" dirty="0" err="1">
                <a:solidFill>
                  <a:srgbClr val="2D15DB"/>
                </a:solidFill>
                <a:latin typeface="Times New Roman" pitchFamily="18" charset="0"/>
                <a:cs typeface="Times New Roman" pitchFamily="18" charset="0"/>
              </a:rPr>
              <a:t>Đoạn</a:t>
            </a:r>
            <a:r>
              <a:rPr lang="en-US" altLang="en-US" sz="3600" dirty="0">
                <a:solidFill>
                  <a:srgbClr val="2D15DB"/>
                </a:solidFill>
                <a:latin typeface="Times New Roman" pitchFamily="18" charset="0"/>
                <a:cs typeface="Times New Roman" pitchFamily="18" charset="0"/>
              </a:rPr>
              <a:t> 2: </a:t>
            </a:r>
            <a:r>
              <a:rPr lang="en-US" altLang="en-US" sz="3600" dirty="0" err="1">
                <a:solidFill>
                  <a:srgbClr val="2D15DB"/>
                </a:solidFill>
                <a:latin typeface="Times New Roman" pitchFamily="18" charset="0"/>
                <a:cs typeface="Times New Roman" pitchFamily="18" charset="0"/>
              </a:rPr>
              <a:t>Chị</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Nhà</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Trò</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ăn</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thịt</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em</a:t>
            </a:r>
            <a:r>
              <a:rPr lang="en-US" altLang="en-US" sz="3600" dirty="0">
                <a:solidFill>
                  <a:srgbClr val="2D15DB"/>
                </a:solidFill>
                <a:latin typeface="Times New Roman" pitchFamily="18" charset="0"/>
                <a:cs typeface="Times New Roman" pitchFamily="18" charset="0"/>
              </a:rPr>
              <a:t>.</a:t>
            </a:r>
            <a:endParaRPr lang="vi-VN" altLang="en-US" sz="3600" dirty="0">
              <a:solidFill>
                <a:srgbClr val="2D15DB"/>
              </a:solidFill>
              <a:latin typeface="Times New Roman" pitchFamily="18" charset="0"/>
              <a:cs typeface="Times New Roman" pitchFamily="18" charset="0"/>
            </a:endParaRPr>
          </a:p>
        </p:txBody>
      </p:sp>
      <p:sp>
        <p:nvSpPr>
          <p:cNvPr id="12" name="Text Box 25"/>
          <p:cNvSpPr txBox="1">
            <a:spLocks noChangeArrowheads="1"/>
          </p:cNvSpPr>
          <p:nvPr/>
        </p:nvSpPr>
        <p:spPr bwMode="auto">
          <a:xfrm>
            <a:off x="623887" y="4267200"/>
            <a:ext cx="5094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en-US" altLang="en-US" sz="3600" dirty="0" err="1">
                <a:solidFill>
                  <a:srgbClr val="2D15DB"/>
                </a:solidFill>
                <a:latin typeface="Times New Roman" pitchFamily="18" charset="0"/>
                <a:cs typeface="Times New Roman" pitchFamily="18" charset="0"/>
              </a:rPr>
              <a:t>Đoạn</a:t>
            </a:r>
            <a:r>
              <a:rPr lang="en-US" altLang="en-US" sz="3600" dirty="0">
                <a:solidFill>
                  <a:srgbClr val="2D15DB"/>
                </a:solidFill>
                <a:latin typeface="Times New Roman" pitchFamily="18" charset="0"/>
                <a:cs typeface="Times New Roman" pitchFamily="18" charset="0"/>
              </a:rPr>
              <a:t> 3: </a:t>
            </a:r>
            <a:r>
              <a:rPr lang="en-US" altLang="en-US" sz="3600" dirty="0" err="1">
                <a:solidFill>
                  <a:srgbClr val="2D15DB"/>
                </a:solidFill>
                <a:latin typeface="Times New Roman" pitchFamily="18" charset="0"/>
                <a:cs typeface="Times New Roman" pitchFamily="18" charset="0"/>
              </a:rPr>
              <a:t>Phần</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còn</a:t>
            </a:r>
            <a:r>
              <a:rPr lang="en-US" altLang="en-US" sz="3600" dirty="0">
                <a:solidFill>
                  <a:srgbClr val="2D15DB"/>
                </a:solidFill>
                <a:latin typeface="Times New Roman" pitchFamily="18" charset="0"/>
                <a:cs typeface="Times New Roman" pitchFamily="18" charset="0"/>
              </a:rPr>
              <a:t> </a:t>
            </a:r>
            <a:r>
              <a:rPr lang="en-US" altLang="en-US" sz="3600" dirty="0" err="1">
                <a:solidFill>
                  <a:srgbClr val="2D15DB"/>
                </a:solidFill>
                <a:latin typeface="Times New Roman" pitchFamily="18" charset="0"/>
                <a:cs typeface="Times New Roman" pitchFamily="18" charset="0"/>
              </a:rPr>
              <a:t>lại</a:t>
            </a:r>
            <a:r>
              <a:rPr lang="en-US" altLang="en-US" sz="3600" dirty="0">
                <a:solidFill>
                  <a:srgbClr val="2D15DB"/>
                </a:solidFill>
                <a:latin typeface="Times New Roman" pitchFamily="18" charset="0"/>
                <a:cs typeface="Times New Roman" pitchFamily="18" charset="0"/>
              </a:rPr>
              <a:t>.</a:t>
            </a:r>
            <a:endParaRPr lang="vi-VN" altLang="en-US" sz="3600" dirty="0">
              <a:solidFill>
                <a:srgbClr val="2D15DB"/>
              </a:solidFill>
              <a:latin typeface="Times New Roman" pitchFamily="18" charset="0"/>
              <a:cs typeface="Times New Roman" pitchFamily="18" charset="0"/>
            </a:endParaRPr>
          </a:p>
        </p:txBody>
      </p:sp>
      <p:sp>
        <p:nvSpPr>
          <p:cNvPr id="2" name="TextBox 1"/>
          <p:cNvSpPr txBox="1"/>
          <p:nvPr/>
        </p:nvSpPr>
        <p:spPr>
          <a:xfrm>
            <a:off x="2071687" y="962891"/>
            <a:ext cx="5638800" cy="584775"/>
          </a:xfrm>
          <a:prstGeom prst="rect">
            <a:avLst/>
          </a:prstGeom>
          <a:noFill/>
        </p:spPr>
        <p:txBody>
          <a:bodyPr wrap="square" rtlCol="0">
            <a:spAutoFit/>
          </a:bodyPr>
          <a:lstStyle/>
          <a:p>
            <a:pPr algn="ctr"/>
            <a:r>
              <a:rPr lang="en-US" sz="3200" b="1" i="1" dirty="0" err="1" smtClean="0">
                <a:latin typeface="Times New Roman" pitchFamily="18" charset="0"/>
                <a:cs typeface="Times New Roman" pitchFamily="18" charset="0"/>
              </a:rPr>
              <a:t>Luyện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đọc</a:t>
            </a:r>
            <a:endParaRPr lang="en-US" sz="3200" b="1" i="1" dirty="0">
              <a:latin typeface="Times New Roman" pitchFamily="18" charset="0"/>
              <a:cs typeface="Times New Roman" pitchFamily="18" charset="0"/>
            </a:endParaRPr>
          </a:p>
        </p:txBody>
      </p:sp>
      <p:sp>
        <p:nvSpPr>
          <p:cNvPr id="13" name="Text Box 25"/>
          <p:cNvSpPr txBox="1">
            <a:spLocks noChangeArrowheads="1"/>
          </p:cNvSpPr>
          <p:nvPr/>
        </p:nvSpPr>
        <p:spPr bwMode="auto">
          <a:xfrm>
            <a:off x="1457325" y="2112963"/>
            <a:ext cx="74723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en-US" altLang="en-US" sz="4000" dirty="0" err="1">
                <a:solidFill>
                  <a:srgbClr val="0000F2"/>
                </a:solidFill>
                <a:latin typeface="Times New Roman" pitchFamily="18" charset="0"/>
                <a:cs typeface="Times New Roman" pitchFamily="18" charset="0"/>
              </a:rPr>
              <a:t>Bài</a:t>
            </a:r>
            <a:r>
              <a:rPr lang="en-US" altLang="en-US" sz="4000" dirty="0">
                <a:solidFill>
                  <a:srgbClr val="0000F2"/>
                </a:solidFill>
                <a:latin typeface="Times New Roman" pitchFamily="18" charset="0"/>
                <a:cs typeface="Times New Roman" pitchFamily="18" charset="0"/>
              </a:rPr>
              <a:t> chia </a:t>
            </a:r>
            <a:r>
              <a:rPr lang="en-US" altLang="en-US" sz="4000" dirty="0" err="1">
                <a:solidFill>
                  <a:srgbClr val="0000F2"/>
                </a:solidFill>
                <a:latin typeface="Times New Roman" pitchFamily="18" charset="0"/>
                <a:cs typeface="Times New Roman" pitchFamily="18" charset="0"/>
              </a:rPr>
              <a:t>làm</a:t>
            </a:r>
            <a:r>
              <a:rPr lang="en-US" altLang="en-US" sz="4000" dirty="0">
                <a:solidFill>
                  <a:srgbClr val="0000F2"/>
                </a:solidFill>
                <a:latin typeface="Times New Roman" pitchFamily="18" charset="0"/>
                <a:cs typeface="Times New Roman" pitchFamily="18" charset="0"/>
              </a:rPr>
              <a:t> </a:t>
            </a:r>
            <a:r>
              <a:rPr lang="en-US" altLang="en-US" sz="4000" dirty="0" err="1" smtClean="0">
                <a:solidFill>
                  <a:srgbClr val="0000F2"/>
                </a:solidFill>
                <a:latin typeface="Times New Roman" pitchFamily="18" charset="0"/>
                <a:cs typeface="Times New Roman" pitchFamily="18" charset="0"/>
              </a:rPr>
              <a:t>mấy</a:t>
            </a:r>
            <a:r>
              <a:rPr lang="en-US" altLang="en-US" sz="4000" dirty="0" smtClean="0">
                <a:solidFill>
                  <a:srgbClr val="0000F2"/>
                </a:solidFill>
                <a:latin typeface="Times New Roman" pitchFamily="18" charset="0"/>
                <a:cs typeface="Times New Roman" pitchFamily="18" charset="0"/>
              </a:rPr>
              <a:t> </a:t>
            </a:r>
            <a:r>
              <a:rPr lang="en-US" altLang="en-US" sz="4000" dirty="0" err="1" smtClean="0">
                <a:solidFill>
                  <a:srgbClr val="0000F2"/>
                </a:solidFill>
                <a:latin typeface="Times New Roman" pitchFamily="18" charset="0"/>
                <a:cs typeface="Times New Roman" pitchFamily="18" charset="0"/>
              </a:rPr>
              <a:t>đoạn</a:t>
            </a:r>
            <a:r>
              <a:rPr lang="en-US" altLang="en-US" sz="4000" dirty="0" smtClean="0">
                <a:solidFill>
                  <a:srgbClr val="0000F2"/>
                </a:solidFill>
                <a:latin typeface="Times New Roman" pitchFamily="18" charset="0"/>
                <a:cs typeface="Times New Roman" pitchFamily="18" charset="0"/>
              </a:rPr>
              <a:t>?</a:t>
            </a:r>
            <a:endParaRPr lang="vi-VN" altLang="en-US" sz="4000" dirty="0">
              <a:solidFill>
                <a:srgbClr val="0000F2"/>
              </a:solidFill>
              <a:latin typeface="Times New Roman" pitchFamily="18" charset="0"/>
              <a:cs typeface="Times New Roman" pitchFamily="18" charset="0"/>
            </a:endParaRPr>
          </a:p>
        </p:txBody>
      </p:sp>
    </p:spTree>
    <p:extLst>
      <p:ext uri="{BB962C8B-B14F-4D97-AF65-F5344CB8AC3E}">
        <p14:creationId xmlns:p14="http://schemas.microsoft.com/office/powerpoint/2010/main" val="3758119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p:cNvSpPr txBox="1">
            <a:spLocks/>
          </p:cNvSpPr>
          <p:nvPr/>
        </p:nvSpPr>
        <p:spPr bwMode="auto">
          <a:xfrm>
            <a:off x="38100" y="558800"/>
            <a:ext cx="9001125" cy="6070600"/>
          </a:xfrm>
          <a:prstGeom prst="rect">
            <a:avLst/>
          </a:prstGeom>
          <a:noFill/>
          <a:ln w="9525">
            <a:noFill/>
            <a:miter lim="800000"/>
            <a:headEnd/>
            <a:tailEnd/>
          </a:ln>
        </p:spPr>
        <p:txBody>
          <a:bodyPr/>
          <a:lstStyle/>
          <a:p>
            <a:pPr algn="just" defTabSz="396875" eaLnBrk="1" hangingPunct="1">
              <a:spcBef>
                <a:spcPts val="0"/>
              </a:spcBef>
              <a:defRPr/>
            </a:pPr>
            <a:r>
              <a:rPr lang="en-US" sz="2150" dirty="0">
                <a:latin typeface="Arial" pitchFamily="34" charset="0"/>
                <a:cs typeface="Arial" panose="020B0604020202020204" pitchFamily="34"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hôm</a:t>
            </a:r>
            <a:r>
              <a:rPr lang="en-US" sz="2200" b="1" dirty="0">
                <a:latin typeface="Times New Roman" panose="02020603050405020304" pitchFamily="18" charset="0"/>
                <a:cs typeface="Times New Roman" panose="02020603050405020304" pitchFamily="18" charset="0"/>
              </a:rPr>
              <a:t>, qua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vùng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chợt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tiếng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tê</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nữa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gặp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ngồi</a:t>
            </a:r>
            <a:r>
              <a:rPr lang="en-US" sz="2200" b="1" dirty="0" smtClean="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tảng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cuội</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bé</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gầy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những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phấn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mặc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áo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thâm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chỗ</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chấm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mỏng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bướm</a:t>
            </a:r>
            <a:r>
              <a:rPr lang="en-US" sz="2200" b="1" dirty="0">
                <a:latin typeface="Times New Roman" panose="02020603050405020304" pitchFamily="18" charset="0"/>
                <a:cs typeface="Times New Roman" panose="02020603050405020304" pitchFamily="18" charset="0"/>
              </a:rPr>
              <a:t> non,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ngắn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chùn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chùn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chưa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quen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cũng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chẳng</a:t>
            </a:r>
            <a:r>
              <a:rPr lang="en-US" sz="2200" b="1" dirty="0">
                <a:latin typeface="Times New Roman" panose="02020603050405020304" pitchFamily="18" charset="0"/>
                <a:cs typeface="Times New Roman" panose="02020603050405020304" pitchFamily="18" charset="0"/>
              </a:rPr>
              <a:t> bay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gần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Nức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kể</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 </a:t>
            </a:r>
            <a:r>
              <a:rPr lang="en-US" sz="2200" b="1" dirty="0" err="1">
                <a:latin typeface="Times New Roman" panose="02020603050405020304" pitchFamily="18" charset="0"/>
                <a:cs typeface="Times New Roman" panose="02020603050405020304" pitchFamily="18" charset="0"/>
              </a:rPr>
              <a:t>Năm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gặp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đói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vay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đấy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may </a:t>
            </a:r>
            <a:r>
              <a:rPr lang="en-US" sz="2200" b="1" dirty="0" err="1">
                <a:latin typeface="Times New Roman" panose="02020603050405020304" pitchFamily="18" charset="0"/>
                <a:cs typeface="Times New Roman" panose="02020603050405020304" pitchFamily="18" charset="0"/>
              </a:rPr>
              <a:t>mẹ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mất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còn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thủi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ốm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kiếm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bữa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cũng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chẳng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Bao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nghèo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hoàn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nghèo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Mấy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bận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Hôm</a:t>
            </a:r>
            <a:r>
              <a:rPr lang="en-US" sz="2200" b="1" dirty="0">
                <a:latin typeface="Times New Roman" panose="02020603050405020304" pitchFamily="18" charset="0"/>
                <a:cs typeface="Times New Roman" panose="02020603050405020304" pitchFamily="18" charset="0"/>
              </a:rPr>
              <a:t> nay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chăng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ngang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đường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bắt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vặt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vặt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thịt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xòe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càng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bảo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đừng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Hãy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cùng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đây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cậy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hiếp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kẻ</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Rồi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tôi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dắt</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Nhà</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Trò</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đi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Được</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một</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quãng</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thì</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tới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chỗ</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mai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phục</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của</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bọn</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nhện</a:t>
            </a:r>
            <a:r>
              <a:rPr lang="en-US" sz="2150" b="1" dirty="0">
                <a:latin typeface="Times New Roman" panose="02020603050405020304" pitchFamily="18" charset="0"/>
                <a:cs typeface="Times New Roman" panose="02020603050405020304" pitchFamily="18" charset="0"/>
              </a:rPr>
              <a:t>.</a:t>
            </a:r>
          </a:p>
          <a:p>
            <a:pPr algn="r" defTabSz="396875" eaLnBrk="1" hangingPunct="1">
              <a:spcBef>
                <a:spcPts val="0"/>
              </a:spcBef>
              <a:defRPr/>
            </a:pPr>
            <a:r>
              <a:rPr lang="en-US" sz="2000" b="1" i="1" dirty="0">
                <a:latin typeface="Times New Roman" panose="02020603050405020304" pitchFamily="18" charset="0"/>
                <a:cs typeface="Times New Roman" panose="02020603050405020304" pitchFamily="18" charset="0"/>
              </a:rPr>
              <a:t>Theo </a:t>
            </a:r>
            <a:r>
              <a:rPr lang="en-US" sz="2000" b="1" i="1" dirty="0" err="1">
                <a:latin typeface="Times New Roman" panose="02020603050405020304" pitchFamily="18" charset="0"/>
                <a:cs typeface="Times New Roman" panose="02020603050405020304" pitchFamily="18" charset="0"/>
              </a:rPr>
              <a:t>Tô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Hoài</a:t>
            </a:r>
            <a:endParaRPr lang="en-US" sz="2000" b="1" i="1" dirty="0">
              <a:latin typeface="Times New Roman" panose="02020603050405020304" pitchFamily="18" charset="0"/>
              <a:cs typeface="Times New Roman" panose="02020603050405020304" pitchFamily="18" charset="0"/>
            </a:endParaRPr>
          </a:p>
          <a:p>
            <a:pPr algn="just" eaLnBrk="1" hangingPunct="1">
              <a:spcBef>
                <a:spcPts val="0"/>
              </a:spcBef>
              <a:defRPr/>
            </a:pPr>
            <a:endParaRPr lang="en-US" sz="2150" dirty="0">
              <a:latin typeface="Arial" pitchFamily="34" charset="0"/>
              <a:cs typeface="Arial" panose="020B0604020202020204" pitchFamily="34" charset="0"/>
            </a:endParaRPr>
          </a:p>
          <a:p>
            <a:pPr marL="274320" indent="-274320" algn="just" eaLnBrk="1" hangingPunct="1">
              <a:spcBef>
                <a:spcPts val="0"/>
              </a:spcBef>
              <a:defRPr/>
            </a:pPr>
            <a:endParaRPr lang="en-US" sz="2150" dirty="0">
              <a:latin typeface="Arial" pitchFamily="34" charset="0"/>
              <a:cs typeface="Arial" panose="020B0604020202020204" pitchFamily="34" charset="0"/>
            </a:endParaRPr>
          </a:p>
        </p:txBody>
      </p:sp>
      <p:sp>
        <p:nvSpPr>
          <p:cNvPr id="9" name="TextBox 8"/>
          <p:cNvSpPr txBox="1"/>
          <p:nvPr/>
        </p:nvSpPr>
        <p:spPr>
          <a:xfrm>
            <a:off x="446519" y="24825"/>
            <a:ext cx="8443913"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Dê</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Mèn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bênh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yếu</a:t>
            </a:r>
            <a:endParaRPr lang="en-US" sz="3200" b="1" u="sng" dirty="0">
              <a:solidFill>
                <a:srgbClr val="FF0000"/>
              </a:solidFill>
              <a:latin typeface="Times New Roman" pitchFamily="18" charset="0"/>
              <a:cs typeface="Times New Roman" pitchFamily="18" charset="0"/>
            </a:endParaRPr>
          </a:p>
        </p:txBody>
      </p:sp>
      <p:sp>
        <p:nvSpPr>
          <p:cNvPr id="2" name="Oval 1"/>
          <p:cNvSpPr/>
          <p:nvPr/>
        </p:nvSpPr>
        <p:spPr>
          <a:xfrm>
            <a:off x="38100" y="609600"/>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rPr>
              <a:t>1</a:t>
            </a:r>
            <a:endParaRPr lang="en-US" b="1" dirty="0">
              <a:solidFill>
                <a:srgbClr val="FF0000"/>
              </a:solidFill>
            </a:endParaRPr>
          </a:p>
        </p:txBody>
      </p:sp>
      <p:sp>
        <p:nvSpPr>
          <p:cNvPr id="6" name="Oval 5"/>
          <p:cNvSpPr/>
          <p:nvPr/>
        </p:nvSpPr>
        <p:spPr>
          <a:xfrm>
            <a:off x="38100" y="1260477"/>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2</a:t>
            </a:r>
            <a:endParaRPr lang="en-US" b="1" dirty="0">
              <a:solidFill>
                <a:srgbClr val="FF0000"/>
              </a:solidFill>
            </a:endParaRPr>
          </a:p>
        </p:txBody>
      </p:sp>
      <p:sp>
        <p:nvSpPr>
          <p:cNvPr id="7" name="Oval 6"/>
          <p:cNvSpPr/>
          <p:nvPr/>
        </p:nvSpPr>
        <p:spPr>
          <a:xfrm>
            <a:off x="96837" y="4656139"/>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val="4114617815"/>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965199" y="2257425"/>
            <a:ext cx="3706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vi-VN" altLang="en-US" sz="3200" b="1" i="1" dirty="0" smtClean="0">
                <a:solidFill>
                  <a:srgbClr val="0070C0"/>
                </a:solidFill>
                <a:latin typeface="Times New Roman" pitchFamily="18" charset="0"/>
                <a:cs typeface="Times New Roman" pitchFamily="18" charset="0"/>
              </a:rPr>
              <a:t>- như mới lột</a:t>
            </a:r>
            <a:endParaRPr lang="en-US" altLang="en-US" sz="3200" b="1" i="1" dirty="0">
              <a:solidFill>
                <a:srgbClr val="0070C0"/>
              </a:solidFill>
              <a:latin typeface="Times New Roman" pitchFamily="18" charset="0"/>
              <a:cs typeface="Times New Roman" pitchFamily="18" charset="0"/>
            </a:endParaRPr>
          </a:p>
        </p:txBody>
      </p:sp>
      <p:sp>
        <p:nvSpPr>
          <p:cNvPr id="15" name="Rectangle 13"/>
          <p:cNvSpPr>
            <a:spLocks noChangeArrowheads="1"/>
          </p:cNvSpPr>
          <p:nvPr/>
        </p:nvSpPr>
        <p:spPr bwMode="auto">
          <a:xfrm>
            <a:off x="1377379" y="3170526"/>
            <a:ext cx="3468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vi-VN" altLang="en-US" sz="3200" b="1" i="1" dirty="0" smtClean="0">
                <a:solidFill>
                  <a:srgbClr val="0070C0"/>
                </a:solidFill>
                <a:latin typeface="Times New Roman" pitchFamily="18" charset="0"/>
                <a:cs typeface="Times New Roman" pitchFamily="18" charset="0"/>
              </a:rPr>
              <a:t>- cánh bướm non</a:t>
            </a:r>
            <a:endParaRPr lang="en-US" altLang="en-US" sz="3200" b="1" i="1" dirty="0">
              <a:solidFill>
                <a:srgbClr val="0070C0"/>
              </a:solidFill>
              <a:latin typeface="Times New Roman" pitchFamily="18" charset="0"/>
              <a:cs typeface="Times New Roman" pitchFamily="18" charset="0"/>
            </a:endParaRPr>
          </a:p>
        </p:txBody>
      </p:sp>
      <p:sp>
        <p:nvSpPr>
          <p:cNvPr id="16" name="Rectangle 13"/>
          <p:cNvSpPr>
            <a:spLocks noChangeArrowheads="1"/>
          </p:cNvSpPr>
          <p:nvPr/>
        </p:nvSpPr>
        <p:spPr bwMode="auto">
          <a:xfrm>
            <a:off x="748729" y="4093295"/>
            <a:ext cx="32686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vi-VN" altLang="en-US" sz="3200" b="1" i="1" dirty="0" smtClean="0">
                <a:solidFill>
                  <a:srgbClr val="0070C0"/>
                </a:solidFill>
                <a:latin typeface="Times New Roman" pitchFamily="18" charset="0"/>
                <a:cs typeface="Times New Roman" pitchFamily="18" charset="0"/>
              </a:rPr>
              <a:t>- nức nở</a:t>
            </a:r>
            <a:endParaRPr lang="en-US" altLang="en-US" sz="3200" b="1" i="1" dirty="0">
              <a:solidFill>
                <a:srgbClr val="0070C0"/>
              </a:solidFill>
              <a:latin typeface="Times New Roman" pitchFamily="18" charset="0"/>
              <a:cs typeface="Times New Roman" pitchFamily="18" charset="0"/>
            </a:endParaRPr>
          </a:p>
        </p:txBody>
      </p:sp>
      <p:sp>
        <p:nvSpPr>
          <p:cNvPr id="20" name="Rectangle 26"/>
          <p:cNvSpPr>
            <a:spLocks noChangeArrowheads="1"/>
          </p:cNvSpPr>
          <p:nvPr/>
        </p:nvSpPr>
        <p:spPr bwMode="auto">
          <a:xfrm>
            <a:off x="173037" y="2286000"/>
            <a:ext cx="1363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3200" i="1" dirty="0">
                <a:solidFill>
                  <a:schemeClr val="bg2"/>
                </a:solidFill>
                <a:latin typeface="Times New Roman" pitchFamily="18" charset="0"/>
                <a:cs typeface="Times New Roman" pitchFamily="18" charset="0"/>
              </a:rPr>
              <a:t> </a:t>
            </a:r>
            <a:r>
              <a:rPr lang="en-US" altLang="en-US" sz="3200" b="1" i="1" dirty="0">
                <a:solidFill>
                  <a:srgbClr val="C00000"/>
                </a:solidFill>
                <a:latin typeface="Times New Roman" pitchFamily="18" charset="0"/>
                <a:cs typeface="Times New Roman" pitchFamily="18" charset="0"/>
              </a:rPr>
              <a:t>- </a:t>
            </a:r>
            <a:r>
              <a:rPr lang="en-US" altLang="en-US" sz="3200" b="1" i="1" dirty="0" err="1" smtClean="0">
                <a:solidFill>
                  <a:srgbClr val="C00000"/>
                </a:solidFill>
                <a:latin typeface="Times New Roman" pitchFamily="18" charset="0"/>
                <a:cs typeface="Times New Roman" pitchFamily="18" charset="0"/>
              </a:rPr>
              <a:t>Từ</a:t>
            </a:r>
            <a:r>
              <a:rPr lang="en-US" altLang="en-US" sz="3200" b="1" i="1" dirty="0" smtClean="0">
                <a:solidFill>
                  <a:srgbClr val="C00000"/>
                </a:solidFill>
                <a:latin typeface="Times New Roman" pitchFamily="18" charset="0"/>
                <a:cs typeface="Times New Roman" pitchFamily="18" charset="0"/>
              </a:rPr>
              <a:t>:</a:t>
            </a:r>
            <a:endParaRPr lang="en-US" altLang="en-US" sz="3200" b="1" i="1" dirty="0">
              <a:solidFill>
                <a:srgbClr val="C00000"/>
              </a:solidFill>
              <a:latin typeface="Times New Roman" pitchFamily="18" charset="0"/>
              <a:cs typeface="Times New Roman" pitchFamily="18" charset="0"/>
            </a:endParaRPr>
          </a:p>
        </p:txBody>
      </p:sp>
      <p:sp>
        <p:nvSpPr>
          <p:cNvPr id="22" name="TextBox 21"/>
          <p:cNvSpPr txBox="1"/>
          <p:nvPr/>
        </p:nvSpPr>
        <p:spPr>
          <a:xfrm>
            <a:off x="1985963" y="1191491"/>
            <a:ext cx="5638800" cy="584775"/>
          </a:xfrm>
          <a:prstGeom prst="rect">
            <a:avLst/>
          </a:prstGeom>
          <a:noFill/>
        </p:spPr>
        <p:txBody>
          <a:bodyPr wrap="square" rtlCol="0">
            <a:spAutoFit/>
          </a:bodyPr>
          <a:lstStyle/>
          <a:p>
            <a:pPr algn="ctr"/>
            <a:r>
              <a:rPr lang="en-US" sz="3200" b="1" i="1" dirty="0" err="1" smtClean="0">
                <a:latin typeface="Times New Roman" pitchFamily="18" charset="0"/>
                <a:cs typeface="Times New Roman" pitchFamily="18" charset="0"/>
              </a:rPr>
              <a:t>Luyện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đọc</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1950004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p:cNvSpPr txBox="1">
            <a:spLocks/>
          </p:cNvSpPr>
          <p:nvPr/>
        </p:nvSpPr>
        <p:spPr bwMode="auto">
          <a:xfrm>
            <a:off x="38100" y="558800"/>
            <a:ext cx="9001125" cy="6070600"/>
          </a:xfrm>
          <a:prstGeom prst="rect">
            <a:avLst/>
          </a:prstGeom>
          <a:noFill/>
          <a:ln w="9525">
            <a:noFill/>
            <a:miter lim="800000"/>
            <a:headEnd/>
            <a:tailEnd/>
          </a:ln>
        </p:spPr>
        <p:txBody>
          <a:bodyPr/>
          <a:lstStyle/>
          <a:p>
            <a:pPr algn="just" defTabSz="396875" eaLnBrk="1" hangingPunct="1">
              <a:spcBef>
                <a:spcPts val="0"/>
              </a:spcBef>
              <a:defRPr/>
            </a:pPr>
            <a:r>
              <a:rPr lang="en-US" sz="2150" dirty="0">
                <a:latin typeface="Arial" pitchFamily="34" charset="0"/>
                <a:cs typeface="Arial" panose="020B0604020202020204" pitchFamily="34"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hôm</a:t>
            </a:r>
            <a:r>
              <a:rPr lang="en-US" sz="2200" b="1" dirty="0">
                <a:latin typeface="Times New Roman" panose="02020603050405020304" pitchFamily="18" charset="0"/>
                <a:cs typeface="Times New Roman" panose="02020603050405020304" pitchFamily="18" charset="0"/>
              </a:rPr>
              <a:t>, qua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vùng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chợt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tiếng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tê</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nữa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gặp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ngồi</a:t>
            </a:r>
            <a:r>
              <a:rPr lang="en-US" sz="2200" b="1" dirty="0" smtClean="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tảng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cuội</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bé</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gầy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những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phấn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mặc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áo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thâm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chỗ</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chấm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mỏng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bướm</a:t>
            </a:r>
            <a:r>
              <a:rPr lang="en-US" sz="2200" b="1" dirty="0">
                <a:latin typeface="Times New Roman" panose="02020603050405020304" pitchFamily="18" charset="0"/>
                <a:cs typeface="Times New Roman" panose="02020603050405020304" pitchFamily="18" charset="0"/>
              </a:rPr>
              <a:t> non,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ngắn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chùn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chùn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chưa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quen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cũng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chẳng</a:t>
            </a:r>
            <a:r>
              <a:rPr lang="en-US" sz="2200" b="1" dirty="0">
                <a:latin typeface="Times New Roman" panose="02020603050405020304" pitchFamily="18" charset="0"/>
                <a:cs typeface="Times New Roman" panose="02020603050405020304" pitchFamily="18" charset="0"/>
              </a:rPr>
              <a:t> bay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gần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Nức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kể</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 </a:t>
            </a:r>
            <a:r>
              <a:rPr lang="en-US" sz="2200" b="1" dirty="0" err="1">
                <a:latin typeface="Times New Roman" panose="02020603050405020304" pitchFamily="18" charset="0"/>
                <a:cs typeface="Times New Roman" panose="02020603050405020304" pitchFamily="18" charset="0"/>
              </a:rPr>
              <a:t>Năm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gặp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đói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vay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đấy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may </a:t>
            </a:r>
            <a:r>
              <a:rPr lang="en-US" sz="2200" b="1" dirty="0" err="1">
                <a:latin typeface="Times New Roman" panose="02020603050405020304" pitchFamily="18" charset="0"/>
                <a:cs typeface="Times New Roman" panose="02020603050405020304" pitchFamily="18" charset="0"/>
              </a:rPr>
              <a:t>mẹ</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mất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còn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thủi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ốm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kiếm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bữa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cũng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chẳng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Bao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năm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nghèo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hoàn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nghèo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Mấy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bận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Hôm</a:t>
            </a:r>
            <a:r>
              <a:rPr lang="en-US" sz="2200" b="1" dirty="0">
                <a:latin typeface="Times New Roman" panose="02020603050405020304" pitchFamily="18" charset="0"/>
                <a:cs typeface="Times New Roman" panose="02020603050405020304" pitchFamily="18" charset="0"/>
              </a:rPr>
              <a:t> nay </a:t>
            </a:r>
            <a:r>
              <a:rPr lang="en-US" sz="2200" b="1" dirty="0" err="1">
                <a:latin typeface="Times New Roman" panose="02020603050405020304" pitchFamily="18" charset="0"/>
                <a:cs typeface="Times New Roman" panose="02020603050405020304" pitchFamily="18" charset="0"/>
              </a:rPr>
              <a:t>bọn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chúng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chăng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ngang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đường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bắt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vặt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vặt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thịt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xòe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càng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bảo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200" b="1" dirty="0">
                <a:latin typeface="Times New Roman" panose="02020603050405020304" pitchFamily="18" charset="0"/>
                <a:cs typeface="Times New Roman" panose="02020603050405020304" pitchFamily="18" charset="0"/>
              </a:rPr>
              <a:t>	- </a:t>
            </a:r>
            <a:r>
              <a:rPr lang="en-US" sz="2200" b="1" dirty="0" err="1">
                <a:latin typeface="Times New Roman" panose="02020603050405020304" pitchFamily="18" charset="0"/>
                <a:cs typeface="Times New Roman" panose="02020603050405020304" pitchFamily="18" charset="0"/>
              </a:rPr>
              <a:t>Em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đừng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Hãy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trở</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cùng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đây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cậy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khỏe</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hiếp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kẻ</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yếu</a:t>
            </a:r>
            <a:r>
              <a:rPr lang="en-US" sz="2200" b="1" dirty="0">
                <a:latin typeface="Times New Roman" panose="02020603050405020304" pitchFamily="18" charset="0"/>
                <a:cs typeface="Times New Roman" panose="02020603050405020304" pitchFamily="18" charset="0"/>
              </a:rPr>
              <a:t>.</a:t>
            </a:r>
          </a:p>
          <a:p>
            <a:pPr algn="just" defTabSz="396875" eaLnBrk="1" hangingPunct="1">
              <a:spcBef>
                <a:spcPts val="0"/>
              </a:spcBef>
              <a:defRPr/>
            </a:pP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Rồi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tôi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dắt</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Nhà</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Trò</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đi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Được</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một</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quãng</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thì</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tới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chỗ</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mai</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phục</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của</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bọn</a:t>
            </a:r>
            <a:r>
              <a:rPr lang="en-US" sz="2150" b="1" dirty="0">
                <a:latin typeface="Times New Roman" panose="02020603050405020304" pitchFamily="18" charset="0"/>
                <a:cs typeface="Times New Roman" panose="02020603050405020304" pitchFamily="18" charset="0"/>
              </a:rPr>
              <a:t> </a:t>
            </a:r>
            <a:r>
              <a:rPr lang="en-US" sz="2150" b="1" dirty="0" err="1">
                <a:latin typeface="Times New Roman" panose="02020603050405020304" pitchFamily="18" charset="0"/>
                <a:cs typeface="Times New Roman" panose="02020603050405020304" pitchFamily="18" charset="0"/>
              </a:rPr>
              <a:t>nhện</a:t>
            </a:r>
            <a:r>
              <a:rPr lang="en-US" sz="2150" b="1" dirty="0">
                <a:latin typeface="Times New Roman" panose="02020603050405020304" pitchFamily="18" charset="0"/>
                <a:cs typeface="Times New Roman" panose="02020603050405020304" pitchFamily="18" charset="0"/>
              </a:rPr>
              <a:t>.</a:t>
            </a:r>
          </a:p>
          <a:p>
            <a:pPr algn="r" defTabSz="396875" eaLnBrk="1" hangingPunct="1">
              <a:spcBef>
                <a:spcPts val="0"/>
              </a:spcBef>
              <a:defRPr/>
            </a:pPr>
            <a:r>
              <a:rPr lang="en-US" sz="2000" b="1" i="1" dirty="0">
                <a:latin typeface="Times New Roman" panose="02020603050405020304" pitchFamily="18" charset="0"/>
                <a:cs typeface="Times New Roman" panose="02020603050405020304" pitchFamily="18" charset="0"/>
              </a:rPr>
              <a:t>Theo </a:t>
            </a:r>
            <a:r>
              <a:rPr lang="en-US" sz="2000" b="1" i="1" dirty="0" err="1">
                <a:latin typeface="Times New Roman" panose="02020603050405020304" pitchFamily="18" charset="0"/>
                <a:cs typeface="Times New Roman" panose="02020603050405020304" pitchFamily="18" charset="0"/>
              </a:rPr>
              <a:t>Tô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Hoài</a:t>
            </a:r>
            <a:endParaRPr lang="en-US" sz="2000" b="1" i="1" dirty="0">
              <a:latin typeface="Times New Roman" panose="02020603050405020304" pitchFamily="18" charset="0"/>
              <a:cs typeface="Times New Roman" panose="02020603050405020304" pitchFamily="18" charset="0"/>
            </a:endParaRPr>
          </a:p>
          <a:p>
            <a:pPr algn="just" eaLnBrk="1" hangingPunct="1">
              <a:spcBef>
                <a:spcPts val="0"/>
              </a:spcBef>
              <a:defRPr/>
            </a:pPr>
            <a:endParaRPr lang="en-US" sz="2150" dirty="0">
              <a:latin typeface="Arial" pitchFamily="34" charset="0"/>
              <a:cs typeface="Arial" panose="020B0604020202020204" pitchFamily="34" charset="0"/>
            </a:endParaRPr>
          </a:p>
          <a:p>
            <a:pPr marL="274320" indent="-274320" algn="just" eaLnBrk="1" hangingPunct="1">
              <a:spcBef>
                <a:spcPts val="0"/>
              </a:spcBef>
              <a:defRPr/>
            </a:pPr>
            <a:endParaRPr lang="en-US" sz="2150" dirty="0">
              <a:latin typeface="Arial" pitchFamily="34" charset="0"/>
              <a:cs typeface="Arial" panose="020B0604020202020204" pitchFamily="34" charset="0"/>
            </a:endParaRPr>
          </a:p>
        </p:txBody>
      </p:sp>
      <p:sp>
        <p:nvSpPr>
          <p:cNvPr id="9" name="TextBox 8"/>
          <p:cNvSpPr txBox="1"/>
          <p:nvPr/>
        </p:nvSpPr>
        <p:spPr>
          <a:xfrm>
            <a:off x="446519" y="24825"/>
            <a:ext cx="8443913"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Dê</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Mèn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bênh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yếu</a:t>
            </a:r>
            <a:endParaRPr lang="en-US" sz="3200" b="1" u="sng" dirty="0">
              <a:solidFill>
                <a:srgbClr val="FF0000"/>
              </a:solidFill>
              <a:latin typeface="Times New Roman" pitchFamily="18" charset="0"/>
              <a:cs typeface="Times New Roman" pitchFamily="18" charset="0"/>
            </a:endParaRPr>
          </a:p>
        </p:txBody>
      </p:sp>
      <p:sp>
        <p:nvSpPr>
          <p:cNvPr id="2" name="Oval 1"/>
          <p:cNvSpPr/>
          <p:nvPr/>
        </p:nvSpPr>
        <p:spPr>
          <a:xfrm>
            <a:off x="38100" y="609600"/>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rPr>
              <a:t>1</a:t>
            </a:r>
            <a:endParaRPr lang="en-US" b="1" dirty="0">
              <a:solidFill>
                <a:srgbClr val="FF0000"/>
              </a:solidFill>
            </a:endParaRPr>
          </a:p>
        </p:txBody>
      </p:sp>
      <p:sp>
        <p:nvSpPr>
          <p:cNvPr id="6" name="Oval 5"/>
          <p:cNvSpPr/>
          <p:nvPr/>
        </p:nvSpPr>
        <p:spPr>
          <a:xfrm>
            <a:off x="38100" y="1260477"/>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2</a:t>
            </a:r>
            <a:endParaRPr lang="en-US" b="1" dirty="0">
              <a:solidFill>
                <a:srgbClr val="FF0000"/>
              </a:solidFill>
            </a:endParaRPr>
          </a:p>
        </p:txBody>
      </p:sp>
      <p:sp>
        <p:nvSpPr>
          <p:cNvPr id="7" name="Oval 6"/>
          <p:cNvSpPr/>
          <p:nvPr/>
        </p:nvSpPr>
        <p:spPr>
          <a:xfrm>
            <a:off x="96837" y="4656139"/>
            <a:ext cx="422275" cy="3619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val="4104625540"/>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8"/>
          <p:cNvSpPr txBox="1">
            <a:spLocks noChangeArrowheads="1"/>
          </p:cNvSpPr>
          <p:nvPr/>
        </p:nvSpPr>
        <p:spPr bwMode="auto">
          <a:xfrm>
            <a:off x="3059906" y="3267075"/>
            <a:ext cx="323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endParaRPr lang="en-US" altLang="en-US" sz="1350">
              <a:latin typeface="VNI-Times" pitchFamily="2" charset="0"/>
            </a:endParaRPr>
          </a:p>
        </p:txBody>
      </p:sp>
      <p:sp>
        <p:nvSpPr>
          <p:cNvPr id="29699" name="Text Box 20"/>
          <p:cNvSpPr txBox="1">
            <a:spLocks noChangeArrowheads="1"/>
          </p:cNvSpPr>
          <p:nvPr/>
        </p:nvSpPr>
        <p:spPr bwMode="auto">
          <a:xfrm>
            <a:off x="3006329" y="3213497"/>
            <a:ext cx="323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endParaRPr lang="en-US" altLang="en-US" sz="1350">
              <a:latin typeface="VNI-Times" pitchFamily="2" charset="0"/>
            </a:endParaRPr>
          </a:p>
        </p:txBody>
      </p:sp>
      <p:sp>
        <p:nvSpPr>
          <p:cNvPr id="25626" name="Rectangle 26"/>
          <p:cNvSpPr>
            <a:spLocks noChangeArrowheads="1"/>
          </p:cNvSpPr>
          <p:nvPr/>
        </p:nvSpPr>
        <p:spPr bwMode="auto">
          <a:xfrm>
            <a:off x="3232548" y="2035969"/>
            <a:ext cx="2625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3000" i="1" u="sng" dirty="0" err="1">
                <a:latin typeface="Times New Roman" panose="02020603050405020304" pitchFamily="18" charset="0"/>
                <a:cs typeface="Times New Roman" panose="02020603050405020304" pitchFamily="18" charset="0"/>
              </a:rPr>
              <a:t>Luyện</a:t>
            </a:r>
            <a:r>
              <a:rPr lang="en-US" altLang="en-US" sz="3000" i="1" u="sng" dirty="0">
                <a:latin typeface="Times New Roman" panose="02020603050405020304" pitchFamily="18" charset="0"/>
                <a:cs typeface="Times New Roman" panose="02020603050405020304" pitchFamily="18" charset="0"/>
              </a:rPr>
              <a:t> </a:t>
            </a:r>
            <a:r>
              <a:rPr lang="en-US" altLang="en-US" sz="3000" i="1" u="sng" dirty="0" err="1">
                <a:latin typeface="Times New Roman" panose="02020603050405020304" pitchFamily="18" charset="0"/>
                <a:cs typeface="Times New Roman" panose="02020603050405020304" pitchFamily="18" charset="0"/>
              </a:rPr>
              <a:t>đọc</a:t>
            </a:r>
            <a:r>
              <a:rPr lang="en-US" altLang="en-US" sz="3000" i="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4294967295"/>
          </p:nvPr>
        </p:nvSpPr>
        <p:spPr>
          <a:xfrm>
            <a:off x="1464447" y="3375422"/>
            <a:ext cx="6671949" cy="750099"/>
          </a:xfrm>
          <a:scene3d>
            <a:camera prst="orthographicFront"/>
            <a:lightRig rig="threePt" dir="t"/>
          </a:scene3d>
          <a:sp3d>
            <a:bevelT prst="angle"/>
          </a:sp3d>
        </p:spPr>
        <p:txBody>
          <a:bodyPr>
            <a:normAutofit fontScale="85000" lnSpcReduction="20000"/>
          </a:bodyPr>
          <a:lstStyle/>
          <a:p>
            <a:pPr>
              <a:buClrTx/>
              <a:buSzTx/>
              <a:buFont typeface="Arial" charset="0"/>
              <a:buChar char="•"/>
              <a:defRPr/>
            </a:pPr>
            <a:r>
              <a:rPr lang="en-US" sz="3300" dirty="0" err="1">
                <a:solidFill>
                  <a:srgbClr val="2D15DB"/>
                </a:solidFill>
                <a:latin typeface="Times New Roman" pitchFamily="18" charset="0"/>
                <a:cs typeface="Times New Roman" pitchFamily="18" charset="0"/>
              </a:rPr>
              <a:t>Dế</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Mèn</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giọng</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dứt</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khoát</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mạnh</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mẽ</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thể</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hiện</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sự</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bất</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bình</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kiên</a:t>
            </a:r>
            <a:r>
              <a:rPr lang="en-US" sz="3300" dirty="0">
                <a:solidFill>
                  <a:srgbClr val="2D15DB"/>
                </a:solidFill>
                <a:latin typeface="Times New Roman" pitchFamily="18" charset="0"/>
                <a:cs typeface="Times New Roman" pitchFamily="18" charset="0"/>
              </a:rPr>
              <a:t> </a:t>
            </a:r>
            <a:r>
              <a:rPr lang="en-US" sz="3300" dirty="0" err="1">
                <a:solidFill>
                  <a:srgbClr val="2D15DB"/>
                </a:solidFill>
                <a:latin typeface="Times New Roman" pitchFamily="18" charset="0"/>
                <a:cs typeface="Times New Roman" pitchFamily="18" charset="0"/>
              </a:rPr>
              <a:t>quyết</a:t>
            </a:r>
            <a:endParaRPr lang="en-US" sz="3300" dirty="0">
              <a:solidFill>
                <a:srgbClr val="2D15DB"/>
              </a:solidFill>
              <a:latin typeface="Times New Roman" pitchFamily="18" charset="0"/>
              <a:cs typeface="Times New Roman" pitchFamily="18" charset="0"/>
            </a:endParaRPr>
          </a:p>
        </p:txBody>
      </p:sp>
      <p:sp>
        <p:nvSpPr>
          <p:cNvPr id="29704" name="Content Placeholder 2"/>
          <p:cNvSpPr txBox="1">
            <a:spLocks/>
          </p:cNvSpPr>
          <p:nvPr/>
        </p:nvSpPr>
        <p:spPr bwMode="auto">
          <a:xfrm>
            <a:off x="2375297" y="1285875"/>
            <a:ext cx="4500563" cy="51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en-US" altLang="en-US" sz="2700" b="1" i="1">
                <a:solidFill>
                  <a:srgbClr val="FF0000"/>
                </a:solidFill>
                <a:latin typeface="Arial" panose="020B0604020202020204" pitchFamily="34" charset="0"/>
              </a:rPr>
              <a:t>Dế Mèn bênh vực kẻ yếu</a:t>
            </a:r>
          </a:p>
          <a:p>
            <a:pPr algn="r" eaLnBrk="1" hangingPunct="1"/>
            <a:r>
              <a:rPr lang="en-US" altLang="en-US" b="1" i="1">
                <a:solidFill>
                  <a:srgbClr val="FF0000"/>
                </a:solidFill>
                <a:latin typeface="Arial" panose="020B0604020202020204" pitchFamily="34" charset="0"/>
              </a:rPr>
              <a:t>Tô Hoài</a:t>
            </a:r>
          </a:p>
        </p:txBody>
      </p:sp>
      <p:sp>
        <p:nvSpPr>
          <p:cNvPr id="9" name="Content Placeholder 2"/>
          <p:cNvSpPr txBox="1">
            <a:spLocks/>
          </p:cNvSpPr>
          <p:nvPr/>
        </p:nvSpPr>
        <p:spPr bwMode="auto">
          <a:xfrm>
            <a:off x="1464447" y="2786058"/>
            <a:ext cx="6279579" cy="428628"/>
          </a:xfrm>
          <a:prstGeom prst="rect">
            <a:avLst/>
          </a:prstGeom>
          <a:noFill/>
          <a:ln w="9525">
            <a:noFill/>
            <a:miter lim="800000"/>
            <a:headEnd/>
            <a:tailEnd/>
          </a:ln>
          <a:effectLst/>
          <a:scene3d>
            <a:camera prst="orthographicFront"/>
            <a:lightRig rig="threePt" dir="t"/>
          </a:scene3d>
          <a:sp3d>
            <a:bevelT prst="angle"/>
          </a:sp3d>
        </p:spPr>
        <p:txBody>
          <a:bodyPr/>
          <a:lstStyle/>
          <a:p>
            <a:pPr marL="257175" indent="-257175">
              <a:spcBef>
                <a:spcPct val="20000"/>
              </a:spcBef>
              <a:buFont typeface="Arial" pitchFamily="34" charset="0"/>
              <a:buChar char="•"/>
              <a:defRPr/>
            </a:pPr>
            <a:r>
              <a:rPr lang="en-US" sz="3300" kern="0" dirty="0" err="1">
                <a:solidFill>
                  <a:srgbClr val="2D15DB"/>
                </a:solidFill>
                <a:latin typeface="Times New Roman" pitchFamily="18" charset="0"/>
                <a:cs typeface="Times New Roman" pitchFamily="18" charset="0"/>
              </a:rPr>
              <a:t>Nhà</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Trò</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giọng</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kể</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lể</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đáng</a:t>
            </a:r>
            <a:r>
              <a:rPr lang="en-US" sz="3300" kern="0" dirty="0">
                <a:solidFill>
                  <a:srgbClr val="2D15DB"/>
                </a:solidFill>
                <a:latin typeface="Times New Roman" pitchFamily="18" charset="0"/>
                <a:cs typeface="Times New Roman" pitchFamily="18" charset="0"/>
              </a:rPr>
              <a:t> </a:t>
            </a:r>
            <a:r>
              <a:rPr lang="en-US" sz="3300" kern="0" dirty="0" err="1">
                <a:solidFill>
                  <a:srgbClr val="2D15DB"/>
                </a:solidFill>
                <a:latin typeface="Times New Roman" pitchFamily="18" charset="0"/>
                <a:cs typeface="Times New Roman" pitchFamily="18" charset="0"/>
              </a:rPr>
              <a:t>thương</a:t>
            </a:r>
            <a:endParaRPr lang="en-US" sz="3300" kern="0" dirty="0">
              <a:solidFill>
                <a:srgbClr val="2D15DB"/>
              </a:solidFill>
              <a:latin typeface="Times New Roman" pitchFamily="18" charset="0"/>
              <a:cs typeface="Times New Roman" pitchFamily="18" charset="0"/>
            </a:endParaRPr>
          </a:p>
        </p:txBody>
      </p:sp>
      <p:grpSp>
        <p:nvGrpSpPr>
          <p:cNvPr id="29708" name="Group 9"/>
          <p:cNvGrpSpPr>
            <a:grpSpLocks/>
          </p:cNvGrpSpPr>
          <p:nvPr/>
        </p:nvGrpSpPr>
        <p:grpSpPr bwMode="auto">
          <a:xfrm>
            <a:off x="0" y="857250"/>
            <a:ext cx="9144000" cy="5143500"/>
            <a:chOff x="1" y="1"/>
            <a:chExt cx="9143998" cy="6857999"/>
          </a:xfrm>
        </p:grpSpPr>
        <p:grpSp>
          <p:nvGrpSpPr>
            <p:cNvPr id="29709" name="Group 58"/>
            <p:cNvGrpSpPr>
              <a:grpSpLocks/>
            </p:cNvGrpSpPr>
            <p:nvPr/>
          </p:nvGrpSpPr>
          <p:grpSpPr bwMode="auto">
            <a:xfrm>
              <a:off x="3" y="1"/>
              <a:ext cx="1285850" cy="1142986"/>
              <a:chOff x="2" y="1"/>
              <a:chExt cx="1566841" cy="1592249"/>
            </a:xfrm>
          </p:grpSpPr>
          <p:pic>
            <p:nvPicPr>
              <p:cNvPr id="29719"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83" y="1"/>
                <a:ext cx="1428760" cy="28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18" y="735010"/>
                <a:ext cx="1428760" cy="2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10" name="Group 59"/>
            <p:cNvGrpSpPr>
              <a:grpSpLocks/>
            </p:cNvGrpSpPr>
            <p:nvPr/>
          </p:nvGrpSpPr>
          <p:grpSpPr bwMode="auto">
            <a:xfrm flipH="1" flipV="1">
              <a:off x="8001023" y="5643577"/>
              <a:ext cx="1142975" cy="1214421"/>
              <a:chOff x="2" y="1"/>
              <a:chExt cx="1566841" cy="1592249"/>
            </a:xfrm>
          </p:grpSpPr>
          <p:pic>
            <p:nvPicPr>
              <p:cNvPr id="29717"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83" y="1"/>
                <a:ext cx="1428760" cy="28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18" y="735010"/>
                <a:ext cx="1428760" cy="2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11" name="Group 62"/>
            <p:cNvGrpSpPr>
              <a:grpSpLocks/>
            </p:cNvGrpSpPr>
            <p:nvPr/>
          </p:nvGrpSpPr>
          <p:grpSpPr bwMode="auto">
            <a:xfrm flipV="1">
              <a:off x="1" y="5786455"/>
              <a:ext cx="1285852" cy="1071545"/>
              <a:chOff x="2" y="1"/>
              <a:chExt cx="1566841" cy="1592249"/>
            </a:xfrm>
          </p:grpSpPr>
          <p:pic>
            <p:nvPicPr>
              <p:cNvPr id="29715"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83" y="1"/>
                <a:ext cx="1428760" cy="28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18" y="735010"/>
                <a:ext cx="1428760" cy="2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12" name="Group 65"/>
            <p:cNvGrpSpPr>
              <a:grpSpLocks/>
            </p:cNvGrpSpPr>
            <p:nvPr/>
          </p:nvGrpSpPr>
          <p:grpSpPr bwMode="auto">
            <a:xfrm flipH="1">
              <a:off x="8001024" y="1"/>
              <a:ext cx="1142975" cy="1285862"/>
              <a:chOff x="2" y="1"/>
              <a:chExt cx="1566841" cy="1592249"/>
            </a:xfrm>
          </p:grpSpPr>
          <p:pic>
            <p:nvPicPr>
              <p:cNvPr id="29713"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83" y="1"/>
                <a:ext cx="1428760" cy="28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9" descr="J0099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1518" y="735010"/>
                <a:ext cx="1428760" cy="2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78681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26">
                                            <p:txEl>
                                              <p:pRg st="0" end="0"/>
                                            </p:txEl>
                                          </p:spTgt>
                                        </p:tgtEl>
                                        <p:attrNameLst>
                                          <p:attrName>style.visibility</p:attrName>
                                        </p:attrNameLst>
                                      </p:cBhvr>
                                      <p:to>
                                        <p:strVal val="visible"/>
                                      </p:to>
                                    </p:set>
                                    <p:anim calcmode="discrete" valueType="clr">
                                      <p:cBhvr override="childStyle">
                                        <p:cTn id="7" dur="80"/>
                                        <p:tgtEl>
                                          <p:spTgt spid="256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2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5626">
                                            <p:txEl>
                                              <p:pRg st="0" end="0"/>
                                            </p:txEl>
                                          </p:spTgt>
                                        </p:tgtEl>
                                        <p:attrNameLst>
                                          <p:attrName>fill.type</p:attrName>
                                        </p:attrNameLst>
                                      </p:cBhvr>
                                      <p:to>
                                        <p:strVal val="solid"/>
                                      </p:to>
                                    </p:set>
                                  </p:childTnLst>
                                </p:cTn>
                              </p:par>
                            </p:childTnLst>
                          </p:cTn>
                        </p:par>
                        <p:par>
                          <p:cTn id="10" fill="hold" nodeType="afterGroup">
                            <p:stCondLst>
                              <p:cond delay="400"/>
                            </p:stCondLst>
                            <p:childTnLst>
                              <p:par>
                                <p:cTn id="11" presetID="5"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1000"/>
                                        <p:tgtEl>
                                          <p:spTgt spid="9"/>
                                        </p:tgtEl>
                                      </p:cBhvr>
                                    </p:animEffect>
                                  </p:childTnLst>
                                </p:cTn>
                              </p:par>
                            </p:childTnLst>
                          </p:cTn>
                        </p:par>
                        <p:par>
                          <p:cTn id="14" fill="hold" nodeType="afterGroup">
                            <p:stCondLst>
                              <p:cond delay="1400"/>
                            </p:stCondLst>
                            <p:childTnLst>
                              <p:par>
                                <p:cTn id="15" presetID="5"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228600" y="5128296"/>
            <a:ext cx="8372772" cy="1000132"/>
          </a:xfrm>
          <a:prstGeom prst="rect">
            <a:avLst/>
          </a:prstGeom>
          <a:noFill/>
          <a:ln w="9525">
            <a:noFill/>
            <a:miter lim="800000"/>
            <a:headEnd/>
            <a:tailEnd/>
          </a:ln>
          <a:effectLst/>
          <a:scene3d>
            <a:camera prst="orthographicFront"/>
            <a:lightRig rig="threePt" dir="t"/>
          </a:scene3d>
          <a:sp3d>
            <a:bevelT prst="angle"/>
          </a:sp3d>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a:buClrTx/>
              <a:buSzTx/>
              <a:buNone/>
              <a:defRPr/>
            </a:pPr>
            <a:r>
              <a:rPr lang="en-US" b="1" kern="0" dirty="0" err="1" smtClean="0">
                <a:solidFill>
                  <a:srgbClr val="0070C0"/>
                </a:solidFill>
                <a:effectLst/>
                <a:latin typeface="Times New Roman" panose="02020603050405020304" pitchFamily="18" charset="0"/>
                <a:cs typeface="Times New Roman" panose="02020603050405020304" pitchFamily="18" charset="0"/>
              </a:rPr>
              <a:t>Dê</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mèn</a:t>
            </a:r>
            <a:r>
              <a:rPr lang="en-US" b="1" kern="0" dirty="0" smtClean="0">
                <a:solidFill>
                  <a:srgbClr val="0070C0"/>
                </a:solidFill>
                <a:effectLst/>
                <a:latin typeface="Times New Roman" panose="02020603050405020304" pitchFamily="18" charset="0"/>
                <a:cs typeface="Times New Roman" panose="02020603050405020304" pitchFamily="18" charset="0"/>
              </a:rPr>
              <a:t> là </a:t>
            </a:r>
            <a:r>
              <a:rPr lang="en-US" b="1" kern="0" dirty="0" err="1" smtClean="0">
                <a:solidFill>
                  <a:srgbClr val="0070C0"/>
                </a:solidFill>
                <a:effectLst/>
                <a:latin typeface="Times New Roman" panose="02020603050405020304" pitchFamily="18" charset="0"/>
                <a:cs typeface="Times New Roman" panose="02020603050405020304" pitchFamily="18" charset="0"/>
              </a:rPr>
              <a:t>một</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loài</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côn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trùng</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cơ</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thê</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hình</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tru</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đầu</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tròn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râu</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dài</a:t>
            </a:r>
            <a:r>
              <a:rPr lang="en-US" b="1" kern="0" dirty="0" smtClean="0">
                <a:solidFill>
                  <a:srgbClr val="0070C0"/>
                </a:solidFill>
                <a:effectLst/>
                <a:latin typeface="Times New Roman" panose="02020603050405020304" pitchFamily="18" charset="0"/>
                <a:cs typeface="Times New Roman" panose="02020603050405020304" pitchFamily="18" charset="0"/>
              </a:rPr>
              <a:t>.</a:t>
            </a:r>
            <a:endParaRPr lang="en-US" b="1" kern="0" dirty="0">
              <a:solidFill>
                <a:srgbClr val="0070C0"/>
              </a:solidFill>
              <a:effectLst/>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1395"/>
          <a:stretch/>
        </p:blipFill>
        <p:spPr bwMode="auto">
          <a:xfrm>
            <a:off x="1418930" y="533400"/>
            <a:ext cx="6353470" cy="444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3950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242455" y="4943468"/>
            <a:ext cx="8372772" cy="1000132"/>
          </a:xfrm>
          <a:prstGeom prst="rect">
            <a:avLst/>
          </a:prstGeom>
          <a:noFill/>
          <a:ln w="9525">
            <a:noFill/>
            <a:miter lim="800000"/>
            <a:headEnd/>
            <a:tailEnd/>
          </a:ln>
          <a:effectLst/>
          <a:scene3d>
            <a:camera prst="orthographicFront"/>
            <a:lightRig rig="threePt" dir="t"/>
          </a:scene3d>
          <a:sp3d>
            <a:bevelT prst="angle"/>
          </a:sp3d>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algn="ctr">
              <a:buClrTx/>
              <a:buSzTx/>
              <a:buNone/>
              <a:defRPr/>
            </a:pPr>
            <a:r>
              <a:rPr lang="en-US" b="1" kern="0" dirty="0" smtClean="0">
                <a:solidFill>
                  <a:srgbClr val="0070C0"/>
                </a:solidFill>
                <a:effectLst/>
                <a:latin typeface="Times New Roman" panose="02020603050405020304" pitchFamily="18" charset="0"/>
                <a:cs typeface="Times New Roman" panose="02020603050405020304" pitchFamily="18" charset="0"/>
              </a:rPr>
              <a:t>Cỏ </a:t>
            </a:r>
            <a:r>
              <a:rPr lang="en-US" b="1" kern="0" dirty="0" err="1" smtClean="0">
                <a:solidFill>
                  <a:srgbClr val="0070C0"/>
                </a:solidFill>
                <a:effectLst/>
                <a:latin typeface="Times New Roman" panose="02020603050405020304" pitchFamily="18" charset="0"/>
                <a:cs typeface="Times New Roman" panose="02020603050405020304" pitchFamily="18" charset="0"/>
              </a:rPr>
              <a:t>xước</a:t>
            </a:r>
            <a:r>
              <a:rPr lang="en-US" b="1" kern="0" dirty="0" smtClean="0">
                <a:solidFill>
                  <a:srgbClr val="0070C0"/>
                </a:solidFill>
                <a:effectLst/>
                <a:latin typeface="Times New Roman" panose="02020603050405020304" pitchFamily="18" charset="0"/>
                <a:cs typeface="Times New Roman" panose="02020603050405020304" pitchFamily="18" charset="0"/>
              </a:rPr>
              <a:t> là </a:t>
            </a:r>
            <a:r>
              <a:rPr lang="en-US" b="1" kern="0" dirty="0" err="1" smtClean="0">
                <a:solidFill>
                  <a:srgbClr val="0070C0"/>
                </a:solidFill>
                <a:effectLst/>
                <a:latin typeface="Times New Roman" panose="02020603050405020304" pitchFamily="18" charset="0"/>
                <a:cs typeface="Times New Roman" panose="02020603050405020304" pitchFamily="18" charset="0"/>
              </a:rPr>
              <a:t>loài</a:t>
            </a:r>
            <a:r>
              <a:rPr lang="en-US" b="1" kern="0" dirty="0" smtClean="0">
                <a:solidFill>
                  <a:srgbClr val="0070C0"/>
                </a:solidFill>
                <a:effectLst/>
                <a:latin typeface="Times New Roman" panose="02020603050405020304" pitchFamily="18" charset="0"/>
                <a:cs typeface="Times New Roman" panose="02020603050405020304" pitchFamily="18" charset="0"/>
              </a:rPr>
              <a:t> cỏ có quả </a:t>
            </a:r>
            <a:r>
              <a:rPr lang="en-US" b="1" kern="0" dirty="0" err="1" smtClean="0">
                <a:solidFill>
                  <a:srgbClr val="0070C0"/>
                </a:solidFill>
                <a:effectLst/>
                <a:latin typeface="Times New Roman" panose="02020603050405020304" pitchFamily="18" charset="0"/>
                <a:cs typeface="Times New Roman" panose="02020603050405020304" pitchFamily="18" charset="0"/>
              </a:rPr>
              <a:t>nhọn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như</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gai</a:t>
            </a:r>
            <a:r>
              <a:rPr lang="en-US" b="1" kern="0" dirty="0" smtClean="0">
                <a:solidFill>
                  <a:srgbClr val="0070C0"/>
                </a:solidFill>
                <a:effectLst/>
                <a:latin typeface="Times New Roman" panose="02020603050405020304" pitchFamily="18" charset="0"/>
                <a:cs typeface="Times New Roman" panose="02020603050405020304" pitchFamily="18" charset="0"/>
              </a:rPr>
              <a:t>, hay </a:t>
            </a:r>
            <a:r>
              <a:rPr lang="en-US" b="1" kern="0" dirty="0" err="1" smtClean="0">
                <a:solidFill>
                  <a:srgbClr val="0070C0"/>
                </a:solidFill>
                <a:effectLst/>
                <a:latin typeface="Times New Roman" panose="02020603050405020304" pitchFamily="18" charset="0"/>
                <a:cs typeface="Times New Roman" panose="02020603050405020304" pitchFamily="18" charset="0"/>
              </a:rPr>
              <a:t>bám</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vào</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quần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áo</a:t>
            </a:r>
            <a:r>
              <a:rPr lang="en-US" b="1" kern="0" dirty="0" smtClean="0">
                <a:solidFill>
                  <a:srgbClr val="0070C0"/>
                </a:solidFill>
                <a:effectLst/>
                <a:latin typeface="Times New Roman" panose="02020603050405020304" pitchFamily="18" charset="0"/>
                <a:cs typeface="Times New Roman" panose="02020603050405020304" pitchFamily="18" charset="0"/>
              </a:rPr>
              <a:t>.</a:t>
            </a:r>
            <a:endParaRPr lang="en-US" b="1" kern="0" dirty="0">
              <a:solidFill>
                <a:srgbClr val="0070C0"/>
              </a:solidFill>
              <a:effectLst/>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533400"/>
            <a:ext cx="5257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509" y="569190"/>
            <a:ext cx="3782291" cy="346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631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242455" y="5257800"/>
            <a:ext cx="8372772" cy="1000132"/>
          </a:xfrm>
          <a:prstGeom prst="rect">
            <a:avLst/>
          </a:prstGeom>
          <a:noFill/>
          <a:ln w="9525">
            <a:noFill/>
            <a:miter lim="800000"/>
            <a:headEnd/>
            <a:tailEnd/>
          </a:ln>
          <a:effectLst/>
          <a:scene3d>
            <a:camera prst="orthographicFront"/>
            <a:lightRig rig="threePt" dir="t"/>
          </a:scene3d>
          <a:sp3d>
            <a:bevelT prst="angle"/>
          </a:sp3d>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algn="ctr">
              <a:buClrTx/>
              <a:buSzTx/>
              <a:buNone/>
              <a:defRPr/>
            </a:pPr>
            <a:r>
              <a:rPr lang="en-US" b="1" kern="0" dirty="0" err="1" smtClean="0">
                <a:solidFill>
                  <a:srgbClr val="0070C0"/>
                </a:solidFill>
                <a:effectLst/>
                <a:latin typeface="Times New Roman" panose="02020603050405020304" pitchFamily="18" charset="0"/>
                <a:cs typeface="Times New Roman" panose="02020603050405020304" pitchFamily="18" charset="0"/>
              </a:rPr>
              <a:t>Nha</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tro</a:t>
            </a:r>
            <a:r>
              <a:rPr lang="en-US" b="1" kern="0" dirty="0" smtClean="0">
                <a:solidFill>
                  <a:srgbClr val="0070C0"/>
                </a:solidFill>
                <a:effectLst/>
                <a:latin typeface="Times New Roman" panose="02020603050405020304" pitchFamily="18" charset="0"/>
                <a:cs typeface="Times New Roman" panose="02020603050405020304" pitchFamily="18" charset="0"/>
              </a:rPr>
              <a:t>̀ là </a:t>
            </a:r>
            <a:r>
              <a:rPr lang="en-US" b="1" kern="0" dirty="0" err="1" smtClean="0">
                <a:solidFill>
                  <a:srgbClr val="0070C0"/>
                </a:solidFill>
                <a:effectLst/>
                <a:latin typeface="Times New Roman" panose="02020603050405020304" pitchFamily="18" charset="0"/>
                <a:cs typeface="Times New Roman" panose="02020603050405020304" pitchFamily="18" charset="0"/>
              </a:rPr>
              <a:t>loài</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côn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trùng</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nho</a:t>
            </a:r>
            <a:r>
              <a:rPr lang="en-US" b="1" kern="0" dirty="0" smtClean="0">
                <a:solidFill>
                  <a:srgbClr val="0070C0"/>
                </a:solidFill>
                <a:effectLst/>
                <a:latin typeface="Times New Roman" panose="02020603050405020304" pitchFamily="18" charset="0"/>
                <a:cs typeface="Times New Roman" panose="02020603050405020304" pitchFamily="18" charset="0"/>
              </a:rPr>
              <a:t>̉ họ </a:t>
            </a:r>
            <a:r>
              <a:rPr lang="en-US" b="1" kern="0" dirty="0" err="1" smtClean="0">
                <a:solidFill>
                  <a:srgbClr val="0070C0"/>
                </a:solidFill>
                <a:effectLst/>
                <a:latin typeface="Times New Roman" panose="02020603050405020304" pitchFamily="18" charset="0"/>
                <a:cs typeface="Times New Roman" panose="02020603050405020304" pitchFamily="18" charset="0"/>
              </a:rPr>
              <a:t>bướm</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thường</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sống</a:t>
            </a:r>
            <a:r>
              <a:rPr lang="en-US" b="1" kern="0" dirty="0" smtClean="0">
                <a:solidFill>
                  <a:srgbClr val="0070C0"/>
                </a:solidFill>
                <a:effectLst/>
                <a:latin typeface="Times New Roman" panose="02020603050405020304" pitchFamily="18" charset="0"/>
                <a:cs typeface="Times New Roman" panose="02020603050405020304" pitchFamily="18" charset="0"/>
              </a:rPr>
              <a:t> ở </a:t>
            </a:r>
            <a:r>
              <a:rPr lang="en-US" b="1" kern="0" dirty="0" err="1" smtClean="0">
                <a:solidFill>
                  <a:srgbClr val="0070C0"/>
                </a:solidFill>
                <a:effectLst/>
                <a:latin typeface="Times New Roman" panose="02020603050405020304" pitchFamily="18" charset="0"/>
                <a:cs typeface="Times New Roman" panose="02020603050405020304" pitchFamily="18" charset="0"/>
              </a:rPr>
              <a:t>bụi</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rậm</a:t>
            </a:r>
            <a:r>
              <a:rPr lang="en-US" b="1" kern="0" dirty="0" smtClean="0">
                <a:solidFill>
                  <a:srgbClr val="0070C0"/>
                </a:solidFill>
                <a:effectLst/>
                <a:latin typeface="Times New Roman" panose="02020603050405020304" pitchFamily="18" charset="0"/>
                <a:cs typeface="Times New Roman" panose="02020603050405020304" pitchFamily="18" charset="0"/>
              </a:rPr>
              <a:t>.</a:t>
            </a:r>
            <a:endParaRPr lang="en-US" b="1" kern="0" dirty="0">
              <a:solidFill>
                <a:srgbClr val="0070C0"/>
              </a:solidFill>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54864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998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rot="537032">
            <a:off x="885824" y="309830"/>
            <a:ext cx="7858125" cy="4629150"/>
          </a:xfrm>
          <a:prstGeom prst="cloud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14513" y="1776947"/>
            <a:ext cx="6443663" cy="707886"/>
          </a:xfrm>
          <a:prstGeom prst="rect">
            <a:avLst/>
          </a:prstGeom>
          <a:noFill/>
        </p:spPr>
        <p:txBody>
          <a:bodyPr wrap="square" rtlCol="0">
            <a:spAutoFit/>
          </a:bodyPr>
          <a:lstStyle/>
          <a:p>
            <a:pPr algn="ctr"/>
            <a:r>
              <a:rPr lang="vi-VN" sz="4000" b="1" dirty="0" smtClean="0">
                <a:latin typeface="+mj-lt"/>
              </a:rPr>
              <a:t>KHỞI ĐỘNG</a:t>
            </a:r>
            <a:endParaRPr lang="en-US" sz="4000" b="1" dirty="0">
              <a:latin typeface="+mj-lt"/>
            </a:endParaRPr>
          </a:p>
        </p:txBody>
      </p:sp>
    </p:spTree>
    <p:extLst>
      <p:ext uri="{BB962C8B-B14F-4D97-AF65-F5344CB8AC3E}">
        <p14:creationId xmlns:p14="http://schemas.microsoft.com/office/powerpoint/2010/main" val="19874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256310" y="5413375"/>
            <a:ext cx="8372772" cy="1000132"/>
          </a:xfrm>
          <a:prstGeom prst="rect">
            <a:avLst/>
          </a:prstGeom>
          <a:noFill/>
          <a:ln w="9525">
            <a:noFill/>
            <a:miter lim="800000"/>
            <a:headEnd/>
            <a:tailEnd/>
          </a:ln>
          <a:effectLst/>
          <a:scene3d>
            <a:camera prst="orthographicFront"/>
            <a:lightRig rig="threePt" dir="t"/>
          </a:scene3d>
          <a:sp3d>
            <a:bevelT prst="angle"/>
          </a:sp3d>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algn="ctr">
              <a:buClrTx/>
              <a:buSzTx/>
              <a:buNone/>
              <a:defRPr/>
            </a:pPr>
            <a:r>
              <a:rPr lang="en-US" b="1" kern="0" dirty="0" err="1" smtClean="0">
                <a:solidFill>
                  <a:srgbClr val="0070C0"/>
                </a:solidFill>
                <a:effectLst/>
                <a:latin typeface="Times New Roman" panose="02020603050405020304" pitchFamily="18" charset="0"/>
                <a:cs typeface="Times New Roman" panose="02020603050405020304" pitchFamily="18" charset="0"/>
              </a:rPr>
              <a:t>Áo</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thâm</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áo</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màu</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đen</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hoặc</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màu</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nga</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vê</a:t>
            </a:r>
            <a:r>
              <a:rPr lang="en-US" b="1" kern="0" dirty="0" smtClean="0">
                <a:solidFill>
                  <a:srgbClr val="0070C0"/>
                </a:solidFill>
                <a:effectLst/>
                <a:latin typeface="Times New Roman" panose="02020603050405020304" pitchFamily="18" charset="0"/>
                <a:cs typeface="Times New Roman" panose="02020603050405020304" pitchFamily="18" charset="0"/>
              </a:rPr>
              <a:t>̀ </a:t>
            </a:r>
            <a:r>
              <a:rPr lang="en-US" b="1" kern="0" dirty="0" err="1" smtClean="0">
                <a:solidFill>
                  <a:srgbClr val="0070C0"/>
                </a:solidFill>
                <a:effectLst/>
                <a:latin typeface="Times New Roman" panose="02020603050405020304" pitchFamily="18" charset="0"/>
                <a:cs typeface="Times New Roman" panose="02020603050405020304" pitchFamily="18" charset="0"/>
              </a:rPr>
              <a:t>đen</a:t>
            </a:r>
            <a:endParaRPr lang="en-US" b="1" kern="0" dirty="0">
              <a:solidFill>
                <a:srgbClr val="0070C0"/>
              </a:solidFill>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152400"/>
            <a:ext cx="4376737"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803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457200" y="228600"/>
            <a:ext cx="2671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i="1" dirty="0">
                <a:solidFill>
                  <a:schemeClr val="bg2"/>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Tìm</a:t>
            </a:r>
            <a:r>
              <a:rPr lang="en-US" altLang="en-US" sz="2800" b="1" i="1" dirty="0">
                <a:solidFill>
                  <a:srgbClr val="C00000"/>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hiểu</a:t>
            </a:r>
            <a:r>
              <a:rPr lang="en-US" altLang="en-US" sz="2800" b="1" i="1" dirty="0">
                <a:solidFill>
                  <a:srgbClr val="C00000"/>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bài</a:t>
            </a:r>
            <a:r>
              <a:rPr lang="en-US" altLang="en-US" sz="2800" b="1" i="1" dirty="0">
                <a:solidFill>
                  <a:srgbClr val="C00000"/>
                </a:solidFill>
                <a:latin typeface="Times New Roman" pitchFamily="18" charset="0"/>
                <a:cs typeface="Times New Roman" pitchFamily="18" charset="0"/>
              </a:rPr>
              <a:t>:</a:t>
            </a:r>
          </a:p>
        </p:txBody>
      </p:sp>
      <p:sp>
        <p:nvSpPr>
          <p:cNvPr id="5" name="Text Box 20"/>
          <p:cNvSpPr txBox="1">
            <a:spLocks noChangeArrowheads="1"/>
          </p:cNvSpPr>
          <p:nvPr/>
        </p:nvSpPr>
        <p:spPr bwMode="auto">
          <a:xfrm>
            <a:off x="385762" y="1244918"/>
            <a:ext cx="8572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800" dirty="0" smtClean="0">
                <a:solidFill>
                  <a:schemeClr val="bg2"/>
                </a:solidFill>
                <a:latin typeface="Arial" charset="0"/>
              </a:rPr>
              <a:t> </a:t>
            </a:r>
            <a:r>
              <a:rPr lang="en-US" altLang="en-US" dirty="0" smtClean="0">
                <a:solidFill>
                  <a:schemeClr val="bg2"/>
                </a:solidFill>
                <a:latin typeface="Arial" charset="0"/>
                <a:sym typeface="Wingdings" pitchFamily="2" charset="2"/>
              </a:rPr>
              <a:t> </a:t>
            </a:r>
            <a:r>
              <a:rPr lang="vi-VN" altLang="en-US" b="1" i="1" dirty="0" smtClean="0">
                <a:solidFill>
                  <a:srgbClr val="C00000"/>
                </a:solidFill>
                <a:latin typeface="Times New Roman" pitchFamily="18" charset="0"/>
                <a:cs typeface="Times New Roman" pitchFamily="18" charset="0"/>
              </a:rPr>
              <a:t>Truyện có những nhân vật chính nào ?</a:t>
            </a:r>
            <a:endParaRPr lang="en-US" altLang="en-US" b="1" i="1" dirty="0">
              <a:solidFill>
                <a:srgbClr val="C00000"/>
              </a:solidFill>
              <a:latin typeface="Times New Roman" pitchFamily="18" charset="0"/>
              <a:cs typeface="Times New Roman" pitchFamily="18" charset="0"/>
            </a:endParaRPr>
          </a:p>
        </p:txBody>
      </p:sp>
      <p:sp>
        <p:nvSpPr>
          <p:cNvPr id="6" name="Text Box 20"/>
          <p:cNvSpPr txBox="1">
            <a:spLocks noChangeArrowheads="1"/>
          </p:cNvSpPr>
          <p:nvPr/>
        </p:nvSpPr>
        <p:spPr bwMode="auto">
          <a:xfrm>
            <a:off x="259556" y="1991696"/>
            <a:ext cx="8967787" cy="1077218"/>
          </a:xfrm>
          <a:prstGeom prst="rect">
            <a:avLst/>
          </a:prstGeom>
          <a:noFill/>
          <a:ln w="9525">
            <a:noFill/>
            <a:miter lim="800000"/>
            <a:headEnd/>
            <a:tailEnd/>
          </a:ln>
        </p:spPr>
        <p:txBody>
          <a:bodyPr wrap="square">
            <a:spAutoFit/>
          </a:bodyPr>
          <a:lstStyle/>
          <a:p>
            <a:pPr eaLnBrk="1" hangingPunct="1">
              <a:spcBef>
                <a:spcPts val="0"/>
              </a:spcBef>
              <a:defRPr/>
            </a:pPr>
            <a:r>
              <a:rPr lang="vi-VN" sz="3200" b="1" dirty="0" smtClean="0">
                <a:solidFill>
                  <a:schemeClr val="tx2">
                    <a:lumMod val="50000"/>
                  </a:schemeClr>
                </a:solidFill>
                <a:latin typeface="Times New Roman" panose="02020603050405020304" pitchFamily="18" charset="0"/>
                <a:cs typeface="Times New Roman" panose="02020603050405020304" pitchFamily="18" charset="0"/>
              </a:rPr>
              <a:t>Chuyện có những nhân vật chính là Dế Mèn, Nhà Trò và bọn nhện.</a:t>
            </a:r>
            <a:endParaRPr 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7" name="Text Box 20"/>
          <p:cNvSpPr txBox="1">
            <a:spLocks noChangeArrowheads="1"/>
          </p:cNvSpPr>
          <p:nvPr/>
        </p:nvSpPr>
        <p:spPr bwMode="auto">
          <a:xfrm>
            <a:off x="657744" y="3230917"/>
            <a:ext cx="8786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vi-VN" altLang="en-US" b="1" i="1" dirty="0" smtClean="0">
                <a:solidFill>
                  <a:srgbClr val="C00000"/>
                </a:solidFill>
                <a:latin typeface="Times New Roman" pitchFamily="18" charset="0"/>
                <a:cs typeface="Times New Roman" pitchFamily="18" charset="0"/>
              </a:rPr>
              <a:t>Kẻ yếu được Dế Mèn bênh vực là ai ?</a:t>
            </a:r>
            <a:endParaRPr lang="en-US" altLang="en-US" sz="3600" b="1" i="1" dirty="0">
              <a:solidFill>
                <a:srgbClr val="C00000"/>
              </a:solidFill>
              <a:latin typeface="Times New Roman" pitchFamily="18" charset="0"/>
              <a:cs typeface="Times New Roman" pitchFamily="18" charset="0"/>
            </a:endParaRPr>
          </a:p>
        </p:txBody>
      </p:sp>
      <p:sp>
        <p:nvSpPr>
          <p:cNvPr id="8" name="Text Box 20"/>
          <p:cNvSpPr txBox="1">
            <a:spLocks noChangeArrowheads="1"/>
          </p:cNvSpPr>
          <p:nvPr/>
        </p:nvSpPr>
        <p:spPr bwMode="auto">
          <a:xfrm>
            <a:off x="314325" y="3916140"/>
            <a:ext cx="8715375" cy="584775"/>
          </a:xfrm>
          <a:prstGeom prst="rect">
            <a:avLst/>
          </a:prstGeom>
          <a:noFill/>
          <a:ln w="9525">
            <a:noFill/>
            <a:miter lim="800000"/>
            <a:headEnd/>
            <a:tailEnd/>
          </a:ln>
        </p:spPr>
        <p:txBody>
          <a:bodyPr>
            <a:spAutoFit/>
          </a:bodyPr>
          <a:lstStyle/>
          <a:p>
            <a:pPr eaLnBrk="1" hangingPunct="1">
              <a:spcBef>
                <a:spcPts val="0"/>
              </a:spcBef>
              <a:defRPr/>
            </a:pPr>
            <a:r>
              <a:rPr lang="vi-VN" sz="3200" b="1" dirty="0" smtClean="0">
                <a:solidFill>
                  <a:schemeClr val="tx2">
                    <a:lumMod val="50000"/>
                  </a:schemeClr>
                </a:solidFill>
                <a:latin typeface="+mj-lt"/>
                <a:cs typeface="Arial" panose="020B0604020202020204" pitchFamily="34" charset="0"/>
                <a:sym typeface="Wingdings" pitchFamily="2" charset="2"/>
              </a:rPr>
              <a:t>Kẻ yếu được Dế Mèn bênh vực là chị Nhà Trò.</a:t>
            </a:r>
            <a:endParaRPr lang="en-US" sz="3200" b="1" dirty="0">
              <a:solidFill>
                <a:schemeClr val="tx2">
                  <a:lumMod val="5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2580354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457200" y="228600"/>
            <a:ext cx="2671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vi-VN" altLang="en-US" sz="2800" b="1" i="1" dirty="0" smtClean="0">
                <a:latin typeface="Times New Roman" pitchFamily="18" charset="0"/>
                <a:cs typeface="Times New Roman" pitchFamily="18" charset="0"/>
              </a:rPr>
              <a:t>Đọc đoạn 1 :</a:t>
            </a:r>
            <a:endParaRPr lang="en-US" altLang="en-US" sz="2800" b="1" i="1" dirty="0">
              <a:latin typeface="Times New Roman" pitchFamily="18" charset="0"/>
              <a:cs typeface="Times New Roman" pitchFamily="18" charset="0"/>
            </a:endParaRPr>
          </a:p>
        </p:txBody>
      </p:sp>
      <p:sp>
        <p:nvSpPr>
          <p:cNvPr id="5" name="Text Box 20"/>
          <p:cNvSpPr txBox="1">
            <a:spLocks noChangeArrowheads="1"/>
          </p:cNvSpPr>
          <p:nvPr/>
        </p:nvSpPr>
        <p:spPr bwMode="auto">
          <a:xfrm>
            <a:off x="259556" y="1074225"/>
            <a:ext cx="8572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vi-VN" altLang="en-US" b="1" i="1" dirty="0" smtClean="0">
                <a:solidFill>
                  <a:srgbClr val="FF0000"/>
                </a:solidFill>
                <a:latin typeface="+mj-lt"/>
              </a:rPr>
              <a:t>(?) Dế Mèn nhìn thấy Nhà Trò trong hoàn cảnh như thế nào ?</a:t>
            </a:r>
            <a:endParaRPr lang="en-US" altLang="en-US" sz="3600" b="1" i="1" dirty="0">
              <a:solidFill>
                <a:srgbClr val="FF0000"/>
              </a:solidFill>
              <a:latin typeface="+mj-lt"/>
              <a:cs typeface="Times New Roman" pitchFamily="18" charset="0"/>
            </a:endParaRPr>
          </a:p>
        </p:txBody>
      </p:sp>
      <p:sp>
        <p:nvSpPr>
          <p:cNvPr id="6" name="Text Box 20"/>
          <p:cNvSpPr txBox="1">
            <a:spLocks noChangeArrowheads="1"/>
          </p:cNvSpPr>
          <p:nvPr/>
        </p:nvSpPr>
        <p:spPr bwMode="auto">
          <a:xfrm>
            <a:off x="259556" y="2473193"/>
            <a:ext cx="8967787" cy="1077218"/>
          </a:xfrm>
          <a:prstGeom prst="rect">
            <a:avLst/>
          </a:prstGeom>
          <a:noFill/>
          <a:ln w="9525">
            <a:noFill/>
            <a:miter lim="800000"/>
            <a:headEnd/>
            <a:tailEnd/>
          </a:ln>
        </p:spPr>
        <p:txBody>
          <a:bodyPr wrap="square">
            <a:spAutoFit/>
          </a:bodyPr>
          <a:lstStyle/>
          <a:p>
            <a:pPr eaLnBrk="1" hangingPunct="1">
              <a:spcBef>
                <a:spcPts val="0"/>
              </a:spcBef>
              <a:defRPr/>
            </a:pPr>
            <a:r>
              <a:rPr lang="vi-VN" sz="3200" b="1" dirty="0" smtClean="0">
                <a:solidFill>
                  <a:schemeClr val="tx2">
                    <a:lumMod val="50000"/>
                  </a:schemeClr>
                </a:solidFill>
                <a:latin typeface="Times New Roman" panose="02020603050405020304" pitchFamily="18" charset="0"/>
                <a:cs typeface="Times New Roman" panose="02020603050405020304" pitchFamily="18" charset="0"/>
              </a:rPr>
              <a:t>Dế Mèn nhìn thấy chị Nhà Trò khi chị đang ngồi gục đầu khóc tỉ tê bên tảng đá cuội.</a:t>
            </a:r>
            <a:endParaRPr 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752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457200" y="228600"/>
            <a:ext cx="2671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i="1" dirty="0">
                <a:solidFill>
                  <a:schemeClr val="bg2"/>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Tìm</a:t>
            </a:r>
            <a:r>
              <a:rPr lang="en-US" altLang="en-US" sz="2800" b="1" i="1" dirty="0">
                <a:solidFill>
                  <a:srgbClr val="C00000"/>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hiểu</a:t>
            </a:r>
            <a:r>
              <a:rPr lang="en-US" altLang="en-US" sz="2800" b="1" i="1" dirty="0">
                <a:solidFill>
                  <a:srgbClr val="C00000"/>
                </a:solidFill>
                <a:latin typeface="Times New Roman" pitchFamily="18" charset="0"/>
                <a:cs typeface="Times New Roman" pitchFamily="18" charset="0"/>
              </a:rPr>
              <a:t> </a:t>
            </a:r>
            <a:r>
              <a:rPr lang="en-US" altLang="en-US" sz="2800" b="1" i="1" dirty="0" err="1">
                <a:solidFill>
                  <a:srgbClr val="C00000"/>
                </a:solidFill>
                <a:latin typeface="Times New Roman" pitchFamily="18" charset="0"/>
                <a:cs typeface="Times New Roman" pitchFamily="18" charset="0"/>
              </a:rPr>
              <a:t>bài</a:t>
            </a:r>
            <a:r>
              <a:rPr lang="en-US" altLang="en-US" sz="2800" b="1" i="1" dirty="0">
                <a:solidFill>
                  <a:srgbClr val="C00000"/>
                </a:solidFill>
                <a:latin typeface="Times New Roman" pitchFamily="18" charset="0"/>
                <a:cs typeface="Times New Roman" pitchFamily="18" charset="0"/>
              </a:rPr>
              <a:t>:</a:t>
            </a:r>
          </a:p>
        </p:txBody>
      </p:sp>
      <p:sp>
        <p:nvSpPr>
          <p:cNvPr id="5" name="Text Box 20"/>
          <p:cNvSpPr txBox="1">
            <a:spLocks noChangeArrowheads="1"/>
          </p:cNvSpPr>
          <p:nvPr/>
        </p:nvSpPr>
        <p:spPr bwMode="auto">
          <a:xfrm>
            <a:off x="111125" y="752475"/>
            <a:ext cx="857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000" dirty="0">
                <a:solidFill>
                  <a:schemeClr val="bg2"/>
                </a:solidFill>
                <a:latin typeface="Arial" charset="0"/>
              </a:rPr>
              <a:t> </a:t>
            </a:r>
            <a:r>
              <a:rPr lang="en-US" altLang="en-US" sz="2400" dirty="0">
                <a:solidFill>
                  <a:schemeClr val="bg2"/>
                </a:solidFill>
                <a:latin typeface="Arial" charset="0"/>
                <a:sym typeface="Wingdings" pitchFamily="2" charset="2"/>
              </a:rPr>
              <a:t> </a:t>
            </a:r>
            <a:r>
              <a:rPr lang="en-US" altLang="en-US" sz="2400" b="1" i="1" dirty="0">
                <a:solidFill>
                  <a:srgbClr val="C00000"/>
                </a:solidFill>
                <a:latin typeface="Times New Roman" pitchFamily="18" charset="0"/>
                <a:cs typeface="Times New Roman" pitchFamily="18" charset="0"/>
                <a:sym typeface="Wingdings" pitchFamily="2" charset="2"/>
              </a:rPr>
              <a:t>1.</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Tìm</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những</a:t>
            </a:r>
            <a:r>
              <a:rPr lang="en-US" altLang="en-US" sz="2400" b="1" i="1" dirty="0">
                <a:solidFill>
                  <a:srgbClr val="C00000"/>
                </a:solidFill>
                <a:latin typeface="Times New Roman" pitchFamily="18" charset="0"/>
                <a:cs typeface="Times New Roman" pitchFamily="18" charset="0"/>
              </a:rPr>
              <a:t> chi </a:t>
            </a:r>
            <a:r>
              <a:rPr lang="en-US" altLang="en-US" sz="2400" b="1" i="1" dirty="0" err="1">
                <a:solidFill>
                  <a:srgbClr val="C00000"/>
                </a:solidFill>
                <a:latin typeface="Times New Roman" pitchFamily="18" charset="0"/>
                <a:cs typeface="Times New Roman" pitchFamily="18" charset="0"/>
              </a:rPr>
              <a:t>tiết</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cho</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thấy</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chị</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Nhà</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Trò</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rất</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yếu</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ớt</a:t>
            </a:r>
            <a:r>
              <a:rPr lang="en-US" altLang="en-US" sz="2400" b="1" i="1" dirty="0">
                <a:solidFill>
                  <a:srgbClr val="C00000"/>
                </a:solidFill>
                <a:latin typeface="Times New Roman" pitchFamily="18" charset="0"/>
                <a:cs typeface="Times New Roman" pitchFamily="18" charset="0"/>
              </a:rPr>
              <a:t>. </a:t>
            </a:r>
          </a:p>
        </p:txBody>
      </p:sp>
      <p:sp>
        <p:nvSpPr>
          <p:cNvPr id="6" name="Text Box 20"/>
          <p:cNvSpPr txBox="1">
            <a:spLocks noChangeArrowheads="1"/>
          </p:cNvSpPr>
          <p:nvPr/>
        </p:nvSpPr>
        <p:spPr bwMode="auto">
          <a:xfrm>
            <a:off x="176212" y="1371600"/>
            <a:ext cx="8967787" cy="1569660"/>
          </a:xfrm>
          <a:prstGeom prst="rect">
            <a:avLst/>
          </a:prstGeom>
          <a:noFill/>
          <a:ln w="9525">
            <a:noFill/>
            <a:miter lim="800000"/>
            <a:headEnd/>
            <a:tailEnd/>
          </a:ln>
        </p:spPr>
        <p:txBody>
          <a:bodyPr wrap="square">
            <a:spAutoFit/>
          </a:bodyPr>
          <a:lstStyle/>
          <a:p>
            <a:pPr eaLnBrk="1" hangingPunct="1">
              <a:spcBef>
                <a:spcPts val="0"/>
              </a:spcBef>
              <a:buFont typeface="Arial" pitchFamily="34" charset="0"/>
              <a:buChar cha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Thân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hình</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chị</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bé</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nhỏ</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gầy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yếu</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người</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bự</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những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phấn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như</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mới</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lột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p>
          <a:p>
            <a:pPr eaLnBrk="1" hangingPunct="1">
              <a:spcBef>
                <a:spcPts val="0"/>
              </a:spcBef>
              <a:buFont typeface="Arial" pitchFamily="34" charset="0"/>
              <a:buChar char="•"/>
              <a:defRPr/>
            </a:pP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Cánh</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chị</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mỏng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ngắn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chùn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chùn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quá</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yếu</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lại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chưa</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quen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mở</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p>
          <a:p>
            <a:pPr eaLnBrk="1" hangingPunct="1">
              <a:spcBef>
                <a:spcPts val="0"/>
              </a:spcBef>
              <a:buFont typeface="Arial" pitchFamily="34" charset="0"/>
              <a:buChar char="•"/>
              <a:defRPr/>
            </a:pP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Vì</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ốm</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yếu</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chị</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kiếm</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bữa</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cũng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chẳng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đủ</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lâm</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vào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cảnh</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nghèo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túng</a:t>
            </a:r>
            <a:r>
              <a:rPr lang="en-US" sz="24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7" name="Text Box 20"/>
          <p:cNvSpPr txBox="1">
            <a:spLocks noChangeArrowheads="1"/>
          </p:cNvSpPr>
          <p:nvPr/>
        </p:nvSpPr>
        <p:spPr bwMode="auto">
          <a:xfrm>
            <a:off x="111125" y="3175000"/>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000" b="1" i="1" dirty="0">
                <a:solidFill>
                  <a:srgbClr val="C00000"/>
                </a:solidFill>
                <a:latin typeface="Times New Roman" pitchFamily="18" charset="0"/>
                <a:cs typeface="Times New Roman" pitchFamily="18" charset="0"/>
              </a:rPr>
              <a:t> </a:t>
            </a:r>
            <a:r>
              <a:rPr lang="en-US" altLang="en-US" sz="2400" b="1" i="1" dirty="0">
                <a:solidFill>
                  <a:srgbClr val="C00000"/>
                </a:solidFill>
                <a:latin typeface="Times New Roman" pitchFamily="18" charset="0"/>
                <a:cs typeface="Times New Roman" pitchFamily="18" charset="0"/>
                <a:sym typeface="Wingdings" pitchFamily="2" charset="2"/>
              </a:rPr>
              <a:t> 2.</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Nhà</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Trò</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bị</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bọn</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nhện</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ức</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hiếp</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đe</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dọa</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như</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thế</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nào</a:t>
            </a:r>
            <a:r>
              <a:rPr lang="en-US" altLang="en-US" sz="2400" b="1" i="1" dirty="0">
                <a:solidFill>
                  <a:srgbClr val="C00000"/>
                </a:solidFill>
                <a:latin typeface="Times New Roman" pitchFamily="18" charset="0"/>
                <a:cs typeface="Times New Roman" pitchFamily="18" charset="0"/>
              </a:rPr>
              <a:t> ? </a:t>
            </a:r>
          </a:p>
        </p:txBody>
      </p:sp>
      <p:sp>
        <p:nvSpPr>
          <p:cNvPr id="8" name="Text Box 20"/>
          <p:cNvSpPr txBox="1">
            <a:spLocks noChangeArrowheads="1"/>
          </p:cNvSpPr>
          <p:nvPr/>
        </p:nvSpPr>
        <p:spPr bwMode="auto">
          <a:xfrm>
            <a:off x="214313" y="3549650"/>
            <a:ext cx="8715375" cy="1570038"/>
          </a:xfrm>
          <a:prstGeom prst="rect">
            <a:avLst/>
          </a:prstGeom>
          <a:noFill/>
          <a:ln w="9525">
            <a:noFill/>
            <a:miter lim="800000"/>
            <a:headEnd/>
            <a:tailEnd/>
          </a:ln>
        </p:spPr>
        <p:txBody>
          <a:bodyPr>
            <a:spAutoFit/>
          </a:bodyPr>
          <a:lstStyle/>
          <a:p>
            <a:pPr eaLnBrk="1" hangingPunct="1">
              <a:spcBef>
                <a:spcPts val="0"/>
              </a:spcBef>
              <a:defRPr/>
            </a:pPr>
            <a:r>
              <a:rPr lang="en-US" sz="2400" b="1" dirty="0">
                <a:solidFill>
                  <a:schemeClr val="tx2">
                    <a:lumMod val="50000"/>
                  </a:schemeClr>
                </a:solidFill>
                <a:latin typeface="Arial" pitchFamily="34" charset="0"/>
                <a:cs typeface="Arial" panose="020B0604020202020204" pitchFamily="34"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Trước</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đây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mẹ</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Nhà</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Trò</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có</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vay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lương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ăn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của</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bọn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nhện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Sau</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đấy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chưa</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trả</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được</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thì</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đã</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chết</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Nhà</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Trò</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ốm</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yếu</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kiếm</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không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đủ</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ăn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không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trả</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được</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nợ</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Bọn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nhện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đã</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đánh</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Nhà</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Trò</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mấy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bận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Lần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này</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chúng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chăng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tơ</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chặn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đường</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đe</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dọa</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bắt</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chị</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ăn</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thịt</a:t>
            </a:r>
            <a:r>
              <a:rPr lang="en-US" sz="2400" b="1" dirty="0">
                <a:solidFill>
                  <a:schemeClr val="tx2">
                    <a:lumMod val="50000"/>
                  </a:schemeClr>
                </a:solidFill>
                <a:latin typeface="Times New Roman" panose="02020603050405020304" pitchFamily="18" charset="0"/>
                <a:cs typeface="Times New Roman" panose="02020603050405020304" pitchFamily="18" charset="0"/>
                <a:sym typeface="Wingdings" pitchFamily="2" charset="2"/>
              </a:rPr>
              <a:t>.</a:t>
            </a:r>
            <a:endParaRPr lang="en-US" sz="24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304800" y="5313402"/>
            <a:ext cx="86248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en-US" altLang="en-US" sz="3000" b="1" i="1" dirty="0" err="1" smtClean="0">
                <a:solidFill>
                  <a:srgbClr val="0070C0"/>
                </a:solidFill>
                <a:latin typeface="Times New Roman" pitchFamily="18" charset="0"/>
                <a:cs typeface="Times New Roman" pitchFamily="18" charset="0"/>
                <a:sym typeface="Wingdings" pitchFamily="2" charset="2"/>
              </a:rPr>
              <a:t>Hoàn</a:t>
            </a:r>
            <a:r>
              <a:rPr lang="en-US" altLang="en-US" sz="3000" b="1" i="1" dirty="0" smtClean="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cảnh</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đáng</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thương</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của</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chị</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Nhà</a:t>
            </a:r>
            <a:r>
              <a:rPr lang="en-US" altLang="en-US" sz="3000" b="1" i="1" dirty="0">
                <a:solidFill>
                  <a:srgbClr val="0070C0"/>
                </a:solidFill>
                <a:latin typeface="Times New Roman" pitchFamily="18" charset="0"/>
                <a:cs typeface="Times New Roman" pitchFamily="18" charset="0"/>
                <a:sym typeface="Wingdings" pitchFamily="2" charset="2"/>
              </a:rPr>
              <a:t> </a:t>
            </a:r>
            <a:r>
              <a:rPr lang="en-US" altLang="en-US" sz="3000" b="1" i="1" dirty="0" err="1">
                <a:solidFill>
                  <a:srgbClr val="0070C0"/>
                </a:solidFill>
                <a:latin typeface="Times New Roman" pitchFamily="18" charset="0"/>
                <a:cs typeface="Times New Roman" pitchFamily="18" charset="0"/>
                <a:sym typeface="Wingdings" pitchFamily="2" charset="2"/>
              </a:rPr>
              <a:t>Trò</a:t>
            </a:r>
            <a:r>
              <a:rPr lang="en-US" altLang="en-US" sz="3000" b="1" i="1" dirty="0">
                <a:solidFill>
                  <a:srgbClr val="0070C0"/>
                </a:solidFill>
                <a:latin typeface="Times New Roman" pitchFamily="18" charset="0"/>
                <a:cs typeface="Times New Roman" pitchFamily="18" charset="0"/>
                <a:sym typeface="Wingdings" pitchFamily="2" charset="2"/>
              </a:rPr>
              <a:t>.</a:t>
            </a:r>
            <a:endParaRPr lang="en-US" altLang="en-US" sz="30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31843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0"/>
          <p:cNvSpPr txBox="1">
            <a:spLocks noChangeArrowheads="1"/>
          </p:cNvSpPr>
          <p:nvPr/>
        </p:nvSpPr>
        <p:spPr bwMode="auto">
          <a:xfrm>
            <a:off x="224816" y="288250"/>
            <a:ext cx="89423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200" b="1" i="1" dirty="0">
                <a:solidFill>
                  <a:srgbClr val="C00000"/>
                </a:solidFill>
                <a:latin typeface="Times New Roman" pitchFamily="18" charset="0"/>
                <a:cs typeface="Times New Roman" pitchFamily="18" charset="0"/>
              </a:rPr>
              <a:t> </a:t>
            </a:r>
            <a:r>
              <a:rPr lang="en-US" altLang="en-US" sz="2200" b="1" i="1" dirty="0">
                <a:solidFill>
                  <a:srgbClr val="C00000"/>
                </a:solidFill>
                <a:latin typeface="Times New Roman" pitchFamily="18" charset="0"/>
                <a:cs typeface="Times New Roman" pitchFamily="18" charset="0"/>
                <a:sym typeface="Wingdings" pitchFamily="2" charset="2"/>
              </a:rPr>
              <a:t> 3.</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Những</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lời</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nói</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và</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cử</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chỉ</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nào</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nói</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lên</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tấm</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lòng</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nghĩa</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hiệp</a:t>
            </a:r>
            <a:r>
              <a:rPr lang="en-US" altLang="en-US" sz="2200" b="1" i="1" dirty="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của</a:t>
            </a:r>
            <a:r>
              <a:rPr lang="en-US" altLang="en-US" sz="2200" b="1" i="1" dirty="0">
                <a:solidFill>
                  <a:srgbClr val="C00000"/>
                </a:solidFill>
                <a:latin typeface="Times New Roman" pitchFamily="18" charset="0"/>
                <a:cs typeface="Times New Roman" pitchFamily="18" charset="0"/>
              </a:rPr>
              <a:t> </a:t>
            </a:r>
            <a:r>
              <a:rPr lang="en-US" altLang="en-US" sz="2200" b="1" i="1" dirty="0" err="1" smtClean="0">
                <a:solidFill>
                  <a:srgbClr val="C00000"/>
                </a:solidFill>
                <a:latin typeface="Times New Roman" pitchFamily="18" charset="0"/>
                <a:cs typeface="Times New Roman" pitchFamily="18" charset="0"/>
              </a:rPr>
              <a:t>Dế</a:t>
            </a:r>
            <a:r>
              <a:rPr lang="en-US" altLang="en-US" sz="2200" b="1" i="1" dirty="0" smtClean="0">
                <a:solidFill>
                  <a:srgbClr val="C00000"/>
                </a:solidFill>
                <a:latin typeface="Times New Roman" pitchFamily="18" charset="0"/>
                <a:cs typeface="Times New Roman" pitchFamily="18" charset="0"/>
              </a:rPr>
              <a:t> </a:t>
            </a:r>
            <a:r>
              <a:rPr lang="en-US" altLang="en-US" sz="2200" b="1" i="1" dirty="0" err="1">
                <a:solidFill>
                  <a:srgbClr val="C00000"/>
                </a:solidFill>
                <a:latin typeface="Times New Roman" pitchFamily="18" charset="0"/>
                <a:cs typeface="Times New Roman" pitchFamily="18" charset="0"/>
              </a:rPr>
              <a:t>Mèn</a:t>
            </a:r>
            <a:r>
              <a:rPr lang="en-US" altLang="en-US" sz="2200" b="1" i="1" dirty="0">
                <a:solidFill>
                  <a:srgbClr val="C00000"/>
                </a:solidFill>
                <a:latin typeface="Times New Roman" pitchFamily="18" charset="0"/>
                <a:cs typeface="Times New Roman" pitchFamily="18" charset="0"/>
              </a:rPr>
              <a:t>?</a:t>
            </a:r>
          </a:p>
        </p:txBody>
      </p:sp>
      <p:sp>
        <p:nvSpPr>
          <p:cNvPr id="12" name="Text Box 20"/>
          <p:cNvSpPr txBox="1">
            <a:spLocks noChangeArrowheads="1"/>
          </p:cNvSpPr>
          <p:nvPr/>
        </p:nvSpPr>
        <p:spPr bwMode="auto">
          <a:xfrm>
            <a:off x="201613" y="1676400"/>
            <a:ext cx="8964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buFont typeface="Arial" charset="0"/>
              <a:buChar char="•"/>
            </a:pP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Lời</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của</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Dế</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Mèn</a:t>
            </a:r>
            <a:r>
              <a:rPr lang="en-US" altLang="en-US" sz="2400" b="1" i="1" dirty="0">
                <a:solidFill>
                  <a:srgbClr val="C00000"/>
                </a:solidFill>
                <a:latin typeface="Times New Roman" pitchFamily="18" charset="0"/>
                <a:cs typeface="Times New Roman" pitchFamily="18" charset="0"/>
                <a:sym typeface="Wingdings" pitchFamily="2" charset="2"/>
              </a:rPr>
              <a:t>: </a:t>
            </a:r>
          </a:p>
          <a:p>
            <a:pPr eaLnBrk="1" hangingPunct="1"/>
            <a:r>
              <a:rPr lang="en-US" altLang="en-US" sz="2400" b="1" dirty="0">
                <a:latin typeface="Times New Roman" pitchFamily="18" charset="0"/>
                <a:cs typeface="Times New Roman" pitchFamily="18" charset="0"/>
                <a:sym typeface="Wingdings" pitchFamily="2" charset="2"/>
              </a:rPr>
              <a:t>     </a:t>
            </a:r>
          </a:p>
        </p:txBody>
      </p:sp>
      <p:pic>
        <p:nvPicPr>
          <p:cNvPr id="1026" name="Picture 2" descr="C:\Users\HP\Deskt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127" y="3382026"/>
            <a:ext cx="3389313" cy="323691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227783" y="1134193"/>
            <a:ext cx="6325644" cy="2567784"/>
          </a:xfrm>
          <a:prstGeom prst="cloudCallout">
            <a:avLst/>
          </a:prstGeom>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r>
              <a:rPr lang="vi-VN" altLang="en-US" sz="2800" b="1" dirty="0" smtClean="0">
                <a:latin typeface="Times New Roman" pitchFamily="18" charset="0"/>
                <a:cs typeface="Times New Roman" pitchFamily="18" charset="0"/>
                <a:sym typeface="Wingdings" pitchFamily="2" charset="2"/>
              </a:rPr>
              <a:t>Lời nói dứt </a:t>
            </a:r>
            <a:r>
              <a:rPr lang="en-US" altLang="en-US" sz="2800" b="1" dirty="0" err="1" smtClean="0">
                <a:latin typeface="Times New Roman" pitchFamily="18" charset="0"/>
                <a:cs typeface="Times New Roman" pitchFamily="18" charset="0"/>
                <a:sym typeface="Wingdings" pitchFamily="2" charset="2"/>
              </a:rPr>
              <a:t>khoát</a:t>
            </a:r>
            <a:r>
              <a:rPr lang="en-US" altLang="en-US" sz="2800" b="1" dirty="0" smtClean="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mạnh</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mẽ</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khiến</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cho</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Nhà</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Trò</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yên</a:t>
            </a:r>
            <a:r>
              <a:rPr lang="en-US" altLang="en-US" sz="2800" b="1" dirty="0">
                <a:latin typeface="Times New Roman" pitchFamily="18" charset="0"/>
                <a:cs typeface="Times New Roman" pitchFamily="18" charset="0"/>
                <a:sym typeface="Wingdings" pitchFamily="2" charset="2"/>
              </a:rPr>
              <a:t> </a:t>
            </a:r>
            <a:r>
              <a:rPr lang="en-US" altLang="en-US" sz="2800" b="1" dirty="0" err="1">
                <a:latin typeface="Times New Roman" pitchFamily="18" charset="0"/>
                <a:cs typeface="Times New Roman" pitchFamily="18" charset="0"/>
                <a:sym typeface="Wingdings" pitchFamily="2" charset="2"/>
              </a:rPr>
              <a:t>tâm</a:t>
            </a:r>
            <a:r>
              <a:rPr lang="en-US" altLang="en-US" sz="2800" b="1" dirty="0" smtClean="0">
                <a:latin typeface="Times New Roman" pitchFamily="18" charset="0"/>
                <a:cs typeface="Times New Roman" pitchFamily="18" charset="0"/>
                <a:sym typeface="Wingdings" pitchFamily="2" charset="2"/>
              </a:rPr>
              <a:t>.</a:t>
            </a:r>
            <a:r>
              <a:rPr lang="en-US" altLang="en-US" sz="2800" b="1" dirty="0">
                <a:latin typeface="Times New Roman" pitchFamily="18" charset="0"/>
                <a:cs typeface="Times New Roman" pitchFamily="18" charset="0"/>
                <a:sym typeface="Wingdings" pitchFamily="2" charset="2"/>
              </a:rPr>
              <a:t> </a:t>
            </a:r>
          </a:p>
        </p:txBody>
      </p:sp>
      <p:sp>
        <p:nvSpPr>
          <p:cNvPr id="16" name="Cloud Callout 15"/>
          <p:cNvSpPr/>
          <p:nvPr/>
        </p:nvSpPr>
        <p:spPr>
          <a:xfrm>
            <a:off x="2227783" y="1134193"/>
            <a:ext cx="6325644" cy="2567784"/>
          </a:xfrm>
          <a:prstGeom prst="cloudCallout">
            <a:avLst/>
          </a:prstGeom>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just" defTabSz="396875">
              <a:defRPr/>
            </a:pP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36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circle(in)">
                                      <p:cBhvr>
                                        <p:cTn id="16" dur="2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0"/>
          <p:cNvSpPr txBox="1">
            <a:spLocks noChangeArrowheads="1"/>
          </p:cNvSpPr>
          <p:nvPr/>
        </p:nvSpPr>
        <p:spPr bwMode="auto">
          <a:xfrm>
            <a:off x="168276" y="835438"/>
            <a:ext cx="84746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r>
              <a:rPr lang="en-US" altLang="en-US" sz="2400" b="1" i="1" dirty="0" err="1" smtClean="0">
                <a:solidFill>
                  <a:srgbClr val="C00000"/>
                </a:solidFill>
                <a:latin typeface="Times New Roman" pitchFamily="18" charset="0"/>
                <a:cs typeface="Times New Roman" pitchFamily="18" charset="0"/>
                <a:sym typeface="Wingdings" pitchFamily="2" charset="2"/>
              </a:rPr>
              <a:t>Cử</a:t>
            </a:r>
            <a:r>
              <a:rPr lang="en-US" altLang="en-US" sz="2400" b="1" i="1" dirty="0" smtClean="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chỉ</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và</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hành</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động</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của</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Dế</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sym typeface="Wingdings" pitchFamily="2" charset="2"/>
              </a:rPr>
              <a:t>Mèn</a:t>
            </a:r>
            <a:r>
              <a:rPr lang="en-US" altLang="en-US" sz="2400" b="1" i="1" dirty="0">
                <a:solidFill>
                  <a:srgbClr val="C00000"/>
                </a:solidFill>
                <a:latin typeface="Times New Roman" pitchFamily="18" charset="0"/>
                <a:cs typeface="Times New Roman" pitchFamily="18" charset="0"/>
                <a:sym typeface="Wingdings" pitchFamily="2" charset="2"/>
              </a:rPr>
              <a:t>: </a:t>
            </a:r>
          </a:p>
          <a:p>
            <a:pPr eaLnBrk="1" hangingPunct="1"/>
            <a:r>
              <a:rPr lang="en-US" altLang="en-US" sz="2400" b="1" i="1" dirty="0">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xòe</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cả</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hai</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càng</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ra</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dirty="0">
                <a:latin typeface="Times New Roman" pitchFamily="18" charset="0"/>
                <a:cs typeface="Times New Roman" pitchFamily="18" charset="0"/>
                <a:sym typeface="Wingdings" pitchFamily="2" charset="2"/>
              </a:rPr>
              <a:t>(</a:t>
            </a:r>
            <a:r>
              <a:rPr lang="en-US" altLang="en-US" sz="2400" b="1" dirty="0" err="1">
                <a:latin typeface="Times New Roman" pitchFamily="18" charset="0"/>
                <a:cs typeface="Times New Roman" pitchFamily="18" charset="0"/>
                <a:sym typeface="Wingdings" pitchFamily="2" charset="2"/>
              </a:rPr>
              <a:t>phản</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ứng</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mạnh</a:t>
            </a:r>
            <a:r>
              <a:rPr lang="en-US" altLang="en-US" sz="2400" b="1" dirty="0">
                <a:latin typeface="Times New Roman" pitchFamily="18" charset="0"/>
                <a:cs typeface="Times New Roman" pitchFamily="18" charset="0"/>
                <a:sym typeface="Wingdings" pitchFamily="2" charset="2"/>
              </a:rPr>
              <a:t> </a:t>
            </a:r>
            <a:r>
              <a:rPr lang="en-US" altLang="en-US" sz="2400" b="1" dirty="0" err="1" smtClean="0">
                <a:latin typeface="Times New Roman" pitchFamily="18" charset="0"/>
                <a:cs typeface="Times New Roman" pitchFamily="18" charset="0"/>
                <a:sym typeface="Wingdings" pitchFamily="2" charset="2"/>
              </a:rPr>
              <a:t>mẽ</a:t>
            </a:r>
            <a:r>
              <a:rPr lang="vi-VN" altLang="en-US" sz="2400" b="1" dirty="0" smtClean="0">
                <a:latin typeface="Times New Roman" pitchFamily="18" charset="0"/>
                <a:cs typeface="Times New Roman" pitchFamily="18" charset="0"/>
                <a:sym typeface="Wingdings" pitchFamily="2" charset="2"/>
              </a:rPr>
              <a:t>)</a:t>
            </a:r>
          </a:p>
          <a:p>
            <a:pPr eaLnBrk="1" hangingPunct="1"/>
            <a:r>
              <a:rPr lang="vi-VN" altLang="en-US" sz="2400" b="1" i="1" dirty="0" smtClean="0">
                <a:latin typeface="Times New Roman" pitchFamily="18" charset="0"/>
                <a:cs typeface="Times New Roman" pitchFamily="18" charset="0"/>
                <a:sym typeface="Wingdings" pitchFamily="2" charset="2"/>
              </a:rPr>
              <a:t>      </a:t>
            </a:r>
            <a:r>
              <a:rPr lang="en-US" altLang="en-US" sz="2400" b="1" i="1" dirty="0" err="1" smtClean="0">
                <a:solidFill>
                  <a:schemeClr val="accent1"/>
                </a:solidFill>
                <a:latin typeface="Times New Roman" pitchFamily="18" charset="0"/>
                <a:cs typeface="Times New Roman" pitchFamily="18" charset="0"/>
                <a:sym typeface="Wingdings" pitchFamily="2" charset="2"/>
              </a:rPr>
              <a:t>dắt</a:t>
            </a:r>
            <a:r>
              <a:rPr lang="en-US" altLang="en-US" sz="2400" b="1" i="1" dirty="0" smtClean="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Nhà</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Trò</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i="1" dirty="0" err="1">
                <a:solidFill>
                  <a:schemeClr val="accent1"/>
                </a:solidFill>
                <a:latin typeface="Times New Roman" pitchFamily="18" charset="0"/>
                <a:cs typeface="Times New Roman" pitchFamily="18" charset="0"/>
                <a:sym typeface="Wingdings" pitchFamily="2" charset="2"/>
              </a:rPr>
              <a:t>đi</a:t>
            </a:r>
            <a:r>
              <a:rPr lang="en-US" altLang="en-US" sz="2400" b="1" i="1" dirty="0">
                <a:solidFill>
                  <a:schemeClr val="accent1"/>
                </a:solidFill>
                <a:latin typeface="Times New Roman" pitchFamily="18" charset="0"/>
                <a:cs typeface="Times New Roman" pitchFamily="18" charset="0"/>
                <a:sym typeface="Wingdings" pitchFamily="2" charset="2"/>
              </a:rPr>
              <a:t> </a:t>
            </a:r>
            <a:r>
              <a:rPr lang="en-US" altLang="en-US" sz="2400" b="1" dirty="0" smtClean="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hành</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động</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bảo</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vệ</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che</a:t>
            </a:r>
            <a:r>
              <a:rPr lang="en-US" altLang="en-US" sz="2400" b="1" dirty="0">
                <a:latin typeface="Times New Roman" pitchFamily="18" charset="0"/>
                <a:cs typeface="Times New Roman" pitchFamily="18" charset="0"/>
                <a:sym typeface="Wingdings" pitchFamily="2" charset="2"/>
              </a:rPr>
              <a:t> </a:t>
            </a:r>
            <a:r>
              <a:rPr lang="en-US" altLang="en-US" sz="2400" b="1" dirty="0" err="1">
                <a:latin typeface="Times New Roman" pitchFamily="18" charset="0"/>
                <a:cs typeface="Times New Roman" pitchFamily="18" charset="0"/>
                <a:sym typeface="Wingdings" pitchFamily="2" charset="2"/>
              </a:rPr>
              <a:t>chở</a:t>
            </a:r>
            <a:r>
              <a:rPr lang="en-US" altLang="en-US" sz="2400" b="1" dirty="0" smtClean="0">
                <a:latin typeface="Times New Roman" pitchFamily="18" charset="0"/>
                <a:cs typeface="Times New Roman" pitchFamily="18" charset="0"/>
                <a:sym typeface="Wingdings" pitchFamily="2" charset="2"/>
              </a:rPr>
              <a:t>)</a:t>
            </a:r>
            <a:endParaRPr lang="en-US" altLang="en-US" sz="2400" b="1" dirty="0">
              <a:latin typeface="Times New Roman" pitchFamily="18" charset="0"/>
              <a:cs typeface="Times New Roman" pitchFamily="18" charset="0"/>
            </a:endParaRPr>
          </a:p>
        </p:txBody>
      </p:sp>
      <p:sp>
        <p:nvSpPr>
          <p:cNvPr id="14" name="Text Box 20"/>
          <p:cNvSpPr txBox="1">
            <a:spLocks noChangeArrowheads="1"/>
          </p:cNvSpPr>
          <p:nvPr/>
        </p:nvSpPr>
        <p:spPr bwMode="auto">
          <a:xfrm>
            <a:off x="4405618" y="2724846"/>
            <a:ext cx="442285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500" b="1" i="1" dirty="0" err="1" smtClean="0">
                <a:solidFill>
                  <a:srgbClr val="0070C0"/>
                </a:solidFill>
                <a:latin typeface="Times New Roman" pitchFamily="18" charset="0"/>
                <a:cs typeface="Times New Roman" pitchFamily="18" charset="0"/>
                <a:sym typeface="Wingdings" pitchFamily="2" charset="2"/>
              </a:rPr>
              <a:t>Hành</a:t>
            </a:r>
            <a:r>
              <a:rPr lang="en-US" altLang="en-US" sz="2500" b="1" i="1" dirty="0" smtClean="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động</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nghĩa</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hiệp</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dũng</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cảm</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của</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Dế</a:t>
            </a:r>
            <a:r>
              <a:rPr lang="en-US" altLang="en-US" sz="2500" b="1" i="1" dirty="0">
                <a:solidFill>
                  <a:srgbClr val="0070C0"/>
                </a:solidFill>
                <a:latin typeface="Times New Roman" pitchFamily="18" charset="0"/>
                <a:cs typeface="Times New Roman" pitchFamily="18" charset="0"/>
                <a:sym typeface="Wingdings" pitchFamily="2" charset="2"/>
              </a:rPr>
              <a:t> </a:t>
            </a:r>
            <a:r>
              <a:rPr lang="en-US" altLang="en-US" sz="2500" b="1" i="1" dirty="0" err="1">
                <a:solidFill>
                  <a:srgbClr val="0070C0"/>
                </a:solidFill>
                <a:latin typeface="Times New Roman" pitchFamily="18" charset="0"/>
                <a:cs typeface="Times New Roman" pitchFamily="18" charset="0"/>
                <a:sym typeface="Wingdings" pitchFamily="2" charset="2"/>
              </a:rPr>
              <a:t>Mèn</a:t>
            </a:r>
            <a:r>
              <a:rPr lang="en-US" altLang="en-US" sz="2500" b="1" i="1" dirty="0">
                <a:solidFill>
                  <a:srgbClr val="0070C0"/>
                </a:solidFill>
                <a:latin typeface="Times New Roman" pitchFamily="18" charset="0"/>
                <a:cs typeface="Times New Roman" pitchFamily="18" charset="0"/>
                <a:sym typeface="Wingdings" pitchFamily="2" charset="2"/>
              </a:rPr>
              <a:t>.</a:t>
            </a:r>
            <a:endParaRPr lang="en-US" altLang="en-US" sz="2500" b="1" i="1" dirty="0">
              <a:solidFill>
                <a:srgbClr val="0070C0"/>
              </a:solidFill>
              <a:latin typeface="Times New Roman" pitchFamily="18" charset="0"/>
              <a:cs typeface="Times New Roman" pitchFamily="18" charset="0"/>
            </a:endParaRPr>
          </a:p>
        </p:txBody>
      </p:sp>
      <p:pic>
        <p:nvPicPr>
          <p:cNvPr id="9" name="Picture 2" descr="C:\Users\HP\Deskt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2517733"/>
            <a:ext cx="4052996" cy="387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22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2684462" y="1679575"/>
            <a:ext cx="43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charset="0"/>
              </a:defRPr>
            </a:lvl1pPr>
            <a:lvl2pPr marL="742950" indent="-285750">
              <a:defRPr>
                <a:solidFill>
                  <a:schemeClr val="tx1"/>
                </a:solidFill>
                <a:latin typeface="Garamond" pitchFamily="18" charset="0"/>
                <a:cs typeface="Arial" charset="0"/>
              </a:defRPr>
            </a:lvl2pPr>
            <a:lvl3pPr marL="1143000" indent="-228600">
              <a:defRPr>
                <a:solidFill>
                  <a:schemeClr val="tx1"/>
                </a:solidFill>
                <a:latin typeface="Garamond" pitchFamily="18" charset="0"/>
                <a:cs typeface="Arial" charset="0"/>
              </a:defRPr>
            </a:lvl3pPr>
            <a:lvl4pPr marL="1600200" indent="-228600">
              <a:defRPr>
                <a:solidFill>
                  <a:schemeClr val="tx1"/>
                </a:solidFill>
                <a:latin typeface="Garamond" pitchFamily="18" charset="0"/>
                <a:cs typeface="Arial" charset="0"/>
              </a:defRPr>
            </a:lvl4pPr>
            <a:lvl5pPr marL="2057400" indent="-22860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endParaRPr lang="en-US" altLang="en-US" sz="3200">
              <a:latin typeface="VNI-Times" pitchFamily="2" charset="0"/>
            </a:endParaRPr>
          </a:p>
        </p:txBody>
      </p:sp>
      <p:sp>
        <p:nvSpPr>
          <p:cNvPr id="25" name="Rectangle 20"/>
          <p:cNvSpPr>
            <a:spLocks noChangeArrowheads="1"/>
          </p:cNvSpPr>
          <p:nvPr/>
        </p:nvSpPr>
        <p:spPr bwMode="auto">
          <a:xfrm>
            <a:off x="194872" y="2474212"/>
            <a:ext cx="8995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50000"/>
              </a:spcBef>
            </a:pPr>
            <a:r>
              <a:rPr lang="en-US" altLang="en-US" sz="3600" dirty="0">
                <a:latin typeface="Times New Roman" pitchFamily="18" charset="0"/>
                <a:cs typeface="Times New Roman" pitchFamily="18" charset="0"/>
              </a:rPr>
              <a:t>  Qua </a:t>
            </a:r>
            <a:r>
              <a:rPr lang="en-US" altLang="en-US" sz="3600" dirty="0" err="1">
                <a:latin typeface="Times New Roman" pitchFamily="18" charset="0"/>
                <a:cs typeface="Times New Roman" pitchFamily="18" charset="0"/>
              </a:rPr>
              <a:t>câu</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chuyện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này</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tác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giả</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muốn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nói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với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chúng</a:t>
            </a:r>
            <a:r>
              <a:rPr lang="en-US" altLang="en-US" sz="3600" dirty="0">
                <a:latin typeface="Times New Roman" pitchFamily="18" charset="0"/>
                <a:cs typeface="Times New Roman" pitchFamily="18" charset="0"/>
              </a:rPr>
              <a:t> ta </a:t>
            </a:r>
            <a:r>
              <a:rPr lang="en-US" altLang="en-US" sz="3600" dirty="0" err="1">
                <a:latin typeface="Times New Roman" pitchFamily="18" charset="0"/>
                <a:cs typeface="Times New Roman" pitchFamily="18" charset="0"/>
              </a:rPr>
              <a:t>điều</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gì</a:t>
            </a:r>
            <a:r>
              <a:rPr lang="en-US" altLang="en-US" sz="3600" dirty="0">
                <a:latin typeface="Times New Roman" pitchFamily="18" charset="0"/>
                <a:cs typeface="Times New Roman" pitchFamily="18" charset="0"/>
              </a:rPr>
              <a:t> </a:t>
            </a:r>
            <a:r>
              <a:rPr lang="en-US" altLang="en-US" sz="3600" dirty="0" smtClean="0">
                <a:latin typeface="Times New Roman" pitchFamily="18" charset="0"/>
                <a:cs typeface="Times New Roman" pitchFamily="18" charset="0"/>
              </a:rPr>
              <a:t>?</a:t>
            </a:r>
            <a:endParaRPr lang="vi-VN" altLang="en-US" sz="3600" dirty="0">
              <a:latin typeface="Times New Roman" pitchFamily="18" charset="0"/>
              <a:cs typeface="Times New Roman" pitchFamily="18" charset="0"/>
            </a:endParaRPr>
          </a:p>
        </p:txBody>
      </p:sp>
      <p:sp>
        <p:nvSpPr>
          <p:cNvPr id="26" name="Rectangle 25"/>
          <p:cNvSpPr>
            <a:spLocks noChangeArrowheads="1"/>
          </p:cNvSpPr>
          <p:nvPr/>
        </p:nvSpPr>
        <p:spPr bwMode="auto">
          <a:xfrm>
            <a:off x="307606" y="2723524"/>
            <a:ext cx="902425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50000"/>
              </a:spcBef>
            </a:pPr>
            <a:r>
              <a:rPr lang="en-US" altLang="en-US" sz="4800" dirty="0" smtClean="0">
                <a:latin typeface="Times New Roman" pitchFamily="18" charset="0"/>
                <a:cs typeface="Times New Roman" pitchFamily="18" charset="0"/>
              </a:rPr>
              <a:t>  </a:t>
            </a:r>
            <a:r>
              <a:rPr lang="en-US" altLang="en-US" sz="4800" b="1" dirty="0" smtClean="0">
                <a:latin typeface="Times New Roman" pitchFamily="18" charset="0"/>
                <a:cs typeface="Times New Roman" pitchFamily="18" charset="0"/>
              </a:rPr>
              <a:t>Ý </a:t>
            </a:r>
            <a:r>
              <a:rPr lang="en-US" altLang="en-US" sz="4800" b="1" dirty="0" err="1" smtClean="0">
                <a:latin typeface="Times New Roman" pitchFamily="18" charset="0"/>
                <a:cs typeface="Times New Roman" pitchFamily="18" charset="0"/>
              </a:rPr>
              <a:t>nghĩa</a:t>
            </a:r>
            <a:r>
              <a:rPr lang="vi-VN" altLang="en-US" sz="4800" b="1" dirty="0" smtClean="0">
                <a:latin typeface="Times New Roman" pitchFamily="18" charset="0"/>
                <a:cs typeface="Times New Roman" pitchFamily="18" charset="0"/>
              </a:rPr>
              <a:t> </a:t>
            </a:r>
            <a:r>
              <a:rPr lang="en-US" altLang="en-US" sz="4800" b="1"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Tác</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giả</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muốn</a:t>
            </a:r>
            <a:r>
              <a:rPr lang="en-US" altLang="en-US" sz="4800" dirty="0" smtClean="0">
                <a:latin typeface="Times New Roman" pitchFamily="18" charset="0"/>
                <a:cs typeface="Times New Roman" pitchFamily="18" charset="0"/>
              </a:rPr>
              <a:t> ca </a:t>
            </a:r>
            <a:r>
              <a:rPr lang="en-US" altLang="en-US" sz="4800" dirty="0" err="1" smtClean="0">
                <a:latin typeface="Times New Roman" pitchFamily="18" charset="0"/>
                <a:cs typeface="Times New Roman" pitchFamily="18" charset="0"/>
              </a:rPr>
              <a:t>ngợi</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tấm</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lòng</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hào</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hiệp</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thương</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yêu</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người</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khác</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sẵn</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sàng</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bênh</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vực</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kẻ</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yếu</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của</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Dế</a:t>
            </a:r>
            <a:r>
              <a:rPr lang="en-US" altLang="en-US" sz="4800" dirty="0" smtClean="0">
                <a:latin typeface="Times New Roman" pitchFamily="18" charset="0"/>
                <a:cs typeface="Times New Roman" pitchFamily="18" charset="0"/>
              </a:rPr>
              <a:t> </a:t>
            </a:r>
            <a:r>
              <a:rPr lang="en-US" altLang="en-US" sz="4800" dirty="0" err="1" smtClean="0">
                <a:latin typeface="Times New Roman" pitchFamily="18" charset="0"/>
                <a:cs typeface="Times New Roman" pitchFamily="18" charset="0"/>
              </a:rPr>
              <a:t>Mèn</a:t>
            </a:r>
            <a:r>
              <a:rPr lang="en-US" altLang="en-US" sz="4800" dirty="0" smtClean="0">
                <a:latin typeface="Times New Roman" pitchFamily="18" charset="0"/>
                <a:cs typeface="Times New Roman" pitchFamily="18" charset="0"/>
              </a:rPr>
              <a:t>.</a:t>
            </a:r>
            <a:endParaRPr lang="vi-VN" altLang="en-US" sz="4800" dirty="0">
              <a:latin typeface="Times New Roman" pitchFamily="18" charset="0"/>
              <a:cs typeface="Times New Roman" pitchFamily="18" charset="0"/>
            </a:endParaRPr>
          </a:p>
        </p:txBody>
      </p:sp>
      <p:sp>
        <p:nvSpPr>
          <p:cNvPr id="5" name="Text Box 20"/>
          <p:cNvSpPr txBox="1">
            <a:spLocks noChangeArrowheads="1"/>
          </p:cNvSpPr>
          <p:nvPr/>
        </p:nvSpPr>
        <p:spPr bwMode="auto">
          <a:xfrm>
            <a:off x="-149226" y="1509999"/>
            <a:ext cx="92932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eaLnBrk="1" hangingPunct="1">
              <a:spcBef>
                <a:spcPct val="50000"/>
              </a:spcBef>
            </a:pPr>
            <a:r>
              <a:rPr lang="en-US" altLang="en-US" sz="2000" dirty="0">
                <a:solidFill>
                  <a:schemeClr val="bg2"/>
                </a:solidFill>
                <a:latin typeface="Arial" charset="0"/>
              </a:rPr>
              <a:t> </a:t>
            </a:r>
            <a:r>
              <a:rPr lang="vi-VN" altLang="en-US" sz="2000" dirty="0" smtClean="0">
                <a:solidFill>
                  <a:schemeClr val="bg2"/>
                </a:solidFill>
                <a:latin typeface="Arial" charset="0"/>
              </a:rPr>
              <a:t>   </a:t>
            </a:r>
            <a:r>
              <a:rPr lang="en-US" altLang="en-US" sz="2400" b="1" i="1" dirty="0" smtClean="0">
                <a:solidFill>
                  <a:srgbClr val="C00000"/>
                </a:solidFill>
                <a:latin typeface="Times New Roman" pitchFamily="18" charset="0"/>
                <a:cs typeface="Times New Roman" pitchFamily="18" charset="0"/>
                <a:sym typeface="Wingdings" pitchFamily="2" charset="2"/>
              </a:rPr>
              <a:t>4</a:t>
            </a:r>
            <a:r>
              <a:rPr lang="en-US" altLang="en-US" sz="2400" b="1" i="1" dirty="0">
                <a:solidFill>
                  <a:srgbClr val="C00000"/>
                </a:solidFill>
                <a:latin typeface="Times New Roman" pitchFamily="18" charset="0"/>
                <a:cs typeface="Times New Roman" pitchFamily="18" charset="0"/>
                <a:sym typeface="Wingdings" pitchFamily="2" charset="2"/>
              </a:rPr>
              <a:t>. </a:t>
            </a:r>
            <a:r>
              <a:rPr lang="en-US" altLang="en-US" sz="2400" b="1" i="1" dirty="0" err="1">
                <a:solidFill>
                  <a:srgbClr val="C00000"/>
                </a:solidFill>
                <a:latin typeface="Times New Roman" pitchFamily="18" charset="0"/>
                <a:cs typeface="Times New Roman" pitchFamily="18" charset="0"/>
              </a:rPr>
              <a:t>Nêu</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một</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hình</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ảnh</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nhân</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hóa</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mà</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em</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thích</a:t>
            </a:r>
            <a:r>
              <a:rPr lang="en-US" altLang="en-US" sz="2400" b="1" i="1" dirty="0">
                <a:solidFill>
                  <a:srgbClr val="C00000"/>
                </a:solidFill>
                <a:latin typeface="Times New Roman" pitchFamily="18" charset="0"/>
                <a:cs typeface="Times New Roman" pitchFamily="18" charset="0"/>
              </a:rPr>
              <a:t>. </a:t>
            </a:r>
            <a:endParaRPr lang="vi-VN" altLang="en-US" sz="2400" b="1" i="1" dirty="0" smtClean="0">
              <a:solidFill>
                <a:srgbClr val="C00000"/>
              </a:solidFill>
              <a:latin typeface="Times New Roman" pitchFamily="18" charset="0"/>
              <a:cs typeface="Times New Roman" pitchFamily="18" charset="0"/>
            </a:endParaRPr>
          </a:p>
          <a:p>
            <a:pPr eaLnBrk="1" hangingPunct="1">
              <a:spcBef>
                <a:spcPct val="50000"/>
              </a:spcBef>
            </a:pPr>
            <a:r>
              <a:rPr lang="en-US" altLang="en-US" sz="2400" b="1" i="1" dirty="0" smtClean="0">
                <a:solidFill>
                  <a:srgbClr val="C00000"/>
                </a:solidFill>
                <a:latin typeface="Times New Roman" pitchFamily="18" charset="0"/>
                <a:cs typeface="Times New Roman" pitchFamily="18" charset="0"/>
              </a:rPr>
              <a:t>Cho </a:t>
            </a:r>
            <a:r>
              <a:rPr lang="en-US" altLang="en-US" sz="2400" b="1" i="1" dirty="0" err="1">
                <a:solidFill>
                  <a:srgbClr val="C00000"/>
                </a:solidFill>
                <a:latin typeface="Times New Roman" pitchFamily="18" charset="0"/>
                <a:cs typeface="Times New Roman" pitchFamily="18" charset="0"/>
              </a:rPr>
              <a:t>biết</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vì</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sao</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em</a:t>
            </a:r>
            <a:r>
              <a:rPr lang="en-US" altLang="en-US" sz="2400" b="1" i="1" dirty="0">
                <a:solidFill>
                  <a:srgbClr val="C00000"/>
                </a:solidFill>
                <a:latin typeface="Times New Roman" pitchFamily="18" charset="0"/>
                <a:cs typeface="Times New Roman" pitchFamily="18" charset="0"/>
              </a:rPr>
              <a:t> </a:t>
            </a:r>
            <a:r>
              <a:rPr lang="en-US" altLang="en-US" sz="2400" b="1" i="1" dirty="0" err="1">
                <a:solidFill>
                  <a:srgbClr val="C00000"/>
                </a:solidFill>
                <a:latin typeface="Times New Roman" pitchFamily="18" charset="0"/>
                <a:cs typeface="Times New Roman" pitchFamily="18" charset="0"/>
              </a:rPr>
              <a:t>thích</a:t>
            </a:r>
            <a:r>
              <a:rPr lang="en-US" altLang="en-US" sz="2400" b="1" i="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1664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46519" y="24825"/>
            <a:ext cx="8443913" cy="954107"/>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Dê</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Mèn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bênh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yếu</a:t>
            </a:r>
            <a:endParaRPr lang="en-US" sz="3200" b="1" dirty="0" smtClean="0">
              <a:solidFill>
                <a:srgbClr val="FF0000"/>
              </a:solidFill>
              <a:latin typeface="Times New Roman" pitchFamily="18" charset="0"/>
              <a:cs typeface="Times New Roman" pitchFamily="18" charset="0"/>
            </a:endParaRPr>
          </a:p>
          <a:p>
            <a:pPr algn="ctr"/>
            <a:r>
              <a:rPr lang="en-US" sz="20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Tô</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Hoài</a:t>
            </a:r>
            <a:endParaRPr lang="en-US" sz="2400" b="1" dirty="0">
              <a:solidFill>
                <a:srgbClr val="FF0000"/>
              </a:solidFill>
              <a:latin typeface="Times New Roman" pitchFamily="18" charset="0"/>
              <a:cs typeface="Times New Roman" pitchFamily="18" charset="0"/>
            </a:endParaRPr>
          </a:p>
        </p:txBody>
      </p:sp>
      <p:sp>
        <p:nvSpPr>
          <p:cNvPr id="2" name="TextBox 1"/>
          <p:cNvSpPr txBox="1"/>
          <p:nvPr/>
        </p:nvSpPr>
        <p:spPr>
          <a:xfrm>
            <a:off x="155575" y="978932"/>
            <a:ext cx="3578225" cy="461665"/>
          </a:xfrm>
          <a:prstGeom prst="rect">
            <a:avLst/>
          </a:prstGeom>
          <a:noFill/>
        </p:spPr>
        <p:txBody>
          <a:bodyPr wrap="square" rtlCol="0">
            <a:spAutoFit/>
          </a:bodyPr>
          <a:lstStyle/>
          <a:p>
            <a:r>
              <a:rPr lang="en-US" sz="2400" b="1" i="1" dirty="0" err="1" smtClean="0">
                <a:solidFill>
                  <a:schemeClr val="tx1">
                    <a:lumMod val="95000"/>
                    <a:lumOff val="5000"/>
                  </a:schemeClr>
                </a:solidFill>
                <a:latin typeface="Times New Roman" pitchFamily="18" charset="0"/>
                <a:cs typeface="Times New Roman" pitchFamily="18" charset="0"/>
              </a:rPr>
              <a:t>Luyện</a:t>
            </a:r>
            <a:r>
              <a:rPr lang="en-US" sz="2400" b="1" i="1" dirty="0" smtClean="0">
                <a:solidFill>
                  <a:schemeClr val="tx1">
                    <a:lumMod val="95000"/>
                    <a:lumOff val="5000"/>
                  </a:schemeClr>
                </a:solidFill>
                <a:latin typeface="Times New Roman" pitchFamily="18" charset="0"/>
                <a:cs typeface="Times New Roman" pitchFamily="18" charset="0"/>
              </a:rPr>
              <a:t> </a:t>
            </a:r>
            <a:r>
              <a:rPr lang="en-US" sz="2400" b="1" i="1" dirty="0" err="1" smtClean="0">
                <a:solidFill>
                  <a:schemeClr val="tx1">
                    <a:lumMod val="95000"/>
                    <a:lumOff val="5000"/>
                  </a:schemeClr>
                </a:solidFill>
                <a:latin typeface="Times New Roman" pitchFamily="18" charset="0"/>
                <a:cs typeface="Times New Roman" pitchFamily="18" charset="0"/>
              </a:rPr>
              <a:t>đọc</a:t>
            </a:r>
            <a:r>
              <a:rPr lang="en-US" sz="2400" b="1" i="1" dirty="0" smtClean="0">
                <a:solidFill>
                  <a:schemeClr val="tx1">
                    <a:lumMod val="95000"/>
                    <a:lumOff val="5000"/>
                  </a:schemeClr>
                </a:solidFill>
                <a:latin typeface="Times New Roman" pitchFamily="18" charset="0"/>
                <a:cs typeface="Times New Roman" pitchFamily="18" charset="0"/>
              </a:rPr>
              <a:t> </a:t>
            </a:r>
            <a:r>
              <a:rPr lang="en-US" sz="2400" b="1" i="1" dirty="0" err="1" smtClean="0">
                <a:solidFill>
                  <a:schemeClr val="tx1">
                    <a:lumMod val="95000"/>
                    <a:lumOff val="5000"/>
                  </a:schemeClr>
                </a:solidFill>
                <a:latin typeface="Times New Roman" pitchFamily="18" charset="0"/>
                <a:cs typeface="Times New Roman" pitchFamily="18" charset="0"/>
              </a:rPr>
              <a:t>diễn</a:t>
            </a:r>
            <a:r>
              <a:rPr lang="en-US" sz="2400" b="1" i="1" dirty="0" smtClean="0">
                <a:solidFill>
                  <a:schemeClr val="tx1">
                    <a:lumMod val="95000"/>
                    <a:lumOff val="5000"/>
                  </a:schemeClr>
                </a:solidFill>
                <a:latin typeface="Times New Roman" pitchFamily="18" charset="0"/>
                <a:cs typeface="Times New Roman" pitchFamily="18" charset="0"/>
              </a:rPr>
              <a:t> </a:t>
            </a:r>
            <a:r>
              <a:rPr lang="en-US" sz="2400" b="1" i="1" dirty="0" err="1" smtClean="0">
                <a:solidFill>
                  <a:schemeClr val="tx1">
                    <a:lumMod val="95000"/>
                    <a:lumOff val="5000"/>
                  </a:schemeClr>
                </a:solidFill>
                <a:latin typeface="Times New Roman" pitchFamily="18" charset="0"/>
                <a:cs typeface="Times New Roman" pitchFamily="18" charset="0"/>
              </a:rPr>
              <a:t>cảm</a:t>
            </a:r>
            <a:r>
              <a:rPr lang="en-US" sz="2400" b="1" i="1" dirty="0" smtClean="0">
                <a:solidFill>
                  <a:schemeClr val="tx1">
                    <a:lumMod val="95000"/>
                    <a:lumOff val="5000"/>
                  </a:schemeClr>
                </a:solidFill>
                <a:latin typeface="Times New Roman" pitchFamily="18" charset="0"/>
                <a:cs typeface="Times New Roman" pitchFamily="18" charset="0"/>
              </a:rPr>
              <a:t>:</a:t>
            </a:r>
            <a:endParaRPr lang="en-US" sz="2400" b="1" i="1" dirty="0">
              <a:solidFill>
                <a:schemeClr val="tx1">
                  <a:lumMod val="95000"/>
                  <a:lumOff val="5000"/>
                </a:schemeClr>
              </a:solidFill>
              <a:latin typeface="Times New Roman" pitchFamily="18" charset="0"/>
              <a:cs typeface="Times New Roman" pitchFamily="18" charset="0"/>
            </a:endParaRPr>
          </a:p>
        </p:txBody>
      </p:sp>
      <p:sp>
        <p:nvSpPr>
          <p:cNvPr id="6" name="Content Placeholder 2"/>
          <p:cNvSpPr txBox="1">
            <a:spLocks/>
          </p:cNvSpPr>
          <p:nvPr/>
        </p:nvSpPr>
        <p:spPr bwMode="auto">
          <a:xfrm>
            <a:off x="0" y="1676400"/>
            <a:ext cx="9143999"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3200">
                <a:solidFill>
                  <a:schemeClr val="tx1"/>
                </a:solidFill>
                <a:latin typeface="Garamond" pitchFamily="18" charset="0"/>
                <a:cs typeface="Arial" charset="0"/>
              </a:defRPr>
            </a:lvl1pPr>
            <a:lvl2pPr>
              <a:defRPr sz="2800">
                <a:solidFill>
                  <a:schemeClr val="tx1"/>
                </a:solidFill>
                <a:latin typeface="Garamond" pitchFamily="18" charset="0"/>
                <a:cs typeface="Arial" charset="0"/>
              </a:defRPr>
            </a:lvl2pPr>
            <a:lvl3pPr>
              <a:defRPr sz="2400">
                <a:solidFill>
                  <a:schemeClr val="tx1"/>
                </a:solidFill>
                <a:latin typeface="Garamond" pitchFamily="18" charset="0"/>
                <a:cs typeface="Arial" charset="0"/>
              </a:defRPr>
            </a:lvl3pPr>
            <a:lvl4pPr>
              <a:defRPr sz="2000">
                <a:solidFill>
                  <a:schemeClr val="tx1"/>
                </a:solidFill>
                <a:latin typeface="Garamond" pitchFamily="18" charset="0"/>
                <a:cs typeface="Arial" charset="0"/>
              </a:defRPr>
            </a:lvl4pPr>
            <a:lvl5pPr>
              <a:defRPr sz="2000">
                <a:solidFill>
                  <a:schemeClr val="tx1"/>
                </a:solidFill>
                <a:latin typeface="Garamond" pitchFamily="18" charset="0"/>
                <a:cs typeface="Arial" charset="0"/>
              </a:defRPr>
            </a:lvl5pPr>
            <a:lvl6pPr eaLnBrk="0" hangingPunct="0">
              <a:defRPr sz="2000">
                <a:solidFill>
                  <a:schemeClr val="tx1"/>
                </a:solidFill>
                <a:latin typeface="Garamond" pitchFamily="18" charset="0"/>
                <a:cs typeface="Arial" charset="0"/>
              </a:defRPr>
            </a:lvl6pPr>
            <a:lvl7pPr eaLnBrk="0" hangingPunct="0">
              <a:defRPr sz="2000">
                <a:solidFill>
                  <a:schemeClr val="tx1"/>
                </a:solidFill>
                <a:latin typeface="Garamond" pitchFamily="18" charset="0"/>
                <a:cs typeface="Arial" charset="0"/>
              </a:defRPr>
            </a:lvl7pPr>
            <a:lvl8pPr eaLnBrk="0" hangingPunct="0">
              <a:defRPr sz="2000">
                <a:solidFill>
                  <a:schemeClr val="tx1"/>
                </a:solidFill>
                <a:latin typeface="Garamond" pitchFamily="18" charset="0"/>
                <a:cs typeface="Arial" charset="0"/>
              </a:defRPr>
            </a:lvl8pPr>
            <a:lvl9pPr eaLnBrk="0" hangingPunct="0">
              <a:defRPr sz="2000">
                <a:solidFill>
                  <a:schemeClr val="tx1"/>
                </a:solidFill>
                <a:latin typeface="Garamond" pitchFamily="18" charset="0"/>
                <a:cs typeface="Arial" charset="0"/>
              </a:defRPr>
            </a:lvl9pPr>
          </a:lstStyle>
          <a:p>
            <a:pPr marL="273050" marR="0" lvl="0" indent="-273050" algn="just"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Năm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trước</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khi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gặp</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trời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làm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đói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kém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mẹ</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phải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vay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lương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ăn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của</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bọn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nhện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Sau</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đấy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không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may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mẹ</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mất</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còn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lại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thui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thủi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có</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mình</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Mà</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ốm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yếu</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kiếm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bữa</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cũng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chẳng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đủ</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Bao</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năm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nghèo</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túng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vẫn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hoàn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nghèo</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túng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Mấy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bận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bọn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nhện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đã</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đánh</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Hôm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nay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bọn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chúng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chăng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tơ</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ngang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đường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đe</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bắt</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vặt</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chân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vặt</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cánh</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ăn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thịt</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a:t>
            </a:r>
          </a:p>
          <a:p>
            <a:pPr marL="273050" marR="0" lvl="0" indent="-273050" algn="just"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Tôi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xòe</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cả</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hai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càng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ra</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bảo</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Nhà</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Trò</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a:t>
            </a:r>
          </a:p>
          <a:p>
            <a:pPr marL="273050" marR="0" lvl="0" indent="-273050" algn="just"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Em</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đừng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sợ</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Hãy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trở</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về</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cùng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với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tôi</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đây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Đứa</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độc</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ác</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không</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thể</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cậy</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khỏe</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ăn</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hiếp</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kẻ</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smtClean="0">
                <a:ln>
                  <a:noFill/>
                </a:ln>
                <a:effectLst/>
                <a:uLnTx/>
                <a:uFillTx/>
                <a:latin typeface="Times New Roman" pitchFamily="18" charset="0"/>
                <a:cs typeface="Times New Roman" pitchFamily="18" charset="0"/>
              </a:rPr>
              <a:t>yếu</a:t>
            </a:r>
            <a:r>
              <a:rPr kumimoji="0" lang="en-US" altLang="en-US" sz="2800" b="0" i="0" u="none" strike="noStrike" kern="0" cap="none" spc="0" normalizeH="0" baseline="0" noProof="0" dirty="0" smtClean="0">
                <a:ln>
                  <a:noFill/>
                </a:ln>
                <a:effectLst/>
                <a:uLnTx/>
                <a:uFillTx/>
                <a:latin typeface="Times New Roman" pitchFamily="18" charset="0"/>
                <a:cs typeface="Times New Roman" pitchFamily="18" charset="0"/>
              </a:rPr>
              <a:t>.</a:t>
            </a:r>
          </a:p>
        </p:txBody>
      </p:sp>
      <p:cxnSp>
        <p:nvCxnSpPr>
          <p:cNvPr id="5" name="Straight Connector 4"/>
          <p:cNvCxnSpPr/>
          <p:nvPr/>
        </p:nvCxnSpPr>
        <p:spPr>
          <a:xfrm>
            <a:off x="8052619" y="2542374"/>
            <a:ext cx="10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15110" y="2987082"/>
            <a:ext cx="10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18240" y="3038590"/>
            <a:ext cx="10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3729" y="3412931"/>
            <a:ext cx="10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21626" y="3412931"/>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03827" y="3412931"/>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0" y="3802514"/>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35826" y="4274946"/>
            <a:ext cx="997974" cy="2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2227" y="4274946"/>
            <a:ext cx="2041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20613" y="4274946"/>
            <a:ext cx="997974" cy="2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8517" y="5107947"/>
            <a:ext cx="997974" cy="2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75427" y="5149463"/>
            <a:ext cx="997974" cy="2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34813" y="5539046"/>
            <a:ext cx="997974" cy="2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222580" y="4720948"/>
            <a:ext cx="585059" cy="26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8341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par>
                                <p:cTn id="46" presetID="22" presetClass="entr" presetSubtype="4"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85824" y="309830"/>
            <a:ext cx="7858125" cy="4629150"/>
          </a:xfrm>
          <a:prstGeom prst="cloud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70382" y="2130890"/>
            <a:ext cx="3489007" cy="923330"/>
          </a:xfrm>
          <a:prstGeom prst="rect">
            <a:avLst/>
          </a:prstGeom>
          <a:noFill/>
        </p:spPr>
        <p:txBody>
          <a:bodyPr wrap="square" rtlCol="0">
            <a:spAutoFit/>
          </a:bodyPr>
          <a:lstStyle/>
          <a:p>
            <a:pPr algn="ctr"/>
            <a:r>
              <a:rPr lang="vi-VN" sz="5400" b="1" dirty="0" smtClean="0">
                <a:solidFill>
                  <a:srgbClr val="FF0000"/>
                </a:solidFill>
                <a:latin typeface="+mj-lt"/>
              </a:rPr>
              <a:t>Vận dụng</a:t>
            </a:r>
            <a:endParaRPr lang="en-US" sz="5400" b="1" dirty="0">
              <a:solidFill>
                <a:srgbClr val="FF0000"/>
              </a:solidFill>
              <a:latin typeface="+mj-lt"/>
            </a:endParaRPr>
          </a:p>
        </p:txBody>
      </p:sp>
    </p:spTree>
    <p:extLst>
      <p:ext uri="{BB962C8B-B14F-4D97-AF65-F5344CB8AC3E}">
        <p14:creationId xmlns:p14="http://schemas.microsoft.com/office/powerpoint/2010/main" val="22628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C1EDE3A-49F9-464D-80D3-B833DC77A12A}"/>
              </a:ext>
            </a:extLst>
          </p:cNvPr>
          <p:cNvPicPr>
            <a:picLocks noChangeAspect="1"/>
          </p:cNvPicPr>
          <p:nvPr/>
        </p:nvPicPr>
        <p:blipFill>
          <a:blip r:embed="rId7"/>
          <a:stretch>
            <a:fillRect/>
          </a:stretch>
        </p:blipFill>
        <p:spPr>
          <a:xfrm>
            <a:off x="0" y="3171764"/>
            <a:ext cx="9144000" cy="3686237"/>
          </a:xfrm>
          <a:prstGeom prst="rect">
            <a:avLst/>
          </a:prstGeom>
        </p:spPr>
      </p:pic>
      <p:pic>
        <p:nvPicPr>
          <p:cNvPr id="2" name="Picture 1">
            <a:extLst>
              <a:ext uri="{FF2B5EF4-FFF2-40B4-BE49-F238E27FC236}">
                <a16:creationId xmlns="" xmlns:a16="http://schemas.microsoft.com/office/drawing/2014/main" id="{886F6A3E-15BF-4692-9287-A7F63CD7A634}"/>
              </a:ext>
            </a:extLst>
          </p:cNvPr>
          <p:cNvPicPr>
            <a:picLocks noChangeAspect="1"/>
          </p:cNvPicPr>
          <p:nvPr/>
        </p:nvPicPr>
        <p:blipFill>
          <a:blip r:embed="rId8"/>
          <a:stretch>
            <a:fillRect/>
          </a:stretch>
        </p:blipFill>
        <p:spPr>
          <a:xfrm>
            <a:off x="6241186" y="565823"/>
            <a:ext cx="2675066" cy="1182005"/>
          </a:xfrm>
          <a:prstGeom prst="rect">
            <a:avLst/>
          </a:prstGeom>
        </p:spPr>
      </p:pic>
      <p:pic>
        <p:nvPicPr>
          <p:cNvPr id="105" name="dongho">
            <a:extLst>
              <a:ext uri="{FF2B5EF4-FFF2-40B4-BE49-F238E27FC236}">
                <a16:creationId xmlns=""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4650891" y="468974"/>
            <a:ext cx="1590296" cy="2130204"/>
          </a:xfrm>
          <a:prstGeom prst="rect">
            <a:avLst/>
          </a:prstGeom>
        </p:spPr>
      </p:pic>
      <p:pic>
        <p:nvPicPr>
          <p:cNvPr id="55" name="dongho">
            <a:extLst>
              <a:ext uri="{FF2B5EF4-FFF2-40B4-BE49-F238E27FC236}">
                <a16:creationId xmlns=""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4650891" y="468974"/>
            <a:ext cx="1590296" cy="2130204"/>
          </a:xfrm>
          <a:prstGeom prst="rect">
            <a:avLst/>
          </a:prstGeom>
        </p:spPr>
      </p:pic>
      <p:pic>
        <p:nvPicPr>
          <p:cNvPr id="7" name="Picture 6">
            <a:extLst>
              <a:ext uri="{FF2B5EF4-FFF2-40B4-BE49-F238E27FC236}">
                <a16:creationId xmlns="" xmlns:a16="http://schemas.microsoft.com/office/drawing/2014/main" id="{CDC958E6-DB31-4371-A1C7-152D08B264BA}"/>
              </a:ext>
            </a:extLst>
          </p:cNvPr>
          <p:cNvPicPr>
            <a:picLocks noChangeAspect="1"/>
          </p:cNvPicPr>
          <p:nvPr/>
        </p:nvPicPr>
        <p:blipFill rotWithShape="1">
          <a:blip r:embed="rId10"/>
          <a:srcRect r="2271"/>
          <a:stretch/>
        </p:blipFill>
        <p:spPr>
          <a:xfrm>
            <a:off x="4761521" y="1"/>
            <a:ext cx="4388172" cy="1298561"/>
          </a:xfrm>
          <a:prstGeom prst="rect">
            <a:avLst/>
          </a:prstGeom>
        </p:spPr>
      </p:pic>
      <p:pic>
        <p:nvPicPr>
          <p:cNvPr id="73" name="Picture 72">
            <a:extLst>
              <a:ext uri="{FF2B5EF4-FFF2-40B4-BE49-F238E27FC236}">
                <a16:creationId xmlns="" xmlns:a16="http://schemas.microsoft.com/office/drawing/2014/main" id="{22F5311D-6EDE-4CA5-9F42-C112338270ED}"/>
              </a:ext>
            </a:extLst>
          </p:cNvPr>
          <p:cNvPicPr>
            <a:picLocks noChangeAspect="1"/>
          </p:cNvPicPr>
          <p:nvPr/>
        </p:nvPicPr>
        <p:blipFill>
          <a:blip r:embed="rId11"/>
          <a:stretch>
            <a:fillRect/>
          </a:stretch>
        </p:blipFill>
        <p:spPr>
          <a:xfrm rot="171001">
            <a:off x="5201368" y="1158913"/>
            <a:ext cx="1696286" cy="2261715"/>
          </a:xfrm>
          <a:prstGeom prst="rect">
            <a:avLst/>
          </a:prstGeom>
        </p:spPr>
      </p:pic>
      <p:pic>
        <p:nvPicPr>
          <p:cNvPr id="57" name="Picture 56">
            <a:extLst>
              <a:ext uri="{FF2B5EF4-FFF2-40B4-BE49-F238E27FC236}">
                <a16:creationId xmlns="" xmlns:a16="http://schemas.microsoft.com/office/drawing/2014/main" id="{3D38E5A8-CD12-4AF0-ABB6-FB978EAB2B8A}"/>
              </a:ext>
            </a:extLst>
          </p:cNvPr>
          <p:cNvPicPr>
            <a:picLocks noChangeAspect="1"/>
          </p:cNvPicPr>
          <p:nvPr/>
        </p:nvPicPr>
        <p:blipFill>
          <a:blip r:embed="rId12"/>
          <a:stretch>
            <a:fillRect/>
          </a:stretch>
        </p:blipFill>
        <p:spPr>
          <a:xfrm>
            <a:off x="6734596" y="1"/>
            <a:ext cx="868886" cy="2707853"/>
          </a:xfrm>
          <a:prstGeom prst="rect">
            <a:avLst/>
          </a:prstGeom>
        </p:spPr>
      </p:pic>
      <p:pic>
        <p:nvPicPr>
          <p:cNvPr id="58" name="Picture 57">
            <a:extLst>
              <a:ext uri="{FF2B5EF4-FFF2-40B4-BE49-F238E27FC236}">
                <a16:creationId xmlns="" xmlns:a16="http://schemas.microsoft.com/office/drawing/2014/main" id="{8CBAD2C1-8DE5-47E8-8939-B9F9E0E5E5D0}"/>
              </a:ext>
            </a:extLst>
          </p:cNvPr>
          <p:cNvPicPr>
            <a:picLocks noChangeAspect="1"/>
          </p:cNvPicPr>
          <p:nvPr/>
        </p:nvPicPr>
        <p:blipFill>
          <a:blip r:embed="rId13"/>
          <a:stretch>
            <a:fillRect/>
          </a:stretch>
        </p:blipFill>
        <p:spPr>
          <a:xfrm>
            <a:off x="6587303" y="1283738"/>
            <a:ext cx="383845" cy="1507464"/>
          </a:xfrm>
          <a:prstGeom prst="rect">
            <a:avLst/>
          </a:prstGeom>
        </p:spPr>
      </p:pic>
      <p:sp>
        <p:nvSpPr>
          <p:cNvPr id="83" name="Cloud 82">
            <a:extLst>
              <a:ext uri="{FF2B5EF4-FFF2-40B4-BE49-F238E27FC236}">
                <a16:creationId xmlns="" xmlns:a16="http://schemas.microsoft.com/office/drawing/2014/main" id="{B26705B5-95DD-4C7B-8816-B010DE6FE983}"/>
              </a:ext>
            </a:extLst>
          </p:cNvPr>
          <p:cNvSpPr/>
          <p:nvPr/>
        </p:nvSpPr>
        <p:spPr>
          <a:xfrm>
            <a:off x="268361" y="660552"/>
            <a:ext cx="4488356" cy="2373463"/>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rgbClr val="002060"/>
                </a:solidFill>
                <a:ea typeface="Tahoma" panose="020B0604030504040204" pitchFamily="34" charset="0"/>
                <a:cs typeface="Tahoma" panose="020B0604030504040204" pitchFamily="34" charset="0"/>
              </a:rPr>
              <a:t>Qua câu chuyện trên, em học được điều gì từ Dế Mèn?</a:t>
            </a:r>
            <a:endParaRPr lang="en-US" sz="2800" dirty="0">
              <a:solidFill>
                <a:srgbClr val="002060"/>
              </a:solidFill>
              <a:ea typeface="Tahoma" panose="020B0604030504040204" pitchFamily="34" charset="0"/>
              <a:cs typeface="Tahoma" panose="020B0604030504040204" pitchFamily="34" charset="0"/>
            </a:endParaRPr>
          </a:p>
        </p:txBody>
      </p:sp>
      <p:pic>
        <p:nvPicPr>
          <p:cNvPr id="91" name="Picture 90">
            <a:extLst>
              <a:ext uri="{FF2B5EF4-FFF2-40B4-BE49-F238E27FC236}">
                <a16:creationId xmlns="" xmlns:a16="http://schemas.microsoft.com/office/drawing/2014/main" id="{FF185D14-DFD5-4B4E-BAC5-113C1ADF0D32}"/>
              </a:ext>
            </a:extLst>
          </p:cNvPr>
          <p:cNvPicPr>
            <a:picLocks noChangeAspect="1"/>
          </p:cNvPicPr>
          <p:nvPr/>
        </p:nvPicPr>
        <p:blipFill>
          <a:blip r:embed="rId14"/>
          <a:stretch>
            <a:fillRect/>
          </a:stretch>
        </p:blipFill>
        <p:spPr>
          <a:xfrm>
            <a:off x="7484269" y="2791203"/>
            <a:ext cx="388046" cy="560187"/>
          </a:xfrm>
          <a:prstGeom prst="rect">
            <a:avLst/>
          </a:prstGeom>
        </p:spPr>
      </p:pic>
      <p:pic>
        <p:nvPicPr>
          <p:cNvPr id="92" name="Picture 91">
            <a:extLst>
              <a:ext uri="{FF2B5EF4-FFF2-40B4-BE49-F238E27FC236}">
                <a16:creationId xmlns=""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6459" y="2108561"/>
            <a:ext cx="713105" cy="1343398"/>
          </a:xfrm>
          <a:prstGeom prst="rect">
            <a:avLst/>
          </a:prstGeom>
        </p:spPr>
      </p:pic>
      <p:sp>
        <p:nvSpPr>
          <p:cNvPr id="94" name="bang bien mat">
            <a:extLst>
              <a:ext uri="{FF2B5EF4-FFF2-40B4-BE49-F238E27FC236}">
                <a16:creationId xmlns="" xmlns:a16="http://schemas.microsoft.com/office/drawing/2014/main" id="{73252BF3-F11C-4A54-8476-59A8F3AEEF20}"/>
              </a:ext>
            </a:extLst>
          </p:cNvPr>
          <p:cNvSpPr/>
          <p:nvPr/>
        </p:nvSpPr>
        <p:spPr>
          <a:xfrm>
            <a:off x="4495538" y="2799117"/>
            <a:ext cx="1002102" cy="1645123"/>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bong bien mat">
            <a:extLst>
              <a:ext uri="{FF2B5EF4-FFF2-40B4-BE49-F238E27FC236}">
                <a16:creationId xmlns=""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1341" y="2931061"/>
            <a:ext cx="713105" cy="1343398"/>
          </a:xfrm>
          <a:prstGeom prst="rect">
            <a:avLst/>
          </a:prstGeom>
        </p:spPr>
      </p:pic>
      <p:sp>
        <p:nvSpPr>
          <p:cNvPr id="96" name="cangbaodo">
            <a:extLst>
              <a:ext uri="{FF2B5EF4-FFF2-40B4-BE49-F238E27FC236}">
                <a16:creationId xmlns="" xmlns:a16="http://schemas.microsoft.com/office/drawing/2014/main" id="{A3509287-A9D9-4627-9E4B-C33E243D26B5}"/>
              </a:ext>
            </a:extLst>
          </p:cNvPr>
          <p:cNvSpPr/>
          <p:nvPr/>
        </p:nvSpPr>
        <p:spPr>
          <a:xfrm>
            <a:off x="4654005" y="3300898"/>
            <a:ext cx="799580" cy="1066106"/>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97" name="cangbaovang">
            <a:extLst>
              <a:ext uri="{FF2B5EF4-FFF2-40B4-BE49-F238E27FC236}">
                <a16:creationId xmlns="" xmlns:a16="http://schemas.microsoft.com/office/drawing/2014/main" id="{99817E2F-A324-4DA4-B002-06B90CD2E012}"/>
              </a:ext>
            </a:extLst>
          </p:cNvPr>
          <p:cNvSpPr/>
          <p:nvPr/>
        </p:nvSpPr>
        <p:spPr>
          <a:xfrm>
            <a:off x="4889697" y="2880126"/>
            <a:ext cx="428875" cy="571833"/>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ngbaocam">
            <a:extLst>
              <a:ext uri="{FF2B5EF4-FFF2-40B4-BE49-F238E27FC236}">
                <a16:creationId xmlns="" xmlns:a16="http://schemas.microsoft.com/office/drawing/2014/main" id="{C857A20F-BDBC-464F-A5F9-F669B801DCDE}"/>
              </a:ext>
            </a:extLst>
          </p:cNvPr>
          <p:cNvSpPr/>
          <p:nvPr/>
        </p:nvSpPr>
        <p:spPr>
          <a:xfrm>
            <a:off x="4542280" y="3232351"/>
            <a:ext cx="428875" cy="571833"/>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bang bien mat">
            <a:extLst>
              <a:ext uri="{FF2B5EF4-FFF2-40B4-BE49-F238E27FC236}">
                <a16:creationId xmlns="" xmlns:a16="http://schemas.microsoft.com/office/drawing/2014/main" id="{67E346F4-F902-49AE-9076-9F57F40D9307}"/>
              </a:ext>
            </a:extLst>
          </p:cNvPr>
          <p:cNvSpPr/>
          <p:nvPr/>
        </p:nvSpPr>
        <p:spPr>
          <a:xfrm>
            <a:off x="4495538" y="2802403"/>
            <a:ext cx="1002102" cy="1641837"/>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 xmlns:a16="http://schemas.microsoft.com/office/drawing/2014/main" id="{60E44E3E-06D3-4101-BE24-6C8FC39AB367}"/>
              </a:ext>
            </a:extLst>
          </p:cNvPr>
          <p:cNvPicPr>
            <a:picLocks noChangeAspect="1"/>
          </p:cNvPicPr>
          <p:nvPr/>
        </p:nvPicPr>
        <p:blipFill>
          <a:blip r:embed="rId16"/>
          <a:stretch>
            <a:fillRect/>
          </a:stretch>
        </p:blipFill>
        <p:spPr>
          <a:xfrm rot="18084045">
            <a:off x="6367620" y="3470247"/>
            <a:ext cx="473095" cy="3258647"/>
          </a:xfrm>
          <a:prstGeom prst="rect">
            <a:avLst/>
          </a:prstGeom>
        </p:spPr>
      </p:pic>
      <p:pic>
        <p:nvPicPr>
          <p:cNvPr id="77" name="dauhoi">
            <a:extLst>
              <a:ext uri="{FF2B5EF4-FFF2-40B4-BE49-F238E27FC236}">
                <a16:creationId xmlns="" xmlns:a16="http://schemas.microsoft.com/office/drawing/2014/main" id="{6D4292F1-3301-4BDF-9FB9-D7706A63CBC6}"/>
              </a:ext>
            </a:extLst>
          </p:cNvPr>
          <p:cNvPicPr>
            <a:picLocks noChangeAspect="1"/>
          </p:cNvPicPr>
          <p:nvPr/>
        </p:nvPicPr>
        <p:blipFill rotWithShape="1">
          <a:blip r:embed="rId17"/>
          <a:srcRect t="-99423" b="1"/>
          <a:stretch/>
        </p:blipFill>
        <p:spPr>
          <a:xfrm>
            <a:off x="7248138" y="2741182"/>
            <a:ext cx="783054" cy="3470161"/>
          </a:xfrm>
          <a:prstGeom prst="rect">
            <a:avLst/>
          </a:prstGeom>
        </p:spPr>
      </p:pic>
      <p:pic>
        <p:nvPicPr>
          <p:cNvPr id="101" name="matnguoi">
            <a:extLst>
              <a:ext uri="{FF2B5EF4-FFF2-40B4-BE49-F238E27FC236}">
                <a16:creationId xmlns="" xmlns:a16="http://schemas.microsoft.com/office/drawing/2014/main" id="{E96FF88C-3707-4261-B04B-4CAD8ECB3FE8}"/>
              </a:ext>
            </a:extLst>
          </p:cNvPr>
          <p:cNvPicPr>
            <a:picLocks noChangeAspect="1"/>
          </p:cNvPicPr>
          <p:nvPr/>
        </p:nvPicPr>
        <p:blipFill>
          <a:blip r:embed="rId18"/>
          <a:stretch>
            <a:fillRect/>
          </a:stretch>
        </p:blipFill>
        <p:spPr>
          <a:xfrm>
            <a:off x="6940434" y="3777854"/>
            <a:ext cx="205758" cy="170703"/>
          </a:xfrm>
          <a:prstGeom prst="rect">
            <a:avLst/>
          </a:prstGeom>
        </p:spPr>
      </p:pic>
      <p:pic>
        <p:nvPicPr>
          <p:cNvPr id="102" name="Picture 101">
            <a:hlinkClick r:id="" action="ppaction://hlinkshowjump?jump=nextslide"/>
            <a:extLst>
              <a:ext uri="{FF2B5EF4-FFF2-40B4-BE49-F238E27FC236}">
                <a16:creationId xmlns="" xmlns:a16="http://schemas.microsoft.com/office/drawing/2014/main" id="{8A44B53A-B903-435D-8273-ADB0F405F570}"/>
              </a:ext>
            </a:extLst>
          </p:cNvPr>
          <p:cNvPicPr>
            <a:picLocks noChangeAspect="1"/>
          </p:cNvPicPr>
          <p:nvPr/>
        </p:nvPicPr>
        <p:blipFill>
          <a:blip r:embed="rId19"/>
          <a:stretch>
            <a:fillRect/>
          </a:stretch>
        </p:blipFill>
        <p:spPr>
          <a:xfrm>
            <a:off x="2105026" y="5222872"/>
            <a:ext cx="1453289" cy="1570686"/>
          </a:xfrm>
          <a:prstGeom prst="rect">
            <a:avLst/>
          </a:prstGeom>
        </p:spPr>
      </p:pic>
      <p:pic>
        <p:nvPicPr>
          <p:cNvPr id="106" name="Picture 105">
            <a:extLst>
              <a:ext uri="{FF2B5EF4-FFF2-40B4-BE49-F238E27FC236}">
                <a16:creationId xmlns="" xmlns:a16="http://schemas.microsoft.com/office/drawing/2014/main" id="{DBCF2CED-B153-4DCF-BF51-F296F9F62451}"/>
              </a:ext>
            </a:extLst>
          </p:cNvPr>
          <p:cNvPicPr>
            <a:picLocks noChangeAspect="1"/>
          </p:cNvPicPr>
          <p:nvPr/>
        </p:nvPicPr>
        <p:blipFill>
          <a:blip r:embed="rId20"/>
          <a:stretch>
            <a:fillRect/>
          </a:stretch>
        </p:blipFill>
        <p:spPr>
          <a:xfrm>
            <a:off x="5224548" y="765150"/>
            <a:ext cx="1184251" cy="2164268"/>
          </a:xfrm>
          <a:prstGeom prst="rect">
            <a:avLst/>
          </a:prstGeom>
        </p:spPr>
      </p:pic>
      <p:pic>
        <p:nvPicPr>
          <p:cNvPr id="59" name="Picture 58">
            <a:extLst>
              <a:ext uri="{FF2B5EF4-FFF2-40B4-BE49-F238E27FC236}">
                <a16:creationId xmlns="" xmlns:a16="http://schemas.microsoft.com/office/drawing/2014/main" id="{4A1CE8FB-CBB9-4F25-B82D-3D7A087144D8}"/>
              </a:ext>
            </a:extLst>
          </p:cNvPr>
          <p:cNvPicPr>
            <a:picLocks noChangeAspect="1"/>
          </p:cNvPicPr>
          <p:nvPr/>
        </p:nvPicPr>
        <p:blipFill>
          <a:blip r:embed="rId21"/>
          <a:stretch>
            <a:fillRect/>
          </a:stretch>
        </p:blipFill>
        <p:spPr>
          <a:xfrm>
            <a:off x="5692829" y="1901353"/>
            <a:ext cx="685351" cy="911550"/>
          </a:xfrm>
          <a:prstGeom prst="rect">
            <a:avLst/>
          </a:prstGeom>
        </p:spPr>
      </p:pic>
      <p:pic>
        <p:nvPicPr>
          <p:cNvPr id="71" name="Picture 70">
            <a:extLst>
              <a:ext uri="{FF2B5EF4-FFF2-40B4-BE49-F238E27FC236}">
                <a16:creationId xmlns="" xmlns:a16="http://schemas.microsoft.com/office/drawing/2014/main" id="{09B286C5-87FA-4B0E-8D72-CA851A745203}"/>
              </a:ext>
            </a:extLst>
          </p:cNvPr>
          <p:cNvPicPr>
            <a:picLocks noChangeAspect="1"/>
          </p:cNvPicPr>
          <p:nvPr/>
        </p:nvPicPr>
        <p:blipFill>
          <a:blip r:embed="rId22"/>
          <a:stretch>
            <a:fillRect/>
          </a:stretch>
        </p:blipFill>
        <p:spPr>
          <a:xfrm>
            <a:off x="5857923" y="2146770"/>
            <a:ext cx="329213" cy="286537"/>
          </a:xfrm>
          <a:prstGeom prst="rect">
            <a:avLst/>
          </a:prstGeom>
        </p:spPr>
      </p:pic>
      <p:pic>
        <p:nvPicPr>
          <p:cNvPr id="6" name="soundballoonfail">
            <a:hlinkClick r:id="" action="ppaction://media"/>
            <a:extLst>
              <a:ext uri="{FF2B5EF4-FFF2-40B4-BE49-F238E27FC236}">
                <a16:creationId xmlns=""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555424" y="7210614"/>
            <a:ext cx="365522" cy="487363"/>
          </a:xfrm>
          <a:prstGeom prst="rect">
            <a:avLst/>
          </a:prstGeom>
        </p:spPr>
      </p:pic>
      <p:pic>
        <p:nvPicPr>
          <p:cNvPr id="16" name="soundballoonyes">
            <a:hlinkClick r:id="" action="ppaction://media"/>
            <a:extLst>
              <a:ext uri="{FF2B5EF4-FFF2-40B4-BE49-F238E27FC236}">
                <a16:creationId xmlns=""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557269" y="6532530"/>
            <a:ext cx="365522" cy="487363"/>
          </a:xfrm>
          <a:prstGeom prst="rect">
            <a:avLst/>
          </a:prstGeom>
        </p:spPr>
      </p:pic>
      <p:pic>
        <p:nvPicPr>
          <p:cNvPr id="3" name="Picture 2">
            <a:extLst>
              <a:ext uri="{FF2B5EF4-FFF2-40B4-BE49-F238E27FC236}">
                <a16:creationId xmlns="" xmlns:a16="http://schemas.microsoft.com/office/drawing/2014/main" id="{1AAE8682-3F4B-49FB-800E-D65F7DA91240}"/>
              </a:ext>
            </a:extLst>
          </p:cNvPr>
          <p:cNvPicPr>
            <a:picLocks noChangeAspect="1"/>
          </p:cNvPicPr>
          <p:nvPr/>
        </p:nvPicPr>
        <p:blipFill>
          <a:blip r:embed="rId24"/>
          <a:stretch>
            <a:fillRect/>
          </a:stretch>
        </p:blipFill>
        <p:spPr>
          <a:xfrm>
            <a:off x="6524593" y="1037137"/>
            <a:ext cx="1088231" cy="1097375"/>
          </a:xfrm>
          <a:prstGeom prst="rect">
            <a:avLst/>
          </a:prstGeom>
        </p:spPr>
      </p:pic>
      <p:sp>
        <p:nvSpPr>
          <p:cNvPr id="62" name="Oval 61">
            <a:extLst>
              <a:ext uri="{FF2B5EF4-FFF2-40B4-BE49-F238E27FC236}">
                <a16:creationId xmlns="" xmlns:a16="http://schemas.microsoft.com/office/drawing/2014/main" id="{CF45909E-1244-4AE1-BDE0-986F2B226188}"/>
              </a:ext>
            </a:extLst>
          </p:cNvPr>
          <p:cNvSpPr/>
          <p:nvPr/>
        </p:nvSpPr>
        <p:spPr>
          <a:xfrm>
            <a:off x="6765058" y="1549373"/>
            <a:ext cx="195215" cy="260286"/>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 xmlns:a16="http://schemas.microsoft.com/office/drawing/2014/main" id="{8B89AEC8-B008-4DA3-95DB-2CBF46416695}"/>
              </a:ext>
            </a:extLst>
          </p:cNvPr>
          <p:cNvSpPr/>
          <p:nvPr/>
        </p:nvSpPr>
        <p:spPr>
          <a:xfrm>
            <a:off x="7130127" y="1552461"/>
            <a:ext cx="195215" cy="260286"/>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matkhi">
            <a:extLst>
              <a:ext uri="{FF2B5EF4-FFF2-40B4-BE49-F238E27FC236}">
                <a16:creationId xmlns="" xmlns:a16="http://schemas.microsoft.com/office/drawing/2014/main" id="{61DCD662-434E-48B2-A135-7912BE278584}"/>
              </a:ext>
            </a:extLst>
          </p:cNvPr>
          <p:cNvPicPr>
            <a:picLocks noChangeAspect="1"/>
          </p:cNvPicPr>
          <p:nvPr/>
        </p:nvPicPr>
        <p:blipFill>
          <a:blip r:embed="rId25"/>
          <a:stretch>
            <a:fillRect/>
          </a:stretch>
        </p:blipFill>
        <p:spPr>
          <a:xfrm>
            <a:off x="6778594" y="1605511"/>
            <a:ext cx="480101" cy="158510"/>
          </a:xfrm>
          <a:prstGeom prst="rect">
            <a:avLst/>
          </a:prstGeom>
        </p:spPr>
      </p:pic>
      <p:pic>
        <p:nvPicPr>
          <p:cNvPr id="82" name="Picture 81">
            <a:extLst>
              <a:ext uri="{FF2B5EF4-FFF2-40B4-BE49-F238E27FC236}">
                <a16:creationId xmlns="" xmlns:a16="http://schemas.microsoft.com/office/drawing/2014/main" id="{330A49E7-F55E-4DB9-B39B-8BF080FD4938}"/>
              </a:ext>
            </a:extLst>
          </p:cNvPr>
          <p:cNvPicPr>
            <a:picLocks noChangeAspect="1"/>
          </p:cNvPicPr>
          <p:nvPr/>
        </p:nvPicPr>
        <p:blipFill>
          <a:blip r:embed="rId26"/>
          <a:stretch>
            <a:fillRect/>
          </a:stretch>
        </p:blipFill>
        <p:spPr>
          <a:xfrm rot="212509">
            <a:off x="5792861" y="-922871"/>
            <a:ext cx="2523963" cy="3365284"/>
          </a:xfrm>
          <a:prstGeom prst="rect">
            <a:avLst/>
          </a:prstGeom>
        </p:spPr>
      </p:pic>
      <p:sp>
        <p:nvSpPr>
          <p:cNvPr id="35" name="Cloud 34">
            <a:extLst>
              <a:ext uri="{FF2B5EF4-FFF2-40B4-BE49-F238E27FC236}">
                <a16:creationId xmlns="" xmlns:a16="http://schemas.microsoft.com/office/drawing/2014/main" id="{B26705B5-95DD-4C7B-8816-B010DE6FE983}"/>
              </a:ext>
            </a:extLst>
          </p:cNvPr>
          <p:cNvSpPr/>
          <p:nvPr/>
        </p:nvSpPr>
        <p:spPr>
          <a:xfrm>
            <a:off x="965229" y="2931061"/>
            <a:ext cx="4488356" cy="2373463"/>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smtClean="0">
                <a:solidFill>
                  <a:srgbClr val="002060"/>
                </a:solidFill>
                <a:ea typeface="Tahoma" panose="020B0604030504040204" pitchFamily="34" charset="0"/>
                <a:cs typeface="Tahoma" panose="020B0604030504040204" pitchFamily="34" charset="0"/>
              </a:rPr>
              <a:t>Phải biết dũng cảm bảo vệ lẽ phải, bênh vực kẻ yếu.</a:t>
            </a:r>
            <a:endParaRPr lang="en-US" sz="2800"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2103732"/>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par>
                                <p:cTn id="91" presetID="2" presetClass="entr" presetSubtype="8"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2000" fill="hold"/>
                                        <p:tgtEl>
                                          <p:spTgt spid="35"/>
                                        </p:tgtEl>
                                        <p:attrNameLst>
                                          <p:attrName>ppt_x</p:attrName>
                                        </p:attrNameLst>
                                      </p:cBhvr>
                                      <p:tavLst>
                                        <p:tav tm="0">
                                          <p:val>
                                            <p:strVal val="0-#ppt_w/2"/>
                                          </p:val>
                                        </p:tav>
                                        <p:tav tm="100000">
                                          <p:val>
                                            <p:strVal val="#ppt_x"/>
                                          </p:val>
                                        </p:tav>
                                      </p:tavLst>
                                    </p:anim>
                                    <p:anim calcmode="lin" valueType="num">
                                      <p:cBhvr additive="base">
                                        <p:cTn id="94" dur="2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5"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6"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rot="537032">
            <a:off x="885824" y="309830"/>
            <a:ext cx="7858125" cy="4629150"/>
          </a:xfrm>
          <a:prstGeom prst="cloud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14513" y="1776947"/>
            <a:ext cx="6443663" cy="707886"/>
          </a:xfrm>
          <a:prstGeom prst="rect">
            <a:avLst/>
          </a:prstGeom>
          <a:noFill/>
        </p:spPr>
        <p:txBody>
          <a:bodyPr wrap="square" rtlCol="0">
            <a:spAutoFit/>
          </a:bodyPr>
          <a:lstStyle/>
          <a:p>
            <a:pPr algn="ctr"/>
            <a:r>
              <a:rPr lang="vi-VN" sz="4000" b="1" dirty="0" smtClean="0">
                <a:latin typeface="+mj-lt"/>
              </a:rPr>
              <a:t>KHÁM PHÁ</a:t>
            </a:r>
            <a:endParaRPr lang="en-US" sz="4000" b="1" dirty="0">
              <a:latin typeface="+mj-lt"/>
            </a:endParaRPr>
          </a:p>
        </p:txBody>
      </p:sp>
    </p:spTree>
    <p:extLst>
      <p:ext uri="{BB962C8B-B14F-4D97-AF65-F5344CB8AC3E}">
        <p14:creationId xmlns:p14="http://schemas.microsoft.com/office/powerpoint/2010/main" val="7787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C1EDE3A-49F9-464D-80D3-B833DC77A12A}"/>
              </a:ext>
            </a:extLst>
          </p:cNvPr>
          <p:cNvPicPr>
            <a:picLocks noChangeAspect="1"/>
          </p:cNvPicPr>
          <p:nvPr/>
        </p:nvPicPr>
        <p:blipFill>
          <a:blip r:embed="rId7"/>
          <a:stretch>
            <a:fillRect/>
          </a:stretch>
        </p:blipFill>
        <p:spPr>
          <a:xfrm>
            <a:off x="0" y="3171764"/>
            <a:ext cx="9144000" cy="3686237"/>
          </a:xfrm>
          <a:prstGeom prst="rect">
            <a:avLst/>
          </a:prstGeom>
        </p:spPr>
      </p:pic>
      <p:pic>
        <p:nvPicPr>
          <p:cNvPr id="2" name="Picture 1">
            <a:extLst>
              <a:ext uri="{FF2B5EF4-FFF2-40B4-BE49-F238E27FC236}">
                <a16:creationId xmlns="" xmlns:a16="http://schemas.microsoft.com/office/drawing/2014/main" id="{886F6A3E-15BF-4692-9287-A7F63CD7A634}"/>
              </a:ext>
            </a:extLst>
          </p:cNvPr>
          <p:cNvPicPr>
            <a:picLocks noChangeAspect="1"/>
          </p:cNvPicPr>
          <p:nvPr/>
        </p:nvPicPr>
        <p:blipFill>
          <a:blip r:embed="rId8"/>
          <a:stretch>
            <a:fillRect/>
          </a:stretch>
        </p:blipFill>
        <p:spPr>
          <a:xfrm>
            <a:off x="6241186" y="565823"/>
            <a:ext cx="2675066" cy="1182005"/>
          </a:xfrm>
          <a:prstGeom prst="rect">
            <a:avLst/>
          </a:prstGeom>
        </p:spPr>
      </p:pic>
      <p:pic>
        <p:nvPicPr>
          <p:cNvPr id="105" name="dongho">
            <a:extLst>
              <a:ext uri="{FF2B5EF4-FFF2-40B4-BE49-F238E27FC236}">
                <a16:creationId xmlns=""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4650891" y="468974"/>
            <a:ext cx="1590296" cy="2130204"/>
          </a:xfrm>
          <a:prstGeom prst="rect">
            <a:avLst/>
          </a:prstGeom>
        </p:spPr>
      </p:pic>
      <p:pic>
        <p:nvPicPr>
          <p:cNvPr id="55" name="dongho">
            <a:extLst>
              <a:ext uri="{FF2B5EF4-FFF2-40B4-BE49-F238E27FC236}">
                <a16:creationId xmlns=""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4650891" y="468974"/>
            <a:ext cx="1590296" cy="2130204"/>
          </a:xfrm>
          <a:prstGeom prst="rect">
            <a:avLst/>
          </a:prstGeom>
        </p:spPr>
      </p:pic>
      <p:pic>
        <p:nvPicPr>
          <p:cNvPr id="7" name="Picture 6">
            <a:extLst>
              <a:ext uri="{FF2B5EF4-FFF2-40B4-BE49-F238E27FC236}">
                <a16:creationId xmlns="" xmlns:a16="http://schemas.microsoft.com/office/drawing/2014/main" id="{CDC958E6-DB31-4371-A1C7-152D08B264BA}"/>
              </a:ext>
            </a:extLst>
          </p:cNvPr>
          <p:cNvPicPr>
            <a:picLocks noChangeAspect="1"/>
          </p:cNvPicPr>
          <p:nvPr/>
        </p:nvPicPr>
        <p:blipFill rotWithShape="1">
          <a:blip r:embed="rId10"/>
          <a:srcRect r="2271"/>
          <a:stretch/>
        </p:blipFill>
        <p:spPr>
          <a:xfrm>
            <a:off x="4761521" y="1"/>
            <a:ext cx="4388172" cy="1298561"/>
          </a:xfrm>
          <a:prstGeom prst="rect">
            <a:avLst/>
          </a:prstGeom>
        </p:spPr>
      </p:pic>
      <p:pic>
        <p:nvPicPr>
          <p:cNvPr id="73" name="Picture 72">
            <a:extLst>
              <a:ext uri="{FF2B5EF4-FFF2-40B4-BE49-F238E27FC236}">
                <a16:creationId xmlns="" xmlns:a16="http://schemas.microsoft.com/office/drawing/2014/main" id="{22F5311D-6EDE-4CA5-9F42-C112338270ED}"/>
              </a:ext>
            </a:extLst>
          </p:cNvPr>
          <p:cNvPicPr>
            <a:picLocks noChangeAspect="1"/>
          </p:cNvPicPr>
          <p:nvPr/>
        </p:nvPicPr>
        <p:blipFill>
          <a:blip r:embed="rId11"/>
          <a:stretch>
            <a:fillRect/>
          </a:stretch>
        </p:blipFill>
        <p:spPr>
          <a:xfrm rot="171001">
            <a:off x="5201368" y="1158913"/>
            <a:ext cx="1696286" cy="2261715"/>
          </a:xfrm>
          <a:prstGeom prst="rect">
            <a:avLst/>
          </a:prstGeom>
        </p:spPr>
      </p:pic>
      <p:pic>
        <p:nvPicPr>
          <p:cNvPr id="57" name="Picture 56">
            <a:extLst>
              <a:ext uri="{FF2B5EF4-FFF2-40B4-BE49-F238E27FC236}">
                <a16:creationId xmlns="" xmlns:a16="http://schemas.microsoft.com/office/drawing/2014/main" id="{3D38E5A8-CD12-4AF0-ABB6-FB978EAB2B8A}"/>
              </a:ext>
            </a:extLst>
          </p:cNvPr>
          <p:cNvPicPr>
            <a:picLocks noChangeAspect="1"/>
          </p:cNvPicPr>
          <p:nvPr/>
        </p:nvPicPr>
        <p:blipFill>
          <a:blip r:embed="rId12"/>
          <a:stretch>
            <a:fillRect/>
          </a:stretch>
        </p:blipFill>
        <p:spPr>
          <a:xfrm>
            <a:off x="6734596" y="1"/>
            <a:ext cx="868886" cy="2707853"/>
          </a:xfrm>
          <a:prstGeom prst="rect">
            <a:avLst/>
          </a:prstGeom>
        </p:spPr>
      </p:pic>
      <p:pic>
        <p:nvPicPr>
          <p:cNvPr id="58" name="Picture 57">
            <a:extLst>
              <a:ext uri="{FF2B5EF4-FFF2-40B4-BE49-F238E27FC236}">
                <a16:creationId xmlns="" xmlns:a16="http://schemas.microsoft.com/office/drawing/2014/main" id="{8CBAD2C1-8DE5-47E8-8939-B9F9E0E5E5D0}"/>
              </a:ext>
            </a:extLst>
          </p:cNvPr>
          <p:cNvPicPr>
            <a:picLocks noChangeAspect="1"/>
          </p:cNvPicPr>
          <p:nvPr/>
        </p:nvPicPr>
        <p:blipFill>
          <a:blip r:embed="rId13"/>
          <a:stretch>
            <a:fillRect/>
          </a:stretch>
        </p:blipFill>
        <p:spPr>
          <a:xfrm>
            <a:off x="6587303" y="1283738"/>
            <a:ext cx="383845" cy="1507464"/>
          </a:xfrm>
          <a:prstGeom prst="rect">
            <a:avLst/>
          </a:prstGeom>
        </p:spPr>
      </p:pic>
      <p:sp>
        <p:nvSpPr>
          <p:cNvPr id="83" name="Cloud 82">
            <a:extLst>
              <a:ext uri="{FF2B5EF4-FFF2-40B4-BE49-F238E27FC236}">
                <a16:creationId xmlns="" xmlns:a16="http://schemas.microsoft.com/office/drawing/2014/main" id="{B26705B5-95DD-4C7B-8816-B010DE6FE983}"/>
              </a:ext>
            </a:extLst>
          </p:cNvPr>
          <p:cNvSpPr/>
          <p:nvPr/>
        </p:nvSpPr>
        <p:spPr>
          <a:xfrm>
            <a:off x="273165" y="492784"/>
            <a:ext cx="4488356" cy="2373463"/>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smtClean="0">
                <a:solidFill>
                  <a:srgbClr val="FF0000"/>
                </a:solidFill>
                <a:latin typeface="+mj-lt"/>
                <a:ea typeface="Tahoma" panose="020B0604030504040204" pitchFamily="34" charset="0"/>
                <a:cs typeface="Tahoma" panose="020B0604030504040204" pitchFamily="34" charset="0"/>
              </a:rPr>
              <a:t>Về nhà luyện đọc lại bài</a:t>
            </a:r>
            <a:endParaRPr lang="en-US" sz="2800" b="1" dirty="0">
              <a:solidFill>
                <a:srgbClr val="FF0000"/>
              </a:solidFill>
              <a:latin typeface="+mj-lt"/>
              <a:ea typeface="Tahoma" panose="020B0604030504040204" pitchFamily="34" charset="0"/>
              <a:cs typeface="Tahoma" panose="020B0604030504040204" pitchFamily="34" charset="0"/>
            </a:endParaRPr>
          </a:p>
        </p:txBody>
      </p:sp>
      <p:pic>
        <p:nvPicPr>
          <p:cNvPr id="91" name="Picture 90">
            <a:extLst>
              <a:ext uri="{FF2B5EF4-FFF2-40B4-BE49-F238E27FC236}">
                <a16:creationId xmlns="" xmlns:a16="http://schemas.microsoft.com/office/drawing/2014/main" id="{FF185D14-DFD5-4B4E-BAC5-113C1ADF0D32}"/>
              </a:ext>
            </a:extLst>
          </p:cNvPr>
          <p:cNvPicPr>
            <a:picLocks noChangeAspect="1"/>
          </p:cNvPicPr>
          <p:nvPr/>
        </p:nvPicPr>
        <p:blipFill>
          <a:blip r:embed="rId14"/>
          <a:stretch>
            <a:fillRect/>
          </a:stretch>
        </p:blipFill>
        <p:spPr>
          <a:xfrm>
            <a:off x="7484269" y="2791203"/>
            <a:ext cx="388046" cy="560187"/>
          </a:xfrm>
          <a:prstGeom prst="rect">
            <a:avLst/>
          </a:prstGeom>
        </p:spPr>
      </p:pic>
      <p:pic>
        <p:nvPicPr>
          <p:cNvPr id="92" name="Picture 91">
            <a:extLst>
              <a:ext uri="{FF2B5EF4-FFF2-40B4-BE49-F238E27FC236}">
                <a16:creationId xmlns=""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33144" y="967630"/>
            <a:ext cx="713105" cy="1343398"/>
          </a:xfrm>
          <a:prstGeom prst="rect">
            <a:avLst/>
          </a:prstGeom>
        </p:spPr>
      </p:pic>
      <p:sp>
        <p:nvSpPr>
          <p:cNvPr id="94" name="bang bien mat">
            <a:extLst>
              <a:ext uri="{FF2B5EF4-FFF2-40B4-BE49-F238E27FC236}">
                <a16:creationId xmlns="" xmlns:a16="http://schemas.microsoft.com/office/drawing/2014/main" id="{73252BF3-F11C-4A54-8476-59A8F3AEEF20}"/>
              </a:ext>
            </a:extLst>
          </p:cNvPr>
          <p:cNvSpPr/>
          <p:nvPr/>
        </p:nvSpPr>
        <p:spPr>
          <a:xfrm>
            <a:off x="4495538" y="2799117"/>
            <a:ext cx="1002102" cy="1645123"/>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bong bien mat">
            <a:extLst>
              <a:ext uri="{FF2B5EF4-FFF2-40B4-BE49-F238E27FC236}">
                <a16:creationId xmlns=""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1341" y="2931061"/>
            <a:ext cx="713105" cy="1343398"/>
          </a:xfrm>
          <a:prstGeom prst="rect">
            <a:avLst/>
          </a:prstGeom>
        </p:spPr>
      </p:pic>
      <p:sp>
        <p:nvSpPr>
          <p:cNvPr id="96" name="cangbaodo">
            <a:extLst>
              <a:ext uri="{FF2B5EF4-FFF2-40B4-BE49-F238E27FC236}">
                <a16:creationId xmlns="" xmlns:a16="http://schemas.microsoft.com/office/drawing/2014/main" id="{A3509287-A9D9-4627-9E4B-C33E243D26B5}"/>
              </a:ext>
            </a:extLst>
          </p:cNvPr>
          <p:cNvSpPr/>
          <p:nvPr/>
        </p:nvSpPr>
        <p:spPr>
          <a:xfrm>
            <a:off x="4654005" y="3300898"/>
            <a:ext cx="799580" cy="1066106"/>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97" name="cangbaovang">
            <a:extLst>
              <a:ext uri="{FF2B5EF4-FFF2-40B4-BE49-F238E27FC236}">
                <a16:creationId xmlns="" xmlns:a16="http://schemas.microsoft.com/office/drawing/2014/main" id="{99817E2F-A324-4DA4-B002-06B90CD2E012}"/>
              </a:ext>
            </a:extLst>
          </p:cNvPr>
          <p:cNvSpPr/>
          <p:nvPr/>
        </p:nvSpPr>
        <p:spPr>
          <a:xfrm>
            <a:off x="4889697" y="2880126"/>
            <a:ext cx="428875" cy="571833"/>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angbaocam">
            <a:extLst>
              <a:ext uri="{FF2B5EF4-FFF2-40B4-BE49-F238E27FC236}">
                <a16:creationId xmlns="" xmlns:a16="http://schemas.microsoft.com/office/drawing/2014/main" id="{C857A20F-BDBC-464F-A5F9-F669B801DCDE}"/>
              </a:ext>
            </a:extLst>
          </p:cNvPr>
          <p:cNvSpPr/>
          <p:nvPr/>
        </p:nvSpPr>
        <p:spPr>
          <a:xfrm>
            <a:off x="4542280" y="3232351"/>
            <a:ext cx="428875" cy="571833"/>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bang bien mat">
            <a:extLst>
              <a:ext uri="{FF2B5EF4-FFF2-40B4-BE49-F238E27FC236}">
                <a16:creationId xmlns="" xmlns:a16="http://schemas.microsoft.com/office/drawing/2014/main" id="{67E346F4-F902-49AE-9076-9F57F40D9307}"/>
              </a:ext>
            </a:extLst>
          </p:cNvPr>
          <p:cNvSpPr/>
          <p:nvPr/>
        </p:nvSpPr>
        <p:spPr>
          <a:xfrm>
            <a:off x="4495538" y="2802403"/>
            <a:ext cx="1002102" cy="1641837"/>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 xmlns:a16="http://schemas.microsoft.com/office/drawing/2014/main" id="{60E44E3E-06D3-4101-BE24-6C8FC39AB367}"/>
              </a:ext>
            </a:extLst>
          </p:cNvPr>
          <p:cNvPicPr>
            <a:picLocks noChangeAspect="1"/>
          </p:cNvPicPr>
          <p:nvPr/>
        </p:nvPicPr>
        <p:blipFill>
          <a:blip r:embed="rId16"/>
          <a:stretch>
            <a:fillRect/>
          </a:stretch>
        </p:blipFill>
        <p:spPr>
          <a:xfrm rot="18084045">
            <a:off x="6367620" y="3470247"/>
            <a:ext cx="473095" cy="3258647"/>
          </a:xfrm>
          <a:prstGeom prst="rect">
            <a:avLst/>
          </a:prstGeom>
        </p:spPr>
      </p:pic>
      <p:pic>
        <p:nvPicPr>
          <p:cNvPr id="77" name="dauhoi">
            <a:extLst>
              <a:ext uri="{FF2B5EF4-FFF2-40B4-BE49-F238E27FC236}">
                <a16:creationId xmlns="" xmlns:a16="http://schemas.microsoft.com/office/drawing/2014/main" id="{6D4292F1-3301-4BDF-9FB9-D7706A63CBC6}"/>
              </a:ext>
            </a:extLst>
          </p:cNvPr>
          <p:cNvPicPr>
            <a:picLocks noChangeAspect="1"/>
          </p:cNvPicPr>
          <p:nvPr/>
        </p:nvPicPr>
        <p:blipFill rotWithShape="1">
          <a:blip r:embed="rId17"/>
          <a:srcRect t="-99423" b="1"/>
          <a:stretch/>
        </p:blipFill>
        <p:spPr>
          <a:xfrm>
            <a:off x="7248138" y="2741182"/>
            <a:ext cx="783054" cy="3470161"/>
          </a:xfrm>
          <a:prstGeom prst="rect">
            <a:avLst/>
          </a:prstGeom>
        </p:spPr>
      </p:pic>
      <p:pic>
        <p:nvPicPr>
          <p:cNvPr id="101" name="matnguoi">
            <a:extLst>
              <a:ext uri="{FF2B5EF4-FFF2-40B4-BE49-F238E27FC236}">
                <a16:creationId xmlns="" xmlns:a16="http://schemas.microsoft.com/office/drawing/2014/main" id="{E96FF88C-3707-4261-B04B-4CAD8ECB3FE8}"/>
              </a:ext>
            </a:extLst>
          </p:cNvPr>
          <p:cNvPicPr>
            <a:picLocks noChangeAspect="1"/>
          </p:cNvPicPr>
          <p:nvPr/>
        </p:nvPicPr>
        <p:blipFill>
          <a:blip r:embed="rId18"/>
          <a:stretch>
            <a:fillRect/>
          </a:stretch>
        </p:blipFill>
        <p:spPr>
          <a:xfrm>
            <a:off x="6940434" y="3777854"/>
            <a:ext cx="205758" cy="170703"/>
          </a:xfrm>
          <a:prstGeom prst="rect">
            <a:avLst/>
          </a:prstGeom>
        </p:spPr>
      </p:pic>
      <p:pic>
        <p:nvPicPr>
          <p:cNvPr id="102" name="Picture 101">
            <a:hlinkClick r:id="" action="ppaction://hlinkshowjump?jump=nextslide"/>
            <a:extLst>
              <a:ext uri="{FF2B5EF4-FFF2-40B4-BE49-F238E27FC236}">
                <a16:creationId xmlns="" xmlns:a16="http://schemas.microsoft.com/office/drawing/2014/main" id="{8A44B53A-B903-435D-8273-ADB0F405F570}"/>
              </a:ext>
            </a:extLst>
          </p:cNvPr>
          <p:cNvPicPr>
            <a:picLocks noChangeAspect="1"/>
          </p:cNvPicPr>
          <p:nvPr/>
        </p:nvPicPr>
        <p:blipFill>
          <a:blip r:embed="rId19"/>
          <a:stretch>
            <a:fillRect/>
          </a:stretch>
        </p:blipFill>
        <p:spPr>
          <a:xfrm>
            <a:off x="2105026" y="5222872"/>
            <a:ext cx="1453289" cy="1570686"/>
          </a:xfrm>
          <a:prstGeom prst="rect">
            <a:avLst/>
          </a:prstGeom>
        </p:spPr>
      </p:pic>
      <p:pic>
        <p:nvPicPr>
          <p:cNvPr id="106" name="Picture 105">
            <a:extLst>
              <a:ext uri="{FF2B5EF4-FFF2-40B4-BE49-F238E27FC236}">
                <a16:creationId xmlns="" xmlns:a16="http://schemas.microsoft.com/office/drawing/2014/main" id="{DBCF2CED-B153-4DCF-BF51-F296F9F62451}"/>
              </a:ext>
            </a:extLst>
          </p:cNvPr>
          <p:cNvPicPr>
            <a:picLocks noChangeAspect="1"/>
          </p:cNvPicPr>
          <p:nvPr/>
        </p:nvPicPr>
        <p:blipFill>
          <a:blip r:embed="rId20"/>
          <a:stretch>
            <a:fillRect/>
          </a:stretch>
        </p:blipFill>
        <p:spPr>
          <a:xfrm>
            <a:off x="5224548" y="765150"/>
            <a:ext cx="1184251" cy="2164268"/>
          </a:xfrm>
          <a:prstGeom prst="rect">
            <a:avLst/>
          </a:prstGeom>
        </p:spPr>
      </p:pic>
      <p:pic>
        <p:nvPicPr>
          <p:cNvPr id="59" name="Picture 58">
            <a:extLst>
              <a:ext uri="{FF2B5EF4-FFF2-40B4-BE49-F238E27FC236}">
                <a16:creationId xmlns="" xmlns:a16="http://schemas.microsoft.com/office/drawing/2014/main" id="{4A1CE8FB-CBB9-4F25-B82D-3D7A087144D8}"/>
              </a:ext>
            </a:extLst>
          </p:cNvPr>
          <p:cNvPicPr>
            <a:picLocks noChangeAspect="1"/>
          </p:cNvPicPr>
          <p:nvPr/>
        </p:nvPicPr>
        <p:blipFill>
          <a:blip r:embed="rId21"/>
          <a:stretch>
            <a:fillRect/>
          </a:stretch>
        </p:blipFill>
        <p:spPr>
          <a:xfrm>
            <a:off x="5692829" y="1901353"/>
            <a:ext cx="685351" cy="911550"/>
          </a:xfrm>
          <a:prstGeom prst="rect">
            <a:avLst/>
          </a:prstGeom>
        </p:spPr>
      </p:pic>
      <p:pic>
        <p:nvPicPr>
          <p:cNvPr id="71" name="Picture 70">
            <a:extLst>
              <a:ext uri="{FF2B5EF4-FFF2-40B4-BE49-F238E27FC236}">
                <a16:creationId xmlns="" xmlns:a16="http://schemas.microsoft.com/office/drawing/2014/main" id="{09B286C5-87FA-4B0E-8D72-CA851A745203}"/>
              </a:ext>
            </a:extLst>
          </p:cNvPr>
          <p:cNvPicPr>
            <a:picLocks noChangeAspect="1"/>
          </p:cNvPicPr>
          <p:nvPr/>
        </p:nvPicPr>
        <p:blipFill>
          <a:blip r:embed="rId22"/>
          <a:stretch>
            <a:fillRect/>
          </a:stretch>
        </p:blipFill>
        <p:spPr>
          <a:xfrm>
            <a:off x="5857923" y="2146770"/>
            <a:ext cx="329213" cy="286537"/>
          </a:xfrm>
          <a:prstGeom prst="rect">
            <a:avLst/>
          </a:prstGeom>
        </p:spPr>
      </p:pic>
      <p:pic>
        <p:nvPicPr>
          <p:cNvPr id="6" name="soundballoonfail">
            <a:hlinkClick r:id="" action="ppaction://media"/>
            <a:extLst>
              <a:ext uri="{FF2B5EF4-FFF2-40B4-BE49-F238E27FC236}">
                <a16:creationId xmlns=""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555424" y="7210614"/>
            <a:ext cx="365522" cy="487363"/>
          </a:xfrm>
          <a:prstGeom prst="rect">
            <a:avLst/>
          </a:prstGeom>
        </p:spPr>
      </p:pic>
      <p:pic>
        <p:nvPicPr>
          <p:cNvPr id="16" name="soundballoonyes">
            <a:hlinkClick r:id="" action="ppaction://media"/>
            <a:extLst>
              <a:ext uri="{FF2B5EF4-FFF2-40B4-BE49-F238E27FC236}">
                <a16:creationId xmlns=""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557269" y="6532530"/>
            <a:ext cx="365522" cy="487363"/>
          </a:xfrm>
          <a:prstGeom prst="rect">
            <a:avLst/>
          </a:prstGeom>
        </p:spPr>
      </p:pic>
      <p:pic>
        <p:nvPicPr>
          <p:cNvPr id="3" name="Picture 2">
            <a:extLst>
              <a:ext uri="{FF2B5EF4-FFF2-40B4-BE49-F238E27FC236}">
                <a16:creationId xmlns="" xmlns:a16="http://schemas.microsoft.com/office/drawing/2014/main" id="{1AAE8682-3F4B-49FB-800E-D65F7DA91240}"/>
              </a:ext>
            </a:extLst>
          </p:cNvPr>
          <p:cNvPicPr>
            <a:picLocks noChangeAspect="1"/>
          </p:cNvPicPr>
          <p:nvPr/>
        </p:nvPicPr>
        <p:blipFill>
          <a:blip r:embed="rId24"/>
          <a:stretch>
            <a:fillRect/>
          </a:stretch>
        </p:blipFill>
        <p:spPr>
          <a:xfrm>
            <a:off x="6524593" y="1037137"/>
            <a:ext cx="1088231" cy="1097375"/>
          </a:xfrm>
          <a:prstGeom prst="rect">
            <a:avLst/>
          </a:prstGeom>
        </p:spPr>
      </p:pic>
      <p:sp>
        <p:nvSpPr>
          <p:cNvPr id="62" name="Oval 61">
            <a:extLst>
              <a:ext uri="{FF2B5EF4-FFF2-40B4-BE49-F238E27FC236}">
                <a16:creationId xmlns="" xmlns:a16="http://schemas.microsoft.com/office/drawing/2014/main" id="{CF45909E-1244-4AE1-BDE0-986F2B226188}"/>
              </a:ext>
            </a:extLst>
          </p:cNvPr>
          <p:cNvSpPr/>
          <p:nvPr/>
        </p:nvSpPr>
        <p:spPr>
          <a:xfrm>
            <a:off x="6765058" y="1549373"/>
            <a:ext cx="195215" cy="260286"/>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 xmlns:a16="http://schemas.microsoft.com/office/drawing/2014/main" id="{8B89AEC8-B008-4DA3-95DB-2CBF46416695}"/>
              </a:ext>
            </a:extLst>
          </p:cNvPr>
          <p:cNvSpPr/>
          <p:nvPr/>
        </p:nvSpPr>
        <p:spPr>
          <a:xfrm>
            <a:off x="7130127" y="1552461"/>
            <a:ext cx="195215" cy="260286"/>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matkhi">
            <a:extLst>
              <a:ext uri="{FF2B5EF4-FFF2-40B4-BE49-F238E27FC236}">
                <a16:creationId xmlns="" xmlns:a16="http://schemas.microsoft.com/office/drawing/2014/main" id="{61DCD662-434E-48B2-A135-7912BE278584}"/>
              </a:ext>
            </a:extLst>
          </p:cNvPr>
          <p:cNvPicPr>
            <a:picLocks noChangeAspect="1"/>
          </p:cNvPicPr>
          <p:nvPr/>
        </p:nvPicPr>
        <p:blipFill>
          <a:blip r:embed="rId25"/>
          <a:stretch>
            <a:fillRect/>
          </a:stretch>
        </p:blipFill>
        <p:spPr>
          <a:xfrm>
            <a:off x="6778594" y="1605511"/>
            <a:ext cx="480101" cy="158510"/>
          </a:xfrm>
          <a:prstGeom prst="rect">
            <a:avLst/>
          </a:prstGeom>
        </p:spPr>
      </p:pic>
      <p:pic>
        <p:nvPicPr>
          <p:cNvPr id="82" name="Picture 81">
            <a:extLst>
              <a:ext uri="{FF2B5EF4-FFF2-40B4-BE49-F238E27FC236}">
                <a16:creationId xmlns="" xmlns:a16="http://schemas.microsoft.com/office/drawing/2014/main" id="{330A49E7-F55E-4DB9-B39B-8BF080FD4938}"/>
              </a:ext>
            </a:extLst>
          </p:cNvPr>
          <p:cNvPicPr>
            <a:picLocks noChangeAspect="1"/>
          </p:cNvPicPr>
          <p:nvPr/>
        </p:nvPicPr>
        <p:blipFill>
          <a:blip r:embed="rId26"/>
          <a:stretch>
            <a:fillRect/>
          </a:stretch>
        </p:blipFill>
        <p:spPr>
          <a:xfrm rot="212509">
            <a:off x="5792861" y="-922871"/>
            <a:ext cx="2523963" cy="3365284"/>
          </a:xfrm>
          <a:prstGeom prst="rect">
            <a:avLst/>
          </a:prstGeom>
        </p:spPr>
      </p:pic>
      <p:sp>
        <p:nvSpPr>
          <p:cNvPr id="33" name="Cloud 32">
            <a:extLst>
              <a:ext uri="{FF2B5EF4-FFF2-40B4-BE49-F238E27FC236}">
                <a16:creationId xmlns="" xmlns:a16="http://schemas.microsoft.com/office/drawing/2014/main" id="{B26705B5-95DD-4C7B-8816-B010DE6FE983}"/>
              </a:ext>
            </a:extLst>
          </p:cNvPr>
          <p:cNvSpPr/>
          <p:nvPr/>
        </p:nvSpPr>
        <p:spPr>
          <a:xfrm>
            <a:off x="768962" y="2919589"/>
            <a:ext cx="5418174" cy="3021758"/>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smtClean="0">
                <a:solidFill>
                  <a:srgbClr val="FF0000"/>
                </a:solidFill>
                <a:latin typeface="Times New Roman" panose="02020603050405020304" pitchFamily="18" charset="0"/>
                <a:cs typeface="Times New Roman" panose="02020603050405020304" pitchFamily="18" charset="0"/>
              </a:rPr>
              <a:t>Chuẩn bị bài: Mẹ ốm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678439"/>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par>
                                <p:cTn id="91" presetID="2" presetClass="entr" presetSubtype="8"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2000" fill="hold"/>
                                        <p:tgtEl>
                                          <p:spTgt spid="33"/>
                                        </p:tgtEl>
                                        <p:attrNameLst>
                                          <p:attrName>ppt_x</p:attrName>
                                        </p:attrNameLst>
                                      </p:cBhvr>
                                      <p:tavLst>
                                        <p:tav tm="0">
                                          <p:val>
                                            <p:strVal val="0-#ppt_w/2"/>
                                          </p:val>
                                        </p:tav>
                                        <p:tav tm="100000">
                                          <p:val>
                                            <p:strVal val="#ppt_x"/>
                                          </p:val>
                                        </p:tav>
                                      </p:tavLst>
                                    </p:anim>
                                    <p:anim calcmode="lin" valueType="num">
                                      <p:cBhvr additive="base">
                                        <p:cTn id="94" dur="2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5"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6"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vi-VN" dirty="0" smtClean="0"/>
              <a:t/>
            </a:r>
            <a:br>
              <a:rPr lang="vi-VN" dirty="0" smtClean="0"/>
            </a:br>
            <a:r>
              <a:rPr lang="vi-VN" dirty="0"/>
              <a:t/>
            </a:r>
            <a:br>
              <a:rPr lang="vi-VN" dirty="0"/>
            </a:br>
            <a:r>
              <a:rPr lang="vi-VN" dirty="0" smtClean="0"/>
              <a:t>Thứ hai ngày 6 tháng 9 năm 2021</a:t>
            </a:r>
            <a:br>
              <a:rPr lang="vi-VN" dirty="0" smtClean="0"/>
            </a:br>
            <a:r>
              <a:rPr lang="vi-VN" dirty="0" smtClean="0"/>
              <a:t>Tập đọc </a:t>
            </a:r>
            <a:br>
              <a:rPr lang="vi-VN" dirty="0" smtClean="0"/>
            </a:br>
            <a:r>
              <a:rPr lang="vi-VN" dirty="0" smtClean="0">
                <a:solidFill>
                  <a:srgbClr val="FF0000"/>
                </a:solidFill>
              </a:rPr>
              <a:t>Dế mèn bênh vực kẻ yếu</a:t>
            </a:r>
            <a:br>
              <a:rPr lang="vi-VN" dirty="0" smtClean="0">
                <a:solidFill>
                  <a:srgbClr val="FF0000"/>
                </a:solidFill>
              </a:rPr>
            </a:br>
            <a:r>
              <a:rPr lang="vi-VN" dirty="0" smtClean="0"/>
              <a:t>                    Tô Hoài</a:t>
            </a:r>
            <a:endParaRPr lang="en-SG" dirty="0"/>
          </a:p>
        </p:txBody>
      </p:sp>
      <p:sp>
        <p:nvSpPr>
          <p:cNvPr id="4" name="Title 1"/>
          <p:cNvSpPr txBox="1">
            <a:spLocks/>
          </p:cNvSpPr>
          <p:nvPr/>
        </p:nvSpPr>
        <p:spPr>
          <a:xfrm>
            <a:off x="656786" y="3052055"/>
            <a:ext cx="7886700" cy="211078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7100" dirty="0" smtClean="0"/>
              <a:t/>
            </a:r>
            <a:br>
              <a:rPr lang="vi-VN" sz="7100" dirty="0" smtClean="0"/>
            </a:br>
            <a:r>
              <a:rPr lang="vi-VN" sz="12800" dirty="0" smtClean="0">
                <a:solidFill>
                  <a:srgbClr val="FF0000"/>
                </a:solidFill>
              </a:rPr>
              <a:t>Nội dung: </a:t>
            </a:r>
            <a:r>
              <a:rPr lang="it-IT" sz="12800" dirty="0"/>
              <a:t>Ca ngợi tấm lòng nghĩa hiệp, thương </a:t>
            </a:r>
            <a:endParaRPr lang="vi-VN" sz="12800" dirty="0" smtClean="0"/>
          </a:p>
          <a:p>
            <a:pPr algn="ctr"/>
            <a:endParaRPr lang="vi-VN" sz="12800" dirty="0"/>
          </a:p>
          <a:p>
            <a:pPr algn="ctr"/>
            <a:r>
              <a:rPr lang="vi-VN" sz="12800" dirty="0"/>
              <a:t>y</a:t>
            </a:r>
            <a:r>
              <a:rPr lang="it-IT" sz="12800" dirty="0" smtClean="0"/>
              <a:t>êu</a:t>
            </a:r>
            <a:r>
              <a:rPr lang="vi-VN" sz="12800" dirty="0" smtClean="0"/>
              <a:t> </a:t>
            </a:r>
            <a:r>
              <a:rPr lang="it-IT" sz="12800" dirty="0" smtClean="0"/>
              <a:t>người </a:t>
            </a:r>
            <a:r>
              <a:rPr lang="it-IT" sz="12800" dirty="0"/>
              <a:t>khác, sẵn sàng bênh vực người yếu </a:t>
            </a:r>
            <a:endParaRPr lang="vi-VN" sz="12800" dirty="0" smtClean="0"/>
          </a:p>
          <a:p>
            <a:pPr algn="ctr"/>
            <a:endParaRPr lang="vi-VN" sz="12800" dirty="0" smtClean="0"/>
          </a:p>
          <a:p>
            <a:pPr algn="just"/>
            <a:r>
              <a:rPr lang="it-IT" sz="12800" dirty="0" smtClean="0"/>
              <a:t>của </a:t>
            </a:r>
            <a:r>
              <a:rPr lang="it-IT" sz="12800" dirty="0"/>
              <a:t>Dế Mèn.</a:t>
            </a:r>
            <a:endParaRPr lang="en-SG" sz="12800" dirty="0"/>
          </a:p>
          <a:p>
            <a:pPr algn="ctr"/>
            <a:endParaRPr lang="en-SG" sz="5300" dirty="0"/>
          </a:p>
        </p:txBody>
      </p:sp>
    </p:spTree>
    <p:extLst>
      <p:ext uri="{BB962C8B-B14F-4D97-AF65-F5344CB8AC3E}">
        <p14:creationId xmlns:p14="http://schemas.microsoft.com/office/powerpoint/2010/main" val="9993214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42929_34065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WordArt 3"/>
          <p:cNvSpPr>
            <a:spLocks noChangeArrowheads="1" noChangeShapeType="1" noTextEdit="1"/>
          </p:cNvSpPr>
          <p:nvPr/>
        </p:nvSpPr>
        <p:spPr bwMode="auto">
          <a:xfrm>
            <a:off x="1066800" y="1752600"/>
            <a:ext cx="6477000" cy="2514600"/>
          </a:xfrm>
          <a:prstGeom prst="rect">
            <a:avLst/>
          </a:prstGeom>
        </p:spPr>
        <p:txBody>
          <a:bodyPr wrap="none" fromWordArt="1">
            <a:prstTxWarp prst="textWave1">
              <a:avLst>
                <a:gd name="adj1" fmla="val 13005"/>
                <a:gd name="adj2" fmla="val 0"/>
              </a:avLst>
            </a:prstTxWarp>
          </a:bodyPr>
          <a:lstStyle/>
          <a:p>
            <a:pPr algn="ctr"/>
            <a:r>
              <a:rPr lang="vi-VN" sz="600" b="1" kern="10" dirty="0">
                <a:ln w="9525">
                  <a:solidFill>
                    <a:srgbClr val="FF0000"/>
                  </a:solidFill>
                  <a:round/>
                  <a:headEnd/>
                  <a:tailEnd/>
                </a:ln>
                <a:solidFill>
                  <a:schemeClr val="hlink"/>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XIN </a:t>
            </a:r>
            <a:r>
              <a:rPr lang="vi-VN" sz="600" b="1" kern="10" dirty="0" smtClean="0">
                <a:ln w="9525">
                  <a:solidFill>
                    <a:srgbClr val="FF0000"/>
                  </a:solidFill>
                  <a:round/>
                  <a:headEnd/>
                  <a:tailEnd/>
                </a:ln>
                <a:solidFill>
                  <a:schemeClr val="hlink"/>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VÀ HẸN GẶP LẠI CÁC CON!</a:t>
            </a:r>
            <a:endParaRPr lang="en-US" sz="600" b="1" kern="10" dirty="0">
              <a:ln w="9525">
                <a:solidFill>
                  <a:srgbClr val="FF0000"/>
                </a:solidFill>
                <a:round/>
                <a:headEnd/>
                <a:tailEnd/>
              </a:ln>
              <a:solidFill>
                <a:schemeClr val="hlink"/>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92442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9027"/>
                                        </p:tgtEl>
                                      </p:cBhvr>
                                    </p:animEffect>
                                    <p:animScale>
                                      <p:cBhvr>
                                        <p:cTn id="7" dur="250" autoRev="1" fill="hold"/>
                                        <p:tgtEl>
                                          <p:spTgt spid="1290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rot="537032">
            <a:off x="885824" y="309830"/>
            <a:ext cx="7858125" cy="4629150"/>
          </a:xfrm>
          <a:prstGeom prst="cloud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14513" y="1776947"/>
            <a:ext cx="6443663" cy="1323439"/>
          </a:xfrm>
          <a:prstGeom prst="rect">
            <a:avLst/>
          </a:prstGeom>
          <a:noFill/>
        </p:spPr>
        <p:txBody>
          <a:bodyPr wrap="square" rtlCol="0">
            <a:spAutoFit/>
          </a:bodyPr>
          <a:lstStyle/>
          <a:p>
            <a:r>
              <a:rPr lang="vi-VN" sz="4000" b="1" dirty="0" smtClean="0">
                <a:latin typeface="+mj-lt"/>
              </a:rPr>
              <a:t>Mở mục lục SGK và nêu các chủ điểm trong SGK</a:t>
            </a:r>
            <a:endParaRPr lang="en-US" sz="4000" b="1" dirty="0">
              <a:latin typeface="+mj-lt"/>
            </a:endParaRPr>
          </a:p>
        </p:txBody>
      </p:sp>
    </p:spTree>
    <p:extLst>
      <p:ext uri="{BB962C8B-B14F-4D97-AF65-F5344CB8AC3E}">
        <p14:creationId xmlns:p14="http://schemas.microsoft.com/office/powerpoint/2010/main" val="18241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75040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4800" b="1" dirty="0" smtClean="0">
                <a:solidFill>
                  <a:schemeClr val="tx1"/>
                </a:solidFill>
                <a:latin typeface="+mj-lt"/>
              </a:rPr>
              <a:t>CÁC CHỦ ĐIỂM TRONG SGK</a:t>
            </a:r>
            <a:endParaRPr lang="vi-VN" sz="4800" b="1" dirty="0">
              <a:solidFill>
                <a:schemeClr val="tx1"/>
              </a:solidFill>
              <a:latin typeface="+mj-lt"/>
            </a:endParaRPr>
          </a:p>
        </p:txBody>
      </p:sp>
      <p:grpSp>
        <p:nvGrpSpPr>
          <p:cNvPr id="23" name="Group 22"/>
          <p:cNvGrpSpPr/>
          <p:nvPr/>
        </p:nvGrpSpPr>
        <p:grpSpPr>
          <a:xfrm>
            <a:off x="0" y="750406"/>
            <a:ext cx="4572000" cy="3835882"/>
            <a:chOff x="100013" y="421703"/>
            <a:chExt cx="4572000" cy="5836223"/>
          </a:xfrm>
        </p:grpSpPr>
        <p:sp>
          <p:nvSpPr>
            <p:cNvPr id="4" name="TextBox 3"/>
            <p:cNvSpPr txBox="1"/>
            <p:nvPr/>
          </p:nvSpPr>
          <p:spPr>
            <a:xfrm>
              <a:off x="100013" y="2495552"/>
              <a:ext cx="1614487" cy="37623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3200" b="1" dirty="0" smtClean="0">
                  <a:solidFill>
                    <a:schemeClr val="tx1"/>
                  </a:solidFill>
                  <a:latin typeface="+mj-lt"/>
                </a:rPr>
                <a:t>Thương người như thể thương thân</a:t>
              </a:r>
              <a:endParaRPr lang="vi-VN" sz="3200" b="1" dirty="0">
                <a:solidFill>
                  <a:schemeClr val="tx1"/>
                </a:solidFill>
                <a:latin typeface="+mj-lt"/>
              </a:endParaRPr>
            </a:p>
          </p:txBody>
        </p:sp>
        <p:cxnSp>
          <p:nvCxnSpPr>
            <p:cNvPr id="10" name="Straight Connector 9"/>
            <p:cNvCxnSpPr>
              <a:stCxn id="3" idx="2"/>
              <a:endCxn id="4" idx="0"/>
            </p:cNvCxnSpPr>
            <p:nvPr/>
          </p:nvCxnSpPr>
          <p:spPr>
            <a:xfrm flipH="1">
              <a:off x="907257" y="421703"/>
              <a:ext cx="3764756" cy="20738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572000" y="750406"/>
            <a:ext cx="4324350" cy="3835882"/>
            <a:chOff x="4672013" y="552452"/>
            <a:chExt cx="4324350" cy="5705474"/>
          </a:xfrm>
        </p:grpSpPr>
        <p:sp>
          <p:nvSpPr>
            <p:cNvPr id="8" name="TextBox 7"/>
            <p:cNvSpPr txBox="1"/>
            <p:nvPr/>
          </p:nvSpPr>
          <p:spPr>
            <a:xfrm>
              <a:off x="7505699" y="2495552"/>
              <a:ext cx="1490664" cy="37623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3200" b="1" dirty="0" smtClean="0">
                  <a:solidFill>
                    <a:schemeClr val="tx1"/>
                  </a:solidFill>
                  <a:latin typeface="+mj-lt"/>
                </a:rPr>
                <a:t>Tiếng sáo diều</a:t>
              </a:r>
              <a:endParaRPr lang="vi-VN" sz="3200" b="1" dirty="0">
                <a:solidFill>
                  <a:schemeClr val="tx1"/>
                </a:solidFill>
                <a:latin typeface="+mj-lt"/>
              </a:endParaRPr>
            </a:p>
          </p:txBody>
        </p:sp>
        <p:cxnSp>
          <p:nvCxnSpPr>
            <p:cNvPr id="11" name="Straight Connector 10"/>
            <p:cNvCxnSpPr>
              <a:endCxn id="3" idx="2"/>
            </p:cNvCxnSpPr>
            <p:nvPr/>
          </p:nvCxnSpPr>
          <p:spPr>
            <a:xfrm flipH="1" flipV="1">
              <a:off x="4672013" y="552452"/>
              <a:ext cx="3757612" cy="19431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00" y="750406"/>
            <a:ext cx="2538412" cy="3835882"/>
            <a:chOff x="4672013" y="421703"/>
            <a:chExt cx="2538412" cy="5836223"/>
          </a:xfrm>
        </p:grpSpPr>
        <p:sp>
          <p:nvSpPr>
            <p:cNvPr id="7" name="TextBox 6"/>
            <p:cNvSpPr txBox="1"/>
            <p:nvPr/>
          </p:nvSpPr>
          <p:spPr>
            <a:xfrm>
              <a:off x="5719761" y="2495552"/>
              <a:ext cx="1490664" cy="37623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3200" b="1" dirty="0" smtClean="0">
                  <a:solidFill>
                    <a:schemeClr val="tx1"/>
                  </a:solidFill>
                  <a:latin typeface="+mj-lt"/>
                </a:rPr>
                <a:t>Có chí thì nên</a:t>
              </a:r>
              <a:endParaRPr lang="vi-VN" sz="3200" b="1" dirty="0">
                <a:solidFill>
                  <a:schemeClr val="tx1"/>
                </a:solidFill>
                <a:latin typeface="+mj-lt"/>
              </a:endParaRPr>
            </a:p>
          </p:txBody>
        </p:sp>
        <p:cxnSp>
          <p:nvCxnSpPr>
            <p:cNvPr id="13" name="Straight Connector 12"/>
            <p:cNvCxnSpPr>
              <a:stCxn id="7" idx="0"/>
              <a:endCxn id="3" idx="2"/>
            </p:cNvCxnSpPr>
            <p:nvPr/>
          </p:nvCxnSpPr>
          <p:spPr>
            <a:xfrm flipH="1" flipV="1">
              <a:off x="4672013" y="421703"/>
              <a:ext cx="1793080" cy="20738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909761" y="750406"/>
            <a:ext cx="2662239" cy="3835882"/>
            <a:chOff x="2009774" y="421703"/>
            <a:chExt cx="2662239" cy="5836223"/>
          </a:xfrm>
        </p:grpSpPr>
        <p:sp>
          <p:nvSpPr>
            <p:cNvPr id="5" name="TextBox 4"/>
            <p:cNvSpPr txBox="1"/>
            <p:nvPr/>
          </p:nvSpPr>
          <p:spPr>
            <a:xfrm>
              <a:off x="2009774" y="2495552"/>
              <a:ext cx="1562100" cy="37623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3200" b="1" dirty="0" smtClean="0">
                  <a:solidFill>
                    <a:schemeClr val="tx1"/>
                  </a:solidFill>
                  <a:latin typeface="+mj-lt"/>
                </a:rPr>
                <a:t>Măng mọc thẳng</a:t>
              </a:r>
              <a:endParaRPr lang="vi-VN" sz="3200" b="1" dirty="0">
                <a:solidFill>
                  <a:schemeClr val="tx1"/>
                </a:solidFill>
                <a:latin typeface="+mj-lt"/>
              </a:endParaRPr>
            </a:p>
          </p:txBody>
        </p:sp>
        <p:cxnSp>
          <p:nvCxnSpPr>
            <p:cNvPr id="16" name="Straight Connector 15"/>
            <p:cNvCxnSpPr>
              <a:stCxn id="5" idx="0"/>
              <a:endCxn id="3" idx="2"/>
            </p:cNvCxnSpPr>
            <p:nvPr/>
          </p:nvCxnSpPr>
          <p:spPr>
            <a:xfrm flipV="1">
              <a:off x="2790824" y="421703"/>
              <a:ext cx="1881189" cy="20738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767135" y="750406"/>
            <a:ext cx="1557339" cy="3835882"/>
            <a:chOff x="3867148" y="421703"/>
            <a:chExt cx="1557339" cy="5836223"/>
          </a:xfrm>
        </p:grpSpPr>
        <p:sp>
          <p:nvSpPr>
            <p:cNvPr id="6" name="TextBox 5"/>
            <p:cNvSpPr txBox="1"/>
            <p:nvPr/>
          </p:nvSpPr>
          <p:spPr>
            <a:xfrm>
              <a:off x="3867148" y="2495552"/>
              <a:ext cx="1557339" cy="376237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vi-V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sz="3200" b="1" dirty="0" smtClean="0">
                  <a:solidFill>
                    <a:schemeClr val="tx1"/>
                  </a:solidFill>
                  <a:latin typeface="+mj-lt"/>
                </a:rPr>
                <a:t>Trên đôi cánh ước mơ</a:t>
              </a:r>
              <a:endParaRPr lang="vi-VN" sz="3200" b="1" dirty="0">
                <a:solidFill>
                  <a:schemeClr val="tx1"/>
                </a:solidFill>
                <a:latin typeface="+mj-lt"/>
              </a:endParaRPr>
            </a:p>
          </p:txBody>
        </p:sp>
        <p:cxnSp>
          <p:nvCxnSpPr>
            <p:cNvPr id="20" name="Straight Connector 19"/>
            <p:cNvCxnSpPr>
              <a:stCxn id="6" idx="0"/>
              <a:endCxn id="3" idx="2"/>
            </p:cNvCxnSpPr>
            <p:nvPr/>
          </p:nvCxnSpPr>
          <p:spPr>
            <a:xfrm flipV="1">
              <a:off x="4645818" y="421703"/>
              <a:ext cx="26195" cy="20738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67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06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iếng Việt 4 VNEN Bài 1A: Thương người như thể thương thân | Soạn Tiếng  Việt lớp 4 VNEN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66800"/>
            <a:ext cx="844594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3" y="78581"/>
            <a:ext cx="4888778" cy="654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1"/>
          <p:cNvSpPr>
            <a:spLocks noChangeArrowheads="1"/>
          </p:cNvSpPr>
          <p:nvPr/>
        </p:nvSpPr>
        <p:spPr bwMode="auto">
          <a:xfrm>
            <a:off x="5038725" y="539889"/>
            <a:ext cx="4105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en-US" sz="3000" b="1" i="1"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Dế</a:t>
            </a:r>
            <a:r>
              <a:rPr kumimoji="0" lang="en-US" altLang="en-US" sz="3000" b="1" i="1"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1" i="1"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Mèn</a:t>
            </a:r>
            <a:r>
              <a:rPr kumimoji="0" lang="en-US" altLang="en-US" sz="3000" b="1" i="1"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1" i="1"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phiêu</a:t>
            </a:r>
            <a:r>
              <a:rPr kumimoji="0" lang="en-US" altLang="en-US" sz="3000" b="1" i="1"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1" i="1"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lưu</a:t>
            </a:r>
            <a:r>
              <a:rPr kumimoji="0" lang="en-US" altLang="en-US" sz="3000" b="1" i="1"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1" i="1"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kí</a:t>
            </a:r>
            <a:r>
              <a:rPr kumimoji="0" lang="en-US" altLang="en-US" sz="3000" b="1" i="1"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là</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tác</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phẩm</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nổi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tiếng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nhất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của</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Tô</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Hoài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viết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về</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loài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vật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dành</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cho</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thiếu</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nhi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Truyện</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viết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về</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thế</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giới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loài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vật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nhỏ</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bé</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ở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đồng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quê</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rất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sinh</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động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và</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hóm</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hỉnh</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đồng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thời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cũng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gợi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ra</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những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hình</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ảnh</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của</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xã</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hội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con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người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và</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thể</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hiện</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những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khát</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vọng</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đẹp</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đẽ</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của</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tuổi</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 </a:t>
            </a:r>
            <a:r>
              <a:rPr kumimoji="0" lang="en-US" altLang="en-US" sz="3000" b="0" i="0" u="none" strike="noStrike" kern="0" cap="none" spc="0" normalizeH="0" baseline="0" noProof="0" dirty="0" err="1" smtClean="0">
                <a:ln>
                  <a:noFill/>
                </a:ln>
                <a:solidFill>
                  <a:srgbClr val="000514"/>
                </a:solidFill>
                <a:effectLst/>
                <a:uLnTx/>
                <a:uFillTx/>
                <a:latin typeface="Times New Roman" pitchFamily="18" charset="0"/>
                <a:cs typeface="Times New Roman" pitchFamily="18" charset="0"/>
              </a:rPr>
              <a:t>trẻ</a:t>
            </a:r>
            <a:r>
              <a:rPr kumimoji="0" lang="en-US" altLang="en-US" sz="3000" b="0" i="0" u="none" strike="noStrike" kern="0" cap="none" spc="0" normalizeH="0" baseline="0" noProof="0" dirty="0" smtClean="0">
                <a:ln>
                  <a:noFill/>
                </a:ln>
                <a:solidFill>
                  <a:srgbClr val="000514"/>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3670780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051"/>
                                        </p:tgtEl>
                                      </p:cBhvr>
                                    </p:animEffect>
                                    <p:set>
                                      <p:cBhvr>
                                        <p:cTn id="14" dur="1" fill="hold">
                                          <p:stCondLst>
                                            <p:cond delay="499"/>
                                          </p:stCondLst>
                                        </p:cTn>
                                        <p:tgtEl>
                                          <p:spTgt spid="20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93293" y="872520"/>
            <a:ext cx="7892180" cy="784830"/>
          </a:xfrm>
          <a:prstGeom prst="rect">
            <a:avLst/>
          </a:prstGeom>
          <a:noFill/>
          <a:ln>
            <a:noFill/>
          </a:ln>
          <a:effectLst/>
          <a:extLst/>
        </p:spPr>
        <p:txBody>
          <a:bodyPr wrap="square">
            <a:spAutoFit/>
          </a:bodyPr>
          <a:lstStyle/>
          <a:p>
            <a:pPr algn="ctr" eaLnBrk="1" hangingPunct="1">
              <a:spcBef>
                <a:spcPct val="50000"/>
              </a:spcBef>
              <a:defRPr/>
            </a:pPr>
            <a:r>
              <a:rPr lang="en-US" altLang="en-US" sz="4500" b="1" dirty="0">
                <a:solidFill>
                  <a:srgbClr val="FF0000"/>
                </a:solidFill>
                <a:effectLst>
                  <a:outerShdw blurRad="38100" dist="38100" dir="2700000" algn="tl">
                    <a:srgbClr val="C0C0C0"/>
                  </a:outerShdw>
                </a:effectLst>
                <a:latin typeface="Times New Roman" pitchFamily="18" charset="0"/>
                <a:cs typeface="Times New Roman" pitchFamily="18" charset="0"/>
              </a:rPr>
              <a:t>DẾ MÈN PHIÊU LƯU KÍ</a:t>
            </a:r>
          </a:p>
        </p:txBody>
      </p:sp>
      <p:sp>
        <p:nvSpPr>
          <p:cNvPr id="37891" name="Text Box 3"/>
          <p:cNvSpPr txBox="1">
            <a:spLocks noChangeArrowheads="1"/>
          </p:cNvSpPr>
          <p:nvPr/>
        </p:nvSpPr>
        <p:spPr bwMode="auto">
          <a:xfrm>
            <a:off x="4400550" y="1657350"/>
            <a:ext cx="2228850" cy="461665"/>
          </a:xfrm>
          <a:prstGeom prst="rect">
            <a:avLst/>
          </a:prstGeom>
          <a:noFill/>
          <a:ln>
            <a:noFill/>
          </a:ln>
          <a:effectLst/>
          <a:extLst/>
        </p:spPr>
        <p:txBody>
          <a:bodyPr>
            <a:spAutoFit/>
          </a:bodyPr>
          <a:lstStyle/>
          <a:p>
            <a:pPr algn="ctr" eaLnBrk="1" hangingPunct="1">
              <a:spcBef>
                <a:spcPct val="50000"/>
              </a:spcBef>
              <a:defRPr/>
            </a:pPr>
            <a:r>
              <a:rPr lang="en-US" altLang="en-US" sz="2400" b="1" i="1" dirty="0">
                <a:effectLst>
                  <a:outerShdw blurRad="38100" dist="38100" dir="2700000" algn="tl">
                    <a:srgbClr val="C0C0C0"/>
                  </a:outerShdw>
                </a:effectLst>
              </a:rPr>
              <a:t>(</a:t>
            </a:r>
            <a:r>
              <a:rPr lang="en-US" altLang="en-US" sz="2400" b="1" i="1" dirty="0" err="1">
                <a:effectLst>
                  <a:outerShdw blurRad="38100" dist="38100" dir="2700000" algn="tl">
                    <a:srgbClr val="C0C0C0"/>
                  </a:outerShdw>
                </a:effectLst>
              </a:rPr>
              <a:t>Tô</a:t>
            </a:r>
            <a:r>
              <a:rPr lang="en-US" altLang="en-US" sz="2400" b="1" i="1" dirty="0">
                <a:effectLst>
                  <a:outerShdw blurRad="38100" dist="38100" dir="2700000" algn="tl">
                    <a:srgbClr val="C0C0C0"/>
                  </a:outerShdw>
                </a:effectLst>
              </a:rPr>
              <a:t> </a:t>
            </a:r>
            <a:r>
              <a:rPr lang="en-US" altLang="en-US" sz="2400" b="1" i="1" dirty="0" err="1">
                <a:effectLst>
                  <a:outerShdw blurRad="38100" dist="38100" dir="2700000" algn="tl">
                    <a:srgbClr val="C0C0C0"/>
                  </a:outerShdw>
                </a:effectLst>
              </a:rPr>
              <a:t>Hoài</a:t>
            </a:r>
            <a:r>
              <a:rPr lang="en-US" altLang="en-US" sz="2400" b="1" i="1" dirty="0">
                <a:effectLst>
                  <a:outerShdw blurRad="38100" dist="38100" dir="2700000" algn="tl">
                    <a:srgbClr val="C0C0C0"/>
                  </a:outerShdw>
                </a:effectLst>
              </a:rPr>
              <a:t>)</a:t>
            </a:r>
          </a:p>
        </p:txBody>
      </p:sp>
      <p:pic>
        <p:nvPicPr>
          <p:cNvPr id="37896" name="Picture 8" descr="dem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8726">
            <a:off x="671513" y="2422922"/>
            <a:ext cx="1953816"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vtc_23433_Tranh_hoasi_NgoManhLa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0549">
            <a:off x="5631656" y="2431257"/>
            <a:ext cx="2009775"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1154987699_23ab5491a9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3828">
            <a:off x="2972991" y="2539604"/>
            <a:ext cx="1938338" cy="285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8501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strips(downRight)">
                                      <p:cBhvr>
                                        <p:cTn id="7" dur="5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891"/>
                                        </p:tgtEl>
                                        <p:attrNameLst>
                                          <p:attrName>style.visibility</p:attrName>
                                        </p:attrNameLst>
                                      </p:cBhvr>
                                      <p:to>
                                        <p:strVal val="visible"/>
                                      </p:to>
                                    </p:set>
                                    <p:anim calcmode="discrete" valueType="clr">
                                      <p:cBhvr override="childStyle">
                                        <p:cTn id="12"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891"/>
                                        </p:tgtEl>
                                        <p:attrNameLst>
                                          <p:attrName>fillcolor</p:attrName>
                                        </p:attrNameLst>
                                      </p:cBhvr>
                                      <p:tavLst>
                                        <p:tav tm="0">
                                          <p:val>
                                            <p:clrVal>
                                              <a:schemeClr val="accent2"/>
                                            </p:clrVal>
                                          </p:val>
                                        </p:tav>
                                        <p:tav tm="50000">
                                          <p:val>
                                            <p:clrVal>
                                              <a:schemeClr val="hlink"/>
                                            </p:clrVal>
                                          </p:val>
                                        </p:tav>
                                      </p:tavLst>
                                    </p:anim>
                                    <p:set>
                                      <p:cBhvr>
                                        <p:cTn id="14" dur="80"/>
                                        <p:tgtEl>
                                          <p:spTgt spid="37891"/>
                                        </p:tgtEl>
                                        <p:attrNameLst>
                                          <p:attrName>fill.type</p:attrName>
                                        </p:attrNameLst>
                                      </p:cBhvr>
                                      <p:to>
                                        <p:strVal val="solid"/>
                                      </p:to>
                                    </p:set>
                                  </p:childTnLst>
                                </p:cTn>
                              </p:par>
                            </p:childTnLst>
                          </p:cTn>
                        </p:par>
                        <p:par>
                          <p:cTn id="15" fill="hold" nodeType="afterGroup">
                            <p:stCondLst>
                              <p:cond delay="360"/>
                            </p:stCondLst>
                            <p:childTnLst>
                              <p:par>
                                <p:cTn id="16" presetID="13" presetClass="entr" presetSubtype="16" fill="hold" nodeType="afterEffect">
                                  <p:stCondLst>
                                    <p:cond delay="0"/>
                                  </p:stCondLst>
                                  <p:childTnLst>
                                    <p:set>
                                      <p:cBhvr>
                                        <p:cTn id="17" dur="1" fill="hold">
                                          <p:stCondLst>
                                            <p:cond delay="0"/>
                                          </p:stCondLst>
                                        </p:cTn>
                                        <p:tgtEl>
                                          <p:spTgt spid="37896"/>
                                        </p:tgtEl>
                                        <p:attrNameLst>
                                          <p:attrName>style.visibility</p:attrName>
                                        </p:attrNameLst>
                                      </p:cBhvr>
                                      <p:to>
                                        <p:strVal val="visible"/>
                                      </p:to>
                                    </p:set>
                                    <p:animEffect transition="in" filter="plus(in)">
                                      <p:cBhvr>
                                        <p:cTn id="18" dur="2000"/>
                                        <p:tgtEl>
                                          <p:spTgt spid="37896"/>
                                        </p:tgtEl>
                                      </p:cBhvr>
                                    </p:animEffect>
                                  </p:childTnLst>
                                </p:cTn>
                              </p:par>
                            </p:childTnLst>
                          </p:cTn>
                        </p:par>
                        <p:par>
                          <p:cTn id="19" fill="hold" nodeType="afterGroup">
                            <p:stCondLst>
                              <p:cond delay="2360"/>
                            </p:stCondLst>
                            <p:childTnLst>
                              <p:par>
                                <p:cTn id="20" presetID="6" presetClass="entr" presetSubtype="16" fill="hold" nodeType="afterEffect">
                                  <p:stCondLst>
                                    <p:cond delay="0"/>
                                  </p:stCondLst>
                                  <p:childTnLst>
                                    <p:set>
                                      <p:cBhvr>
                                        <p:cTn id="21" dur="1" fill="hold">
                                          <p:stCondLst>
                                            <p:cond delay="0"/>
                                          </p:stCondLst>
                                        </p:cTn>
                                        <p:tgtEl>
                                          <p:spTgt spid="37902"/>
                                        </p:tgtEl>
                                        <p:attrNameLst>
                                          <p:attrName>style.visibility</p:attrName>
                                        </p:attrNameLst>
                                      </p:cBhvr>
                                      <p:to>
                                        <p:strVal val="visible"/>
                                      </p:to>
                                    </p:set>
                                    <p:animEffect transition="in" filter="circle(in)">
                                      <p:cBhvr>
                                        <p:cTn id="22" dur="2000"/>
                                        <p:tgtEl>
                                          <p:spTgt spid="37902"/>
                                        </p:tgtEl>
                                      </p:cBhvr>
                                    </p:animEffect>
                                  </p:childTnLst>
                                </p:cTn>
                              </p:par>
                            </p:childTnLst>
                          </p:cTn>
                        </p:par>
                        <p:par>
                          <p:cTn id="23" fill="hold" nodeType="afterGroup">
                            <p:stCondLst>
                              <p:cond delay="4360"/>
                            </p:stCondLst>
                            <p:childTnLst>
                              <p:par>
                                <p:cTn id="24" presetID="8" presetClass="entr" presetSubtype="16" fill="hold" nodeType="afterEffect">
                                  <p:stCondLst>
                                    <p:cond delay="0"/>
                                  </p:stCondLst>
                                  <p:childTnLst>
                                    <p:set>
                                      <p:cBhvr>
                                        <p:cTn id="25" dur="1" fill="hold">
                                          <p:stCondLst>
                                            <p:cond delay="0"/>
                                          </p:stCondLst>
                                        </p:cTn>
                                        <p:tgtEl>
                                          <p:spTgt spid="37898"/>
                                        </p:tgtEl>
                                        <p:attrNameLst>
                                          <p:attrName>style.visibility</p:attrName>
                                        </p:attrNameLst>
                                      </p:cBhvr>
                                      <p:to>
                                        <p:strVal val="visible"/>
                                      </p:to>
                                    </p:set>
                                    <p:animEffect transition="in" filter="diamond(in)">
                                      <p:cBhvr>
                                        <p:cTn id="26" dur="20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16_16_56_6_6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523" y="809217"/>
            <a:ext cx="4065479" cy="52909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1"/>
          <p:cNvSpPr>
            <a:spLocks noChangeArrowheads="1"/>
          </p:cNvSpPr>
          <p:nvPr/>
        </p:nvSpPr>
        <p:spPr bwMode="auto">
          <a:xfrm>
            <a:off x="285751" y="210220"/>
            <a:ext cx="54636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a:r>
              <a:rPr lang="en-US" altLang="en-US" sz="3000" dirty="0" err="1">
                <a:solidFill>
                  <a:srgbClr val="FF0000"/>
                </a:solidFill>
                <a:latin typeface="Times New Roman" panose="02020603050405020304" pitchFamily="18" charset="0"/>
                <a:cs typeface="Times New Roman" panose="02020603050405020304" pitchFamily="18" charset="0"/>
              </a:rPr>
              <a:t>Em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biết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gì</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về</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nhà</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văn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Tô</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Hoài</a:t>
            </a:r>
            <a:r>
              <a:rPr lang="en-US" altLang="en-US" sz="3000"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31523" y="957800"/>
            <a:ext cx="4572000" cy="4401205"/>
          </a:xfrm>
          <a:prstGeom prst="rect">
            <a:avLst/>
          </a:prstGeom>
        </p:spPr>
        <p:txBody>
          <a:bodyPr>
            <a:spAutoFit/>
          </a:bodyPr>
          <a:lstStyle/>
          <a:p>
            <a:pPr algn="just"/>
            <a:r>
              <a:rPr lang="vi-VN" sz="2000" dirty="0" smtClean="0">
                <a:solidFill>
                  <a:srgbClr val="0070C0"/>
                </a:solidFill>
                <a:latin typeface="+mj-lt"/>
              </a:rPr>
              <a:t>     </a:t>
            </a:r>
            <a:r>
              <a:rPr lang="vi-VN" sz="2000" dirty="0" smtClean="0">
                <a:solidFill>
                  <a:srgbClr val="FF0000"/>
                </a:solidFill>
                <a:latin typeface="+mj-lt"/>
              </a:rPr>
              <a:t>Tô </a:t>
            </a:r>
            <a:r>
              <a:rPr lang="vi-VN" sz="2000" dirty="0">
                <a:solidFill>
                  <a:srgbClr val="FF0000"/>
                </a:solidFill>
                <a:latin typeface="+mj-lt"/>
              </a:rPr>
              <a:t>Hoài </a:t>
            </a:r>
            <a:r>
              <a:rPr lang="vi-VN" sz="2000" dirty="0" smtClean="0">
                <a:latin typeface="+mj-lt"/>
              </a:rPr>
              <a:t>tên thật là </a:t>
            </a:r>
            <a:r>
              <a:rPr lang="en-US" altLang="en-US" sz="2000" dirty="0" err="1" smtClean="0">
                <a:solidFill>
                  <a:srgbClr val="FF0000"/>
                </a:solidFill>
                <a:latin typeface="Times New Roman" pitchFamily="18" charset="0"/>
                <a:cs typeface="Times New Roman" pitchFamily="18" charset="0"/>
              </a:rPr>
              <a:t>Nguyễn</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Sen</a:t>
            </a:r>
            <a:r>
              <a:rPr lang="vi-VN" altLang="en-US" sz="2000" dirty="0" smtClean="0">
                <a:solidFill>
                  <a:srgbClr val="FF0000"/>
                </a:solidFill>
                <a:latin typeface="+mj-lt"/>
                <a:cs typeface="Times New Roman" panose="02020603050405020304" pitchFamily="18" charset="0"/>
              </a:rPr>
              <a:t> </a:t>
            </a:r>
          </a:p>
          <a:p>
            <a:pPr algn="just"/>
            <a:endParaRPr lang="vi-VN" sz="2000" dirty="0" smtClean="0">
              <a:latin typeface="+mj-lt"/>
              <a:hlinkClick r:id="rId3"/>
            </a:endParaRPr>
          </a:p>
          <a:p>
            <a:pPr algn="ctr"/>
            <a:r>
              <a:rPr lang="vi-VN" sz="2000" dirty="0" smtClean="0">
                <a:latin typeface="+mj-lt"/>
                <a:hlinkClick r:id="rId3"/>
              </a:rPr>
              <a:t>Nơi </a:t>
            </a:r>
            <a:r>
              <a:rPr lang="vi-VN" sz="2000" dirty="0">
                <a:latin typeface="+mj-lt"/>
                <a:hlinkClick r:id="rId3"/>
              </a:rPr>
              <a:t>sinh :</a:t>
            </a:r>
            <a:r>
              <a:rPr lang="vi-VN" sz="2000" dirty="0">
                <a:latin typeface="+mj-lt"/>
              </a:rPr>
              <a:t> </a:t>
            </a:r>
            <a:r>
              <a:rPr lang="vi-VN" sz="2000" dirty="0">
                <a:latin typeface="+mj-lt"/>
                <a:hlinkClick r:id="rId4"/>
              </a:rPr>
              <a:t>Hà Nội</a:t>
            </a:r>
            <a:endParaRPr lang="vi-VN" sz="2000" dirty="0">
              <a:latin typeface="+mj-lt"/>
            </a:endParaRPr>
          </a:p>
          <a:p>
            <a:pPr algn="just"/>
            <a:r>
              <a:rPr lang="vi-VN" altLang="en-US" sz="2000" dirty="0" smtClean="0">
                <a:latin typeface="+mj-lt"/>
                <a:cs typeface="Times New Roman" panose="02020603050405020304" pitchFamily="18" charset="0"/>
              </a:rPr>
              <a:t>      Ông </a:t>
            </a:r>
            <a:r>
              <a:rPr lang="vi-VN" sz="2000" dirty="0" smtClean="0">
                <a:latin typeface="+mj-lt"/>
              </a:rPr>
              <a:t>là </a:t>
            </a:r>
            <a:r>
              <a:rPr lang="vi-VN" sz="2000" dirty="0">
                <a:latin typeface="+mj-lt"/>
              </a:rPr>
              <a:t>một nhà văn Việt Nam. Một số tác phẩm đề tài thiếu nhi của ông được dịch ra ngoại ngữ. Ông được nhà nước Việt Nam trao tặng Giải thưởng Hồ Chí Minh về Văn học – Nghệ thuật Đợt 1 (1996) cho các tác phẩm: Xóm giếng, Nhà nghèo, </a:t>
            </a:r>
            <a:r>
              <a:rPr lang="vi-VN" sz="2000" dirty="0" smtClean="0">
                <a:latin typeface="+mj-lt"/>
              </a:rPr>
              <a:t>Ổ chuột</a:t>
            </a:r>
            <a:r>
              <a:rPr lang="vi-VN" sz="2000" dirty="0">
                <a:latin typeface="+mj-lt"/>
              </a:rPr>
              <a:t>, Dế mèn phiêu lưu ký, Núi Cứu quốc, Truyện Tây Bắc, Mười năm, Xuống làng, Vỡ tỉnh, Tào lường, Họ Giàng ở Phìn Sa, Miền Tây, Vợ chồng A Phủ, Tuổi trẻ Hoàng Văn Thụ.</a:t>
            </a:r>
            <a:r>
              <a:rPr lang="vi-VN" dirty="0"/>
              <a:t> </a:t>
            </a:r>
          </a:p>
        </p:txBody>
      </p:sp>
    </p:spTree>
    <p:extLst>
      <p:ext uri="{BB962C8B-B14F-4D97-AF65-F5344CB8AC3E}">
        <p14:creationId xmlns:p14="http://schemas.microsoft.com/office/powerpoint/2010/main" val="23878017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TotalTime>
  <Words>1074</Words>
  <Application>Microsoft Office PowerPoint</Application>
  <PresentationFormat>On-screen Show (4:3)</PresentationFormat>
  <Paragraphs>124</Paragraphs>
  <Slides>32</Slides>
  <Notes>0</Notes>
  <HiddenSlides>0</HiddenSlides>
  <MMClips>4</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Thứ hai ngày 6 tháng 9 năm 2021 Tập đọc  Dế mèn bênh vực kẻ yếu                     Tô Hoài</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HP</cp:lastModifiedBy>
  <cp:revision>83</cp:revision>
  <dcterms:created xsi:type="dcterms:W3CDTF">2017-08-22T08:14:27Z</dcterms:created>
  <dcterms:modified xsi:type="dcterms:W3CDTF">2021-09-06T02:25:39Z</dcterms:modified>
</cp:coreProperties>
</file>