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1" r:id="rId2"/>
    <p:sldId id="286" r:id="rId3"/>
    <p:sldId id="658" r:id="rId4"/>
    <p:sldId id="660" r:id="rId5"/>
    <p:sldId id="659" r:id="rId6"/>
    <p:sldId id="661" r:id="rId7"/>
    <p:sldId id="646" r:id="rId8"/>
    <p:sldId id="662" r:id="rId9"/>
    <p:sldId id="641" r:id="rId10"/>
    <p:sldId id="663" r:id="rId11"/>
    <p:sldId id="642" r:id="rId12"/>
    <p:sldId id="644" r:id="rId13"/>
    <p:sldId id="645" r:id="rId14"/>
    <p:sldId id="647" r:id="rId15"/>
    <p:sldId id="648" r:id="rId16"/>
    <p:sldId id="649" r:id="rId17"/>
    <p:sldId id="538" r:id="rId18"/>
    <p:sldId id="650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BBF"/>
    <a:srgbClr val="FF6600"/>
    <a:srgbClr val="DC5631"/>
    <a:srgbClr val="E3BC5E"/>
    <a:srgbClr val="F03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EAB12-F844-4AA2-9689-D2A22EA8736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ADD6-BB85-4E1A-BD0B-D0B183D48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4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17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1740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5677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5430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2690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3293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23CB20-B12C-4088-B0C1-1576382542B2}"/>
              </a:ext>
            </a:extLst>
          </p:cNvPr>
          <p:cNvSpPr/>
          <p:nvPr userDrawn="1"/>
        </p:nvSpPr>
        <p:spPr>
          <a:xfrm>
            <a:off x="13878127" y="-1464013"/>
            <a:ext cx="661481" cy="622571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4B4354-3C8B-4C1F-A0F5-D95CBFC716DD}"/>
              </a:ext>
            </a:extLst>
          </p:cNvPr>
          <p:cNvSpPr/>
          <p:nvPr userDrawn="1"/>
        </p:nvSpPr>
        <p:spPr>
          <a:xfrm>
            <a:off x="-2347609" y="7699442"/>
            <a:ext cx="661481" cy="622571"/>
          </a:xfrm>
          <a:prstGeom prst="ellipse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08282-8C3C-4D47-8061-3C3FE7AB1B7E}"/>
              </a:ext>
            </a:extLst>
          </p:cNvPr>
          <p:cNvSpPr/>
          <p:nvPr userDrawn="1"/>
        </p:nvSpPr>
        <p:spPr>
          <a:xfrm>
            <a:off x="2877811" y="7314721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554E6-93DB-4259-B653-12DEB147D717}"/>
              </a:ext>
            </a:extLst>
          </p:cNvPr>
          <p:cNvSpPr/>
          <p:nvPr/>
        </p:nvSpPr>
        <p:spPr>
          <a:xfrm>
            <a:off x="3493652" y="1646386"/>
            <a:ext cx="520469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u="sng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13800" b="1" u="sng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Vector | Bank reception area cartoon vector.">
            <a:extLst>
              <a:ext uri="{FF2B5EF4-FFF2-40B4-BE49-F238E27FC236}">
                <a16:creationId xmlns:a16="http://schemas.microsoft.com/office/drawing/2014/main" id="{8F11903F-E388-4E9A-8407-929C5757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96"/>
            <a:ext cx="12192000" cy="68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71 Background Of A Bank Lobby Illustrations &amp;amp; Clip Art - iStock">
            <a:extLst>
              <a:ext uri="{FF2B5EF4-FFF2-40B4-BE49-F238E27FC236}">
                <a16:creationId xmlns:a16="http://schemas.microsoft.com/office/drawing/2014/main" id="{4963C580-028D-4D33-A805-C5EF9DA53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/>
        </p:blipFill>
        <p:spPr bwMode="auto">
          <a:xfrm>
            <a:off x="6857801" y="99"/>
            <a:ext cx="5334198" cy="68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25FB5D-7E54-4E8D-9D4D-AF2E263D4913}"/>
              </a:ext>
            </a:extLst>
          </p:cNvPr>
          <p:cNvSpPr/>
          <p:nvPr/>
        </p:nvSpPr>
        <p:spPr>
          <a:xfrm rot="20785072">
            <a:off x="9066610" y="1064794"/>
            <a:ext cx="3041915" cy="646163"/>
          </a:xfrm>
          <a:prstGeom prst="rect">
            <a:avLst/>
          </a:prstGeom>
          <a:noFill/>
        </p:spPr>
        <p:txBody>
          <a:bodyPr wrap="none" lIns="91416" tIns="45708" rIns="91416" bIns="45708" numCol="1">
            <a:prstTxWarp prst="textPlain">
              <a:avLst/>
            </a:prstTxWarp>
            <a:spAutoFit/>
          </a:bodyPr>
          <a:lstStyle/>
          <a:p>
            <a:pPr algn="ctr"/>
            <a:r>
              <a:rPr lang="vi-VN" sz="3599" b="1">
                <a:ln w="22225">
                  <a:noFill/>
                  <a:prstDash val="solid"/>
                </a:ln>
                <a:solidFill>
                  <a:srgbClr val="002060"/>
                </a:solidFill>
              </a:rPr>
              <a:t>NGÂN HÀNG</a:t>
            </a:r>
            <a:endParaRPr lang="en-US" sz="3599" b="1">
              <a:ln w="22225">
                <a:noFill/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2217534-17BE-413E-AE53-FA20B300EFA6}"/>
              </a:ext>
            </a:extLst>
          </p:cNvPr>
          <p:cNvSpPr/>
          <p:nvPr/>
        </p:nvSpPr>
        <p:spPr>
          <a:xfrm rot="11706308">
            <a:off x="153946" y="100720"/>
            <a:ext cx="4113729" cy="3199567"/>
          </a:xfrm>
          <a:prstGeom prst="cloud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02F71-3BDE-40B0-8BC8-C7134DA74DBE}"/>
              </a:ext>
            </a:extLst>
          </p:cNvPr>
          <p:cNvSpPr txBox="1"/>
          <p:nvPr/>
        </p:nvSpPr>
        <p:spPr>
          <a:xfrm>
            <a:off x="392804" y="1290748"/>
            <a:ext cx="3636015" cy="107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 suất tiết kiệm là 0,5% một tháng. </a:t>
            </a:r>
            <a:endParaRPr lang="en-US" sz="3199">
              <a:solidFill>
                <a:srgbClr val="00206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091A4C-4BEA-48F7-A03E-D82AE743975F}"/>
              </a:ext>
            </a:extLst>
          </p:cNvPr>
          <p:cNvSpPr/>
          <p:nvPr/>
        </p:nvSpPr>
        <p:spPr>
          <a:xfrm>
            <a:off x="7086342" y="2406570"/>
            <a:ext cx="4570810" cy="3194359"/>
          </a:xfrm>
          <a:prstGeom prst="wedgeRoundRectCallout">
            <a:avLst>
              <a:gd name="adj1" fmla="val -80000"/>
              <a:gd name="adj2" fmla="val 7649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12C63-1586-4D60-A9A8-027D8B95CDD4}"/>
              </a:ext>
            </a:extLst>
          </p:cNvPr>
          <p:cNvSpPr txBox="1"/>
          <p:nvPr/>
        </p:nvSpPr>
        <p:spPr>
          <a:xfrm>
            <a:off x="7179268" y="3007171"/>
            <a:ext cx="4384958" cy="206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gửi tiết kiệm </a:t>
            </a:r>
          </a:p>
          <a:p>
            <a:pPr algn="ctr"/>
            <a:r>
              <a:rPr lang="vi-VN" altLang="en-US" sz="31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đồng. Thì số tiền lãi sau một tháng là bao nhiêu đồng ?</a:t>
            </a:r>
            <a:endParaRPr lang="en-US" sz="3199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7E4842-009E-4A32-8D7F-3C01B858EBCB}"/>
              </a:ext>
            </a:extLst>
          </p:cNvPr>
          <p:cNvSpPr txBox="1"/>
          <p:nvPr/>
        </p:nvSpPr>
        <p:spPr>
          <a:xfrm>
            <a:off x="4380240" y="3038075"/>
            <a:ext cx="7308604" cy="15692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9597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B012F779-349D-435C-A0DF-29C9D7E6A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10692" r="21575" b="12786"/>
          <a:stretch/>
        </p:blipFill>
        <p:spPr>
          <a:xfrm>
            <a:off x="0" y="1542423"/>
            <a:ext cx="5050970" cy="48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306" y="532567"/>
            <a:ext cx="10717597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:  Một lớp học có 32 học sinh, trong đó số học sinh 10 tuổi</a:t>
            </a: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 75%, còn lại học sinh 11 tuổi. Tính số học sinh 11 tuổi của lớp học đó.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4931" y="953939"/>
            <a:ext cx="165453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4290" y="1370549"/>
            <a:ext cx="50152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9788" y="1370549"/>
            <a:ext cx="328844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8DA86B-50F4-458A-8CA2-25C9F7846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221" y="1627261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3C0D9378-30B9-4A9C-ABE9-77DA3DBF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1505" y="2087117"/>
            <a:ext cx="4494630" cy="11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US" altLang="en-US" sz="2799" b="1" u="sng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Tóm tắt:  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100% : 32 học sinh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DC074D75-F3CA-4AB4-ADDB-36892FE67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99" y="3196489"/>
            <a:ext cx="2818666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HS 10 tuổi 75% : </a:t>
            </a: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2CF73D76-BDA7-4358-B77C-583E3525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47" y="3683725"/>
            <a:ext cx="4570810" cy="5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HS 11 tuổi          :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D9FA4E37-AAF7-4D89-B374-4EACAFB1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47" y="3184541"/>
            <a:ext cx="2523468" cy="52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… học sinh ?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1732CE74-EE3D-4593-BBFA-46E11E47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043" y="2106957"/>
            <a:ext cx="6221380" cy="22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10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x 75 : 100 = 24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11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– 24  = 8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</a:t>
            </a:r>
            <a:r>
              <a:rPr lang="en-US" altLang="en-US" sz="2799" b="1" i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485B414A-1D18-4259-91D5-47CEC517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271" y="2097435"/>
            <a:ext cx="1904504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BFBA225C-BA53-4E8D-9B85-02CA5AB2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588" y="4296839"/>
            <a:ext cx="1904504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3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</a:t>
            </a: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3FF42CD3-3AD1-4B40-AD68-B1CC6E0A0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053" y="3841643"/>
            <a:ext cx="6246773" cy="26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số học sinh 11 tuổi chiếm: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- 75% = 25%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11 tuổi là 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x 25 : 100 = 8 (học sinh)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</a:t>
            </a:r>
            <a:r>
              <a:rPr lang="en-US" altLang="en-US" sz="2799" b="1" i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học sinh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4E6E0-00ED-4589-B4D2-F119863A0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129" y="3671028"/>
            <a:ext cx="2080477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99" b="1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 học sinh 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E9DAF0-B1CD-4216-9F52-E7ADE25D5C5B}"/>
              </a:ext>
            </a:extLst>
          </p:cNvPr>
          <p:cNvGrpSpPr/>
          <p:nvPr/>
        </p:nvGrpSpPr>
        <p:grpSpPr>
          <a:xfrm>
            <a:off x="566726" y="4253492"/>
            <a:ext cx="1508706" cy="2421466"/>
            <a:chOff x="3528816" y="1219200"/>
            <a:chExt cx="3240675" cy="5201266"/>
          </a:xfrm>
        </p:grpSpPr>
        <p:pic>
          <p:nvPicPr>
            <p:cNvPr id="34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CB1F68FD-7D76-4B06-AB55-A929B184E3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thiếu niên tiền phong quàng khăn đỏ minh họa">
              <a:extLst>
                <a:ext uri="{FF2B5EF4-FFF2-40B4-BE49-F238E27FC236}">
                  <a16:creationId xmlns:a16="http://schemas.microsoft.com/office/drawing/2014/main" id="{B38E5DD8-B55B-4587-BB63-C5FC83737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321207-21EF-4C54-9D6D-05E99EF973E5}"/>
              </a:ext>
            </a:extLst>
          </p:cNvPr>
          <p:cNvGrpSpPr/>
          <p:nvPr/>
        </p:nvGrpSpPr>
        <p:grpSpPr>
          <a:xfrm>
            <a:off x="1993457" y="4036566"/>
            <a:ext cx="1455514" cy="2677416"/>
            <a:chOff x="12843095" y="658761"/>
            <a:chExt cx="3036002" cy="5584723"/>
          </a:xfrm>
        </p:grpSpPr>
        <p:pic>
          <p:nvPicPr>
            <p:cNvPr id="3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73E6D1EF-ACA2-4663-9D46-F1E6FE8F6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AFEB320-A820-430E-BDE6-5C7EFB1A1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F1166DB-43CC-4EE6-A43C-43CA4E08E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4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2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7" y="482177"/>
            <a:ext cx="11450434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2 :  Lãi suất tiết kiệm là 0,5% một tháng. Một người gửi tiết kiệm        	</a:t>
            </a:r>
          </a:p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5 000 000 đồng. Hỏi sau một tháng cả số tiền gửi và số tiền lãi là bao nhiêu 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7784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29" y="1308652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1279" y="1305480"/>
            <a:ext cx="365664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8C4205-257C-4229-9646-447116527687}"/>
              </a:ext>
            </a:extLst>
          </p:cNvPr>
          <p:cNvGrpSpPr>
            <a:grpSpLocks/>
          </p:cNvGrpSpPr>
          <p:nvPr/>
        </p:nvGrpSpPr>
        <p:grpSpPr bwMode="auto">
          <a:xfrm>
            <a:off x="5155914" y="2484589"/>
            <a:ext cx="6900850" cy="2782829"/>
            <a:chOff x="-1376845" y="3513305"/>
            <a:chExt cx="6902647" cy="2783554"/>
          </a:xfrm>
        </p:grpSpPr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CA87D92E-F9C7-40A4-BA16-B01CBBBC2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76845" y="4050090"/>
              <a:ext cx="6902647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tiền lãi sau một tháng là :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7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: 100 x 0,5= 25 000(đồng)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số tiền gửi và tiền lãi sau một tháng là: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+ 25 000= 5 025 000 (đồng)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 </a:t>
              </a:r>
              <a:r>
                <a:rPr lang="en-US" altLang="en-US" sz="27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5 025 000  đồng</a:t>
              </a:r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7E4407D4-EA4A-4BAE-ABA5-5BC3D4CE8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67625" y="3513305"/>
              <a:ext cx="1905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CÁCH 1: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82FC25-1A5D-4163-B76D-36602B5B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571" y="1787849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78CAB4-7D22-45D1-81DC-30358F987C06}"/>
              </a:ext>
            </a:extLst>
          </p:cNvPr>
          <p:cNvGrpSpPr/>
          <p:nvPr/>
        </p:nvGrpSpPr>
        <p:grpSpPr>
          <a:xfrm>
            <a:off x="54358" y="3256126"/>
            <a:ext cx="5492293" cy="3324474"/>
            <a:chOff x="36413" y="3617995"/>
            <a:chExt cx="4994374" cy="3023085"/>
          </a:xfrm>
        </p:grpSpPr>
        <p:pic>
          <p:nvPicPr>
            <p:cNvPr id="24" name="Picture 2" descr="Premium Vector | Online banking modern flat landing page">
              <a:extLst>
                <a:ext uri="{FF2B5EF4-FFF2-40B4-BE49-F238E27FC236}">
                  <a16:creationId xmlns:a16="http://schemas.microsoft.com/office/drawing/2014/main" id="{A1B379DF-0FB8-4901-A5B9-81DC9DDC5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6" b="93525" l="0" r="100000">
                          <a14:foregroundMark x1="15335" y1="18225" x2="57827" y2="26379"/>
                          <a14:foregroundMark x1="43610" y1="19185" x2="63419" y2="20384"/>
                          <a14:foregroundMark x1="61821" y1="24221" x2="82268" y2="32854"/>
                          <a14:foregroundMark x1="80990" y1="26379" x2="87859" y2="37650"/>
                          <a14:foregroundMark x1="86262" y1="27338" x2="78914" y2="23501"/>
                          <a14:foregroundMark x1="48243" y1="16547" x2="55751" y2="15108"/>
                          <a14:foregroundMark x1="48882" y1="15348" x2="50479" y2="15588"/>
                          <a14:foregroundMark x1="12780" y1="81295" x2="86741" y2="82974"/>
                          <a14:foregroundMark x1="5591" y1="81535" x2="50639" y2="87530"/>
                          <a14:foregroundMark x1="23163" y1="86571" x2="70607" y2="84652"/>
                          <a14:foregroundMark x1="51118" y1="87770" x2="86262" y2="85612"/>
                          <a14:foregroundMark x1="14058" y1="17746" x2="9425" y2="31175"/>
                          <a14:foregroundMark x1="15176" y1="16547" x2="22843" y2="14868"/>
                          <a14:foregroundMark x1="24281" y1="14868" x2="34185" y2="20144"/>
                          <a14:foregroundMark x1="27316" y1="15827" x2="36581" y2="19424"/>
                          <a14:foregroundMark x1="42652" y1="17026" x2="54952" y2="13669"/>
                          <a14:foregroundMark x1="72204" y1="23261" x2="81789" y2="22542"/>
                          <a14:foregroundMark x1="84345" y1="54676" x2="83866" y2="75060"/>
                          <a14:foregroundMark x1="86102" y1="85851" x2="93930" y2="81295"/>
                          <a14:foregroundMark x1="92492" y1="79856" x2="94728" y2="82014"/>
                          <a14:foregroundMark x1="94728" y1="82014" x2="89776" y2="84173"/>
                          <a14:foregroundMark x1="94249" y1="81295" x2="94728" y2="81295"/>
                          <a14:foregroundMark x1="94728" y1="82734" x2="92332" y2="84173"/>
                          <a14:foregroundMark x1="5591" y1="81535" x2="9425" y2="82974"/>
                          <a14:foregroundMark x1="4473" y1="82014" x2="13738" y2="85851"/>
                          <a14:foregroundMark x1="11342" y1="84173" x2="21246" y2="86091"/>
                          <a14:foregroundMark x1="15974" y1="86571" x2="23482" y2="87770"/>
                          <a14:foregroundMark x1="23642" y1="87530" x2="32748" y2="87530"/>
                          <a14:foregroundMark x1="24760" y1="87770" x2="44728" y2="87770"/>
                          <a14:foregroundMark x1="37700" y1="88249" x2="52716" y2="87530"/>
                          <a14:foregroundMark x1="51917" y1="88729" x2="57668" y2="88010"/>
                          <a14:foregroundMark x1="61182" y1="88489" x2="73802" y2="87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3"/>
            <a:stretch/>
          </p:blipFill>
          <p:spPr bwMode="auto">
            <a:xfrm>
              <a:off x="36413" y="3617995"/>
              <a:ext cx="4994374" cy="302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FA54ECC-ACE6-41BF-87F4-B4534905EC96}"/>
                </a:ext>
              </a:extLst>
            </p:cNvPr>
            <p:cNvSpPr/>
            <p:nvPr/>
          </p:nvSpPr>
          <p:spPr>
            <a:xfrm>
              <a:off x="1677987" y="4823102"/>
              <a:ext cx="1676400" cy="359291"/>
            </a:xfrm>
            <a:prstGeom prst="roundRect">
              <a:avLst>
                <a:gd name="adj" fmla="val 19175"/>
              </a:avLst>
            </a:prstGeom>
            <a:solidFill>
              <a:srgbClr val="5655CE"/>
            </a:solidFill>
          </p:spPr>
          <p:txBody>
            <a:bodyPr wrap="square" lIns="91416" tIns="45708" rIns="91416" bIns="45708" numCol="1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9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Minh Map" panose="00000400000000000000" pitchFamily="2" charset="0"/>
                </a:rPr>
                <a:t>NGÂN HÀNG</a:t>
              </a:r>
              <a:endParaRPr lang="en-US" sz="9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26" name="Text Box 6">
            <a:extLst>
              <a:ext uri="{FF2B5EF4-FFF2-40B4-BE49-F238E27FC236}">
                <a16:creationId xmlns:a16="http://schemas.microsoft.com/office/drawing/2014/main" id="{D4A4BABE-915A-4B9F-AA35-25DF32F0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68" y="1729418"/>
            <a:ext cx="5489980" cy="19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5 000 000 đồng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1 %: …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0,5 % : …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cả tiền gửi và lãi: 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vi-VN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399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57242FD-5E57-4715-A946-D32ADEF17953}"/>
              </a:ext>
            </a:extLst>
          </p:cNvPr>
          <p:cNvGrpSpPr>
            <a:grpSpLocks/>
          </p:cNvGrpSpPr>
          <p:nvPr/>
        </p:nvGrpSpPr>
        <p:grpSpPr bwMode="auto">
          <a:xfrm>
            <a:off x="5089786" y="2458360"/>
            <a:ext cx="6798193" cy="3094160"/>
            <a:chOff x="4137083" y="3298559"/>
            <a:chExt cx="5834942" cy="3094966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02044036-CD77-4592-BB36-F359217F9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83" y="3900535"/>
              <a:ext cx="5834942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Phần trăm số tiền gửi và tiền lãi sau một tháng là: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100% + 0,5% = 100,5%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Tổng số tiền gửi và tiền lãi sau một tháng là: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2599" b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 : 100 x 100,5 = 5 025 000 (đồng)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599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altLang="en-US" sz="25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số </a:t>
              </a:r>
              <a:r>
                <a:rPr lang="en-US" altLang="en-US" sz="2599" b="1" i="1">
                  <a:solidFill>
                    <a:srgbClr val="6C6EE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5 025 000  đồng</a:t>
              </a: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C838690F-9C1E-432A-97CC-73DE1593F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671" y="3298559"/>
              <a:ext cx="1905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799" b="1" i="1" u="sng">
                  <a:solidFill>
                    <a:srgbClr val="6C6EE8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CÁCH 2: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7" y="482177"/>
            <a:ext cx="11450434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2 :  Lãi suất tiết kiệm là 0,5% một tháng. Một người gửi tiết kiệm        	</a:t>
            </a:r>
          </a:p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5 000 000 đồng. Hỏi sau một tháng cả số tiền gửi và số tiền lãi là bao nhiêu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7784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1929" y="1308652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91279" y="1305480"/>
            <a:ext cx="3656648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C2A8DE-AB84-45B6-8023-3BD67ED83DBE}"/>
              </a:ext>
            </a:extLst>
          </p:cNvPr>
          <p:cNvGrpSpPr/>
          <p:nvPr/>
        </p:nvGrpSpPr>
        <p:grpSpPr>
          <a:xfrm>
            <a:off x="54358" y="3256126"/>
            <a:ext cx="5492293" cy="3324474"/>
            <a:chOff x="36413" y="3617995"/>
            <a:chExt cx="4994374" cy="3023085"/>
          </a:xfrm>
        </p:grpSpPr>
        <p:pic>
          <p:nvPicPr>
            <p:cNvPr id="19" name="Picture 2" descr="Premium Vector | Online banking modern flat landing page">
              <a:extLst>
                <a:ext uri="{FF2B5EF4-FFF2-40B4-BE49-F238E27FC236}">
                  <a16:creationId xmlns:a16="http://schemas.microsoft.com/office/drawing/2014/main" id="{85D0CF03-5084-4A3C-B8C0-9679720AAB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56" b="93525" l="0" r="100000">
                          <a14:foregroundMark x1="15335" y1="18225" x2="57827" y2="26379"/>
                          <a14:foregroundMark x1="43610" y1="19185" x2="63419" y2="20384"/>
                          <a14:foregroundMark x1="61821" y1="24221" x2="82268" y2="32854"/>
                          <a14:foregroundMark x1="80990" y1="26379" x2="87859" y2="37650"/>
                          <a14:foregroundMark x1="86262" y1="27338" x2="78914" y2="23501"/>
                          <a14:foregroundMark x1="48243" y1="16547" x2="55751" y2="15108"/>
                          <a14:foregroundMark x1="48882" y1="15348" x2="50479" y2="15588"/>
                          <a14:foregroundMark x1="12780" y1="81295" x2="86741" y2="82974"/>
                          <a14:foregroundMark x1="5591" y1="81535" x2="50639" y2="87530"/>
                          <a14:foregroundMark x1="23163" y1="86571" x2="70607" y2="84652"/>
                          <a14:foregroundMark x1="51118" y1="87770" x2="86262" y2="85612"/>
                          <a14:foregroundMark x1="14058" y1="17746" x2="9425" y2="31175"/>
                          <a14:foregroundMark x1="15176" y1="16547" x2="22843" y2="14868"/>
                          <a14:foregroundMark x1="24281" y1="14868" x2="34185" y2="20144"/>
                          <a14:foregroundMark x1="27316" y1="15827" x2="36581" y2="19424"/>
                          <a14:foregroundMark x1="42652" y1="17026" x2="54952" y2="13669"/>
                          <a14:foregroundMark x1="72204" y1="23261" x2="81789" y2="22542"/>
                          <a14:foregroundMark x1="84345" y1="54676" x2="83866" y2="75060"/>
                          <a14:foregroundMark x1="86102" y1="85851" x2="93930" y2="81295"/>
                          <a14:foregroundMark x1="92492" y1="79856" x2="94728" y2="82014"/>
                          <a14:foregroundMark x1="94728" y1="82014" x2="89776" y2="84173"/>
                          <a14:foregroundMark x1="94249" y1="81295" x2="94728" y2="81295"/>
                          <a14:foregroundMark x1="94728" y1="82734" x2="92332" y2="84173"/>
                          <a14:foregroundMark x1="5591" y1="81535" x2="9425" y2="82974"/>
                          <a14:foregroundMark x1="4473" y1="82014" x2="13738" y2="85851"/>
                          <a14:foregroundMark x1="11342" y1="84173" x2="21246" y2="86091"/>
                          <a14:foregroundMark x1="15974" y1="86571" x2="23482" y2="87770"/>
                          <a14:foregroundMark x1="23642" y1="87530" x2="32748" y2="87530"/>
                          <a14:foregroundMark x1="24760" y1="87770" x2="44728" y2="87770"/>
                          <a14:foregroundMark x1="37700" y1="88249" x2="52716" y2="87530"/>
                          <a14:foregroundMark x1="51917" y1="88729" x2="57668" y2="88010"/>
                          <a14:foregroundMark x1="61182" y1="88489" x2="73802" y2="87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3"/>
            <a:stretch/>
          </p:blipFill>
          <p:spPr bwMode="auto">
            <a:xfrm>
              <a:off x="36413" y="3617995"/>
              <a:ext cx="4994374" cy="302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4B0F3C3-EC59-4472-BB0B-8AFAC5B31F63}"/>
                </a:ext>
              </a:extLst>
            </p:cNvPr>
            <p:cNvSpPr/>
            <p:nvPr/>
          </p:nvSpPr>
          <p:spPr>
            <a:xfrm>
              <a:off x="1677987" y="4823102"/>
              <a:ext cx="1676400" cy="359291"/>
            </a:xfrm>
            <a:prstGeom prst="roundRect">
              <a:avLst>
                <a:gd name="adj" fmla="val 19175"/>
              </a:avLst>
            </a:prstGeom>
            <a:solidFill>
              <a:srgbClr val="5655CE"/>
            </a:solidFill>
          </p:spPr>
          <p:txBody>
            <a:bodyPr wrap="square" lIns="91416" tIns="45708" rIns="91416" bIns="45708" numCol="1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900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Minh Map" panose="00000400000000000000" pitchFamily="2" charset="0"/>
                </a:rPr>
                <a:t>NGÂN HÀNG</a:t>
              </a:r>
              <a:endParaRPr lang="en-US" sz="900" b="1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73" y="1719637"/>
            <a:ext cx="4971576" cy="19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5 000 000 đồng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1 %: ………đồng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0,5 % : ……… đồng ?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1tháng cả tiền gửi và lãi: ? đồng</a:t>
            </a:r>
          </a:p>
        </p:txBody>
      </p:sp>
    </p:spTree>
    <p:extLst>
      <p:ext uri="{BB962C8B-B14F-4D97-AF65-F5344CB8AC3E}">
        <p14:creationId xmlns:p14="http://schemas.microsoft.com/office/powerpoint/2010/main" val="33098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838690F-9C1E-432A-97CC-73DE159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869" y="2458360"/>
            <a:ext cx="2219483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1: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0" y="482177"/>
            <a:ext cx="10817582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3: Một xưởng may đã dùng hết 345m vải để may quần áo, trong đó số vải may quần chiếm 40%. Hỏi số vải may áo là bao nhiêu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60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5191" y="1286093"/>
            <a:ext cx="3047206" cy="19387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8018" y="1286093"/>
            <a:ext cx="418990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" y="1775958"/>
            <a:ext cx="4971576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hết: 345m vải 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quần: 40%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áo    : ? m</a:t>
            </a:r>
          </a:p>
        </p:txBody>
      </p:sp>
      <p:pic>
        <p:nvPicPr>
          <p:cNvPr id="3074" name="Picture 2" descr="Educating Apparel Workers About The Importance of Proper Nutrition : Levi  Strauss &amp;amp; Co">
            <a:extLst>
              <a:ext uri="{FF2B5EF4-FFF2-40B4-BE49-F238E27FC236}">
                <a16:creationId xmlns:a16="http://schemas.microsoft.com/office/drawing/2014/main" id="{F9D116F6-FC2B-40B4-B24E-B09B2AB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 bwMode="auto">
          <a:xfrm flipH="1">
            <a:off x="687210" y="3657541"/>
            <a:ext cx="4020390" cy="24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02979822-BC4A-4177-8E00-055557BF9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361" y="2677323"/>
            <a:ext cx="4419184" cy="29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quần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x 40 : 100 = 138 (m)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áo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345 - 138 = 207 (m)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E2944A93-B26A-4489-A470-121CEAD4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523" y="5313905"/>
            <a:ext cx="2952284" cy="6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207 (m)</a:t>
            </a:r>
          </a:p>
        </p:txBody>
      </p:sp>
    </p:spTree>
    <p:extLst>
      <p:ext uri="{BB962C8B-B14F-4D97-AF65-F5344CB8AC3E}">
        <p14:creationId xmlns:p14="http://schemas.microsoft.com/office/powerpoint/2010/main" val="155880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/>
      <p:bldP spid="16" grpId="0"/>
      <p:bldP spid="2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838690F-9C1E-432A-97CC-73DE1593F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869" y="2458360"/>
            <a:ext cx="2219483" cy="52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9" b="1" i="1" u="sng">
                <a:solidFill>
                  <a:srgbClr val="6C6EE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 2: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FC96C-C27E-4BA8-BD6D-7C98327AD5E4}"/>
              </a:ext>
            </a:extLst>
          </p:cNvPr>
          <p:cNvSpPr/>
          <p:nvPr/>
        </p:nvSpPr>
        <p:spPr>
          <a:xfrm>
            <a:off x="879246" y="381793"/>
            <a:ext cx="10625546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E1087-3247-4B07-A3B7-C8ADE8488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10" y="482177"/>
            <a:ext cx="10817582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vi-VN" altLang="en-US" sz="24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Bài 3: Một xưởng may đã dùng hết 345m vải để may quần áo, trong đó số vải may quần chiếm 40%. Hỏi số vải may áo là bao nhiêu mét?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E05B63-AE0F-4E02-9C47-5FF9D57768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60" y="915055"/>
            <a:ext cx="82727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0640C67-4194-4967-B2B2-DCAD9001B3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5191" y="1286093"/>
            <a:ext cx="3047206" cy="19387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246CC7C0-8740-435F-B547-AA4CD37A55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8018" y="1286093"/>
            <a:ext cx="4189909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F597F4A-6915-46F6-A1CF-9F6FCC614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864" y="1775957"/>
            <a:ext cx="1834672" cy="51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799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891BBE34-6CA4-49B6-B31E-63845A4DB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46" y="1775958"/>
            <a:ext cx="4971576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3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hết: 345m vải 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quần: 40%</a:t>
            </a:r>
          </a:p>
          <a:p>
            <a:r>
              <a:rPr lang="en-US" altLang="en-US" sz="23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áo    : ? m</a:t>
            </a:r>
          </a:p>
        </p:txBody>
      </p:sp>
      <p:pic>
        <p:nvPicPr>
          <p:cNvPr id="3074" name="Picture 2" descr="Educating Apparel Workers About The Importance of Proper Nutrition : Levi  Strauss &amp;amp; Co">
            <a:extLst>
              <a:ext uri="{FF2B5EF4-FFF2-40B4-BE49-F238E27FC236}">
                <a16:creationId xmlns:a16="http://schemas.microsoft.com/office/drawing/2014/main" id="{F9D116F6-FC2B-40B4-B24E-B09B2AB7B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0"/>
          <a:stretch/>
        </p:blipFill>
        <p:spPr bwMode="auto">
          <a:xfrm flipH="1">
            <a:off x="687210" y="3657541"/>
            <a:ext cx="4020390" cy="2492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372799E8-EA83-4433-AFD5-A1F36606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181" y="2751621"/>
            <a:ext cx="4419184" cy="29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trăm số mét vải may áo chiếm: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 -  40% = 60%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áo là: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 x 60 : 100 = 207 (m)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71FEADE-3644-4FCB-AA48-6BBEB164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22" y="5356306"/>
            <a:ext cx="2952284" cy="66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3199" b="1" u="sng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en-US" sz="31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207 (m)</a:t>
            </a:r>
          </a:p>
        </p:txBody>
      </p:sp>
    </p:spTree>
    <p:extLst>
      <p:ext uri="{BB962C8B-B14F-4D97-AF65-F5344CB8AC3E}">
        <p14:creationId xmlns:p14="http://schemas.microsoft.com/office/powerpoint/2010/main" val="42825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20AC1681-FBF4-4DE7-B430-312D2B24A65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33158" y="2678884"/>
            <a:ext cx="8075097" cy="19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3199" b="1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 Ôn tập: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2799">
                <a:effectLst/>
                <a:latin typeface="UTM Androgyne" panose="02040603050506020204" pitchFamily="18" charset="0"/>
              </a:rPr>
              <a:t>	</a:t>
            </a:r>
            <a:r>
              <a:rPr lang="en-US" altLang="en-US" sz="2799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	Giải toán về tỉ số phần trăm (Tiếp theo)				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altLang="en-US" sz="3199" b="1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 Chuẩn bị bài: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en-US" sz="2799">
                <a:solidFill>
                  <a:srgbClr val="1F0387"/>
                </a:solidFill>
                <a:effectLst/>
                <a:latin typeface="UTM Androgyne" panose="02040603050506020204" pitchFamily="18" charset="0"/>
              </a:rPr>
              <a:t>		Luyện tập (trang 77)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2AE3F-2C81-4F40-A95A-05AB98F663AE}"/>
              </a:ext>
            </a:extLst>
          </p:cNvPr>
          <p:cNvSpPr txBox="1"/>
          <p:nvPr/>
        </p:nvSpPr>
        <p:spPr>
          <a:xfrm>
            <a:off x="3315757" y="498376"/>
            <a:ext cx="52357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57150">
                  <a:solidFill>
                    <a:srgbClr val="00B050"/>
                  </a:solidFill>
                </a:ln>
                <a:solidFill>
                  <a:srgbClr val="92D05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Dặn dò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426411B-9419-4B5D-829F-2A8E2533F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94" y="2959512"/>
            <a:ext cx="4172866" cy="34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7E4842-009E-4A32-8D7F-3C01B858EBCB}"/>
              </a:ext>
            </a:extLst>
          </p:cNvPr>
          <p:cNvSpPr txBox="1"/>
          <p:nvPr/>
        </p:nvSpPr>
        <p:spPr>
          <a:xfrm>
            <a:off x="851857" y="2077998"/>
            <a:ext cx="6558206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TẠM BIỆT</a:t>
            </a:r>
          </a:p>
        </p:txBody>
      </p:sp>
      <p:pic>
        <p:nvPicPr>
          <p:cNvPr id="4" name="图片 24">
            <a:extLst>
              <a:ext uri="{FF2B5EF4-FFF2-40B4-BE49-F238E27FC236}">
                <a16:creationId xmlns:a16="http://schemas.microsoft.com/office/drawing/2014/main" id="{EDB35720-CF12-417A-A552-A4E2F37F95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21523"/>
          <a:stretch/>
        </p:blipFill>
        <p:spPr>
          <a:xfrm>
            <a:off x="5791200" y="-182311"/>
            <a:ext cx="6167120" cy="74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EE6416B9-C9FB-4D5A-A0E5-1DAA1FA08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93" y="1159034"/>
            <a:ext cx="5400000" cy="5357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56377-8B54-4AEA-B2D5-B385581818C2}"/>
              </a:ext>
            </a:extLst>
          </p:cNvPr>
          <p:cNvSpPr txBox="1"/>
          <p:nvPr/>
        </p:nvSpPr>
        <p:spPr>
          <a:xfrm>
            <a:off x="4165037" y="2393474"/>
            <a:ext cx="75312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206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21CA61B0-7102-4778-8EC2-83B6041707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501"/>
            <a:ext cx="12235381" cy="6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554E6-93DB-4259-B653-12DEB147D717}"/>
              </a:ext>
            </a:extLst>
          </p:cNvPr>
          <p:cNvSpPr/>
          <p:nvPr/>
        </p:nvSpPr>
        <p:spPr>
          <a:xfrm>
            <a:off x="5131022" y="1237626"/>
            <a:ext cx="19299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u="sng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4800" b="1" u="sng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16AE9-0CA7-4C66-91F0-5B2A39130E0D}"/>
              </a:ext>
            </a:extLst>
          </p:cNvPr>
          <p:cNvSpPr txBox="1"/>
          <p:nvPr/>
        </p:nvSpPr>
        <p:spPr>
          <a:xfrm>
            <a:off x="2754446" y="2143011"/>
            <a:ext cx="6683103" cy="28615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5998" spc="30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GIẢI TOÁN VỀ</a:t>
            </a:r>
          </a:p>
          <a:p>
            <a:pPr algn="ctr"/>
            <a:r>
              <a:rPr lang="vi-VN" altLang="zh-CN" sz="5998" spc="30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TỈ SỐ PHẦN TRĂM</a:t>
            </a:r>
          </a:p>
          <a:p>
            <a:pPr algn="ctr"/>
            <a:r>
              <a:rPr lang="vi-VN" altLang="zh-CN" sz="5998" spc="300">
                <a:ln w="28575">
                  <a:noFill/>
                </a:ln>
                <a:solidFill>
                  <a:srgbClr val="0070C0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UTM Cookies" panose="02040603050506020204" pitchFamily="18" charset="0"/>
                <a:ea typeface="字魂27号-布丁体" pitchFamily="2" charset="-122"/>
              </a:rPr>
              <a:t>(Tiếp theo)</a:t>
            </a:r>
          </a:p>
        </p:txBody>
      </p:sp>
    </p:spTree>
    <p:extLst>
      <p:ext uri="{BB962C8B-B14F-4D97-AF65-F5344CB8AC3E}">
        <p14:creationId xmlns:p14="http://schemas.microsoft.com/office/powerpoint/2010/main" val="32474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B119641B-9A60-45D0-926B-9FE84C879B96}"/>
              </a:ext>
            </a:extLst>
          </p:cNvPr>
          <p:cNvSpPr txBox="1"/>
          <p:nvPr/>
        </p:nvSpPr>
        <p:spPr bwMode="auto">
          <a:xfrm>
            <a:off x="2033245" y="646955"/>
            <a:ext cx="8455999" cy="955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 lIns="89977" tIns="46788" rIns="89977" bIns="46788" anchor="ctr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999" spc="1200">
                <a:solidFill>
                  <a:schemeClr val="bg1"/>
                </a:solidFill>
                <a:latin typeface="+mn-ea"/>
              </a:rPr>
              <a:t>  </a:t>
            </a:r>
            <a:endParaRPr lang="en-US" altLang="zh-CN" sz="3999" spc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09F54D7C-EE8D-408D-892F-EA4626B412E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27237" y="1832723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 dirty="0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1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sp>
        <p:nvSpPr>
          <p:cNvPr id="4" name="2">
            <a:extLst>
              <a:ext uri="{FF2B5EF4-FFF2-40B4-BE49-F238E27FC236}">
                <a16:creationId xmlns:a16="http://schemas.microsoft.com/office/drawing/2014/main" id="{5AD57FBC-234B-447D-A335-333DBF68C61D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127236" y="3328549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2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A92E7505-B72D-4F62-9DE4-B4CEACB29A5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127237" y="4864362"/>
            <a:ext cx="906009" cy="90598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4" tIns="45717" rIns="91434" bIns="45717" rtlCol="0" anchor="ctr">
            <a:noAutofit/>
          </a:bodyPr>
          <a:lstStyle/>
          <a:p>
            <a:pPr algn="ctr"/>
            <a:r>
              <a:rPr lang="en-US" altLang="zh-CN" sz="3599">
                <a:solidFill>
                  <a:schemeClr val="bg1"/>
                </a:solidFill>
                <a:latin typeface="+mn-ea"/>
                <a:cs typeface="Arial Unicode MS" panose="020B0604020202020204" pitchFamily="34" charset="-122"/>
              </a:rPr>
              <a:t>3</a:t>
            </a:r>
            <a:endParaRPr lang="zh-CN" altLang="en-US" sz="3599" dirty="0">
              <a:solidFill>
                <a:schemeClr val="bg1"/>
              </a:solidFill>
              <a:latin typeface="+mn-ea"/>
              <a:cs typeface="Arial Unicode MS" panose="020B0604020202020204" pitchFamily="34" charset="-122"/>
            </a:endParaRPr>
          </a:p>
        </p:txBody>
      </p:sp>
      <p:cxnSp>
        <p:nvCxnSpPr>
          <p:cNvPr id="6" name="直接连接符 37">
            <a:extLst>
              <a:ext uri="{FF2B5EF4-FFF2-40B4-BE49-F238E27FC236}">
                <a16:creationId xmlns:a16="http://schemas.microsoft.com/office/drawing/2014/main" id="{B506527B-56BE-47CA-80D7-BA8D5AE04837}"/>
              </a:ext>
            </a:extLst>
          </p:cNvPr>
          <p:cNvCxnSpPr>
            <a:cxnSpLocks/>
          </p:cNvCxnSpPr>
          <p:nvPr/>
        </p:nvCxnSpPr>
        <p:spPr>
          <a:xfrm>
            <a:off x="2136705" y="1982112"/>
            <a:ext cx="1" cy="54358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38">
            <a:extLst>
              <a:ext uri="{FF2B5EF4-FFF2-40B4-BE49-F238E27FC236}">
                <a16:creationId xmlns:a16="http://schemas.microsoft.com/office/drawing/2014/main" id="{BBD89B01-DB04-45F8-92B9-179A14D50DB3}"/>
              </a:ext>
            </a:extLst>
          </p:cNvPr>
          <p:cNvCxnSpPr>
            <a:cxnSpLocks/>
          </p:cNvCxnSpPr>
          <p:nvPr/>
        </p:nvCxnSpPr>
        <p:spPr>
          <a:xfrm>
            <a:off x="2155138" y="3477937"/>
            <a:ext cx="1" cy="54358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39">
            <a:extLst>
              <a:ext uri="{FF2B5EF4-FFF2-40B4-BE49-F238E27FC236}">
                <a16:creationId xmlns:a16="http://schemas.microsoft.com/office/drawing/2014/main" id="{DD16A568-A86F-449D-BA3C-BA1C485C84BA}"/>
              </a:ext>
            </a:extLst>
          </p:cNvPr>
          <p:cNvCxnSpPr>
            <a:cxnSpLocks/>
          </p:cNvCxnSpPr>
          <p:nvPr/>
        </p:nvCxnSpPr>
        <p:spPr>
          <a:xfrm>
            <a:off x="2159948" y="5013750"/>
            <a:ext cx="1" cy="543589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554A937-97D3-4CBD-B3DE-2B093503BE88}"/>
              </a:ext>
            </a:extLst>
          </p:cNvPr>
          <p:cNvSpPr/>
          <p:nvPr/>
        </p:nvSpPr>
        <p:spPr>
          <a:xfrm>
            <a:off x="2325506" y="710730"/>
            <a:ext cx="7795297" cy="92309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vi-VN" sz="5398" b="1">
                <a:ln w="381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UTM Thanh Nhac TL" panose="02040603050506020204" pitchFamily="18" charset="0"/>
              </a:rPr>
              <a:t>MỤC TIÊU BÀI HỌC</a:t>
            </a:r>
            <a:endParaRPr lang="en-US" sz="5398" b="1">
              <a:ln w="381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UTM Thanh Nhac TL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38D7C-2F55-4A9A-8163-3A969CBA9E9C}"/>
              </a:ext>
            </a:extLst>
          </p:cNvPr>
          <p:cNvSpPr txBox="1"/>
          <p:nvPr/>
        </p:nvSpPr>
        <p:spPr>
          <a:xfrm>
            <a:off x="2282399" y="1896361"/>
            <a:ext cx="8075098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 tìm một số phần trăm của một số. 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F4B8F-39B7-4D6C-92F7-04F0A5B099C9}"/>
              </a:ext>
            </a:extLst>
          </p:cNvPr>
          <p:cNvSpPr txBox="1"/>
          <p:nvPr/>
        </p:nvSpPr>
        <p:spPr>
          <a:xfrm>
            <a:off x="2277030" y="3051933"/>
            <a:ext cx="8802426" cy="1323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 giải bài toán đơn giản về tìm giá trị một số phần trăm của một số.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9B432-9B7E-485D-98B6-1AD8AEA346FA}"/>
              </a:ext>
            </a:extLst>
          </p:cNvPr>
          <p:cNvSpPr txBox="1"/>
          <p:nvPr/>
        </p:nvSpPr>
        <p:spPr>
          <a:xfrm>
            <a:off x="2277030" y="4677782"/>
            <a:ext cx="4890561" cy="1323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999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Cẩn thận khi làm bài, yêu thích môn học.</a:t>
            </a:r>
            <a:endParaRPr lang="en-US" sz="3999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DDC30424-7462-4E7B-94A7-9E33A22BA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2720" y="4021526"/>
            <a:ext cx="3021658" cy="28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D56377-8B54-4AEA-B2D5-B385581818C2}"/>
              </a:ext>
            </a:extLst>
          </p:cNvPr>
          <p:cNvSpPr txBox="1"/>
          <p:nvPr/>
        </p:nvSpPr>
        <p:spPr>
          <a:xfrm>
            <a:off x="4611895" y="1194628"/>
            <a:ext cx="7043916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vi-VN" altLang="zh-CN" sz="11500" spc="300">
                <a:ln w="28575">
                  <a:noFill/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字魂27号-布丁体" pitchFamily="2" charset="-122"/>
              </a:rPr>
              <a:t>KHÁM PHÁ</a:t>
            </a: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8832287-1040-4FBF-80ED-DD65316AD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120" y="798388"/>
            <a:ext cx="6238240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974647_happy-cute-cartoon-school-children_by_yusufdemirci_preview">
            <a:hlinkClick r:id="" action="ppaction://media"/>
            <a:extLst>
              <a:ext uri="{FF2B5EF4-FFF2-40B4-BE49-F238E27FC236}">
                <a16:creationId xmlns:a16="http://schemas.microsoft.com/office/drawing/2014/main" id="{C2902C1C-5AB2-4C07-81A6-1C30C84F9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0" y="893"/>
            <a:ext cx="12190237" cy="68570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AD31F5-8551-4642-AAB4-9945D49FDDCA}"/>
              </a:ext>
            </a:extLst>
          </p:cNvPr>
          <p:cNvSpPr/>
          <p:nvPr/>
        </p:nvSpPr>
        <p:spPr>
          <a:xfrm rot="10800000">
            <a:off x="3349571" y="1760402"/>
            <a:ext cx="5492858" cy="33371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29590F-6202-47E4-B5A7-F16C9364D4B2}"/>
              </a:ext>
            </a:extLst>
          </p:cNvPr>
          <p:cNvGrpSpPr/>
          <p:nvPr/>
        </p:nvGrpSpPr>
        <p:grpSpPr>
          <a:xfrm>
            <a:off x="1525190" y="153253"/>
            <a:ext cx="10969943" cy="1066522"/>
            <a:chOff x="1525587" y="153194"/>
            <a:chExt cx="10972800" cy="1066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082DAC-0DAA-4AC9-90EA-D93FBC40A941}"/>
                </a:ext>
              </a:extLst>
            </p:cNvPr>
            <p:cNvSpPr/>
            <p:nvPr/>
          </p:nvSpPr>
          <p:spPr>
            <a:xfrm>
              <a:off x="1525587" y="153194"/>
              <a:ext cx="9296400" cy="10668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D900F9-4743-4799-92A2-75925FECAC4F}"/>
                </a:ext>
              </a:extLst>
            </p:cNvPr>
            <p:cNvSpPr txBox="1"/>
            <p:nvPr/>
          </p:nvSpPr>
          <p:spPr>
            <a:xfrm>
              <a:off x="1830387" y="229394"/>
              <a:ext cx="10668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399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trường tiểu học có 800 học sinh</a:t>
              </a:r>
              <a:endParaRPr lang="en-US" sz="4399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78A3C7E-F372-4253-BF8F-BA3C8A821153}"/>
              </a:ext>
            </a:extLst>
          </p:cNvPr>
          <p:cNvSpPr txBox="1"/>
          <p:nvPr/>
        </p:nvSpPr>
        <p:spPr>
          <a:xfrm>
            <a:off x="3732700" y="2375316"/>
            <a:ext cx="4953298" cy="2553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999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đó số học sinh nữ chiếm 52%. </a:t>
            </a:r>
            <a:r>
              <a:rPr lang="vi-VN" altLang="en-US" sz="39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số học sinh nữ của trường đó</a:t>
            </a:r>
            <a:r>
              <a:rPr lang="en-US" altLang="en-US" sz="39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999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9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C7EBFDA-4D00-4CA8-84C4-C2D903DA0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64" y="3723781"/>
            <a:ext cx="4494630" cy="267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99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 số học sinh toàn trường là:</a:t>
            </a:r>
          </a:p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: 100 = 8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nữ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52,5% số học sinh toàn trường là:</a:t>
            </a:r>
          </a:p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52,5 = 420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Đáp số: 420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nữ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8DBB5-AC31-4BAD-A4D8-626BC738233D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ABCBC7D-44EC-47FC-9151-F1DABA5C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57" y="3762546"/>
            <a:ext cx="6257712" cy="2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AA8E06BD-DCB5-4D18-AEF7-51084594F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086" y="2057757"/>
            <a:ext cx="5942053" cy="1507712"/>
          </a:xfrm>
          <a:prstGeom prst="rect">
            <a:avLst/>
          </a:prstGeom>
          <a:ln w="38100">
            <a:solidFill>
              <a:srgbClr val="1C4D9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7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bước tính bên có thể gộp thành:</a:t>
            </a:r>
          </a:p>
          <a:p>
            <a:pPr algn="ctr"/>
            <a:r>
              <a:rPr lang="en-US" altLang="en-US" sz="3199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800 : 100 x 52,5 = 420</a:t>
            </a:r>
          </a:p>
          <a:p>
            <a:pPr algn="ctr"/>
            <a:r>
              <a:rPr lang="en-US" altLang="en-US" sz="3199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800 x 52,5 : 100 = 420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6FD283D-6287-40EA-BAA1-9836D88DB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086" y="4346493"/>
            <a:ext cx="5942053" cy="13846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799" b="1">
                <a:solidFill>
                  <a:srgbClr val="6C6E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52,5% của 800 ta lấy 800 chia cho 100 rồi nhân với 52,5 hoặc lấy 800 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52,5 rồi chia cho 100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9955B2B-EA5D-4269-9FFA-8D234D2F7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49" y="381793"/>
            <a:ext cx="10397006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999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trường tiểu học có 800 học sinh, trong đó số học sinh nữ chiếm 52% . Tính số học sinh nữ của trường đó.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FA1D8B-5896-47AA-83DE-6C98358B4E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00721" y="915055"/>
            <a:ext cx="2056864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788BB36F-57F1-428E-B2FC-BF082BF512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91712" y="1372136"/>
            <a:ext cx="190609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E9584F10-3654-4485-8B51-50FFCCEA25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38919" y="1372136"/>
            <a:ext cx="236158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6">
            <a:extLst>
              <a:ext uri="{FF2B5EF4-FFF2-40B4-BE49-F238E27FC236}">
                <a16:creationId xmlns:a16="http://schemas.microsoft.com/office/drawing/2014/main" id="{E1C53B1D-078B-456B-A8F9-97D9ABE19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60" y="1600676"/>
            <a:ext cx="3809008" cy="21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800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1 % :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học sinh</a:t>
            </a:r>
          </a:p>
          <a:p>
            <a:pPr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52,5 %: 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học sinh ?</a:t>
            </a:r>
          </a:p>
        </p:txBody>
      </p:sp>
    </p:spTree>
    <p:extLst>
      <p:ext uri="{BB962C8B-B14F-4D97-AF65-F5344CB8AC3E}">
        <p14:creationId xmlns:p14="http://schemas.microsoft.com/office/powerpoint/2010/main" val="36126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C3BF9F77-5374-4C8A-AC00-842515F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35" y="4151088"/>
            <a:ext cx="4988215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399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99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tiền lãi sau một tháng là:</a:t>
            </a:r>
          </a:p>
          <a:p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 : 100 x 0,5 = 5 000 (đồng)</a:t>
            </a:r>
          </a:p>
          <a:p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5 000 đồng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1BFBEC-D0AE-48C0-8C1A-0A96B3F5F616}"/>
              </a:ext>
            </a:extLst>
          </p:cNvPr>
          <p:cNvSpPr/>
          <p:nvPr/>
        </p:nvSpPr>
        <p:spPr>
          <a:xfrm>
            <a:off x="879246" y="381793"/>
            <a:ext cx="10433510" cy="12188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40ABBF"/>
              </a:solidFill>
            </a:endParaRPr>
          </a:p>
        </p:txBody>
      </p:sp>
      <p:pic>
        <p:nvPicPr>
          <p:cNvPr id="29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98B3AD81-F744-4152-93DC-A661E382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67" y="2464153"/>
            <a:ext cx="5880156" cy="302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0F0D9AFB-C98D-426D-9D98-8E4B5C0DE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883" y="3243383"/>
            <a:ext cx="5583542" cy="18154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tìm 0,5 % của 1 000 000 ta có thể lấy 1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chia cho 100 rồi nhân với 0,5 hoặc lấy 1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vi-VN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99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000 nhân với 0,5 rồi chia cho 100.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E62180A9-BB8D-4925-BC8E-8B50DE9A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749" y="381793"/>
            <a:ext cx="10397006" cy="167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999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toán:</a:t>
            </a:r>
            <a:r>
              <a:rPr lang="vi-VN" altLang="en-US" sz="2999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Lãi suất tiết kiệm là 0,5% một tháng. Một người gửi tiết kiệm 1 000 000 đồng. Tính số tiền lãi sau một tháng</a:t>
            </a:r>
            <a:endParaRPr lang="en-US" altLang="en-US" sz="2999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07474A-2065-4F66-B795-AEB1F808C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18151" y="915055"/>
            <a:ext cx="2677416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67C5032-441C-4CDF-8F82-D32C6299B7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5875" y="1372136"/>
            <a:ext cx="2437765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86106218-A8C6-49CC-8FB1-41F29E643E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0162" y="1372136"/>
            <a:ext cx="1599783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16">
            <a:extLst>
              <a:ext uri="{FF2B5EF4-FFF2-40B4-BE49-F238E27FC236}">
                <a16:creationId xmlns:a16="http://schemas.microsoft.com/office/drawing/2014/main" id="{47F1FF08-21C7-48CC-8714-8F73DE9ED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79" y="2057757"/>
            <a:ext cx="3809008" cy="156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altLang="en-US" sz="23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100 %:   1 000 000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399" b="1">
              <a:solidFill>
                <a:srgbClr val="6C6E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r>
              <a:rPr lang="en-US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: </a:t>
            </a:r>
            <a:r>
              <a:rPr lang="vi-VN" altLang="en-US" sz="2399" b="1">
                <a:solidFill>
                  <a:srgbClr val="6C6E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đồng ?</a:t>
            </a:r>
          </a:p>
        </p:txBody>
      </p:sp>
    </p:spTree>
    <p:extLst>
      <p:ext uri="{BB962C8B-B14F-4D97-AF65-F5344CB8AC3E}">
        <p14:creationId xmlns:p14="http://schemas.microsoft.com/office/powerpoint/2010/main" val="3237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04121219"/>
  <p:tag name="MH_LIBRARY" val="CONTENTS"/>
  <p:tag name="MH_TYPE" val="NUMBER"/>
  <p:tag name="ID" val="626777"/>
  <p:tag name="MH_ORDER" val="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1081</Words>
  <Application>Microsoft Office PowerPoint</Application>
  <PresentationFormat>Màn hình rộng</PresentationFormat>
  <Paragraphs>133</Paragraphs>
  <Slides>18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8" baseType="lpstr">
      <vt:lpstr>Arial</vt:lpstr>
      <vt:lpstr>Times New Roman</vt:lpstr>
      <vt:lpstr>Wingdings</vt:lpstr>
      <vt:lpstr>UTM Thanh Nhac TL</vt:lpstr>
      <vt:lpstr>UTM Cookies</vt:lpstr>
      <vt:lpstr>微软雅黑</vt:lpstr>
      <vt:lpstr>UTM Androgyne</vt:lpstr>
      <vt:lpstr>UVN Minh Map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anh bich</cp:lastModifiedBy>
  <cp:revision>98</cp:revision>
  <dcterms:created xsi:type="dcterms:W3CDTF">2021-04-23T06:18:56Z</dcterms:created>
  <dcterms:modified xsi:type="dcterms:W3CDTF">2021-12-19T13:37:33Z</dcterms:modified>
</cp:coreProperties>
</file>