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67" r:id="rId3"/>
    <p:sldId id="368" r:id="rId4"/>
    <p:sldId id="369" r:id="rId5"/>
    <p:sldId id="371" r:id="rId6"/>
    <p:sldId id="372" r:id="rId7"/>
    <p:sldId id="351" r:id="rId8"/>
    <p:sldId id="353" r:id="rId9"/>
    <p:sldId id="365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366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00FF"/>
    <a:srgbClr val="BC872D"/>
    <a:srgbClr val="EBCD8A"/>
    <a:srgbClr val="DFAE41"/>
    <a:srgbClr val="ECE8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540" y="66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D7C98-A268-4F7C-A61C-5293DD0AEA31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F8400-07E7-4B45-A73D-D1B2359A7B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704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581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284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421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425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161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180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836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373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635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195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835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435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52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038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213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D6150D-9BD7-4431-A7AE-F7F2F6223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2B9BD1-79AC-4F0F-A15A-95D29A0E06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FD74CA-8C03-4899-B07D-F5835C0F2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7DD0F7-AA4E-4EB7-9EA3-05C5A1DD5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5B81-33B6-43DD-9A43-48F4F48A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6" y="-1072865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0" y="6356350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399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E790D4-7D59-4F98-B72C-446FDD553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00953D8-F2DA-468C-B4DA-612C2F6855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A22EE8E-0457-4700-A0B1-32CA76EDD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7741BA-0E3D-46B7-9FA1-0DCB407F2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1DE3CE-6034-4637-B48D-2CCCCF4FC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A9E94-481E-4BF4-96F1-01C74313F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6" y="-1072865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0" y="6356350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34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BD72-5B62-44E5-93CD-9DB9E68CE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4EA0DB-37E3-467A-A58C-9A4994622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D6684-2DBE-409A-AF20-734866F2B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B064F5-F308-465D-AA2A-C095C8F7F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B2883A-C328-4159-80CA-B00EFC39F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6" y="-1072865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0" y="6356350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796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4E825A-C17F-46FB-AE80-49C8F2EB7C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5968832-EE93-4CEB-B550-BC7BA7837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383F80-2F95-4F6E-A7FC-8B2F3F177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5F3FF1-F7FB-4DA6-A5BB-AE62F4FA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D041BA-56B5-47A2-9E17-FBBB19FB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6" y="-1072865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0" y="6356350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5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B4E9FD-C10B-4CDE-B386-4A8583A07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D1B4F7-5BF5-410A-95B7-C41B092A5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FE91AF-766B-4041-A7EC-412054BE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8518DE-7C73-4607-B1BE-C21B7034C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643023-3659-4A77-998F-ACF676F6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6" y="-1072865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0" y="6356350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664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1711BC-0FF9-4F0A-B13B-EB7196B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665816-6806-48A2-9DB1-78324F695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917800-6B4F-4516-A2E1-34DE72DCD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0BFDD7-BFB9-426C-ADD3-DE5DE83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491957-2D29-4E68-8FF1-0D19CAB8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6" y="-1072865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0" y="6356350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442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E199EC-D7F2-4239-B114-62C6C1DD4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622C7A-D0EB-4AF1-84B5-D273262B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96A4632-3423-472D-B195-B0F2D7BB4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64D984-8A20-44AC-B2C8-C177ADE51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1D14CF-07DB-44CE-BAC4-2B771A62B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94E224-978F-49EE-90A4-41D64990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6" y="-1072865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0" y="6356350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806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DA4292-2BE2-47A5-BEB8-78C08062D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AD5295-B27B-48EF-B66B-2199273FB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06E6A59-A290-44F3-9825-0D260C1BB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542507-3FF6-4F2D-9CDE-7C614FACC5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59169CD-65E7-4B0D-B1B6-4313874857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CBFDD24-6F61-430D-AD8C-BA4229BC7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6CF1F2-E143-4ACF-A888-18538BB4D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CC745D-BD4D-42CC-86B6-E71A4D8B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6" y="-1072865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0" y="6356350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00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790ECC-3C88-4A6C-BE75-685A073F6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BACC22B-1862-4E35-8AA3-A41A1C2BF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58AE13-4610-47F5-BAFC-AF1556389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82D24-117B-4B97-A17A-35D0D61B7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6" y="-1084897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0" y="6344318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013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0" y="-22426"/>
            <a:ext cx="12192000" cy="688042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6" y="-1072865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0" y="6356350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427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753979" y="717884"/>
            <a:ext cx="10684043" cy="54222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07E8CA0-5710-4882-A075-77CE67D0C26F}"/>
              </a:ext>
            </a:extLst>
          </p:cNvPr>
          <p:cNvCxnSpPr>
            <a:cxnSpLocks/>
          </p:cNvCxnSpPr>
          <p:nvPr userDrawn="1"/>
        </p:nvCxnSpPr>
        <p:spPr>
          <a:xfrm>
            <a:off x="799699" y="914400"/>
            <a:ext cx="94969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E02D817-A4A2-4E66-8EE5-C87910B00BA3}"/>
              </a:ext>
            </a:extLst>
          </p:cNvPr>
          <p:cNvCxnSpPr>
            <a:cxnSpLocks/>
          </p:cNvCxnSpPr>
          <p:nvPr userDrawn="1"/>
        </p:nvCxnSpPr>
        <p:spPr>
          <a:xfrm>
            <a:off x="1764792" y="1021080"/>
            <a:ext cx="9484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05F66AA-B10C-4A66-AD86-7CD196D2B5C2}"/>
              </a:ext>
            </a:extLst>
          </p:cNvPr>
          <p:cNvCxnSpPr>
            <a:cxnSpLocks/>
          </p:cNvCxnSpPr>
          <p:nvPr userDrawn="1"/>
        </p:nvCxnSpPr>
        <p:spPr>
          <a:xfrm>
            <a:off x="1892808" y="5931408"/>
            <a:ext cx="83580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3A70A57-079C-42C3-AB7E-9F5480B0EA8F}"/>
              </a:ext>
            </a:extLst>
          </p:cNvPr>
          <p:cNvCxnSpPr>
            <a:cxnSpLocks/>
          </p:cNvCxnSpPr>
          <p:nvPr userDrawn="1"/>
        </p:nvCxnSpPr>
        <p:spPr>
          <a:xfrm>
            <a:off x="932688" y="6038088"/>
            <a:ext cx="103163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DF24472-02CD-4571-AB9B-626D01A9ADC8}"/>
              </a:ext>
            </a:extLst>
          </p:cNvPr>
          <p:cNvCxnSpPr>
            <a:cxnSpLocks/>
          </p:cNvCxnSpPr>
          <p:nvPr userDrawn="1"/>
        </p:nvCxnSpPr>
        <p:spPr>
          <a:xfrm flipV="1">
            <a:off x="865632" y="804672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509F77F9-FA72-48BC-AA6E-A2D2A60E584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332464" y="804672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91C63EA-8084-4254-893F-BB11CD07768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49045" y="1293796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811C9887-8886-408F-9E59-DE59E3CED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7" r="62863" b="65186"/>
          <a:stretch/>
        </p:blipFill>
        <p:spPr>
          <a:xfrm>
            <a:off x="506185" y="3597165"/>
            <a:ext cx="673089" cy="23875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2399EF0-80F2-4DFF-9992-0754C01AA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7" t="66408" r="26883" b="-1222"/>
          <a:stretch/>
        </p:blipFill>
        <p:spPr>
          <a:xfrm>
            <a:off x="947565" y="4322581"/>
            <a:ext cx="512385" cy="181753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06DD602-E0E5-433F-9A25-6FC94DAE6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2" t="248" r="21655" b="63917"/>
          <a:stretch/>
        </p:blipFill>
        <p:spPr>
          <a:xfrm rot="447877">
            <a:off x="1183428" y="4371567"/>
            <a:ext cx="876172" cy="18708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56DF2D2-4772-4F12-90BC-235B01841B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72488" y="575913"/>
            <a:ext cx="1206500" cy="1206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6" y="-1072865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0" y="6356350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291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37369-7D56-4854-B29E-6491AD326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909347-AF79-4ADF-930F-FE0A67724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3B9B28-8418-48FD-87AA-77368E734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51C5C0B-6789-4E84-A627-F18BC46CB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65FA4-745A-4E17-9C74-365C4C40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B5114A-6ED5-44B1-B94E-6624C254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6" y="-1072865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0" y="6356350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042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D099A0D-D3BD-4AD7-8D92-73265E46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44E4B6A-1E24-47EE-9F72-22170EA21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CEB252-3AA3-49AD-B82D-DEC920751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CC69D-704E-4A77-9445-E37B87BB6B50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57EF97-39F6-4C41-A27F-5621FAC3E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4AC3B6-C114-4D07-B515-13C48E1FD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30726-FAA8-428B-8B50-3DA1F13090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9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8.svg"/><Relationship Id="rId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jpe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02487" y="1480005"/>
            <a:ext cx="11208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UTM Davida" panose="02040603050506020204" pitchFamily="18" charset="0"/>
              </a:rPr>
              <a:t>Toán</a:t>
            </a:r>
            <a:endParaRPr lang="en-US" sz="3000" dirty="0">
              <a:latin typeface="UTM Davida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5758" y="2039609"/>
            <a:ext cx="725320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07557" y="3687646"/>
            <a:ext cx="19319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latin typeface="HP001 5 hàng" panose="020B0603050302020204" pitchFamily="34" charset="0"/>
              </a:rPr>
              <a:t>Trang</a:t>
            </a:r>
            <a:r>
              <a:rPr lang="en-US" sz="3000" b="1" dirty="0">
                <a:latin typeface="HP001 5 hàng" panose="020B0603050302020204" pitchFamily="34" charset="0"/>
              </a:rPr>
              <a:t> 76</a:t>
            </a:r>
          </a:p>
        </p:txBody>
      </p:sp>
    </p:spTree>
    <p:extLst>
      <p:ext uri="{BB962C8B-B14F-4D97-AF65-F5344CB8AC3E}">
        <p14:creationId xmlns:p14="http://schemas.microsoft.com/office/powerpoint/2010/main" val="29016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29014" y="214788"/>
            <a:ext cx="11783180" cy="6428423"/>
            <a:chOff x="6308273" y="1073150"/>
            <a:chExt cx="4800600" cy="4711700"/>
          </a:xfrm>
        </p:grpSpPr>
        <p:sp>
          <p:nvSpPr>
            <p:cNvPr id="8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56592" y="669737"/>
            <a:ext cx="108600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u="sng" dirty="0" err="1">
                <a:solidFill>
                  <a:srgbClr val="FF0000"/>
                </a:solidFill>
                <a:latin typeface="UTM Isadora" panose="02040603050506020204" pitchFamily="18" charset="0"/>
              </a:rPr>
              <a:t>Bài</a:t>
            </a:r>
            <a:r>
              <a:rPr lang="en-US" sz="3000" b="1" u="sng" dirty="0">
                <a:solidFill>
                  <a:srgbClr val="FF0000"/>
                </a:solidFill>
                <a:latin typeface="UTM Isadora" panose="02040603050506020204" pitchFamily="18" charset="0"/>
              </a:rPr>
              <a:t> 2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: </a:t>
            </a:r>
            <a:r>
              <a:rPr lang="en-US" sz="3000" b="1" dirty="0">
                <a:latin typeface="UTM Isadora" panose="02040603050506020204" pitchFamily="18" charset="0"/>
              </a:rPr>
              <a:t>Theo </a:t>
            </a:r>
            <a:r>
              <a:rPr lang="en-US" sz="3000" b="1" dirty="0" err="1">
                <a:latin typeface="UTM Isadora" panose="02040603050506020204" pitchFamily="18" charset="0"/>
              </a:rPr>
              <a:t>kế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hoạch</a:t>
            </a:r>
            <a:r>
              <a:rPr lang="en-US" sz="3000" b="1" dirty="0">
                <a:latin typeface="UTM Isadora" panose="02040603050506020204" pitchFamily="18" charset="0"/>
              </a:rPr>
              <a:t>, </a:t>
            </a:r>
            <a:r>
              <a:rPr lang="en-US" sz="3000" b="1" dirty="0" err="1">
                <a:latin typeface="UTM Isadora" panose="02040603050506020204" pitchFamily="18" charset="0"/>
              </a:rPr>
              <a:t>năm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vừa</a:t>
            </a:r>
            <a:r>
              <a:rPr lang="en-US" sz="3000" b="1" dirty="0">
                <a:latin typeface="UTM Isadora" panose="02040603050506020204" pitchFamily="18" charset="0"/>
              </a:rPr>
              <a:t> qua </a:t>
            </a:r>
            <a:r>
              <a:rPr lang="en-US" sz="3000" b="1" dirty="0" err="1">
                <a:latin typeface="UTM Isadora" panose="02040603050506020204" pitchFamily="18" charset="0"/>
              </a:rPr>
              <a:t>thôn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Hòa</a:t>
            </a:r>
            <a:r>
              <a:rPr lang="en-US" sz="3000" b="1" dirty="0">
                <a:latin typeface="UTM Isadora" panose="02040603050506020204" pitchFamily="18" charset="0"/>
              </a:rPr>
              <a:t> An </a:t>
            </a:r>
            <a:r>
              <a:rPr lang="en-US" sz="3000" b="1" dirty="0" err="1">
                <a:latin typeface="UTM Isadora" panose="02040603050506020204" pitchFamily="18" charset="0"/>
              </a:rPr>
              <a:t>phải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trồng</a:t>
            </a:r>
            <a:endParaRPr lang="en-US" sz="3000" b="1" dirty="0">
              <a:latin typeface="UTM Isadora" panose="02040603050506020204" pitchFamily="18" charset="0"/>
            </a:endParaRPr>
          </a:p>
          <a:p>
            <a:pPr algn="just"/>
            <a:r>
              <a:rPr lang="en-US" sz="3000" b="1" dirty="0">
                <a:latin typeface="UTM Isadora" panose="02040603050506020204" pitchFamily="18" charset="0"/>
              </a:rPr>
              <a:t>20ha </a:t>
            </a:r>
            <a:r>
              <a:rPr lang="en-US" sz="3000" b="1" dirty="0" err="1">
                <a:latin typeface="UTM Isadora" panose="02040603050506020204" pitchFamily="18" charset="0"/>
              </a:rPr>
              <a:t>ngô</a:t>
            </a:r>
            <a:r>
              <a:rPr lang="en-US" sz="3000" b="1" dirty="0">
                <a:latin typeface="UTM Isadora" panose="02040603050506020204" pitchFamily="18" charset="0"/>
              </a:rPr>
              <a:t>. </a:t>
            </a:r>
            <a:r>
              <a:rPr lang="en-US" sz="3000" b="1" dirty="0" err="1">
                <a:latin typeface="UTM Isadora" panose="02040603050506020204" pitchFamily="18" charset="0"/>
              </a:rPr>
              <a:t>Đến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hết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tháng</a:t>
            </a:r>
            <a:r>
              <a:rPr lang="en-US" sz="3000" b="1" dirty="0">
                <a:latin typeface="UTM Isadora" panose="02040603050506020204" pitchFamily="18" charset="0"/>
              </a:rPr>
              <a:t> 9 </a:t>
            </a:r>
            <a:r>
              <a:rPr lang="en-US" sz="3000" b="1" dirty="0" err="1">
                <a:latin typeface="UTM Isadora" panose="02040603050506020204" pitchFamily="18" charset="0"/>
              </a:rPr>
              <a:t>thôn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Hòa</a:t>
            </a:r>
            <a:r>
              <a:rPr lang="en-US" sz="3000" b="1" dirty="0">
                <a:latin typeface="UTM Isadora" panose="02040603050506020204" pitchFamily="18" charset="0"/>
              </a:rPr>
              <a:t> An </a:t>
            </a:r>
            <a:r>
              <a:rPr lang="en-US" sz="3000" b="1" dirty="0" err="1">
                <a:latin typeface="UTM Isadora" panose="02040603050506020204" pitchFamily="18" charset="0"/>
              </a:rPr>
              <a:t>trồng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được</a:t>
            </a:r>
            <a:r>
              <a:rPr lang="en-US" sz="3000" b="1" dirty="0">
                <a:latin typeface="UTM Isadora" panose="02040603050506020204" pitchFamily="18" charset="0"/>
              </a:rPr>
              <a:t> 18ha </a:t>
            </a:r>
            <a:r>
              <a:rPr lang="en-US" sz="3000" b="1" dirty="0" err="1">
                <a:latin typeface="UTM Isadora" panose="02040603050506020204" pitchFamily="18" charset="0"/>
              </a:rPr>
              <a:t>và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</a:p>
          <a:p>
            <a:pPr algn="just"/>
            <a:r>
              <a:rPr lang="en-US" sz="3000" b="1" dirty="0" err="1">
                <a:latin typeface="UTM Isadora" panose="02040603050506020204" pitchFamily="18" charset="0"/>
              </a:rPr>
              <a:t>hết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năm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trồng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được</a:t>
            </a:r>
            <a:r>
              <a:rPr lang="en-US" sz="3000" b="1" dirty="0">
                <a:latin typeface="UTM Isadora" panose="02040603050506020204" pitchFamily="18" charset="0"/>
              </a:rPr>
              <a:t> 23,5ha </a:t>
            </a:r>
            <a:r>
              <a:rPr lang="en-US" sz="3000" b="1" dirty="0" err="1">
                <a:latin typeface="UTM Isadora" panose="02040603050506020204" pitchFamily="18" charset="0"/>
              </a:rPr>
              <a:t>ngô</a:t>
            </a:r>
            <a:r>
              <a:rPr lang="en-US" sz="3000" b="1" dirty="0">
                <a:latin typeface="UTM Isadora" panose="02040603050506020204" pitchFamily="18" charset="0"/>
              </a:rPr>
              <a:t>. </a:t>
            </a:r>
            <a:r>
              <a:rPr lang="en-US" sz="3000" b="1" dirty="0" err="1">
                <a:latin typeface="UTM Isadora" panose="02040603050506020204" pitchFamily="18" charset="0"/>
              </a:rPr>
              <a:t>Hỏi</a:t>
            </a:r>
            <a:r>
              <a:rPr lang="en-US" sz="3000" b="1" dirty="0">
                <a:latin typeface="UTM Isadora" panose="02040603050506020204" pitchFamily="18" charset="0"/>
              </a:rPr>
              <a:t>:</a:t>
            </a:r>
          </a:p>
          <a:p>
            <a:pPr marL="514350" indent="-514350" algn="just">
              <a:buAutoNum type="alphaLcPeriod"/>
            </a:pPr>
            <a:r>
              <a:rPr lang="en-US" sz="3000" b="1" dirty="0" err="1">
                <a:latin typeface="UTM Isadora" panose="02040603050506020204" pitchFamily="18" charset="0"/>
              </a:rPr>
              <a:t>Đến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hết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tháng</a:t>
            </a:r>
            <a:r>
              <a:rPr lang="en-US" sz="3000" b="1" dirty="0">
                <a:latin typeface="UTM Isadora" panose="02040603050506020204" pitchFamily="18" charset="0"/>
              </a:rPr>
              <a:t> 9 </a:t>
            </a:r>
            <a:r>
              <a:rPr lang="en-US" sz="3000" b="1" dirty="0" err="1">
                <a:latin typeface="UTM Isadora" panose="02040603050506020204" pitchFamily="18" charset="0"/>
              </a:rPr>
              <a:t>thôn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Hòa</a:t>
            </a:r>
            <a:r>
              <a:rPr lang="en-US" sz="3000" b="1" dirty="0">
                <a:latin typeface="UTM Isadora" panose="02040603050506020204" pitchFamily="18" charset="0"/>
              </a:rPr>
              <a:t> An </a:t>
            </a:r>
            <a:r>
              <a:rPr lang="en-US" sz="3000" b="1" dirty="0" err="1">
                <a:latin typeface="UTM Isadora" panose="02040603050506020204" pitchFamily="18" charset="0"/>
              </a:rPr>
              <a:t>đã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thực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hiện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được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bao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nhiêu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</a:p>
          <a:p>
            <a:pPr algn="just"/>
            <a:r>
              <a:rPr lang="en-US" sz="3000" b="1" dirty="0" err="1">
                <a:latin typeface="UTM Isadora" panose="02040603050506020204" pitchFamily="18" charset="0"/>
              </a:rPr>
              <a:t>phần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trăm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kế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hoạch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cả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năm</a:t>
            </a:r>
            <a:r>
              <a:rPr lang="en-US" sz="3000" b="1" dirty="0">
                <a:latin typeface="UTM Isadora" panose="02040603050506020204" pitchFamily="18" charset="0"/>
              </a:rPr>
              <a:t>?</a:t>
            </a:r>
          </a:p>
          <a:p>
            <a:pPr algn="just"/>
            <a:r>
              <a:rPr lang="en-US" sz="3000" b="1" dirty="0">
                <a:latin typeface="UTM Isadora" panose="02040603050506020204" pitchFamily="18" charset="0"/>
              </a:rPr>
              <a:t>b. </a:t>
            </a:r>
            <a:r>
              <a:rPr lang="en-US" sz="3000" b="1" dirty="0" err="1">
                <a:latin typeface="UTM Isadora" panose="02040603050506020204" pitchFamily="18" charset="0"/>
              </a:rPr>
              <a:t>Hết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năm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thôn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Hòa</a:t>
            </a:r>
            <a:r>
              <a:rPr lang="en-US" sz="3000" b="1" dirty="0">
                <a:latin typeface="UTM Isadora" panose="02040603050506020204" pitchFamily="18" charset="0"/>
              </a:rPr>
              <a:t> An </a:t>
            </a:r>
            <a:r>
              <a:rPr lang="en-US" sz="3000" b="1" dirty="0" err="1">
                <a:latin typeface="UTM Isadora" panose="02040603050506020204" pitchFamily="18" charset="0"/>
              </a:rPr>
              <a:t>đã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thực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hiện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được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bao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nhiêu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phần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</a:p>
          <a:p>
            <a:pPr algn="just"/>
            <a:r>
              <a:rPr lang="en-US" sz="3000" b="1" dirty="0" err="1">
                <a:latin typeface="UTM Isadora" panose="02040603050506020204" pitchFamily="18" charset="0"/>
              </a:rPr>
              <a:t>trăm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và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vượt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mức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kế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hoạch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cả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năm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bao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nhiêu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phần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trăm</a:t>
            </a:r>
            <a:r>
              <a:rPr lang="en-US" sz="3000" b="1" dirty="0">
                <a:latin typeface="UTM Isadora" panose="020406030505060202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25117" y="3853957"/>
            <a:ext cx="16818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latin typeface="UTM Isadora" panose="02040603050506020204" pitchFamily="18" charset="0"/>
              </a:rPr>
              <a:t>Tóm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tắt</a:t>
            </a:r>
            <a:r>
              <a:rPr lang="en-US" sz="3000" b="1" dirty="0">
                <a:latin typeface="UTM Isadora" panose="02040603050506020204" pitchFamily="18" charset="0"/>
              </a:rPr>
              <a:t>: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924039" y="1161288"/>
            <a:ext cx="2474225" cy="9144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7512" y="1591056"/>
            <a:ext cx="1600200" cy="1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58089" y="1591056"/>
            <a:ext cx="2745431" cy="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964541" y="1591056"/>
            <a:ext cx="2745431" cy="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7512" y="2051844"/>
            <a:ext cx="5319125" cy="368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185373" y="2514421"/>
            <a:ext cx="274543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57255" y="2514421"/>
            <a:ext cx="422034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62030" y="2962656"/>
            <a:ext cx="4815405" cy="46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082298" y="3427127"/>
            <a:ext cx="1566768" cy="105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699122" y="3437635"/>
            <a:ext cx="511363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62030" y="3896268"/>
            <a:ext cx="8055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72636" y="3896268"/>
            <a:ext cx="83622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66047" y="4304177"/>
            <a:ext cx="45817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Kế</a:t>
            </a:r>
            <a:r>
              <a:rPr lang="en-US" sz="3000" b="1" dirty="0">
                <a:solidFill>
                  <a:srgbClr val="0000CC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hoạch</a:t>
            </a:r>
            <a:r>
              <a:rPr lang="en-US" sz="3000" b="1" dirty="0">
                <a:solidFill>
                  <a:srgbClr val="0000CC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năm</a:t>
            </a:r>
            <a:r>
              <a:rPr lang="en-US" sz="3000" b="1" dirty="0">
                <a:solidFill>
                  <a:srgbClr val="0000CC"/>
                </a:solidFill>
                <a:latin typeface="UTM Isadora" panose="02040603050506020204" pitchFamily="18" charset="0"/>
              </a:rPr>
              <a:t>: 20ha </a:t>
            </a:r>
            <a:r>
              <a:rPr lang="en-US" sz="30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ngô</a:t>
            </a:r>
            <a:endParaRPr lang="en-US" sz="3000" b="1" dirty="0">
              <a:solidFill>
                <a:srgbClr val="0000CC"/>
              </a:solidFill>
              <a:latin typeface="UTM Isadora" panose="02040603050506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75825" y="4789701"/>
            <a:ext cx="41841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UTM Isadora" panose="02040603050506020204" pitchFamily="18" charset="0"/>
              </a:rPr>
              <a:t>Hết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UTM Isadora" panose="02040603050506020204" pitchFamily="18" charset="0"/>
              </a:rPr>
              <a:t>tháng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UTM Isadora" panose="02040603050506020204" pitchFamily="18" charset="0"/>
              </a:rPr>
              <a:t> 9: 18ha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UTM Isadora" panose="02040603050506020204" pitchFamily="18" charset="0"/>
              </a:rPr>
              <a:t>ngô</a:t>
            </a:r>
            <a:endParaRPr lang="en-US" sz="3000" b="1" dirty="0">
              <a:solidFill>
                <a:schemeClr val="accent2">
                  <a:lumMod val="50000"/>
                </a:schemeClr>
              </a:solidFill>
              <a:latin typeface="UTM Isadora" panose="0204060305050602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66047" y="5308395"/>
            <a:ext cx="39661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00B050"/>
                </a:solidFill>
                <a:latin typeface="UTM Isadora" panose="02040603050506020204" pitchFamily="18" charset="0"/>
              </a:rPr>
              <a:t>Hết</a:t>
            </a:r>
            <a:r>
              <a:rPr lang="en-US" sz="3000" b="1" dirty="0">
                <a:solidFill>
                  <a:srgbClr val="00B05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UTM Isadora" panose="02040603050506020204" pitchFamily="18" charset="0"/>
              </a:rPr>
              <a:t>năm</a:t>
            </a:r>
            <a:r>
              <a:rPr lang="en-US" sz="3000" b="1" dirty="0">
                <a:solidFill>
                  <a:srgbClr val="00B050"/>
                </a:solidFill>
                <a:latin typeface="UTM Isadora" panose="02040603050506020204" pitchFamily="18" charset="0"/>
              </a:rPr>
              <a:t>: 23,5ha </a:t>
            </a:r>
            <a:r>
              <a:rPr lang="en-US" sz="3000" b="1" dirty="0" err="1">
                <a:solidFill>
                  <a:srgbClr val="00B050"/>
                </a:solidFill>
                <a:latin typeface="UTM Isadora" panose="02040603050506020204" pitchFamily="18" charset="0"/>
              </a:rPr>
              <a:t>ngô</a:t>
            </a:r>
            <a:endParaRPr lang="en-US" sz="3000" b="1" dirty="0">
              <a:solidFill>
                <a:srgbClr val="00B050"/>
              </a:solidFill>
              <a:latin typeface="UTM Isadora" panose="02040603050506020204" pitchFamily="18" charset="0"/>
            </a:endParaRPr>
          </a:p>
        </p:txBody>
      </p:sp>
      <p:cxnSp>
        <p:nvCxnSpPr>
          <p:cNvPr id="40" name="Straight Connector 39"/>
          <p:cNvCxnSpPr>
            <a:stCxn id="41" idx="1"/>
          </p:cNvCxnSpPr>
          <p:nvPr/>
        </p:nvCxnSpPr>
        <p:spPr>
          <a:xfrm>
            <a:off x="6562165" y="4581176"/>
            <a:ext cx="17929" cy="16126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562165" y="4304177"/>
            <a:ext cx="5314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a.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Hết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tháng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9: …%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kế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hoạch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80094" y="4789701"/>
            <a:ext cx="5186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b.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Hết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năm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: …%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kế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hoạch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</a:p>
          <a:p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vượt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kế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hoạch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…%?</a:t>
            </a:r>
          </a:p>
        </p:txBody>
      </p:sp>
      <p:pic>
        <p:nvPicPr>
          <p:cNvPr id="3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8843">
            <a:off x="224009" y="3879129"/>
            <a:ext cx="1424141" cy="3264505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976059">
            <a:off x="11217607" y="-40370"/>
            <a:ext cx="997722" cy="103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6" grpId="0"/>
      <p:bldP spid="37" grpId="0"/>
      <p:bldP spid="38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8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85648" y="461491"/>
            <a:ext cx="3997067" cy="2416488"/>
            <a:chOff x="2170983" y="645106"/>
            <a:chExt cx="6460399" cy="1544488"/>
          </a:xfrm>
        </p:grpSpPr>
        <p:sp>
          <p:nvSpPr>
            <p:cNvPr id="12" name="Rounded Rectangle 11"/>
            <p:cNvSpPr/>
            <p:nvPr/>
          </p:nvSpPr>
          <p:spPr>
            <a:xfrm>
              <a:off x="2323383" y="797506"/>
              <a:ext cx="6307999" cy="139208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noFill/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170983" y="645106"/>
              <a:ext cx="6307999" cy="1392089"/>
            </a:xfrm>
            <a:prstGeom prst="roundRect">
              <a:avLst/>
            </a:prstGeom>
            <a:ln w="28575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ta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3" name="Down Arrow 2"/>
          <p:cNvSpPr/>
          <p:nvPr/>
        </p:nvSpPr>
        <p:spPr>
          <a:xfrm rot="16200000">
            <a:off x="5858838" y="1403791"/>
            <a:ext cx="333533" cy="603163"/>
          </a:xfrm>
          <a:prstGeom prst="downArrow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668495" y="580712"/>
            <a:ext cx="3902777" cy="2178046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7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en-US" sz="27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8453116" y="2924227"/>
            <a:ext cx="333533" cy="603163"/>
          </a:xfrm>
          <a:prstGeom prst="downArrow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668495" y="3661542"/>
            <a:ext cx="3902777" cy="895104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: 20 = 0,9</a:t>
            </a:r>
          </a:p>
          <a:p>
            <a:pPr algn="ctr"/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 = 90%</a:t>
            </a: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34F2746F-DC23-4924-A152-FBAF42F94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902" y="3993043"/>
            <a:ext cx="2733040" cy="28437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2544" y="3125086"/>
            <a:ext cx="5009939" cy="18713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7999" y="3383114"/>
            <a:ext cx="471448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90%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0184" y="3527390"/>
            <a:ext cx="5110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100%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90%.</a:t>
            </a:r>
          </a:p>
        </p:txBody>
      </p:sp>
      <p:pic>
        <p:nvPicPr>
          <p:cNvPr id="25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81562" y="3731087"/>
            <a:ext cx="2279233" cy="3351814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46305" y="3993043"/>
            <a:ext cx="2279233" cy="3351814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786649" y="4109094"/>
            <a:ext cx="2279233" cy="335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2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4" grpId="0"/>
      <p:bldP spid="4" grpId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8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5" y="680719"/>
            <a:ext cx="4999315" cy="20624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4400" y="845567"/>
            <a:ext cx="4551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Down Arrow 11"/>
          <p:cNvSpPr/>
          <p:nvPr/>
        </p:nvSpPr>
        <p:spPr>
          <a:xfrm rot="16200000">
            <a:off x="5967250" y="1345822"/>
            <a:ext cx="333533" cy="603163"/>
          </a:xfrm>
          <a:prstGeom prst="downArrow">
            <a:avLst/>
          </a:prstGeom>
          <a:solidFill>
            <a:schemeClr val="bg1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87" y="680719"/>
            <a:ext cx="4999315" cy="20624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52299" y="859886"/>
            <a:ext cx="508928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7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7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7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7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7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7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7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en-US" sz="27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9096944" y="2783910"/>
            <a:ext cx="333533" cy="603163"/>
          </a:xfrm>
          <a:prstGeom prst="downArrow">
            <a:avLst/>
          </a:prstGeom>
          <a:solidFill>
            <a:schemeClr val="bg1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53" y="3493212"/>
            <a:ext cx="4877536" cy="13937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28809" y="367541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23,5 : 20 = 1,175</a:t>
            </a:r>
          </a:p>
          <a:p>
            <a:pPr algn="ctr"/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1,175 = 117,5%</a:t>
            </a:r>
          </a:p>
        </p:txBody>
      </p:sp>
      <p:pic>
        <p:nvPicPr>
          <p:cNvPr id="16" name="图片 7">
            <a:extLst>
              <a:ext uri="{FF2B5EF4-FFF2-40B4-BE49-F238E27FC236}">
                <a16:creationId xmlns:a16="http://schemas.microsoft.com/office/drawing/2014/main" id="{34F2746F-DC23-4924-A152-FBAF42F943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902" y="3993043"/>
            <a:ext cx="2733040" cy="28437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2544" y="3125086"/>
            <a:ext cx="5009939" cy="18713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77999" y="3383114"/>
            <a:ext cx="471448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117,5%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77999" y="3611157"/>
            <a:ext cx="5110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100%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117,5%.</a:t>
            </a:r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260011">
            <a:off x="10919010" y="4340892"/>
            <a:ext cx="1503854" cy="3066482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260011">
            <a:off x="10428662" y="4561929"/>
            <a:ext cx="1503854" cy="3066482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260011">
            <a:off x="11369402" y="4054779"/>
            <a:ext cx="1503854" cy="3066482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260011">
            <a:off x="9873655" y="4703611"/>
            <a:ext cx="1503854" cy="306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0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3" grpId="0"/>
      <p:bldP spid="14" grpId="0" animBg="1"/>
      <p:bldP spid="4" grpId="0"/>
      <p:bldP spid="18" grpId="0"/>
      <p:bldP spid="18" grpId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8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0970" y="558832"/>
            <a:ext cx="6412325" cy="26457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99656" y="1027649"/>
            <a:ext cx="603363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7" name="图片 7">
            <a:extLst>
              <a:ext uri="{FF2B5EF4-FFF2-40B4-BE49-F238E27FC236}">
                <a16:creationId xmlns:a16="http://schemas.microsoft.com/office/drawing/2014/main" id="{34F2746F-DC23-4924-A152-FBAF42F943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681" y="1287457"/>
            <a:ext cx="5297716" cy="551235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599656" y="1251289"/>
            <a:ext cx="60336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100%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81562" y="3731087"/>
            <a:ext cx="2279233" cy="3351814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46305" y="3993043"/>
            <a:ext cx="2279233" cy="3351814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786649" y="4109094"/>
            <a:ext cx="2279233" cy="3351814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5551898">
            <a:off x="-101432" y="-47821"/>
            <a:ext cx="1504203" cy="156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0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8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69785" y="471924"/>
            <a:ext cx="9092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Giải</a:t>
            </a:r>
            <a:endParaRPr lang="en-US" sz="3000" b="1" dirty="0">
              <a:solidFill>
                <a:srgbClr val="0000CC"/>
              </a:solidFill>
              <a:latin typeface="UTM Isadora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9195" y="1230118"/>
            <a:ext cx="9430402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18 : 20 = 0,9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0,9 = 90%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23,5 : 20 = 1,175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1,175 = 117,5%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117,5% - 100% = 17,5%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90%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117,5%,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17,5%</a:t>
            </a: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59443AB4-5778-496C-AAD4-E2E5EBABE5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243" y="688210"/>
            <a:ext cx="3517285" cy="3517285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B7FA3ED8-CDBD-4C06-B7F3-4E257F0149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6296"/>
          <a:stretch/>
        </p:blipFill>
        <p:spPr>
          <a:xfrm>
            <a:off x="-502058" y="4675726"/>
            <a:ext cx="2793147" cy="252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70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8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56592" y="669737"/>
            <a:ext cx="1086009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u="sng" dirty="0" err="1">
                <a:solidFill>
                  <a:srgbClr val="FF0000"/>
                </a:solidFill>
                <a:latin typeface="UTM Isadora" panose="02040603050506020204" pitchFamily="18" charset="0"/>
              </a:rPr>
              <a:t>Bài</a:t>
            </a:r>
            <a:r>
              <a:rPr lang="en-US" sz="3500" b="1" u="sng" dirty="0">
                <a:solidFill>
                  <a:srgbClr val="FF0000"/>
                </a:solidFill>
                <a:latin typeface="UTM Isadora" panose="02040603050506020204" pitchFamily="18" charset="0"/>
              </a:rPr>
              <a:t> 3</a:t>
            </a:r>
            <a:r>
              <a:rPr lang="en-US" sz="3500" b="1" dirty="0">
                <a:solidFill>
                  <a:srgbClr val="FF0000"/>
                </a:solidFill>
                <a:latin typeface="UTM Isadora" panose="02040603050506020204" pitchFamily="18" charset="0"/>
              </a:rPr>
              <a:t>: </a:t>
            </a:r>
            <a:r>
              <a:rPr lang="en-US" sz="3500" b="1" dirty="0" err="1">
                <a:latin typeface="UTM Isadora" panose="02040603050506020204" pitchFamily="18" charset="0"/>
              </a:rPr>
              <a:t>Người</a:t>
            </a:r>
            <a:r>
              <a:rPr lang="en-US" sz="3500" b="1" dirty="0">
                <a:latin typeface="UTM Isadora" panose="02040603050506020204" pitchFamily="18" charset="0"/>
              </a:rPr>
              <a:t> ta </a:t>
            </a:r>
            <a:r>
              <a:rPr lang="en-US" sz="3500" b="1" dirty="0" err="1">
                <a:latin typeface="UTM Isadora" panose="02040603050506020204" pitchFamily="18" charset="0"/>
              </a:rPr>
              <a:t>bỏ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ra</a:t>
            </a:r>
            <a:r>
              <a:rPr lang="en-US" sz="3500" b="1" dirty="0">
                <a:latin typeface="UTM Isadora" panose="02040603050506020204" pitchFamily="18" charset="0"/>
              </a:rPr>
              <a:t> 42000 </a:t>
            </a:r>
            <a:r>
              <a:rPr lang="en-US" sz="3500" b="1" dirty="0" err="1">
                <a:latin typeface="UTM Isadora" panose="02040603050506020204" pitchFamily="18" charset="0"/>
              </a:rPr>
              <a:t>đồng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tiền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vốn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mua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rau</a:t>
            </a:r>
            <a:r>
              <a:rPr lang="en-US" sz="3500" b="1" dirty="0">
                <a:latin typeface="UTM Isadora" panose="02040603050506020204" pitchFamily="18" charset="0"/>
              </a:rPr>
              <a:t>. </a:t>
            </a:r>
            <a:r>
              <a:rPr lang="en-US" sz="3500" b="1" dirty="0" err="1">
                <a:latin typeface="UTM Isadora" panose="02040603050506020204" pitchFamily="18" charset="0"/>
              </a:rPr>
              <a:t>Sau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khi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bán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hết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số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rau</a:t>
            </a:r>
            <a:r>
              <a:rPr lang="en-US" sz="3500" b="1" dirty="0">
                <a:latin typeface="UTM Isadora" panose="02040603050506020204" pitchFamily="18" charset="0"/>
              </a:rPr>
              <a:t>, </a:t>
            </a:r>
            <a:r>
              <a:rPr lang="en-US" sz="3500" b="1" dirty="0" err="1">
                <a:latin typeface="UTM Isadora" panose="02040603050506020204" pitchFamily="18" charset="0"/>
              </a:rPr>
              <a:t>người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đó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thu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được</a:t>
            </a:r>
            <a:r>
              <a:rPr lang="en-US" sz="3500" b="1" dirty="0">
                <a:latin typeface="UTM Isadora" panose="02040603050506020204" pitchFamily="18" charset="0"/>
              </a:rPr>
              <a:t> 52500 </a:t>
            </a:r>
            <a:r>
              <a:rPr lang="en-US" sz="3500" b="1" dirty="0" err="1">
                <a:latin typeface="UTM Isadora" panose="02040603050506020204" pitchFamily="18" charset="0"/>
              </a:rPr>
              <a:t>đồng</a:t>
            </a:r>
            <a:r>
              <a:rPr lang="en-US" sz="3500" b="1" dirty="0">
                <a:latin typeface="UTM Isadora" panose="02040603050506020204" pitchFamily="18" charset="0"/>
              </a:rPr>
              <a:t>. </a:t>
            </a:r>
            <a:r>
              <a:rPr lang="en-US" sz="3500" b="1" dirty="0" err="1">
                <a:latin typeface="UTM Isadora" panose="02040603050506020204" pitchFamily="18" charset="0"/>
              </a:rPr>
              <a:t>Hỏi</a:t>
            </a:r>
            <a:r>
              <a:rPr lang="en-US" sz="3500" b="1" dirty="0">
                <a:latin typeface="UTM Isadora" panose="02040603050506020204" pitchFamily="18" charset="0"/>
              </a:rPr>
              <a:t>:</a:t>
            </a:r>
          </a:p>
          <a:p>
            <a:pPr marL="514350" indent="-514350" algn="just">
              <a:buAutoNum type="alphaLcPeriod"/>
            </a:pPr>
            <a:r>
              <a:rPr lang="en-US" sz="3500" b="1" dirty="0" err="1">
                <a:latin typeface="UTM Isadora" panose="02040603050506020204" pitchFamily="18" charset="0"/>
              </a:rPr>
              <a:t>Tiền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bán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rau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bằng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bao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nhiêu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phần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trăm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tiền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vốn</a:t>
            </a:r>
            <a:r>
              <a:rPr lang="en-US" sz="3500" b="1" dirty="0">
                <a:latin typeface="UTM Isadora" panose="02040603050506020204" pitchFamily="18" charset="0"/>
              </a:rPr>
              <a:t>?</a:t>
            </a:r>
          </a:p>
          <a:p>
            <a:pPr marL="514350" indent="-514350" algn="just">
              <a:buAutoNum type="alphaLcPeriod"/>
            </a:pPr>
            <a:r>
              <a:rPr lang="en-US" sz="3500" b="1" dirty="0" err="1">
                <a:latin typeface="UTM Isadora" panose="02040603050506020204" pitchFamily="18" charset="0"/>
              </a:rPr>
              <a:t>Người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đó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đã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lãi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bao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nhiêu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phần</a:t>
            </a:r>
            <a:r>
              <a:rPr lang="en-US" sz="3500" b="1" dirty="0">
                <a:latin typeface="UTM Isadora" panose="020406030505060202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</a:rPr>
              <a:t>trăm</a:t>
            </a:r>
            <a:r>
              <a:rPr lang="en-US" sz="3500" b="1" dirty="0">
                <a:latin typeface="UTM Isadora" panose="02040603050506020204" pitchFamily="18" charset="0"/>
              </a:rPr>
              <a:t>?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798208" y="1215189"/>
            <a:ext cx="4390328" cy="3369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83461" y="3583805"/>
            <a:ext cx="16818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latin typeface="UTM Isadora" panose="02040603050506020204" pitchFamily="18" charset="0"/>
              </a:rPr>
              <a:t>Tóm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tắt</a:t>
            </a:r>
            <a:r>
              <a:rPr lang="en-US" sz="3000" b="1" dirty="0">
                <a:latin typeface="UTM Isadora" panose="020406030505060202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02140" y="4056949"/>
            <a:ext cx="40254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Tiền</a:t>
            </a:r>
            <a:r>
              <a:rPr lang="en-US" sz="3000" b="1" dirty="0">
                <a:solidFill>
                  <a:srgbClr val="0000CC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vốn</a:t>
            </a:r>
            <a:r>
              <a:rPr lang="en-US" sz="3000" b="1" dirty="0">
                <a:solidFill>
                  <a:srgbClr val="0000CC"/>
                </a:solidFill>
                <a:latin typeface="UTM Isadora" panose="02040603050506020204" pitchFamily="18" charset="0"/>
              </a:rPr>
              <a:t>: 42000 </a:t>
            </a:r>
            <a:r>
              <a:rPr lang="en-US" sz="30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đồng</a:t>
            </a:r>
            <a:endParaRPr lang="en-US" sz="3000" b="1" dirty="0">
              <a:solidFill>
                <a:srgbClr val="0000CC"/>
              </a:solidFill>
              <a:latin typeface="UTM Isadora" panose="020406030505060202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9444432" y="1764010"/>
            <a:ext cx="1970693" cy="184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81432" y="2273969"/>
            <a:ext cx="2386621" cy="1542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02140" y="4627854"/>
            <a:ext cx="40495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Tiền</a:t>
            </a:r>
            <a:r>
              <a:rPr lang="en-US" sz="30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bán</a:t>
            </a:r>
            <a:r>
              <a:rPr lang="en-US" sz="3000" b="1" dirty="0">
                <a:solidFill>
                  <a:srgbClr val="006600"/>
                </a:solidFill>
                <a:latin typeface="UTM Isadora" panose="02040603050506020204" pitchFamily="18" charset="0"/>
              </a:rPr>
              <a:t>: 52500 </a:t>
            </a:r>
            <a:r>
              <a:rPr lang="en-US" sz="30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đồng</a:t>
            </a:r>
            <a:endParaRPr lang="en-US" sz="3000" b="1" dirty="0">
              <a:solidFill>
                <a:srgbClr val="006600"/>
              </a:solidFill>
              <a:latin typeface="UTM Isadora" panose="020406030505060202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286921" y="2815657"/>
            <a:ext cx="9625721" cy="117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24397" y="4137804"/>
            <a:ext cx="17929" cy="16126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46355" y="4136181"/>
            <a:ext cx="45801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a.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Tiền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bán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: …%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tiền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vốn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?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173776" y="3341090"/>
            <a:ext cx="7561150" cy="2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46355" y="4605153"/>
            <a:ext cx="35958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b.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Lãi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: …%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tiền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vốn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65698" y="6078622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chuẩn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917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9" grpId="0"/>
      <p:bldP spid="22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8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85647" y="580712"/>
            <a:ext cx="3997067" cy="1992951"/>
            <a:chOff x="2170983" y="645106"/>
            <a:chExt cx="6460399" cy="1544488"/>
          </a:xfrm>
        </p:grpSpPr>
        <p:sp>
          <p:nvSpPr>
            <p:cNvPr id="12" name="Rounded Rectangle 11"/>
            <p:cNvSpPr/>
            <p:nvPr/>
          </p:nvSpPr>
          <p:spPr>
            <a:xfrm>
              <a:off x="2323383" y="797506"/>
              <a:ext cx="6307999" cy="139208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noFill/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170983" y="645106"/>
              <a:ext cx="6307999" cy="1392089"/>
            </a:xfrm>
            <a:prstGeom prst="roundRect">
              <a:avLst/>
            </a:prstGeom>
            <a:ln w="28575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rau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vốn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4" name="Down Arrow 13"/>
          <p:cNvSpPr/>
          <p:nvPr/>
        </p:nvSpPr>
        <p:spPr>
          <a:xfrm rot="16200000">
            <a:off x="5858838" y="1403791"/>
            <a:ext cx="333533" cy="603163"/>
          </a:xfrm>
          <a:prstGeom prst="downArrow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668495" y="580712"/>
            <a:ext cx="3902777" cy="1992951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8453116" y="2725277"/>
            <a:ext cx="333533" cy="603163"/>
          </a:xfrm>
          <a:prstGeom prst="downArrow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668495" y="3480054"/>
            <a:ext cx="3902777" cy="895104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52500 : 42000 = 1,25</a:t>
            </a:r>
          </a:p>
          <a:p>
            <a:pPr algn="ctr"/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1,25 = 125%</a:t>
            </a: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34F2746F-DC23-4924-A152-FBAF42F94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902" y="3993043"/>
            <a:ext cx="2733040" cy="28437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2544" y="3125086"/>
            <a:ext cx="5009939" cy="18713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77999" y="3383114"/>
            <a:ext cx="47144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125%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77999" y="3564518"/>
            <a:ext cx="4653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100%,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125%.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38569" y="3747795"/>
            <a:ext cx="47144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23101" y="3575110"/>
            <a:ext cx="4653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66004" y="3488169"/>
            <a:ext cx="47144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08294" y="3448592"/>
            <a:ext cx="465389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100%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%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100%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08188" y="3627057"/>
            <a:ext cx="4714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42162" y="3398530"/>
            <a:ext cx="4430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100%</a:t>
            </a:r>
          </a:p>
        </p:txBody>
      </p:sp>
    </p:spTree>
    <p:extLst>
      <p:ext uri="{BB962C8B-B14F-4D97-AF65-F5344CB8AC3E}">
        <p14:creationId xmlns:p14="http://schemas.microsoft.com/office/powerpoint/2010/main" val="47037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8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669785" y="471924"/>
            <a:ext cx="102944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Giải</a:t>
            </a:r>
            <a:endParaRPr lang="en-US" sz="3500" b="1" dirty="0">
              <a:solidFill>
                <a:srgbClr val="0000CC"/>
              </a:solidFill>
              <a:latin typeface="UTM Isadora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72303" y="1254480"/>
            <a:ext cx="8624412" cy="386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52500 : 42000 = 1,25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1,25 = 125%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125% - 100% = 25%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a. 125%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b. 25%</a:t>
            </a: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59443AB4-5778-496C-AAD4-E2E5EBABE5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947" y="1029100"/>
            <a:ext cx="3517285" cy="3517285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B7FA3ED8-CDBD-4C06-B7F3-4E257F0149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6296"/>
          <a:stretch/>
        </p:blipFill>
        <p:spPr>
          <a:xfrm>
            <a:off x="9051736" y="4000339"/>
            <a:ext cx="3345829" cy="3026714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670291">
            <a:off x="-25672" y="3456296"/>
            <a:ext cx="2756916" cy="4114800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670291">
            <a:off x="440444" y="3561954"/>
            <a:ext cx="2756916" cy="411480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670291">
            <a:off x="92631" y="3561954"/>
            <a:ext cx="275691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381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8286" y="197767"/>
            <a:ext cx="12192000" cy="6440037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286" y="0"/>
            <a:ext cx="701205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17239" y="888579"/>
            <a:ext cx="21130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SVN-Anastasia" panose="020B0606040200020203" pitchFamily="34" charset="0"/>
              </a:rPr>
              <a:t>Dặn</a:t>
            </a:r>
            <a:r>
              <a:rPr lang="en-US" sz="5000" dirty="0">
                <a:solidFill>
                  <a:srgbClr val="FF0000"/>
                </a:solidFill>
                <a:latin typeface="SVN-Anastasia" panose="020B0606040200020203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Anastasia" panose="020B0606040200020203" pitchFamily="34" charset="0"/>
              </a:rPr>
              <a:t>dò</a:t>
            </a:r>
            <a:endParaRPr lang="en-US" sz="5000" dirty="0">
              <a:solidFill>
                <a:srgbClr val="FF0000"/>
              </a:solidFill>
              <a:latin typeface="SVN-Anastasia" panose="020B0606040200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128" y="2010278"/>
            <a:ext cx="28376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UTM Isadora" panose="02040603050506020204" pitchFamily="18" charset="0"/>
              </a:rPr>
              <a:t>1. </a:t>
            </a:r>
            <a:r>
              <a:rPr lang="en-US" sz="3000" b="1" dirty="0" err="1">
                <a:latin typeface="UTM Isadora" panose="02040603050506020204" pitchFamily="18" charset="0"/>
              </a:rPr>
              <a:t>Xem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lại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bài</a:t>
            </a:r>
            <a:r>
              <a:rPr lang="en-US" sz="30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2497" y="2784469"/>
            <a:ext cx="52982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UTM Isadora" panose="02040603050506020204" pitchFamily="18" charset="0"/>
              </a:rPr>
              <a:t>2. </a:t>
            </a:r>
            <a:r>
              <a:rPr lang="en-US" sz="3000" b="1" dirty="0" err="1">
                <a:latin typeface="UTM Isadora" panose="02040603050506020204" pitchFamily="18" charset="0"/>
              </a:rPr>
              <a:t>Chuẩn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bị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bài</a:t>
            </a:r>
            <a:r>
              <a:rPr lang="en-US" sz="3000" b="1" dirty="0">
                <a:latin typeface="UTM Isadora" panose="02040603050506020204" pitchFamily="18" charset="0"/>
              </a:rPr>
              <a:t>: </a:t>
            </a:r>
            <a:r>
              <a:rPr lang="en-US" sz="3000" b="1" dirty="0" err="1">
                <a:latin typeface="UTM Isadora" panose="02040603050506020204" pitchFamily="18" charset="0"/>
              </a:rPr>
              <a:t>Giải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toán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về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3000" b="1" dirty="0" err="1">
                <a:latin typeface="UTM Isadora" panose="02040603050506020204" pitchFamily="18" charset="0"/>
              </a:rPr>
              <a:t>tỉ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số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phần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trăm</a:t>
            </a:r>
            <a:r>
              <a:rPr lang="en-US" sz="3000" b="1" dirty="0">
                <a:latin typeface="UTM Isadora" panose="02040603050506020204" pitchFamily="18" charset="0"/>
              </a:rPr>
              <a:t> (</a:t>
            </a:r>
            <a:r>
              <a:rPr lang="en-US" sz="3000" b="1" dirty="0" err="1">
                <a:latin typeface="UTM Isadora" panose="02040603050506020204" pitchFamily="18" charset="0"/>
              </a:rPr>
              <a:t>tiếp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theo</a:t>
            </a:r>
            <a:r>
              <a:rPr lang="en-US" sz="3000" b="1" dirty="0">
                <a:latin typeface="UTM Isadora" panose="0204060305050602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7978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58476 -0.0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45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6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8808" y="416667"/>
            <a:ext cx="8934384" cy="6101091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B7FA3ED8-CDBD-4C06-B7F3-4E257F0149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6296"/>
          <a:stretch/>
        </p:blipFill>
        <p:spPr>
          <a:xfrm rot="1642371">
            <a:off x="2137307" y="3401681"/>
            <a:ext cx="3345829" cy="3026714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59443AB4-5778-496C-AAD4-E2E5EBABE5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7950">
            <a:off x="8381261" y="-130497"/>
            <a:ext cx="3517285" cy="35172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32529" y="1864861"/>
            <a:ext cx="743504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UTM Ambrose" panose="02040603050506020204" pitchFamily="18" charset="0"/>
              </a:rPr>
              <a:t>CHÚC CÁC EM </a:t>
            </a:r>
          </a:p>
          <a:p>
            <a:pPr algn="ctr"/>
            <a:r>
              <a:rPr lang="en-US" sz="8000" dirty="0">
                <a:solidFill>
                  <a:srgbClr val="FF0000"/>
                </a:solidFill>
                <a:latin typeface="UTM Ambrose" panose="02040603050506020204" pitchFamily="18" charset="0"/>
              </a:rPr>
              <a:t>HỌC TỐT!</a:t>
            </a:r>
          </a:p>
        </p:txBody>
      </p:sp>
    </p:spTree>
    <p:extLst>
      <p:ext uri="{BB962C8B-B14F-4D97-AF65-F5344CB8AC3E}">
        <p14:creationId xmlns:p14="http://schemas.microsoft.com/office/powerpoint/2010/main" val="1401917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ánh đồng Bầu Trời Xanh Cũng Vậy Lúa Mì Phong Cảnh, Lúa Mì, Sóng, Mì Hình  nền Vector để tải xuống miễn phí">
            <a:extLst>
              <a:ext uri="{FF2B5EF4-FFF2-40B4-BE49-F238E27FC236}">
                <a16:creationId xmlns:a16="http://schemas.microsoft.com/office/drawing/2014/main" id="{F593E5DB-4738-4F93-B5BB-0986231C8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62" y="-1"/>
            <a:ext cx="1220686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36">
            <a:extLst>
              <a:ext uri="{FF2B5EF4-FFF2-40B4-BE49-F238E27FC236}">
                <a16:creationId xmlns:a16="http://schemas.microsoft.com/office/drawing/2014/main" id="{D634B678-508C-4FC4-A8EB-C376B25DBBF6}"/>
              </a:ext>
            </a:extLst>
          </p:cNvPr>
          <p:cNvSpPr txBox="1"/>
          <p:nvPr/>
        </p:nvSpPr>
        <p:spPr>
          <a:xfrm>
            <a:off x="722886" y="1257023"/>
            <a:ext cx="10731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i="0" dirty="0"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GÁNH THÓC </a:t>
            </a:r>
          </a:p>
          <a:p>
            <a:pPr algn="ctr"/>
            <a:r>
              <a:rPr lang="en-US" altLang="zh-CN" sz="9600" i="0"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VỀ </a:t>
            </a:r>
            <a:r>
              <a:rPr lang="vi-VN" altLang="zh-CN" sz="9600"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LÀNG</a:t>
            </a:r>
            <a:endParaRPr lang="en-US" altLang="zh-CN" sz="9600" i="0" dirty="0">
              <a:solidFill>
                <a:srgbClr val="FDAB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10" name="文本框 38">
            <a:extLst>
              <a:ext uri="{FF2B5EF4-FFF2-40B4-BE49-F238E27FC236}">
                <a16:creationId xmlns:a16="http://schemas.microsoft.com/office/drawing/2014/main" id="{EA21D725-0066-4F63-9AC5-69E795A79E0B}"/>
              </a:ext>
            </a:extLst>
          </p:cNvPr>
          <p:cNvSpPr txBox="1"/>
          <p:nvPr/>
        </p:nvSpPr>
        <p:spPr>
          <a:xfrm>
            <a:off x="3263490" y="54691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solidFill>
                  <a:sysClr val="windowText" lastClr="000000"/>
                </a:solidFill>
                <a:latin typeface="UTM Cool Blue" panose="02040603050506020204" pitchFamily="18" charset="0"/>
                <a:ea typeface="思源黑体 CN Medium" panose="020B0600000000000000" pitchFamily="34" charset="-122"/>
              </a:rPr>
              <a:t>TRÒ CHƠI</a:t>
            </a:r>
            <a:endParaRPr lang="zh-CN" altLang="en-US" sz="4000" dirty="0">
              <a:solidFill>
                <a:sysClr val="windowText" lastClr="000000"/>
              </a:solidFill>
              <a:latin typeface="UTM Cool Blue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ADB4A6-DE77-417A-B1D1-E84B54208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250" y="1801709"/>
            <a:ext cx="6072284" cy="528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8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ánh đồng Bầu Trời Xanh Cũng Vậy Lúa Mì Phong Cảnh, Lúa Mì, Sóng, Mì Hình  nền Vector để tải xuống miễn phí">
            <a:extLst>
              <a:ext uri="{FF2B5EF4-FFF2-40B4-BE49-F238E27FC236}">
                <a16:creationId xmlns:a16="http://schemas.microsoft.com/office/drawing/2014/main" id="{F8319E81-7EE4-4824-AAFE-AABD48517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62" y="-1"/>
            <a:ext cx="1220686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E140FB-0FDC-46A4-A722-3DB99B9A3F8A}"/>
              </a:ext>
            </a:extLst>
          </p:cNvPr>
          <p:cNvSpPr/>
          <p:nvPr/>
        </p:nvSpPr>
        <p:spPr>
          <a:xfrm>
            <a:off x="182880" y="833120"/>
            <a:ext cx="11778277" cy="582697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9E0C8B-AB51-485C-8998-E41DF9C67332}"/>
              </a:ext>
            </a:extLst>
          </p:cNvPr>
          <p:cNvGrpSpPr/>
          <p:nvPr/>
        </p:nvGrpSpPr>
        <p:grpSpPr>
          <a:xfrm>
            <a:off x="919673" y="197904"/>
            <a:ext cx="9871572" cy="1453474"/>
            <a:chOff x="994238" y="364022"/>
            <a:chExt cx="9871572" cy="167926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262E33-610C-4145-9742-5B01D8069A4C}"/>
                </a:ext>
              </a:extLst>
            </p:cNvPr>
            <p:cNvSpPr/>
            <p:nvPr/>
          </p:nvSpPr>
          <p:spPr>
            <a:xfrm>
              <a:off x="1122370" y="529444"/>
              <a:ext cx="9743440" cy="1513840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01ADBC6-104A-4C51-AFE4-4534E74F85CE}"/>
                </a:ext>
              </a:extLst>
            </p:cNvPr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5FBEDDE-DCF9-459B-A8B6-A31F40EAAFD6}"/>
              </a:ext>
            </a:extLst>
          </p:cNvPr>
          <p:cNvSpPr txBox="1"/>
          <p:nvPr/>
        </p:nvSpPr>
        <p:spPr>
          <a:xfrm>
            <a:off x="1550298" y="487256"/>
            <a:ext cx="8981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011382-709E-439A-8C65-A6F6A0C8F9E5}"/>
              </a:ext>
            </a:extLst>
          </p:cNvPr>
          <p:cNvSpPr/>
          <p:nvPr/>
        </p:nvSpPr>
        <p:spPr>
          <a:xfrm>
            <a:off x="5658295" y="2115320"/>
            <a:ext cx="765447" cy="765447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F66751-3819-4DAE-9955-CFFB725D91B6}"/>
              </a:ext>
            </a:extLst>
          </p:cNvPr>
          <p:cNvSpPr/>
          <p:nvPr/>
        </p:nvSpPr>
        <p:spPr>
          <a:xfrm>
            <a:off x="5719983" y="3273016"/>
            <a:ext cx="765447" cy="765447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D7F3B1-1713-4E28-A44D-762973CE03B1}"/>
              </a:ext>
            </a:extLst>
          </p:cNvPr>
          <p:cNvSpPr/>
          <p:nvPr/>
        </p:nvSpPr>
        <p:spPr>
          <a:xfrm>
            <a:off x="5782735" y="4442237"/>
            <a:ext cx="765447" cy="765447"/>
          </a:xfrm>
          <a:prstGeom prst="ellipse">
            <a:avLst/>
          </a:prstGeom>
          <a:solidFill>
            <a:srgbClr val="FFF47D"/>
          </a:solidFill>
          <a:ln>
            <a:noFill/>
          </a:ln>
          <a:effectLst>
            <a:glow rad="228600">
              <a:srgbClr val="FFF37C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45CB82-0E41-4F04-8DC2-ED1B54EF7EF2}"/>
              </a:ext>
            </a:extLst>
          </p:cNvPr>
          <p:cNvSpPr txBox="1"/>
          <p:nvPr/>
        </p:nvSpPr>
        <p:spPr>
          <a:xfrm>
            <a:off x="6586597" y="2130556"/>
            <a:ext cx="1611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EB5AD5-A1CD-4EC9-9F77-56DB7A3A66F0}"/>
              </a:ext>
            </a:extLst>
          </p:cNvPr>
          <p:cNvSpPr txBox="1"/>
          <p:nvPr/>
        </p:nvSpPr>
        <p:spPr>
          <a:xfrm>
            <a:off x="6604069" y="3238808"/>
            <a:ext cx="1851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A6D10D-8A37-4D11-9342-4E8EFA8964B1}"/>
              </a:ext>
            </a:extLst>
          </p:cNvPr>
          <p:cNvSpPr txBox="1"/>
          <p:nvPr/>
        </p:nvSpPr>
        <p:spPr>
          <a:xfrm>
            <a:off x="6674606" y="4452203"/>
            <a:ext cx="1781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52%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C68912C-1A13-4F68-B9B6-2A3B35174B01}"/>
              </a:ext>
            </a:extLst>
          </p:cNvPr>
          <p:cNvSpPr/>
          <p:nvPr/>
        </p:nvSpPr>
        <p:spPr>
          <a:xfrm>
            <a:off x="5799174" y="5665598"/>
            <a:ext cx="765447" cy="7654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glow rad="228600">
              <a:srgbClr val="FFF37C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D57C77-B520-4F58-8DAC-81F10AD80884}"/>
              </a:ext>
            </a:extLst>
          </p:cNvPr>
          <p:cNvSpPr txBox="1"/>
          <p:nvPr/>
        </p:nvSpPr>
        <p:spPr>
          <a:xfrm>
            <a:off x="6626150" y="5665598"/>
            <a:ext cx="1829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38DE6C2-9521-4E5F-B0E7-3114DFC322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/>
          <a:stretch/>
        </p:blipFill>
        <p:spPr>
          <a:xfrm flipH="1">
            <a:off x="-866425" y="957857"/>
            <a:ext cx="5741137" cy="6016027"/>
          </a:xfrm>
          <a:prstGeom prst="rect">
            <a:avLst/>
          </a:prstGeom>
        </p:spPr>
      </p:pic>
      <p:pic>
        <p:nvPicPr>
          <p:cNvPr id="3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FD44CD2-BA91-4032-AE2A-AE2F9958C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89265" y="5496116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C165E989-8207-4DA6-A675-2BFDF2BCB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95833" y="319502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2" descr="Káº¿t quáº£ hÃ¬nh áº£nh cho right wrong tick icon">
            <a:extLst>
              <a:ext uri="{FF2B5EF4-FFF2-40B4-BE49-F238E27FC236}">
                <a16:creationId xmlns:a16="http://schemas.microsoft.com/office/drawing/2014/main" id="{55E28EF2-5804-4657-831E-CDFA29178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45417" y="439574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9988EA26-C34A-4BDB-B27A-111707A6D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96850" y="210042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9BB401-6807-4DFD-8BA4-062AD422E0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604813" y="3903228"/>
            <a:ext cx="1447820" cy="1447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2F1647-E618-43D6-A079-CDC868EC2F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757482" y="2743871"/>
            <a:ext cx="1447820" cy="1447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D02BC9-BF8A-419D-9491-3355ED2F6A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656445" y="1617409"/>
            <a:ext cx="1447820" cy="1447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56947B-089D-428D-8F3F-CED6E5C41A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853555" y="5200584"/>
            <a:ext cx="1447820" cy="144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6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13776 0.2398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11991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13203 0.04699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2" y="233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36172 0.0131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86" y="648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-0.36627 -0.1719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-8611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1" grpId="0" animBg="1"/>
      <p:bldP spid="11" grpId="1" animBg="1"/>
      <p:bldP spid="15" grpId="0"/>
      <p:bldP spid="15" grpId="1"/>
      <p:bldP spid="16" grpId="0"/>
      <p:bldP spid="17" grpId="0"/>
      <p:bldP spid="17" grpId="1"/>
      <p:bldP spid="20" grpId="0" animBg="1"/>
      <p:bldP spid="20" grpId="1" animBg="1"/>
      <p:bldP spid="22" grpId="0"/>
      <p:bldP spid="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ánh đồng Bầu Trời Xanh Cũng Vậy Lúa Mì Phong Cảnh, Lúa Mì, Sóng, Mì Hình  nền Vector để tải xuống miễn phí">
            <a:extLst>
              <a:ext uri="{FF2B5EF4-FFF2-40B4-BE49-F238E27FC236}">
                <a16:creationId xmlns:a16="http://schemas.microsoft.com/office/drawing/2014/main" id="{12CE581B-7659-4057-9AE5-EC77D013A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62" y="-1"/>
            <a:ext cx="1220686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E6C5EE2-5A5C-4D06-BBD5-2528BBB73BFF}"/>
              </a:ext>
            </a:extLst>
          </p:cNvPr>
          <p:cNvSpPr/>
          <p:nvPr/>
        </p:nvSpPr>
        <p:spPr>
          <a:xfrm>
            <a:off x="182880" y="833120"/>
            <a:ext cx="11778277" cy="582697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9E0C8B-AB51-485C-8998-E41DF9C67332}"/>
              </a:ext>
            </a:extLst>
          </p:cNvPr>
          <p:cNvGrpSpPr/>
          <p:nvPr/>
        </p:nvGrpSpPr>
        <p:grpSpPr>
          <a:xfrm>
            <a:off x="919673" y="197904"/>
            <a:ext cx="9871572" cy="1453474"/>
            <a:chOff x="994238" y="364022"/>
            <a:chExt cx="9871572" cy="167926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262E33-610C-4145-9742-5B01D8069A4C}"/>
                </a:ext>
              </a:extLst>
            </p:cNvPr>
            <p:cNvSpPr/>
            <p:nvPr/>
          </p:nvSpPr>
          <p:spPr>
            <a:xfrm>
              <a:off x="1122370" y="529444"/>
              <a:ext cx="9743440" cy="1513840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01ADBC6-104A-4C51-AFE4-4534E74F85CE}"/>
                </a:ext>
              </a:extLst>
            </p:cNvPr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5FBEDDE-DCF9-459B-A8B6-A31F40EAAFD6}"/>
              </a:ext>
            </a:extLst>
          </p:cNvPr>
          <p:cNvSpPr txBox="1"/>
          <p:nvPr/>
        </p:nvSpPr>
        <p:spPr>
          <a:xfrm>
            <a:off x="1428805" y="273378"/>
            <a:ext cx="89814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5A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150%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011382-709E-439A-8C65-A6F6A0C8F9E5}"/>
              </a:ext>
            </a:extLst>
          </p:cNvPr>
          <p:cNvSpPr/>
          <p:nvPr/>
        </p:nvSpPr>
        <p:spPr>
          <a:xfrm>
            <a:off x="5658295" y="2115321"/>
            <a:ext cx="5121609" cy="765447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ĐÚNG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F66751-3819-4DAE-9955-CFFB725D91B6}"/>
              </a:ext>
            </a:extLst>
          </p:cNvPr>
          <p:cNvSpPr/>
          <p:nvPr/>
        </p:nvSpPr>
        <p:spPr>
          <a:xfrm>
            <a:off x="5719983" y="3273017"/>
            <a:ext cx="5252817" cy="765447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SAI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38DE6C2-9521-4E5F-B0E7-3114DFC322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/>
          <a:stretch/>
        </p:blipFill>
        <p:spPr>
          <a:xfrm flipH="1">
            <a:off x="-866425" y="957857"/>
            <a:ext cx="5741137" cy="60160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81392" y="4472635"/>
            <a:ext cx="5589036" cy="19145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+ 20 = 50 (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: 50 = 0,6</a:t>
            </a:r>
          </a:p>
          <a:p>
            <a:pPr algn="ctr"/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 = 60%</a:t>
            </a:r>
          </a:p>
          <a:p>
            <a:pPr algn="ctr"/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60%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D02BC9-BF8A-419D-9491-3355ED2F6A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656445" y="1617410"/>
            <a:ext cx="1447820" cy="1447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2F1647-E618-43D6-A079-CDC868EC2F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757482" y="2743872"/>
            <a:ext cx="1447820" cy="144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1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14128 0.219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1099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36367 0.2106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0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ánh đồng Bầu Trời Xanh Cũng Vậy Lúa Mì Phong Cảnh, Lúa Mì, Sóng, Mì Hình  nền Vector để tải xuống miễn phí">
            <a:extLst>
              <a:ext uri="{FF2B5EF4-FFF2-40B4-BE49-F238E27FC236}">
                <a16:creationId xmlns:a16="http://schemas.microsoft.com/office/drawing/2014/main" id="{26A9BBE9-E98C-4EF7-AD53-9A860F44C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62" y="-1"/>
            <a:ext cx="1220686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38E36D-7104-4E29-BC6B-A39C155206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36" y="679225"/>
            <a:ext cx="7917984" cy="7917984"/>
          </a:xfrm>
          <a:prstGeom prst="rect">
            <a:avLst/>
          </a:prstGeom>
        </p:spPr>
      </p:pic>
      <p:sp>
        <p:nvSpPr>
          <p:cNvPr id="7" name="文本框 36">
            <a:extLst>
              <a:ext uri="{FF2B5EF4-FFF2-40B4-BE49-F238E27FC236}">
                <a16:creationId xmlns:a16="http://schemas.microsoft.com/office/drawing/2014/main" id="{C520086A-027A-40A8-BECB-03DF5A402AEB}"/>
              </a:ext>
            </a:extLst>
          </p:cNvPr>
          <p:cNvSpPr txBox="1"/>
          <p:nvPr/>
        </p:nvSpPr>
        <p:spPr>
          <a:xfrm>
            <a:off x="403108" y="679225"/>
            <a:ext cx="60212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THÓC</a:t>
            </a:r>
            <a:r>
              <a:rPr lang="en-US" altLang="zh-CN" sz="9600" i="0" dirty="0"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 ĐÃ </a:t>
            </a:r>
            <a:r>
              <a:rPr lang="en-US" altLang="zh-CN" sz="9600" i="0"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ĐẦY KHO</a:t>
            </a:r>
            <a:endParaRPr lang="en-US" altLang="zh-CN" sz="9600" i="0" dirty="0">
              <a:solidFill>
                <a:srgbClr val="FDAB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ruba KT" panose="020406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9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DF4FA48E-9333-4703-A20B-EA4C76F24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87363" y="679225"/>
            <a:ext cx="487363" cy="487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73B4FA-8945-4353-91A9-6132321442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11" y="3376148"/>
            <a:ext cx="4213169" cy="366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9167E-6 -7.40741E-7 L -0.18346 -7.40741E-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3" presetClass="exit" presetSubtype="3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02487" y="1480005"/>
            <a:ext cx="11208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UTM Davida" panose="02040603050506020204" pitchFamily="18" charset="0"/>
              </a:rPr>
              <a:t>Toán</a:t>
            </a:r>
            <a:endParaRPr lang="en-US" sz="3000" dirty="0">
              <a:latin typeface="UTM Davida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5758" y="2039609"/>
            <a:ext cx="727635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07557" y="3687646"/>
            <a:ext cx="19319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latin typeface="HP001 5 hàng" panose="020B0603050302020204" pitchFamily="34" charset="0"/>
              </a:rPr>
              <a:t>Trang</a:t>
            </a:r>
            <a:r>
              <a:rPr lang="en-US" sz="3000" b="1" dirty="0">
                <a:latin typeface="HP001 5 hàng" panose="020B0603050302020204" pitchFamily="34" charset="0"/>
              </a:rPr>
              <a:t> 76</a:t>
            </a:r>
          </a:p>
        </p:txBody>
      </p:sp>
    </p:spTree>
    <p:extLst>
      <p:ext uri="{BB962C8B-B14F-4D97-AF65-F5344CB8AC3E}">
        <p14:creationId xmlns:p14="http://schemas.microsoft.com/office/powerpoint/2010/main" val="1846668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10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1366150" y="590563"/>
            <a:ext cx="10419447" cy="5613366"/>
            <a:chOff x="6308273" y="1073150"/>
            <a:chExt cx="4800600" cy="4711700"/>
          </a:xfrm>
        </p:grpSpPr>
        <p:sp>
          <p:nvSpPr>
            <p:cNvPr id="11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3" name="组合 8">
            <a:extLst>
              <a:ext uri="{FF2B5EF4-FFF2-40B4-BE49-F238E27FC236}">
                <a16:creationId xmlns:a16="http://schemas.microsoft.com/office/drawing/2014/main" id="{625E4F45-3DC8-439E-8EC2-E461962F0D9C}"/>
              </a:ext>
            </a:extLst>
          </p:cNvPr>
          <p:cNvGrpSpPr/>
          <p:nvPr/>
        </p:nvGrpSpPr>
        <p:grpSpPr>
          <a:xfrm>
            <a:off x="134464" y="1216960"/>
            <a:ext cx="4183862" cy="4183862"/>
            <a:chOff x="134464" y="1216960"/>
            <a:chExt cx="4183862" cy="4183862"/>
          </a:xfrm>
        </p:grpSpPr>
        <p:grpSp>
          <p:nvGrpSpPr>
            <p:cNvPr id="14" name="组合 4">
              <a:extLst>
                <a:ext uri="{FF2B5EF4-FFF2-40B4-BE49-F238E27FC236}">
                  <a16:creationId xmlns:a16="http://schemas.microsoft.com/office/drawing/2014/main" id="{74048FBE-85EC-4BBE-A4F6-E86CAD4E1AF5}"/>
                </a:ext>
              </a:extLst>
            </p:cNvPr>
            <p:cNvGrpSpPr/>
            <p:nvPr/>
          </p:nvGrpSpPr>
          <p:grpSpPr>
            <a:xfrm>
              <a:off x="134464" y="1216960"/>
              <a:ext cx="4183862" cy="4183862"/>
              <a:chOff x="1161424" y="1002082"/>
              <a:chExt cx="3757808" cy="3757808"/>
            </a:xfrm>
            <a:solidFill>
              <a:schemeClr val="bg1"/>
            </a:solidFill>
          </p:grpSpPr>
          <p:sp>
            <p:nvSpPr>
              <p:cNvPr id="16" name="椭圆 5">
                <a:extLst>
                  <a:ext uri="{FF2B5EF4-FFF2-40B4-BE49-F238E27FC236}">
                    <a16:creationId xmlns:a16="http://schemas.microsoft.com/office/drawing/2014/main" id="{0141849B-6C4F-4255-A842-5386533AB4AA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grpFill/>
              <a:ln w="101600">
                <a:solidFill>
                  <a:srgbClr val="BC872D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7" name="椭圆 6">
                <a:extLst>
                  <a:ext uri="{FF2B5EF4-FFF2-40B4-BE49-F238E27FC236}">
                    <a16:creationId xmlns:a16="http://schemas.microsoft.com/office/drawing/2014/main" id="{8BDDA7FC-224C-4EEB-858C-81B2C74C1DAD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grpFill/>
              <a:ln w="25400">
                <a:solidFill>
                  <a:srgbClr val="BC872D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>
                  <a:latin typeface="UTM Alberta Heavy" panose="02040603050506020204" pitchFamily="18" charset="0"/>
                </a:endParaRPr>
              </a:p>
            </p:txBody>
          </p:sp>
        </p:grpSp>
        <p:sp>
          <p:nvSpPr>
            <p:cNvPr id="15" name="文本框 1">
              <a:extLst>
                <a:ext uri="{FF2B5EF4-FFF2-40B4-BE49-F238E27FC236}">
                  <a16:creationId xmlns:a16="http://schemas.microsoft.com/office/drawing/2014/main" id="{6A0815D0-33EE-45E5-AF13-08FDB0D0D6E6}"/>
                </a:ext>
              </a:extLst>
            </p:cNvPr>
            <p:cNvSpPr txBox="1"/>
            <p:nvPr/>
          </p:nvSpPr>
          <p:spPr>
            <a:xfrm>
              <a:off x="831648" y="2031617"/>
              <a:ext cx="2789491" cy="255454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8000" dirty="0">
                  <a:solidFill>
                    <a:schemeClr val="accent4">
                      <a:lumMod val="50000"/>
                    </a:schemeClr>
                  </a:solidFill>
                  <a:latin typeface="UTM Futura Extra" panose="02040603050506020204" pitchFamily="18" charset="0"/>
                  <a:ea typeface="字魂27号-布丁体" panose="00000500000000000000" pitchFamily="2" charset="-122"/>
                </a:rPr>
                <a:t>MỤC TIÊU</a:t>
              </a:r>
              <a:endParaRPr lang="zh-CN" altLang="en-US" sz="8000" dirty="0">
                <a:solidFill>
                  <a:schemeClr val="accent4">
                    <a:lumMod val="50000"/>
                  </a:schemeClr>
                </a:solidFill>
                <a:latin typeface="UTM Futura Extra" panose="02040603050506020204" pitchFamily="18" charset="0"/>
                <a:ea typeface="字魂27号-布丁体" panose="00000500000000000000" pitchFamily="2" charset="-122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846675" y="3336866"/>
            <a:ext cx="45993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dirty="0" err="1">
                <a:latin typeface="UTM Isadora" panose="02040603050506020204" pitchFamily="18" charset="0"/>
              </a:rPr>
              <a:t>Ứng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dụng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trong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4500" b="1" dirty="0" err="1">
                <a:latin typeface="UTM Isadora" panose="02040603050506020204" pitchFamily="18" charset="0"/>
              </a:rPr>
              <a:t>giải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toán</a:t>
            </a:r>
            <a:r>
              <a:rPr lang="en-US" sz="4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85280" y="1292953"/>
            <a:ext cx="54104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dirty="0" err="1">
                <a:latin typeface="UTM Isadora" panose="02040603050506020204" pitchFamily="18" charset="0"/>
              </a:rPr>
              <a:t>Biết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tính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tỉ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số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phần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4500" b="1" dirty="0" err="1">
                <a:latin typeface="UTM Isadora" panose="02040603050506020204" pitchFamily="18" charset="0"/>
              </a:rPr>
              <a:t>trăm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của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hai</a:t>
            </a:r>
            <a:r>
              <a:rPr lang="en-US" sz="4500" b="1" dirty="0">
                <a:latin typeface="UTM Isadora" panose="02040603050506020204" pitchFamily="18" charset="0"/>
              </a:rPr>
              <a:t> </a:t>
            </a:r>
            <a:r>
              <a:rPr lang="en-US" sz="4500" b="1" dirty="0" err="1">
                <a:latin typeface="UTM Isadora" panose="02040603050506020204" pitchFamily="18" charset="0"/>
              </a:rPr>
              <a:t>số</a:t>
            </a:r>
            <a:r>
              <a:rPr lang="en-US" sz="4500" b="1" dirty="0">
                <a:latin typeface="UTM Isadora" panose="020406030505060202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7D02BC9-BF8A-419D-9491-3355ED2F6A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3451287" y="1097932"/>
            <a:ext cx="1447820" cy="14478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547400-2BF0-441E-9D93-4C8A8067E38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844" y="1409444"/>
            <a:ext cx="1250187" cy="12109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D02BC9-BF8A-419D-9491-3355ED2F6A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812765" y="3119073"/>
            <a:ext cx="1447820" cy="1447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C15416-2F96-43CC-8A45-87D4C73B043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1585" y="3469255"/>
            <a:ext cx="1316213" cy="119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2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7" name="图片 7">
            <a:extLst>
              <a:ext uri="{FF2B5EF4-FFF2-40B4-BE49-F238E27FC236}">
                <a16:creationId xmlns:a16="http://schemas.microsoft.com/office/drawing/2014/main" id="{34F2746F-DC23-4924-A152-FBAF42F94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490" y="592428"/>
            <a:ext cx="5405823" cy="6152881"/>
          </a:xfrm>
          <a:prstGeom prst="rect">
            <a:avLst/>
          </a:prstGeom>
        </p:spPr>
      </p:pic>
      <p:pic>
        <p:nvPicPr>
          <p:cNvPr id="28" name="图片 6">
            <a:extLst>
              <a:ext uri="{FF2B5EF4-FFF2-40B4-BE49-F238E27FC236}">
                <a16:creationId xmlns:a16="http://schemas.microsoft.com/office/drawing/2014/main" id="{9B543DC2-E2C9-45DD-8E2D-6F49BE29F0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3" r="72952"/>
          <a:stretch/>
        </p:blipFill>
        <p:spPr>
          <a:xfrm>
            <a:off x="546684" y="3629385"/>
            <a:ext cx="2001042" cy="30032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7209" y="592428"/>
            <a:ext cx="5787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UTM Isadora" panose="020406030505060202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UTM Isadora" panose="02040603050506020204" pitchFamily="18" charset="0"/>
              </a:rPr>
              <a:t> 1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):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47941" y="1536932"/>
            <a:ext cx="3111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6% + 15% =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7209" y="1536932"/>
            <a:ext cx="1500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UTM Isadora" panose="02040603050506020204" pitchFamily="18" charset="0"/>
              </a:rPr>
              <a:t>Mẫu</a:t>
            </a:r>
            <a:r>
              <a:rPr lang="en-US" sz="4000" b="1" dirty="0">
                <a:latin typeface="UTM Isadora" panose="02040603050506020204" pitchFamily="18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05674" y="2401123"/>
            <a:ext cx="3897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112,5% - 13% 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05674" y="3260623"/>
            <a:ext cx="29787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14,2%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dirty="0">
                <a:latin typeface="UTM Isadora" panose="02040603050506020204" pitchFamily="18" charset="0"/>
              </a:rPr>
              <a:t> 3 =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05673" y="4120123"/>
            <a:ext cx="2364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60%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dirty="0">
                <a:latin typeface="UTM Isadora" panose="02040603050506020204" pitchFamily="18" charset="0"/>
              </a:rPr>
              <a:t> =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45080" y="1534455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85539" y="1534455"/>
            <a:ext cx="473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62359" y="1534455"/>
            <a:ext cx="89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302383" y="1554393"/>
            <a:ext cx="89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07087" y="1537402"/>
            <a:ext cx="89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05142" y="2408196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112,5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34326" y="2408196"/>
            <a:ext cx="3337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319344" y="2419550"/>
            <a:ext cx="793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132567" y="2408196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99,5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206884" y="2415269"/>
            <a:ext cx="89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405142" y="3261704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14,2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83233" y="323943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156109" y="3265269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77748" y="3261704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42,6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352065" y="3268777"/>
            <a:ext cx="89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403088" y="4126064"/>
            <a:ext cx="793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409036" y="4101696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660131" y="4136944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08041" y="4116587"/>
            <a:ext cx="793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354497" y="4088890"/>
            <a:ext cx="89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6847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9" grpId="0"/>
      <p:bldP spid="30" grpId="0"/>
      <p:bldP spid="31" grpId="0"/>
      <p:bldP spid="32" grpId="0"/>
      <p:bldP spid="4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36982" y="-28032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7" name="图片 7">
            <a:extLst>
              <a:ext uri="{FF2B5EF4-FFF2-40B4-BE49-F238E27FC236}">
                <a16:creationId xmlns:a16="http://schemas.microsoft.com/office/drawing/2014/main" id="{34F2746F-DC23-4924-A152-FBAF42F94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0558" y="864834"/>
            <a:ext cx="5688905" cy="59193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7209" y="592428"/>
            <a:ext cx="5787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UTM Isadora" panose="020406030505060202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UTM Isadora" panose="02040603050506020204" pitchFamily="18" charset="0"/>
              </a:rPr>
              <a:t> 1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):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5641" y="1656594"/>
            <a:ext cx="4636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a. 27,5%  + 38% =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55641" y="2520954"/>
            <a:ext cx="3716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b. 30% - 16% 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53554" y="3370888"/>
            <a:ext cx="3575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c. 14,2%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4000" b="1" dirty="0">
                <a:latin typeface="UTM Isadora" panose="02040603050506020204" pitchFamily="18" charset="0"/>
              </a:rPr>
              <a:t>4 =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53554" y="4192393"/>
            <a:ext cx="3478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d. 216%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latin typeface="UTM Isadora" panose="02040603050506020204" pitchFamily="18" charset="0"/>
              </a:rPr>
              <a:t> 8 =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0749" y="1648303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27,5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57446" y="1657570"/>
            <a:ext cx="473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716971" y="1657771"/>
            <a:ext cx="89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67413" y="1668690"/>
            <a:ext cx="1395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65,5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734602" y="1668690"/>
            <a:ext cx="89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889585" y="2523757"/>
            <a:ext cx="793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73237" y="2523757"/>
            <a:ext cx="3337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146330" y="2524539"/>
            <a:ext cx="793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928572" y="2532157"/>
            <a:ext cx="793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58218" y="2520954"/>
            <a:ext cx="89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17703" y="3385014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14,2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206398" y="335396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586610" y="3386927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724336" y="3383446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56,8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798653" y="3390519"/>
            <a:ext cx="89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77822" y="4211414"/>
            <a:ext cx="1098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216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34656" y="4180617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389706" y="4214268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592561" y="4195614"/>
            <a:ext cx="793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239017" y="4167917"/>
            <a:ext cx="89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5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670291">
            <a:off x="96013" y="3402308"/>
            <a:ext cx="275691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0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0" grpId="0"/>
      <p:bldP spid="31" grpId="0"/>
      <p:bldP spid="32" grpId="0"/>
      <p:bldP spid="4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04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5uvygcf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</TotalTime>
  <Words>1013</Words>
  <Application>Microsoft Office PowerPoint</Application>
  <PresentationFormat>Màn hình rộng</PresentationFormat>
  <Paragraphs>176</Paragraphs>
  <Slides>19</Slides>
  <Notes>15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33" baseType="lpstr">
      <vt:lpstr>等线</vt:lpstr>
      <vt:lpstr>Arial</vt:lpstr>
      <vt:lpstr>HP001 5 hàng</vt:lpstr>
      <vt:lpstr>SVN-Anastasia</vt:lpstr>
      <vt:lpstr>Times New Roman</vt:lpstr>
      <vt:lpstr>UTM Alberta Heavy</vt:lpstr>
      <vt:lpstr>UTM Ambrose</vt:lpstr>
      <vt:lpstr>UTM Arruba KT</vt:lpstr>
      <vt:lpstr>UTM Cool Blue</vt:lpstr>
      <vt:lpstr>UTM Davida</vt:lpstr>
      <vt:lpstr>UTM Futura Extra</vt:lpstr>
      <vt:lpstr>UTM Isadora</vt:lpstr>
      <vt:lpstr>字魂59号-创粗黑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047</dc:title>
  <dc:creator>2911536061@qq.com</dc:creator>
  <cp:lastModifiedBy>anh bich</cp:lastModifiedBy>
  <cp:revision>228</cp:revision>
  <dcterms:created xsi:type="dcterms:W3CDTF">2019-04-20T11:19:09Z</dcterms:created>
  <dcterms:modified xsi:type="dcterms:W3CDTF">2021-12-19T15:38:59Z</dcterms:modified>
</cp:coreProperties>
</file>