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0"/>
  </p:notesMasterIdLst>
  <p:sldIdLst>
    <p:sldId id="256" r:id="rId4"/>
    <p:sldId id="296" r:id="rId5"/>
    <p:sldId id="322" r:id="rId6"/>
    <p:sldId id="290" r:id="rId7"/>
    <p:sldId id="319" r:id="rId8"/>
    <p:sldId id="292" r:id="rId9"/>
    <p:sldId id="320" r:id="rId10"/>
    <p:sldId id="264" r:id="rId11"/>
    <p:sldId id="323" r:id="rId12"/>
    <p:sldId id="321" r:id="rId13"/>
    <p:sldId id="289" r:id="rId14"/>
    <p:sldId id="297" r:id="rId15"/>
    <p:sldId id="309" r:id="rId16"/>
    <p:sldId id="324" r:id="rId17"/>
    <p:sldId id="11899" r:id="rId18"/>
    <p:sldId id="303" r:id="rId19"/>
  </p:sldIdLst>
  <p:sldSz cx="9144000" cy="5143500" type="screen16x9"/>
  <p:notesSz cx="6858000" cy="91440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74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snapToGrid="0">
      <p:cViewPr varScale="1">
        <p:scale>
          <a:sx n="83" d="100"/>
          <a:sy n="83" d="100"/>
        </p:scale>
        <p:origin x="24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836D4564-77D0-4A44-96BA-8C44AE0B45A4}" type="datetimeFigureOut">
              <a:rPr lang="zh-CN" altLang="en-US" smtClean="0"/>
              <a:pPr/>
              <a:t>2021/12/17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43941957-7EFC-4003-ADA7-BA44853D4BAC}" type="slidenum">
              <a:rPr lang="zh-CN" altLang="en-US" smtClean="0"/>
              <a:pPr/>
              <a:t>‹#›</a:t>
            </a:fld>
            <a:endParaRPr lang="zh-CN" altLang="en-US"/>
          </a:p>
        </p:txBody>
      </p:sp>
    </p:spTree>
    <p:extLst>
      <p:ext uri="{BB962C8B-B14F-4D97-AF65-F5344CB8AC3E}">
        <p14:creationId xmlns:p14="http://schemas.microsoft.com/office/powerpoint/2010/main" val="40026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1</a:t>
            </a:fld>
            <a:endParaRPr lang="zh-CN" altLang="en-US"/>
          </a:p>
        </p:txBody>
      </p:sp>
    </p:spTree>
    <p:extLst>
      <p:ext uri="{BB962C8B-B14F-4D97-AF65-F5344CB8AC3E}">
        <p14:creationId xmlns:p14="http://schemas.microsoft.com/office/powerpoint/2010/main" val="202442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86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685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296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Với những gợi ý như trên, các em có thời gian  … phút để lập chương trình. Chúng ta bắt đầu viết nào!</a:t>
            </a:r>
          </a:p>
          <a:p>
            <a:r>
              <a:rPr lang="en-US"/>
              <a:t>Thời gian đã hết, cô mời 1 em xung phong đọc cho cả lớp cùng nghe. Các bạn khác nghe kĩ và nhận xét cho bài của bạn nhé!</a:t>
            </a:r>
          </a:p>
        </p:txBody>
      </p:sp>
    </p:spTree>
    <p:extLst>
      <p:ext uri="{BB962C8B-B14F-4D97-AF65-F5344CB8AC3E}">
        <p14:creationId xmlns:p14="http://schemas.microsoft.com/office/powerpoint/2010/main" val="327231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than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166999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076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031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3</a:t>
            </a:fld>
            <a:endParaRPr lang="zh-CN" altLang="en-US"/>
          </a:p>
        </p:txBody>
      </p:sp>
    </p:spTree>
    <p:extLst>
      <p:ext uri="{BB962C8B-B14F-4D97-AF65-F5344CB8AC3E}">
        <p14:creationId xmlns:p14="http://schemas.microsoft.com/office/powerpoint/2010/main" val="4655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6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662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94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678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791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48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6811699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174206895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32773639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3095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94931407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75567593"/>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82768950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48661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58022830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757267"/>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78428078"/>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55749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305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45765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235725" y="229350"/>
            <a:ext cx="8672400" cy="46848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4782675" y="2702263"/>
            <a:ext cx="3641400" cy="7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0" name="Google Shape;100;p7"/>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4782575" y="2208463"/>
            <a:ext cx="36414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1800">
                <a:latin typeface="Love Ya Like A Sister"/>
                <a:ea typeface="Love Ya Like A Sister"/>
                <a:cs typeface="Love Ya Like A Sister"/>
                <a:sym typeface="Love Ya Like A Sister"/>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767815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84129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extLst>
      <p:ext uri="{BB962C8B-B14F-4D97-AF65-F5344CB8AC3E}">
        <p14:creationId xmlns:p14="http://schemas.microsoft.com/office/powerpoint/2010/main" val="3061513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235800" y="213550"/>
            <a:ext cx="8672393" cy="4716400"/>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1"/>
          <p:cNvSpPr txBox="1">
            <a:spLocks noGrp="1"/>
          </p:cNvSpPr>
          <p:nvPr>
            <p:ph type="title" hasCustomPrompt="1"/>
          </p:nvPr>
        </p:nvSpPr>
        <p:spPr>
          <a:xfrm>
            <a:off x="16963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 name="Google Shape;201;p11"/>
          <p:cNvSpPr txBox="1">
            <a:spLocks noGrp="1"/>
          </p:cNvSpPr>
          <p:nvPr>
            <p:ph type="subTitle" idx="1"/>
          </p:nvPr>
        </p:nvSpPr>
        <p:spPr>
          <a:xfrm>
            <a:off x="1696300" y="3205050"/>
            <a:ext cx="6576000" cy="4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561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73726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userDrawn="1">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userDrawn="1"/>
        </p:nvGrpSpPr>
        <p:grpSpPr>
          <a:xfrm>
            <a:off x="235800" y="213550"/>
            <a:ext cx="8672393" cy="4716400"/>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5256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22598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76632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724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9562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56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tags" Target="../tags/tag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2021/12/17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a:p>
        </p:txBody>
      </p:sp>
      <p:grpSp>
        <p:nvGrpSpPr>
          <p:cNvPr id="9" name="Group 8">
            <a:extLst>
              <a:ext uri="{FF2B5EF4-FFF2-40B4-BE49-F238E27FC236}">
                <a16:creationId xmlns:a16="http://schemas.microsoft.com/office/drawing/2014/main" id="{65483605-1E00-4906-A315-D22180EA533E}"/>
              </a:ext>
            </a:extLst>
          </p:cNvPr>
          <p:cNvGrpSpPr/>
          <p:nvPr userDrawn="1"/>
        </p:nvGrpSpPr>
        <p:grpSpPr>
          <a:xfrm>
            <a:off x="-3653204" y="-3203511"/>
            <a:ext cx="19153456" cy="11716336"/>
            <a:chOff x="-3653204" y="-3203511"/>
            <a:chExt cx="19153456" cy="11716336"/>
          </a:xfrm>
        </p:grpSpPr>
        <p:sp>
          <p:nvSpPr>
            <p:cNvPr id="7" name="Oval 6">
              <a:extLst>
                <a:ext uri="{FF2B5EF4-FFF2-40B4-BE49-F238E27FC236}">
                  <a16:creationId xmlns:a16="http://schemas.microsoft.com/office/drawing/2014/main" id="{2937CD1A-30C8-4C15-B4F2-4D14F08BFAB9}"/>
                </a:ext>
              </a:extLst>
            </p:cNvPr>
            <p:cNvSpPr>
              <a:spLocks noChangeAspect="1"/>
            </p:cNvSpPr>
            <p:nvPr userDrawn="1">
              <p:custDataLst>
                <p:tags r:id="rId13"/>
              </p:custDataLst>
            </p:nvPr>
          </p:nvSpPr>
          <p:spPr>
            <a:xfrm>
              <a:off x="-3653204" y="7022529"/>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id="{7C714DB6-ED46-4B24-B17C-A36A9BCA8776}"/>
                </a:ext>
              </a:extLst>
            </p:cNvPr>
            <p:cNvSpPr>
              <a:spLocks noChangeAspect="1"/>
            </p:cNvSpPr>
            <p:nvPr userDrawn="1">
              <p:custDataLst>
                <p:tags r:id="rId14"/>
              </p:custDataLst>
            </p:nvPr>
          </p:nvSpPr>
          <p:spPr>
            <a:xfrm>
              <a:off x="14009956" y="-3203511"/>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t>2021/12/17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912667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5" name="Oval 4">
            <a:extLst>
              <a:ext uri="{FF2B5EF4-FFF2-40B4-BE49-F238E27FC236}">
                <a16:creationId xmlns:a16="http://schemas.microsoft.com/office/drawing/2014/main" id="{670E586B-B261-40C0-9914-00FE7B040D14}"/>
              </a:ext>
            </a:extLst>
          </p:cNvPr>
          <p:cNvSpPr>
            <a:spLocks noChangeAspect="1"/>
          </p:cNvSpPr>
          <p:nvPr userDrawn="1">
            <p:custDataLst>
              <p:tags r:id="rId16"/>
            </p:custDataLst>
          </p:nvPr>
        </p:nvSpPr>
        <p:spPr>
          <a:xfrm>
            <a:off x="-1085850" y="0"/>
            <a:ext cx="807245" cy="807245"/>
          </a:xfrm>
          <a:prstGeom prst="ellipse">
            <a:avLst/>
          </a:prstGeom>
          <a:blipFill dpi="0" rotWithShape="0">
            <a:blip r:embed="rId1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519649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3.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6.pn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6.svg"/><Relationship Id="rId1" Type="http://schemas.openxmlformats.org/officeDocument/2006/relationships/slideLayout" Target="../slideLayouts/slideLayout30.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png"/><Relationship Id="rId7"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8.pn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21877" y="1134253"/>
            <a:ext cx="4993066" cy="312028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id="{2A04B1BD-3BEB-4DD9-B20C-4E8F3FFB732F}"/>
              </a:ext>
            </a:extLst>
          </p:cNvPr>
          <p:cNvSpPr txBox="1"/>
          <p:nvPr/>
        </p:nvSpPr>
        <p:spPr>
          <a:xfrm>
            <a:off x="2670563" y="2507762"/>
            <a:ext cx="3802874" cy="707886"/>
          </a:xfrm>
          <a:prstGeom prst="rect">
            <a:avLst/>
          </a:prstGeom>
          <a:noFill/>
        </p:spPr>
        <p:txBody>
          <a:bodyPr wrap="square">
            <a:spAutoFit/>
          </a:bodyPr>
          <a:lstStyle/>
          <a:p>
            <a:pPr algn="ctr"/>
            <a:r>
              <a:rPr lang="en-US" sz="2000" b="1">
                <a:solidFill>
                  <a:srgbClr val="000000"/>
                </a:solidFill>
                <a:latin typeface="+mj-lt"/>
              </a:rPr>
              <a:t>Viết một đoạn văn tả hoạt động của một người mà em yêu mến</a:t>
            </a:r>
            <a:r>
              <a:rPr lang="en-US" sz="2000" b="0" i="0">
                <a:solidFill>
                  <a:srgbClr val="000000"/>
                </a:solidFill>
                <a:effectLst/>
                <a:latin typeface="+mj-lt"/>
              </a:rPr>
              <a:t>.</a:t>
            </a:r>
            <a:endParaRPr lang="en-US" sz="2000">
              <a:latin typeface="+mj-lt"/>
            </a:endParaRPr>
          </a:p>
        </p:txBody>
      </p:sp>
      <p:pic>
        <p:nvPicPr>
          <p:cNvPr id="2" name="Picture 1">
            <a:extLst>
              <a:ext uri="{FF2B5EF4-FFF2-40B4-BE49-F238E27FC236}">
                <a16:creationId xmlns:a16="http://schemas.microsoft.com/office/drawing/2014/main" id="{8323D041-241F-4EE0-9AF2-A7D9E015D626}"/>
              </a:ext>
            </a:extLst>
          </p:cNvPr>
          <p:cNvPicPr>
            <a:picLocks noChangeAspect="1"/>
          </p:cNvPicPr>
          <p:nvPr/>
        </p:nvPicPr>
        <p:blipFill>
          <a:blip r:embed="rId8"/>
          <a:stretch>
            <a:fillRect/>
          </a:stretch>
        </p:blipFill>
        <p:spPr>
          <a:xfrm>
            <a:off x="3498659" y="1380776"/>
            <a:ext cx="2383743" cy="1524132"/>
          </a:xfrm>
          <a:prstGeom prst="rect">
            <a:avLst/>
          </a:prstGeom>
        </p:spPr>
      </p:pic>
    </p:spTree>
    <p:extLst>
      <p:ext uri="{BB962C8B-B14F-4D97-AF65-F5344CB8AC3E}">
        <p14:creationId xmlns:p14="http://schemas.microsoft.com/office/powerpoint/2010/main" val="447595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682AA3DB-D738-4A13-8652-86D45188CA6C}"/>
              </a:ext>
            </a:extLst>
          </p:cNvPr>
          <p:cNvPicPr>
            <a:picLocks noChangeAspect="1"/>
          </p:cNvPicPr>
          <p:nvPr/>
        </p:nvPicPr>
        <p:blipFill>
          <a:blip r:embed="rId3"/>
          <a:srcRect/>
          <a:stretch>
            <a:fillRect/>
          </a:stretch>
        </p:blipFill>
        <p:spPr>
          <a:xfrm>
            <a:off x="403759" y="2681846"/>
            <a:ext cx="3256674" cy="2061882"/>
          </a:xfrm>
          <a:prstGeom prst="rect">
            <a:avLst/>
          </a:prstGeom>
        </p:spPr>
      </p:pic>
      <p:pic>
        <p:nvPicPr>
          <p:cNvPr id="22" name="Picture 9">
            <a:extLst>
              <a:ext uri="{FF2B5EF4-FFF2-40B4-BE49-F238E27FC236}">
                <a16:creationId xmlns:a16="http://schemas.microsoft.com/office/drawing/2014/main" id="{21F07C24-2B69-40CE-B33E-E13DD5A2F0E4}"/>
              </a:ext>
            </a:extLst>
          </p:cNvPr>
          <p:cNvPicPr>
            <a:picLocks noChangeAspect="1"/>
          </p:cNvPicPr>
          <p:nvPr/>
        </p:nvPicPr>
        <p:blipFill>
          <a:blip r:embed="rId4"/>
          <a:srcRect/>
          <a:stretch>
            <a:fillRect/>
          </a:stretch>
        </p:blipFill>
        <p:spPr>
          <a:xfrm>
            <a:off x="3369083" y="208221"/>
            <a:ext cx="2881723" cy="1887528"/>
          </a:xfrm>
          <a:prstGeom prst="rect">
            <a:avLst/>
          </a:prstGeom>
        </p:spPr>
      </p:pic>
      <p:pic>
        <p:nvPicPr>
          <p:cNvPr id="23" name="Picture 10">
            <a:extLst>
              <a:ext uri="{FF2B5EF4-FFF2-40B4-BE49-F238E27FC236}">
                <a16:creationId xmlns:a16="http://schemas.microsoft.com/office/drawing/2014/main" id="{0A63D6DB-7C0A-472B-987B-AF0C7B400237}"/>
              </a:ext>
            </a:extLst>
          </p:cNvPr>
          <p:cNvPicPr>
            <a:picLocks noChangeAspect="1"/>
          </p:cNvPicPr>
          <p:nvPr/>
        </p:nvPicPr>
        <p:blipFill>
          <a:blip r:embed="rId5"/>
          <a:srcRect/>
          <a:stretch>
            <a:fillRect/>
          </a:stretch>
        </p:blipFill>
        <p:spPr>
          <a:xfrm>
            <a:off x="6157446" y="935855"/>
            <a:ext cx="2881723" cy="2319787"/>
          </a:xfrm>
          <a:prstGeom prst="rect">
            <a:avLst/>
          </a:prstGeom>
        </p:spPr>
      </p:pic>
      <p:pic>
        <p:nvPicPr>
          <p:cNvPr id="24" name="Picture 2">
            <a:extLst>
              <a:ext uri="{FF2B5EF4-FFF2-40B4-BE49-F238E27FC236}">
                <a16:creationId xmlns:a16="http://schemas.microsoft.com/office/drawing/2014/main" id="{DF09FC01-2020-40DC-8AEC-D8348EAF9D29}"/>
              </a:ext>
            </a:extLst>
          </p:cNvPr>
          <p:cNvPicPr>
            <a:picLocks noChangeAspect="1"/>
          </p:cNvPicPr>
          <p:nvPr/>
        </p:nvPicPr>
        <p:blipFill>
          <a:blip r:embed="rId6"/>
          <a:srcRect/>
          <a:stretch>
            <a:fillRect/>
          </a:stretch>
        </p:blipFill>
        <p:spPr>
          <a:xfrm>
            <a:off x="759660" y="340438"/>
            <a:ext cx="1940132" cy="1799473"/>
          </a:xfrm>
          <a:prstGeom prst="rect">
            <a:avLst/>
          </a:prstGeom>
        </p:spPr>
      </p:pic>
      <p:pic>
        <p:nvPicPr>
          <p:cNvPr id="25" name="Picture 4">
            <a:extLst>
              <a:ext uri="{FF2B5EF4-FFF2-40B4-BE49-F238E27FC236}">
                <a16:creationId xmlns:a16="http://schemas.microsoft.com/office/drawing/2014/main" id="{581DB56F-76CD-4745-9B7F-571E30F20947}"/>
              </a:ext>
            </a:extLst>
          </p:cNvPr>
          <p:cNvPicPr>
            <a:picLocks noChangeAspect="1"/>
          </p:cNvPicPr>
          <p:nvPr/>
        </p:nvPicPr>
        <p:blipFill>
          <a:blip r:embed="rId7"/>
          <a:srcRect/>
          <a:stretch>
            <a:fillRect/>
          </a:stretch>
        </p:blipFill>
        <p:spPr>
          <a:xfrm>
            <a:off x="4392892" y="2571750"/>
            <a:ext cx="2961047" cy="2106045"/>
          </a:xfrm>
          <a:prstGeom prst="rect">
            <a:avLst/>
          </a:prstGeom>
        </p:spPr>
      </p:pic>
    </p:spTree>
    <p:extLst>
      <p:ext uri="{BB962C8B-B14F-4D97-AF65-F5344CB8AC3E}">
        <p14:creationId xmlns:p14="http://schemas.microsoft.com/office/powerpoint/2010/main" val="3163217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40185" r="51771" b="24444"/>
          <a:stretch/>
        </p:blipFill>
        <p:spPr>
          <a:xfrm>
            <a:off x="128884" y="3678865"/>
            <a:ext cx="3490654" cy="143999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4" t="49630" r="75521" b="12036"/>
          <a:stretch/>
        </p:blipFill>
        <p:spPr>
          <a:xfrm>
            <a:off x="7164757" y="2779151"/>
            <a:ext cx="1850360" cy="2364349"/>
          </a:xfrm>
          <a:prstGeom prst="rect">
            <a:avLst/>
          </a:prstGeom>
        </p:spPr>
      </p:pic>
      <p:sp>
        <p:nvSpPr>
          <p:cNvPr id="2" name="Rectangle 1">
            <a:extLst>
              <a:ext uri="{FF2B5EF4-FFF2-40B4-BE49-F238E27FC236}">
                <a16:creationId xmlns:a16="http://schemas.microsoft.com/office/drawing/2014/main" id="{471BEAE2-05FA-4CEC-AF04-7BAE3E085129}"/>
              </a:ext>
            </a:extLst>
          </p:cNvPr>
          <p:cNvSpPr/>
          <p:nvPr/>
        </p:nvSpPr>
        <p:spPr>
          <a:xfrm>
            <a:off x="1220719" y="900964"/>
            <a:ext cx="309514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em định tả là ai?</a:t>
            </a:r>
          </a:p>
        </p:txBody>
      </p:sp>
      <p:sp>
        <p:nvSpPr>
          <p:cNvPr id="12" name="Rectangle 11">
            <a:extLst>
              <a:ext uri="{FF2B5EF4-FFF2-40B4-BE49-F238E27FC236}">
                <a16:creationId xmlns:a16="http://schemas.microsoft.com/office/drawing/2014/main" id="{4EC03879-F218-4958-A94E-5F2087E1019A}"/>
              </a:ext>
            </a:extLst>
          </p:cNvPr>
          <p:cNvSpPr/>
          <p:nvPr/>
        </p:nvSpPr>
        <p:spPr>
          <a:xfrm>
            <a:off x="896465" y="1391714"/>
            <a:ext cx="6838795"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có động tác, cử chỉ, lời nói nào là tiêu biểu?</a:t>
            </a:r>
          </a:p>
        </p:txBody>
      </p:sp>
      <p:sp>
        <p:nvSpPr>
          <p:cNvPr id="13" name="Rectangle 12">
            <a:extLst>
              <a:ext uri="{FF2B5EF4-FFF2-40B4-BE49-F238E27FC236}">
                <a16:creationId xmlns:a16="http://schemas.microsoft.com/office/drawing/2014/main" id="{143BB6E3-6A41-4812-9ED2-9A827412D665}"/>
              </a:ext>
            </a:extLst>
          </p:cNvPr>
          <p:cNvSpPr/>
          <p:nvPr/>
        </p:nvSpPr>
        <p:spPr>
          <a:xfrm>
            <a:off x="632439" y="1882464"/>
            <a:ext cx="540417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Tư thế của người đó lúc làm việc thế nào?</a:t>
            </a:r>
          </a:p>
        </p:txBody>
      </p:sp>
      <p:sp>
        <p:nvSpPr>
          <p:cNvPr id="14" name="Rectangle 13">
            <a:extLst>
              <a:ext uri="{FF2B5EF4-FFF2-40B4-BE49-F238E27FC236}">
                <a16:creationId xmlns:a16="http://schemas.microsoft.com/office/drawing/2014/main" id="{3DA2990B-0CDE-4192-A683-612E75B89524}"/>
              </a:ext>
            </a:extLst>
          </p:cNvPr>
          <p:cNvSpPr/>
          <p:nvPr/>
        </p:nvSpPr>
        <p:spPr>
          <a:xfrm>
            <a:off x="348629" y="2373214"/>
            <a:ext cx="661796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dùng dụng cụ để làm việc và dùng ra sao?</a:t>
            </a:r>
          </a:p>
        </p:txBody>
      </p:sp>
      <p:sp>
        <p:nvSpPr>
          <p:cNvPr id="15" name="Rectangle 14">
            <a:extLst>
              <a:ext uri="{FF2B5EF4-FFF2-40B4-BE49-F238E27FC236}">
                <a16:creationId xmlns:a16="http://schemas.microsoft.com/office/drawing/2014/main" id="{223F715F-9886-4493-B3B5-3DB5DC15F77B}"/>
              </a:ext>
            </a:extLst>
          </p:cNvPr>
          <p:cNvSpPr/>
          <p:nvPr/>
        </p:nvSpPr>
        <p:spPr>
          <a:xfrm>
            <a:off x="768039" y="2863964"/>
            <a:ext cx="619855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Em chú ý nhiều đến động tác nào của người đó?</a:t>
            </a:r>
          </a:p>
        </p:txBody>
      </p:sp>
      <p:sp>
        <p:nvSpPr>
          <p:cNvPr id="16" name="Rectangle 15">
            <a:extLst>
              <a:ext uri="{FF2B5EF4-FFF2-40B4-BE49-F238E27FC236}">
                <a16:creationId xmlns:a16="http://schemas.microsoft.com/office/drawing/2014/main" id="{6EDF66E9-8F59-4969-87E9-38522BAA3373}"/>
              </a:ext>
            </a:extLst>
          </p:cNvPr>
          <p:cNvSpPr/>
          <p:nvPr/>
        </p:nvSpPr>
        <p:spPr>
          <a:xfrm>
            <a:off x="1451232" y="3354713"/>
            <a:ext cx="5175431"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Vì sao em chú ý nhiều đến động tác đó?</a:t>
            </a:r>
          </a:p>
        </p:txBody>
      </p:sp>
      <p:pic>
        <p:nvPicPr>
          <p:cNvPr id="17" name="Picture 6">
            <a:extLst>
              <a:ext uri="{FF2B5EF4-FFF2-40B4-BE49-F238E27FC236}">
                <a16:creationId xmlns:a16="http://schemas.microsoft.com/office/drawing/2014/main" id="{6A64C22A-3BE5-4B2E-9A50-9CBFE3886A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6465" y="976603"/>
            <a:ext cx="368411" cy="310386"/>
          </a:xfrm>
          <a:prstGeom prst="rect">
            <a:avLst/>
          </a:prstGeom>
        </p:spPr>
      </p:pic>
      <p:pic>
        <p:nvPicPr>
          <p:cNvPr id="18" name="Picture 6">
            <a:extLst>
              <a:ext uri="{FF2B5EF4-FFF2-40B4-BE49-F238E27FC236}">
                <a16:creationId xmlns:a16="http://schemas.microsoft.com/office/drawing/2014/main" id="{1F411684-F9FB-428E-8E71-BA28FF494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0316" y="1455948"/>
            <a:ext cx="368411" cy="310386"/>
          </a:xfrm>
          <a:prstGeom prst="rect">
            <a:avLst/>
          </a:prstGeom>
        </p:spPr>
      </p:pic>
      <p:pic>
        <p:nvPicPr>
          <p:cNvPr id="19" name="Picture 6">
            <a:extLst>
              <a:ext uri="{FF2B5EF4-FFF2-40B4-BE49-F238E27FC236}">
                <a16:creationId xmlns:a16="http://schemas.microsoft.com/office/drawing/2014/main" id="{F33CB120-6553-47A5-989E-06ADDC23E6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8629" y="1958104"/>
            <a:ext cx="368411" cy="310386"/>
          </a:xfrm>
          <a:prstGeom prst="rect">
            <a:avLst/>
          </a:prstGeom>
        </p:spPr>
      </p:pic>
      <p:pic>
        <p:nvPicPr>
          <p:cNvPr id="20" name="Picture 6">
            <a:extLst>
              <a:ext uri="{FF2B5EF4-FFF2-40B4-BE49-F238E27FC236}">
                <a16:creationId xmlns:a16="http://schemas.microsoft.com/office/drawing/2014/main" id="{D9BC6778-C866-4102-A74E-3DF280C9FC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191" y="2451857"/>
            <a:ext cx="368411" cy="310386"/>
          </a:xfrm>
          <a:prstGeom prst="rect">
            <a:avLst/>
          </a:prstGeom>
        </p:spPr>
      </p:pic>
      <p:pic>
        <p:nvPicPr>
          <p:cNvPr id="21" name="Picture 6">
            <a:extLst>
              <a:ext uri="{FF2B5EF4-FFF2-40B4-BE49-F238E27FC236}">
                <a16:creationId xmlns:a16="http://schemas.microsoft.com/office/drawing/2014/main" id="{0BCC0BB6-1B85-4F02-9CEF-7DAA989CD9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4753" y="2946486"/>
            <a:ext cx="368411" cy="310386"/>
          </a:xfrm>
          <a:prstGeom prst="rect">
            <a:avLst/>
          </a:prstGeom>
        </p:spPr>
      </p:pic>
      <p:pic>
        <p:nvPicPr>
          <p:cNvPr id="22" name="Picture 6">
            <a:extLst>
              <a:ext uri="{FF2B5EF4-FFF2-40B4-BE49-F238E27FC236}">
                <a16:creationId xmlns:a16="http://schemas.microsoft.com/office/drawing/2014/main" id="{98399745-F720-464B-B0A8-2C229AB160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339" y="3368479"/>
            <a:ext cx="368411" cy="310386"/>
          </a:xfrm>
          <a:prstGeom prst="rect">
            <a:avLst/>
          </a:prstGeom>
        </p:spPr>
      </p:pic>
      <p:grpSp>
        <p:nvGrpSpPr>
          <p:cNvPr id="24" name="Group 23">
            <a:extLst>
              <a:ext uri="{FF2B5EF4-FFF2-40B4-BE49-F238E27FC236}">
                <a16:creationId xmlns:a16="http://schemas.microsoft.com/office/drawing/2014/main" id="{E8707CBB-DD7C-4F68-A307-85F925AF0666}"/>
              </a:ext>
            </a:extLst>
          </p:cNvPr>
          <p:cNvGrpSpPr/>
          <p:nvPr/>
        </p:nvGrpSpPr>
        <p:grpSpPr>
          <a:xfrm>
            <a:off x="5832505" y="53590"/>
            <a:ext cx="2535318" cy="1346904"/>
            <a:chOff x="5832505" y="53590"/>
            <a:chExt cx="2535318" cy="1346904"/>
          </a:xfrm>
        </p:grpSpPr>
        <p:pic>
          <p:nvPicPr>
            <p:cNvPr id="23" name="Picture 6">
              <a:extLst>
                <a:ext uri="{FF2B5EF4-FFF2-40B4-BE49-F238E27FC236}">
                  <a16:creationId xmlns:a16="http://schemas.microsoft.com/office/drawing/2014/main" id="{9F5D4509-5119-4FB3-B0CB-3B84C3702F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32505" y="53590"/>
              <a:ext cx="2535318" cy="1346904"/>
            </a:xfrm>
            <a:prstGeom prst="rect">
              <a:avLst/>
            </a:prstGeom>
          </p:spPr>
        </p:pic>
        <p:sp>
          <p:nvSpPr>
            <p:cNvPr id="3" name="Rectangle 2">
              <a:extLst>
                <a:ext uri="{FF2B5EF4-FFF2-40B4-BE49-F238E27FC236}">
                  <a16:creationId xmlns:a16="http://schemas.microsoft.com/office/drawing/2014/main" id="{37E8C1BC-A9AC-4C97-83E0-63741DA81689}"/>
                </a:ext>
              </a:extLst>
            </p:cNvPr>
            <p:cNvSpPr/>
            <p:nvPr/>
          </p:nvSpPr>
          <p:spPr>
            <a:xfrm>
              <a:off x="6331364" y="192117"/>
              <a:ext cx="1537600" cy="923330"/>
            </a:xfrm>
            <a:prstGeom prst="rect">
              <a:avLst/>
            </a:prstGeom>
            <a:noFill/>
          </p:spPr>
          <p:txBody>
            <a:bodyPr wrap="none" lIns="91440" tIns="45720" rIns="91440" bIns="45720">
              <a:spAutoFit/>
            </a:bodyPr>
            <a:lstStyle/>
            <a:p>
              <a:pPr algn="ctr"/>
              <a:r>
                <a:rPr lang="en-US" sz="5400" b="0" cap="none" spc="0">
                  <a:ln w="0"/>
                  <a:solidFill>
                    <a:schemeClr val="bg1"/>
                  </a:solidFill>
                  <a:effectLst>
                    <a:outerShdw blurRad="38100" dist="19050" dir="2700000" algn="tl" rotWithShape="0">
                      <a:schemeClr val="dk1">
                        <a:alpha val="40000"/>
                      </a:schemeClr>
                    </a:outerShdw>
                  </a:effectLst>
                  <a:latin typeface="UVN Banh Mi" pitchFamily="2" charset="0"/>
                </a:rPr>
                <a:t>Gợi ý</a:t>
              </a:r>
            </a:p>
          </p:txBody>
        </p:sp>
      </p:grpSp>
    </p:spTree>
    <p:extLst>
      <p:ext uri="{BB962C8B-B14F-4D97-AF65-F5344CB8AC3E}">
        <p14:creationId xmlns:p14="http://schemas.microsoft.com/office/powerpoint/2010/main" val="140706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52552" y="1182172"/>
            <a:ext cx="5438897" cy="277915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9677" y="4189794"/>
            <a:ext cx="3515745" cy="80862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23794" y="121626"/>
            <a:ext cx="3515745" cy="808622"/>
          </a:xfrm>
          <a:prstGeom prst="rect">
            <a:avLst/>
          </a:prstGeom>
        </p:spPr>
      </p:pic>
      <p:pic>
        <p:nvPicPr>
          <p:cNvPr id="7" name="Picture 11">
            <a:extLst>
              <a:ext uri="{FF2B5EF4-FFF2-40B4-BE49-F238E27FC236}">
                <a16:creationId xmlns:a16="http://schemas.microsoft.com/office/drawing/2014/main" id="{B1666A10-0172-49B1-9249-A780E5E9303C}"/>
              </a:ext>
            </a:extLst>
          </p:cNvPr>
          <p:cNvPicPr>
            <a:picLocks noChangeAspect="1"/>
          </p:cNvPicPr>
          <p:nvPr/>
        </p:nvPicPr>
        <p:blipFill>
          <a:blip r:embed="rId7"/>
          <a:srcRect/>
          <a:stretch>
            <a:fillRect/>
          </a:stretch>
        </p:blipFill>
        <p:spPr>
          <a:xfrm>
            <a:off x="5711146" y="2159625"/>
            <a:ext cx="2439867" cy="2779156"/>
          </a:xfrm>
          <a:prstGeom prst="rect">
            <a:avLst/>
          </a:prstGeom>
        </p:spPr>
      </p:pic>
      <p:pic>
        <p:nvPicPr>
          <p:cNvPr id="4" name="Picture 3">
            <a:extLst>
              <a:ext uri="{FF2B5EF4-FFF2-40B4-BE49-F238E27FC236}">
                <a16:creationId xmlns:a16="http://schemas.microsoft.com/office/drawing/2014/main" id="{5599D631-669B-4B8C-AC2A-29C9E58FAE49}"/>
              </a:ext>
            </a:extLst>
          </p:cNvPr>
          <p:cNvPicPr>
            <a:picLocks noChangeAspect="1"/>
          </p:cNvPicPr>
          <p:nvPr/>
        </p:nvPicPr>
        <p:blipFill>
          <a:blip r:embed="rId8"/>
          <a:stretch>
            <a:fillRect/>
          </a:stretch>
        </p:blipFill>
        <p:spPr>
          <a:xfrm>
            <a:off x="2747613" y="1691564"/>
            <a:ext cx="3648773" cy="176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EE99CB-F896-4CA7-BF17-D5605BE6B02B}"/>
              </a:ext>
            </a:extLst>
          </p:cNvPr>
          <p:cNvSpPr txBox="1"/>
          <p:nvPr/>
        </p:nvSpPr>
        <p:spPr>
          <a:xfrm>
            <a:off x="776177" y="955066"/>
            <a:ext cx="7650125" cy="1631216"/>
          </a:xfrm>
          <a:prstGeom prst="rect">
            <a:avLst/>
          </a:prstGeom>
          <a:noFill/>
        </p:spPr>
        <p:txBody>
          <a:bodyPr wrap="square">
            <a:spAutoFit/>
          </a:bodyPr>
          <a:lstStyle/>
          <a:p>
            <a:pPr algn="just"/>
            <a:endParaRPr lang="vi-VN" sz="2000" b="0" i="0">
              <a:solidFill>
                <a:srgbClr val="000000"/>
              </a:solidFill>
              <a:effectLst/>
              <a:latin typeface="+mj-lt"/>
            </a:endParaRPr>
          </a:p>
          <a:p>
            <a:pPr algn="just"/>
            <a:r>
              <a:rPr lang="en-US" sz="2000" b="0" i="0">
                <a:solidFill>
                  <a:srgbClr val="000000"/>
                </a:solidFill>
                <a:effectLst/>
                <a:latin typeface="+mj-lt"/>
              </a:rPr>
              <a:t>        </a:t>
            </a:r>
            <a:r>
              <a:rPr lang="vi-VN" sz="2000" b="0" i="0">
                <a:solidFill>
                  <a:srgbClr val="000000"/>
                </a:solidFill>
                <a:effectLst/>
                <a:latin typeface="+mj-lt"/>
              </a:rPr>
              <a:t>Bố em làm kỹ sư cơ khí nên có rất nhiều công việc để làm. Lúc cả nhà đi nghỉ, bố nhẹ nhàng đến bên bàn học của em và cũng là bàn làm việc của bố. Bố bật đèn bàn học và nhẹ nhàng khởi động máy tính. Tiếng gõ máy tính vang lên lách cách nhưng nhẹ dần khi cả nhà đã đi ngủ. </a:t>
            </a:r>
          </a:p>
        </p:txBody>
      </p:sp>
      <p:sp>
        <p:nvSpPr>
          <p:cNvPr id="7" name="TextBox 6">
            <a:extLst>
              <a:ext uri="{FF2B5EF4-FFF2-40B4-BE49-F238E27FC236}">
                <a16:creationId xmlns:a16="http://schemas.microsoft.com/office/drawing/2014/main" id="{04ACBAED-47EC-4E95-B17E-1E89945315D3}"/>
              </a:ext>
            </a:extLst>
          </p:cNvPr>
          <p:cNvSpPr txBox="1"/>
          <p:nvPr/>
        </p:nvSpPr>
        <p:spPr>
          <a:xfrm>
            <a:off x="2599852" y="370291"/>
            <a:ext cx="4572000" cy="584775"/>
          </a:xfrm>
          <a:prstGeom prst="rect">
            <a:avLst/>
          </a:prstGeom>
          <a:solidFill>
            <a:srgbClr val="FFFF00"/>
          </a:solidFill>
          <a:ln>
            <a:solidFill>
              <a:srgbClr val="FFFF00"/>
            </a:solidFill>
          </a:ln>
        </p:spPr>
        <p:txBody>
          <a:bodyPr wrap="square">
            <a:spAutoFit/>
          </a:bodyPr>
          <a:lstStyle/>
          <a:p>
            <a:pPr algn="ctr"/>
            <a:r>
              <a:rPr lang="vi-VN" sz="3200" b="1" i="0">
                <a:solidFill>
                  <a:srgbClr val="000000"/>
                </a:solidFill>
                <a:effectLst/>
                <a:latin typeface="+mj-lt"/>
              </a:rPr>
              <a:t>Tả bố đang làm việc</a:t>
            </a:r>
          </a:p>
        </p:txBody>
      </p:sp>
      <p:pic>
        <p:nvPicPr>
          <p:cNvPr id="9" name="Picture 8">
            <a:extLst>
              <a:ext uri="{FF2B5EF4-FFF2-40B4-BE49-F238E27FC236}">
                <a16:creationId xmlns:a16="http://schemas.microsoft.com/office/drawing/2014/main" id="{4D936448-E68B-44F6-894F-B175E8F1B43E}"/>
              </a:ext>
            </a:extLst>
          </p:cNvPr>
          <p:cNvPicPr>
            <a:picLocks noChangeAspect="1"/>
          </p:cNvPicPr>
          <p:nvPr/>
        </p:nvPicPr>
        <p:blipFill rotWithShape="1">
          <a:blip r:embed="rId2"/>
          <a:srcRect l="13534" t="9664" r="15519" b="17103"/>
          <a:stretch/>
        </p:blipFill>
        <p:spPr>
          <a:xfrm>
            <a:off x="5805889" y="2799054"/>
            <a:ext cx="3029639" cy="2084856"/>
          </a:xfrm>
          <a:prstGeom prst="rect">
            <a:avLst/>
          </a:prstGeom>
        </p:spPr>
      </p:pic>
      <p:sp>
        <p:nvSpPr>
          <p:cNvPr id="11" name="TextBox 10">
            <a:extLst>
              <a:ext uri="{FF2B5EF4-FFF2-40B4-BE49-F238E27FC236}">
                <a16:creationId xmlns:a16="http://schemas.microsoft.com/office/drawing/2014/main" id="{3FD1F725-9ADF-43EE-847A-0F3E6EF93FD5}"/>
              </a:ext>
            </a:extLst>
          </p:cNvPr>
          <p:cNvSpPr txBox="1"/>
          <p:nvPr/>
        </p:nvSpPr>
        <p:spPr>
          <a:xfrm>
            <a:off x="776177" y="2564209"/>
            <a:ext cx="5029712" cy="2246769"/>
          </a:xfrm>
          <a:prstGeom prst="rect">
            <a:avLst/>
          </a:prstGeom>
          <a:noFill/>
        </p:spPr>
        <p:txBody>
          <a:bodyPr wrap="square">
            <a:spAutoFit/>
          </a:bodyPr>
          <a:lstStyle/>
          <a:p>
            <a:pPr algn="just"/>
            <a:r>
              <a:rPr lang="vi-VN" sz="2000" b="0" i="0">
                <a:solidFill>
                  <a:srgbClr val="000000"/>
                </a:solidFill>
                <a:effectLst/>
                <a:latin typeface="+mj-lt"/>
              </a:rPr>
              <a:t>Bố quay sang vẽ hay viết gì đó. Bố đứng dậy lấy mấy cuốn sách để xem. Bố nhíu mày suy nghĩ, em biết lúc đó chắc bố đang căng thẳng làm đầu bố thêm bạc. Khi xong việc bố đứng lên vươn vai mấy cái. Chắc bố mệt lắm, nhưng sáng hôm sau bố vẫn là người dậy sớm nhất. Em lo cho bố quá. Ước gì em có thể giúp bố.</a:t>
            </a:r>
          </a:p>
        </p:txBody>
      </p:sp>
    </p:spTree>
    <p:extLst>
      <p:ext uri="{BB962C8B-B14F-4D97-AF65-F5344CB8AC3E}">
        <p14:creationId xmlns:p14="http://schemas.microsoft.com/office/powerpoint/2010/main" val="3291671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656" t="69612" r="12451"/>
          <a:stretch>
            <a:fillRect/>
          </a:stretch>
        </p:blipFill>
        <p:spPr>
          <a:xfrm flipV="1">
            <a:off x="-1435026" y="4366165"/>
            <a:ext cx="10864427" cy="11195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00224" y="175639"/>
            <a:ext cx="3435552" cy="492071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3818">
            <a:off x="3119593" y="-921650"/>
            <a:ext cx="2272971" cy="576475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9040" y="4229010"/>
            <a:ext cx="1562660" cy="730190"/>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333898" y="239229"/>
            <a:ext cx="1124909" cy="515413"/>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09544" y="176687"/>
            <a:ext cx="874100" cy="400496"/>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303778" y="59227"/>
            <a:ext cx="1386818" cy="63541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96448" y="496935"/>
            <a:ext cx="1386818" cy="63541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0871" y="7780"/>
            <a:ext cx="1151863" cy="1133147"/>
          </a:xfrm>
          <a:prstGeom prst="rect">
            <a:avLst/>
          </a:prstGeom>
        </p:spPr>
      </p:pic>
      <p:pic>
        <p:nvPicPr>
          <p:cNvPr id="15" name="Picture 2">
            <a:extLst>
              <a:ext uri="{FF2B5EF4-FFF2-40B4-BE49-F238E27FC236}">
                <a16:creationId xmlns:a16="http://schemas.microsoft.com/office/drawing/2014/main" id="{D94B3816-9A22-45E3-A902-8E12A911068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885012" y="2020728"/>
            <a:ext cx="4950006" cy="3313410"/>
          </a:xfrm>
          <a:prstGeom prst="rect">
            <a:avLst/>
          </a:prstGeom>
        </p:spPr>
      </p:pic>
      <p:pic>
        <p:nvPicPr>
          <p:cNvPr id="5" name="Picture 4">
            <a:extLst>
              <a:ext uri="{FF2B5EF4-FFF2-40B4-BE49-F238E27FC236}">
                <a16:creationId xmlns:a16="http://schemas.microsoft.com/office/drawing/2014/main" id="{F50BCAA0-E671-461C-A2EF-765108CD9F67}"/>
              </a:ext>
            </a:extLst>
          </p:cNvPr>
          <p:cNvPicPr>
            <a:picLocks noChangeAspect="1"/>
          </p:cNvPicPr>
          <p:nvPr/>
        </p:nvPicPr>
        <p:blipFill>
          <a:blip r:embed="rId17"/>
          <a:stretch>
            <a:fillRect/>
          </a:stretch>
        </p:blipFill>
        <p:spPr>
          <a:xfrm>
            <a:off x="1771700" y="893245"/>
            <a:ext cx="5730737"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97"/>
            <a:ext cx="9144000" cy="51435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61604" y="-51938"/>
            <a:ext cx="2497335" cy="2376252"/>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t="40671" b="24053"/>
          <a:stretch/>
        </p:blipFill>
        <p:spPr>
          <a:xfrm flipH="1">
            <a:off x="0" y="3329048"/>
            <a:ext cx="9144000" cy="1814452"/>
          </a:xfrm>
          <a:prstGeom prst="rect">
            <a:avLst/>
          </a:prstGeom>
        </p:spPr>
      </p:pic>
      <p:pic>
        <p:nvPicPr>
          <p:cNvPr id="7" name="Picture 6">
            <a:extLst>
              <a:ext uri="{FF2B5EF4-FFF2-40B4-BE49-F238E27FC236}">
                <a16:creationId xmlns:a16="http://schemas.microsoft.com/office/drawing/2014/main" id="{B3A20EF8-D10A-4E93-A090-BE5E7DD314C4}"/>
              </a:ext>
            </a:extLst>
          </p:cNvPr>
          <p:cNvPicPr>
            <a:picLocks noChangeAspect="1"/>
          </p:cNvPicPr>
          <p:nvPr/>
        </p:nvPicPr>
        <p:blipFill>
          <a:blip r:embed="rId6"/>
          <a:stretch>
            <a:fillRect/>
          </a:stretch>
        </p:blipFill>
        <p:spPr>
          <a:xfrm>
            <a:off x="681684" y="228916"/>
            <a:ext cx="6626949" cy="3503111"/>
          </a:xfrm>
          <a:prstGeom prst="rect">
            <a:avLst/>
          </a:prstGeom>
        </p:spPr>
      </p:pic>
    </p:spTree>
    <p:extLst>
      <p:ext uri="{BB962C8B-B14F-4D97-AF65-F5344CB8AC3E}">
        <p14:creationId xmlns:p14="http://schemas.microsoft.com/office/powerpoint/2010/main" val="1078500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550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2000"/>
                                        <p:tgtEl>
                                          <p:spTgt spid="21"/>
                                        </p:tgtEl>
                                      </p:cBhvr>
                                    </p:animEffect>
                                  </p:childTnLst>
                                </p:cTn>
                              </p:par>
                              <p:par>
                                <p:cTn id="13" presetID="8" presetClass="emph" presetSubtype="0" fill="hold" nodeType="withEffect">
                                  <p:stCondLst>
                                    <p:cond delay="7000"/>
                                  </p:stCondLst>
                                  <p:childTnLst>
                                    <p:animRot by="21600000">
                                      <p:cBhvr>
                                        <p:cTn id="14" dur="1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a:extLst>
              <a:ext uri="{FF2B5EF4-FFF2-40B4-BE49-F238E27FC236}">
                <a16:creationId xmlns:a16="http://schemas.microsoft.com/office/drawing/2014/main" id="{BE4FF2CD-07C7-474E-A2D0-DFDCF4C47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9851" y="783598"/>
            <a:ext cx="6207202" cy="1658679"/>
          </a:xfrm>
          <a:prstGeom prst="rect">
            <a:avLst/>
          </a:prstGeom>
        </p:spPr>
      </p:pic>
      <p:pic>
        <p:nvPicPr>
          <p:cNvPr id="1028" name="Picture 4" descr="Lợi ích của việc cùng học tiếng Nhật theo học nhóm">
            <a:extLst>
              <a:ext uri="{FF2B5EF4-FFF2-40B4-BE49-F238E27FC236}">
                <a16:creationId xmlns:a16="http://schemas.microsoft.com/office/drawing/2014/main" id="{F2B467F3-D2B7-453E-B34F-499B5D4ED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127"/>
          <a:stretch/>
        </p:blipFill>
        <p:spPr bwMode="auto">
          <a:xfrm>
            <a:off x="1606659" y="2504411"/>
            <a:ext cx="5270394" cy="24370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2B0EE2AC-FA0D-457E-A0AC-93394C4855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46522" y="202018"/>
            <a:ext cx="2680628" cy="3121545"/>
          </a:xfrm>
          <a:prstGeom prst="rect">
            <a:avLst/>
          </a:prstGeom>
        </p:spPr>
      </p:pic>
      <p:sp>
        <p:nvSpPr>
          <p:cNvPr id="2" name="Rectangle 1">
            <a:extLst>
              <a:ext uri="{FF2B5EF4-FFF2-40B4-BE49-F238E27FC236}">
                <a16:creationId xmlns:a16="http://schemas.microsoft.com/office/drawing/2014/main" id="{8C2BA1D8-2EB2-4FA6-8F16-032AEA8ED656}"/>
              </a:ext>
            </a:extLst>
          </p:cNvPr>
          <p:cNvSpPr/>
          <p:nvPr/>
        </p:nvSpPr>
        <p:spPr>
          <a:xfrm>
            <a:off x="804671" y="1135883"/>
            <a:ext cx="5372845" cy="954107"/>
          </a:xfrm>
          <a:prstGeom prst="rect">
            <a:avLst/>
          </a:prstGeom>
          <a:noFill/>
        </p:spPr>
        <p:txBody>
          <a:bodyPr wrap="square" lIns="91440" tIns="45720" rIns="91440" bIns="45720">
            <a:spAutoFit/>
          </a:bodyPr>
          <a:lstStyle/>
          <a:p>
            <a:pPr algn="ctr"/>
            <a:r>
              <a:rPr lang="en-US" sz="2800">
                <a:ln w="0"/>
                <a:effectLst>
                  <a:outerShdw blurRad="38100" dist="19050" dir="2700000" algn="tl" rotWithShape="0">
                    <a:schemeClr val="dk1">
                      <a:alpha val="40000"/>
                    </a:schemeClr>
                  </a:outerShdw>
                </a:effectLst>
              </a:rPr>
              <a:t>Em hãy đọc</a:t>
            </a:r>
            <a:r>
              <a:rPr lang="en-US" sz="2800" b="0" cap="none" spc="0">
                <a:ln w="0"/>
                <a:solidFill>
                  <a:schemeClr val="tx1"/>
                </a:solidFill>
                <a:effectLst>
                  <a:outerShdw blurRad="38100" dist="19050" dir="2700000" algn="tl" rotWithShape="0">
                    <a:schemeClr val="dk1">
                      <a:alpha val="40000"/>
                    </a:schemeClr>
                  </a:outerShdw>
                </a:effectLst>
              </a:rPr>
              <a:t> biên bản cuộc họp tổ, lớp hoặc chi đội đã lập ở tiết trước.</a:t>
            </a:r>
          </a:p>
        </p:txBody>
      </p:sp>
    </p:spTree>
    <p:extLst>
      <p:ext uri="{BB962C8B-B14F-4D97-AF65-F5344CB8AC3E}">
        <p14:creationId xmlns:p14="http://schemas.microsoft.com/office/powerpoint/2010/main" val="111043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Tree>
    <p:extLst>
      <p:ext uri="{BB962C8B-B14F-4D97-AF65-F5344CB8AC3E}">
        <p14:creationId xmlns:p14="http://schemas.microsoft.com/office/powerpoint/2010/main" val="18006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681" y="62753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8309" r="63387" b="43217"/>
          <a:stretch/>
        </p:blipFill>
        <p:spPr>
          <a:xfrm>
            <a:off x="3267134" y="-67962"/>
            <a:ext cx="2368441" cy="1399987"/>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63731" t="26901" r="7314"/>
          <a:stretch/>
        </p:blipFill>
        <p:spPr>
          <a:xfrm>
            <a:off x="6496334" y="1568226"/>
            <a:ext cx="2647666" cy="3759882"/>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pic>
        <p:nvPicPr>
          <p:cNvPr id="2" name="Picture 1">
            <a:extLst>
              <a:ext uri="{FF2B5EF4-FFF2-40B4-BE49-F238E27FC236}">
                <a16:creationId xmlns:a16="http://schemas.microsoft.com/office/drawing/2014/main" id="{4BB7B536-F0FB-454A-A269-209C7B7160F2}"/>
              </a:ext>
            </a:extLst>
          </p:cNvPr>
          <p:cNvPicPr>
            <a:picLocks noChangeAspect="1"/>
          </p:cNvPicPr>
          <p:nvPr/>
        </p:nvPicPr>
        <p:blipFill>
          <a:blip r:embed="rId7"/>
          <a:stretch>
            <a:fillRect/>
          </a:stretch>
        </p:blipFill>
        <p:spPr>
          <a:xfrm>
            <a:off x="3507887" y="157711"/>
            <a:ext cx="2127688" cy="1012024"/>
          </a:xfrm>
          <a:prstGeom prst="rect">
            <a:avLst/>
          </a:prstGeom>
        </p:spPr>
      </p:pic>
      <p:sp>
        <p:nvSpPr>
          <p:cNvPr id="11" name="TextBox 10">
            <a:extLst>
              <a:ext uri="{FF2B5EF4-FFF2-40B4-BE49-F238E27FC236}">
                <a16:creationId xmlns:a16="http://schemas.microsoft.com/office/drawing/2014/main" id="{91C65A46-DAA8-4982-A5FB-210C58434371}"/>
              </a:ext>
            </a:extLst>
          </p:cNvPr>
          <p:cNvSpPr txBox="1"/>
          <p:nvPr/>
        </p:nvSpPr>
        <p:spPr>
          <a:xfrm>
            <a:off x="2684962" y="2284555"/>
            <a:ext cx="4306186" cy="954107"/>
          </a:xfrm>
          <a:prstGeom prst="rect">
            <a:avLst/>
          </a:prstGeom>
          <a:noFill/>
        </p:spPr>
        <p:txBody>
          <a:bodyPr wrap="square">
            <a:spAutoFit/>
          </a:bodyPr>
          <a:lstStyle/>
          <a:p>
            <a:r>
              <a:rPr lang="en-US" sz="28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Viết được một đoạn văn tả hoạt động của một người. </a:t>
            </a:r>
            <a:endPar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68AA87D-B782-499F-ADAB-A7E147F866BC}"/>
              </a:ext>
            </a:extLst>
          </p:cNvPr>
          <p:cNvSpPr txBox="1"/>
          <p:nvPr/>
        </p:nvSpPr>
        <p:spPr>
          <a:xfrm>
            <a:off x="1186005" y="1217518"/>
            <a:ext cx="7851674" cy="954107"/>
          </a:xfrm>
          <a:prstGeom prst="rect">
            <a:avLst/>
          </a:prstGeom>
          <a:noFill/>
        </p:spPr>
        <p:txBody>
          <a:bodyPr wrap="square">
            <a:spAutoFit/>
          </a:bodyPr>
          <a:lstStyle/>
          <a:p>
            <a:r>
              <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được nội dung chính của từng đoạn, những chi tiết tả hoạt động của nhân vật trong bài văn</a:t>
            </a:r>
            <a:r>
              <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7">
            <a:extLst>
              <a:ext uri="{FF2B5EF4-FFF2-40B4-BE49-F238E27FC236}">
                <a16:creationId xmlns:a16="http://schemas.microsoft.com/office/drawing/2014/main" id="{6D9E7E77-BE26-454E-B9FE-186A0B754C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8013" y="1196980"/>
            <a:ext cx="827857" cy="894130"/>
          </a:xfrm>
          <a:prstGeom prst="rect">
            <a:avLst/>
          </a:prstGeom>
        </p:spPr>
      </p:pic>
      <p:pic>
        <p:nvPicPr>
          <p:cNvPr id="15" name="Picture 7">
            <a:extLst>
              <a:ext uri="{FF2B5EF4-FFF2-40B4-BE49-F238E27FC236}">
                <a16:creationId xmlns:a16="http://schemas.microsoft.com/office/drawing/2014/main" id="{88935EBC-3383-4809-9489-8F5EE03C84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56970" y="2284555"/>
            <a:ext cx="827857" cy="894130"/>
          </a:xfrm>
          <a:prstGeom prst="rect">
            <a:avLst/>
          </a:prstGeom>
        </p:spPr>
      </p:pic>
    </p:spTree>
    <p:extLst>
      <p:ext uri="{BB962C8B-B14F-4D97-AF65-F5344CB8AC3E}">
        <p14:creationId xmlns:p14="http://schemas.microsoft.com/office/powerpoint/2010/main" val="2715504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2999" y="347550"/>
            <a:ext cx="6251944" cy="3906989"/>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id="{2A04B1BD-3BEB-4DD9-B20C-4E8F3FFB732F}"/>
              </a:ext>
            </a:extLst>
          </p:cNvPr>
          <p:cNvSpPr txBox="1"/>
          <p:nvPr/>
        </p:nvSpPr>
        <p:spPr>
          <a:xfrm>
            <a:off x="2029057" y="1709654"/>
            <a:ext cx="4252348" cy="1938992"/>
          </a:xfrm>
          <a:prstGeom prst="rect">
            <a:avLst/>
          </a:prstGeom>
          <a:noFill/>
        </p:spPr>
        <p:txBody>
          <a:bodyPr wrap="square">
            <a:spAutoFit/>
          </a:bodyPr>
          <a:lstStyle/>
          <a:p>
            <a:pPr algn="just"/>
            <a:r>
              <a:rPr lang="vi-VN" sz="2000" b="1" i="0">
                <a:solidFill>
                  <a:srgbClr val="000000"/>
                </a:solidFill>
                <a:effectLst/>
                <a:latin typeface="+mj-lt"/>
              </a:rPr>
              <a:t>Đọc bài văn sau và thực hiện các yêu cầu nêu ở bên dưới</a:t>
            </a:r>
            <a:r>
              <a:rPr lang="en-US" sz="2000" b="1" i="0">
                <a:solidFill>
                  <a:srgbClr val="000000"/>
                </a:solidFill>
                <a:effectLst/>
                <a:latin typeface="+mj-lt"/>
              </a:rPr>
              <a:t>:</a:t>
            </a:r>
          </a:p>
          <a:p>
            <a:pPr algn="just"/>
            <a:r>
              <a:rPr lang="en-US" sz="2000" b="0" i="0">
                <a:solidFill>
                  <a:srgbClr val="000000"/>
                </a:solidFill>
                <a:effectLst/>
                <a:latin typeface="+mj-lt"/>
              </a:rPr>
              <a:t>a. Xác định các đoạn của bài văn</a:t>
            </a:r>
          </a:p>
          <a:p>
            <a:pPr algn="just"/>
            <a:r>
              <a:rPr lang="en-US" sz="2000" b="0" i="0">
                <a:solidFill>
                  <a:srgbClr val="000000"/>
                </a:solidFill>
                <a:effectLst/>
                <a:latin typeface="+mj-lt"/>
              </a:rPr>
              <a:t>b. Nêu nội dung chính của từng đoạn</a:t>
            </a:r>
          </a:p>
          <a:p>
            <a:pPr algn="just"/>
            <a:r>
              <a:rPr lang="en-US" sz="2000" b="0" i="0">
                <a:solidFill>
                  <a:srgbClr val="000000"/>
                </a:solidFill>
                <a:effectLst/>
                <a:latin typeface="+mj-lt"/>
              </a:rPr>
              <a:t>c. Tìm những chi tiết tả hoạt động của bác Tâm trong bài văn.</a:t>
            </a:r>
            <a:endParaRPr lang="en-US" sz="2000">
              <a:latin typeface="+mj-lt"/>
            </a:endParaRPr>
          </a:p>
        </p:txBody>
      </p:sp>
      <p:pic>
        <p:nvPicPr>
          <p:cNvPr id="30" name="Picture 29">
            <a:extLst>
              <a:ext uri="{FF2B5EF4-FFF2-40B4-BE49-F238E27FC236}">
                <a16:creationId xmlns:a16="http://schemas.microsoft.com/office/drawing/2014/main" id="{3AA5E6D0-A542-4F0F-8CC9-26B9E63DC3BD}"/>
              </a:ext>
            </a:extLst>
          </p:cNvPr>
          <p:cNvPicPr>
            <a:picLocks noChangeAspect="1"/>
          </p:cNvPicPr>
          <p:nvPr/>
        </p:nvPicPr>
        <p:blipFill>
          <a:blip r:embed="rId8"/>
          <a:stretch>
            <a:fillRect/>
          </a:stretch>
        </p:blipFill>
        <p:spPr>
          <a:xfrm>
            <a:off x="3117955" y="601339"/>
            <a:ext cx="2383743" cy="1524132"/>
          </a:xfrm>
          <a:prstGeom prst="rect">
            <a:avLst/>
          </a:prstGeom>
        </p:spPr>
      </p:pic>
    </p:spTree>
    <p:extLst>
      <p:ext uri="{BB962C8B-B14F-4D97-AF65-F5344CB8AC3E}">
        <p14:creationId xmlns:p14="http://schemas.microsoft.com/office/powerpoint/2010/main" val="125289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sp>
        <p:nvSpPr>
          <p:cNvPr id="15" name="TextBox 14">
            <a:extLst>
              <a:ext uri="{FF2B5EF4-FFF2-40B4-BE49-F238E27FC236}">
                <a16:creationId xmlns:a16="http://schemas.microsoft.com/office/drawing/2014/main" id="{7E5960F6-A21F-42E1-8328-10B1DBA6E47B}"/>
              </a:ext>
            </a:extLst>
          </p:cNvPr>
          <p:cNvSpPr txBox="1"/>
          <p:nvPr/>
        </p:nvSpPr>
        <p:spPr>
          <a:xfrm>
            <a:off x="279147" y="1710275"/>
            <a:ext cx="6632016" cy="2585323"/>
          </a:xfrm>
          <a:prstGeom prst="rect">
            <a:avLst/>
          </a:prstGeom>
          <a:noFill/>
        </p:spPr>
        <p:txBody>
          <a:bodyPr wrap="square">
            <a:spAutoFit/>
          </a:bodyPr>
          <a:lstStyle/>
          <a:p>
            <a:pPr algn="just"/>
            <a:r>
              <a:rPr lang="vi-VN" sz="1800" b="0" i="0">
                <a:solidFill>
                  <a:srgbClr val="000000"/>
                </a:solidFill>
                <a:effectLst/>
                <a:latin typeface="Times New Roman" panose="02020603050405020304" pitchFamily="18" charset="0"/>
                <a:cs typeface="Times New Roman" panose="02020603050405020304" pitchFamily="18" charset="0"/>
              </a:rPr>
              <a:t>      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mảnh áo ướt đẫm mồ hôi ở lưng bác là cứ loang ra mãi.</a:t>
            </a:r>
          </a:p>
        </p:txBody>
      </p:sp>
      <p:pic>
        <p:nvPicPr>
          <p:cNvPr id="16" name="Picture 15">
            <a:extLst>
              <a:ext uri="{FF2B5EF4-FFF2-40B4-BE49-F238E27FC236}">
                <a16:creationId xmlns:a16="http://schemas.microsoft.com/office/drawing/2014/main"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Tree>
    <p:extLst>
      <p:ext uri="{BB962C8B-B14F-4D97-AF65-F5344CB8AC3E}">
        <p14:creationId xmlns:p14="http://schemas.microsoft.com/office/powerpoint/2010/main" val="2386770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16" name="Picture 15">
            <a:extLst>
              <a:ext uri="{FF2B5EF4-FFF2-40B4-BE49-F238E27FC236}">
                <a16:creationId xmlns:a16="http://schemas.microsoft.com/office/drawing/2014/main"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
        <p:nvSpPr>
          <p:cNvPr id="9" name="TextBox 8">
            <a:extLst>
              <a:ext uri="{FF2B5EF4-FFF2-40B4-BE49-F238E27FC236}">
                <a16:creationId xmlns:a16="http://schemas.microsoft.com/office/drawing/2014/main" id="{38CEF51E-9148-4701-9904-31AF4B48948E}"/>
              </a:ext>
            </a:extLst>
          </p:cNvPr>
          <p:cNvSpPr txBox="1"/>
          <p:nvPr/>
        </p:nvSpPr>
        <p:spPr>
          <a:xfrm>
            <a:off x="279146" y="1690314"/>
            <a:ext cx="6718021" cy="2308324"/>
          </a:xfrm>
          <a:prstGeom prst="rect">
            <a:avLst/>
          </a:prstGeom>
          <a:noFill/>
        </p:spPr>
        <p:txBody>
          <a:bodyPr wrap="square">
            <a:spAutoFit/>
          </a:bodyPr>
          <a:lstStyle/>
          <a:p>
            <a:pPr algn="just"/>
            <a:r>
              <a:rPr lang="en-US" sz="1800">
                <a:solidFill>
                  <a:srgbClr val="000000"/>
                </a:solidFill>
                <a:latin typeface="Times New Roman" panose="02020603050405020304" pitchFamily="18" charset="0"/>
                <a:cs typeface="Times New Roman" panose="02020603050405020304" pitchFamily="18" charset="0"/>
              </a:rPr>
              <a:t>       </a:t>
            </a:r>
            <a:r>
              <a:rPr lang="vi-VN" sz="1800">
                <a:solidFill>
                  <a:srgbClr val="000000"/>
                </a:solidFill>
                <a:latin typeface="Times New Roman" panose="02020603050405020304" pitchFamily="18" charset="0"/>
                <a:cs typeface="Times New Roman" panose="02020603050405020304" pitchFamily="18" charset="0"/>
              </a:rPr>
              <a:t>Mảnh đường hình nhữ nhật đen nhánh hiện lên, thay thế cho cái ổ gà quái ác lúc trước. Thư say sưa ngắm miếng vá hình chữ nhật, thơm mùi nhựa đường hăng hắc ấy, rồi ôm cổ mẹ:</a:t>
            </a:r>
          </a:p>
          <a:p>
            <a:pPr algn="just"/>
            <a:r>
              <a:rPr lang="vi-VN" sz="1800">
                <a:solidFill>
                  <a:srgbClr val="000000"/>
                </a:solidFill>
                <a:latin typeface="Times New Roman" panose="02020603050405020304" pitchFamily="18" charset="0"/>
                <a:cs typeface="Times New Roman" panose="02020603050405020304" pitchFamily="18" charset="0"/>
              </a:rPr>
              <a:t>      - Đẹp quá! Mẹ vá đường cũng khéo như vá áo ấy!</a:t>
            </a:r>
          </a:p>
          <a:p>
            <a:pPr algn="just"/>
            <a:r>
              <a:rPr lang="vi-VN" sz="1800">
                <a:solidFill>
                  <a:srgbClr val="000000"/>
                </a:solidFill>
                <a:latin typeface="Times New Roman" panose="02020603050405020304" pitchFamily="18" charset="0"/>
                <a:cs typeface="Times New Roman" panose="02020603050405020304" pitchFamily="18" charset="0"/>
              </a:rPr>
              <a:t>      Bác Tâm đứng lên, vươn vai mấy cái liền. Bác nhéo mắt nhìn mặt đường. Nắng chói chang. Một nụ cười làm rạng rỡ khuôn mặt bác.</a:t>
            </a:r>
            <a:endParaRPr lang="en-US" sz="1800">
              <a:solidFill>
                <a:srgbClr val="000000"/>
              </a:solidFill>
              <a:latin typeface="Times New Roman" panose="02020603050405020304" pitchFamily="18" charset="0"/>
              <a:cs typeface="Times New Roman" panose="02020603050405020304" pitchFamily="18" charset="0"/>
            </a:endParaRPr>
          </a:p>
          <a:p>
            <a:pPr algn="just"/>
            <a:endParaRPr lang="vi-VN" sz="1800">
              <a:solidFill>
                <a:srgbClr val="000000"/>
              </a:solidFill>
              <a:latin typeface="Times New Roman" panose="02020603050405020304" pitchFamily="18" charset="0"/>
              <a:cs typeface="Times New Roman" panose="02020603050405020304" pitchFamily="18" charset="0"/>
            </a:endParaRPr>
          </a:p>
          <a:p>
            <a:pPr algn="r"/>
            <a:r>
              <a:rPr lang="vi-VN" sz="1800">
                <a:solidFill>
                  <a:srgbClr val="000000"/>
                </a:solidFill>
                <a:latin typeface="Times New Roman" panose="02020603050405020304" pitchFamily="18" charset="0"/>
                <a:cs typeface="Times New Roman" panose="02020603050405020304" pitchFamily="18" charset="0"/>
              </a:rPr>
              <a:t>Theo Nguyễn Thị Xuyến</a:t>
            </a:r>
          </a:p>
        </p:txBody>
      </p:sp>
    </p:spTree>
    <p:extLst>
      <p:ext uri="{BB962C8B-B14F-4D97-AF65-F5344CB8AC3E}">
        <p14:creationId xmlns:p14="http://schemas.microsoft.com/office/powerpoint/2010/main" val="3338178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grpSp>
        <p:nvGrpSpPr>
          <p:cNvPr id="25" name="Group 24">
            <a:extLst>
              <a:ext uri="{FF2B5EF4-FFF2-40B4-BE49-F238E27FC236}">
                <a16:creationId xmlns:a16="http://schemas.microsoft.com/office/drawing/2014/main" id="{C006C0DB-D553-4CA1-83EF-6535C61B22CA}"/>
              </a:ext>
            </a:extLst>
          </p:cNvPr>
          <p:cNvGrpSpPr/>
          <p:nvPr/>
        </p:nvGrpSpPr>
        <p:grpSpPr>
          <a:xfrm>
            <a:off x="335967" y="57677"/>
            <a:ext cx="3598079" cy="1395569"/>
            <a:chOff x="335967" y="57677"/>
            <a:chExt cx="3598079" cy="1395569"/>
          </a:xfrm>
        </p:grpSpPr>
        <p:pic>
          <p:nvPicPr>
            <p:cNvPr id="10" name="Picture 8">
              <a:extLst>
                <a:ext uri="{FF2B5EF4-FFF2-40B4-BE49-F238E27FC236}">
                  <a16:creationId xmlns:a16="http://schemas.microsoft.com/office/drawing/2014/main" id="{E475DF5E-2665-42ED-B660-8A56F8CF5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967" y="440864"/>
              <a:ext cx="3598079" cy="1012382"/>
            </a:xfrm>
            <a:prstGeom prst="rect">
              <a:avLst/>
            </a:prstGeom>
          </p:spPr>
        </p:pic>
        <p:sp>
          <p:nvSpPr>
            <p:cNvPr id="14" name="TextBox 13">
              <a:extLst>
                <a:ext uri="{FF2B5EF4-FFF2-40B4-BE49-F238E27FC236}">
                  <a16:creationId xmlns:a16="http://schemas.microsoft.com/office/drawing/2014/main" id="{69409D0F-A183-4BB8-99BB-6FB21EF381DC}"/>
                </a:ext>
              </a:extLst>
            </p:cNvPr>
            <p:cNvSpPr txBox="1"/>
            <p:nvPr/>
          </p:nvSpPr>
          <p:spPr>
            <a:xfrm>
              <a:off x="601785" y="697287"/>
              <a:ext cx="3031009" cy="423834"/>
            </a:xfrm>
            <a:prstGeom prst="rect">
              <a:avLst/>
            </a:prstGeom>
            <a:noFill/>
          </p:spPr>
          <p:txBody>
            <a:bodyPr wrap="square">
              <a:spAutoFit/>
            </a:bodyPr>
            <a:lstStyle/>
            <a:p>
              <a:pPr marL="0" marR="0">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Bác Tâm … loang ra mãi.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35B43510-2E23-460A-AD48-C77C1CEC7589}"/>
                </a:ext>
              </a:extLst>
            </p:cNvPr>
            <p:cNvPicPr>
              <a:picLocks noChangeAspect="1"/>
            </p:cNvPicPr>
            <p:nvPr/>
          </p:nvPicPr>
          <p:blipFill>
            <a:blip r:embed="rId6"/>
            <a:stretch>
              <a:fillRect/>
            </a:stretch>
          </p:blipFill>
          <p:spPr>
            <a:xfrm>
              <a:off x="1310692" y="57677"/>
              <a:ext cx="1804572" cy="859611"/>
            </a:xfrm>
            <a:prstGeom prst="rect">
              <a:avLst/>
            </a:prstGeom>
          </p:spPr>
        </p:pic>
      </p:grpSp>
      <p:grpSp>
        <p:nvGrpSpPr>
          <p:cNvPr id="26" name="Group 25">
            <a:extLst>
              <a:ext uri="{FF2B5EF4-FFF2-40B4-BE49-F238E27FC236}">
                <a16:creationId xmlns:a16="http://schemas.microsoft.com/office/drawing/2014/main" id="{95706E54-7277-4E79-B0E0-677AC94D6A80}"/>
              </a:ext>
            </a:extLst>
          </p:cNvPr>
          <p:cNvGrpSpPr/>
          <p:nvPr/>
        </p:nvGrpSpPr>
        <p:grpSpPr>
          <a:xfrm>
            <a:off x="335967" y="1324333"/>
            <a:ext cx="3729213" cy="1376467"/>
            <a:chOff x="335967" y="1324333"/>
            <a:chExt cx="3729213" cy="1376467"/>
          </a:xfrm>
        </p:grpSpPr>
        <p:pic>
          <p:nvPicPr>
            <p:cNvPr id="11" name="Picture 8">
              <a:extLst>
                <a:ext uri="{FF2B5EF4-FFF2-40B4-BE49-F238E27FC236}">
                  <a16:creationId xmlns:a16="http://schemas.microsoft.com/office/drawing/2014/main" id="{6F970403-4C99-4AAB-BEA9-62CC2FE4E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5967" y="1688418"/>
              <a:ext cx="3598079" cy="1012382"/>
            </a:xfrm>
            <a:prstGeom prst="rect">
              <a:avLst/>
            </a:prstGeom>
          </p:spPr>
        </p:pic>
        <p:sp>
          <p:nvSpPr>
            <p:cNvPr id="21" name="TextBox 20">
              <a:extLst>
                <a:ext uri="{FF2B5EF4-FFF2-40B4-BE49-F238E27FC236}">
                  <a16:creationId xmlns:a16="http://schemas.microsoft.com/office/drawing/2014/main" id="{2A8ED602-8988-4D8E-A691-4320F0BA7908}"/>
                </a:ext>
              </a:extLst>
            </p:cNvPr>
            <p:cNvSpPr txBox="1"/>
            <p:nvPr/>
          </p:nvSpPr>
          <p:spPr>
            <a:xfrm>
              <a:off x="710612" y="1936635"/>
              <a:ext cx="3354568" cy="417871"/>
            </a:xfrm>
            <a:prstGeom prst="rect">
              <a:avLst/>
            </a:prstGeom>
            <a:noFill/>
          </p:spPr>
          <p:txBody>
            <a:bodyPr wrap="square">
              <a:spAutoFit/>
            </a:bodyPr>
            <a:lstStyle>
              <a:defPPr>
                <a:defRPr lang="zh-CN"/>
              </a:defPPr>
              <a:lvl1pPr marR="0">
                <a:lnSpc>
                  <a:spcPct val="115000"/>
                </a:lnSpc>
                <a:spcBef>
                  <a:spcPts val="0"/>
                </a:spcBef>
                <a:spcAft>
                  <a:spcPts val="0"/>
                </a:spcAft>
                <a:defRPr sz="20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vi-VN"/>
                <a:t>Mảng đường … vá áo ấy.</a:t>
              </a:r>
            </a:p>
          </p:txBody>
        </p:sp>
        <p:pic>
          <p:nvPicPr>
            <p:cNvPr id="23" name="Picture 22">
              <a:extLst>
                <a:ext uri="{FF2B5EF4-FFF2-40B4-BE49-F238E27FC236}">
                  <a16:creationId xmlns:a16="http://schemas.microsoft.com/office/drawing/2014/main" id="{F2172C9F-816F-4AD4-9E43-636F2F92736B}"/>
                </a:ext>
              </a:extLst>
            </p:cNvPr>
            <p:cNvPicPr>
              <a:picLocks noChangeAspect="1"/>
            </p:cNvPicPr>
            <p:nvPr/>
          </p:nvPicPr>
          <p:blipFill>
            <a:blip r:embed="rId7"/>
            <a:stretch>
              <a:fillRect/>
            </a:stretch>
          </p:blipFill>
          <p:spPr>
            <a:xfrm>
              <a:off x="1300572" y="1324333"/>
              <a:ext cx="1804572" cy="859611"/>
            </a:xfrm>
            <a:prstGeom prst="rect">
              <a:avLst/>
            </a:prstGeom>
          </p:spPr>
        </p:pic>
      </p:grpSp>
      <p:grpSp>
        <p:nvGrpSpPr>
          <p:cNvPr id="27" name="Group 26">
            <a:extLst>
              <a:ext uri="{FF2B5EF4-FFF2-40B4-BE49-F238E27FC236}">
                <a16:creationId xmlns:a16="http://schemas.microsoft.com/office/drawing/2014/main" id="{96268913-F1CA-4BC1-A9B1-4FE0A165208E}"/>
              </a:ext>
            </a:extLst>
          </p:cNvPr>
          <p:cNvGrpSpPr/>
          <p:nvPr/>
        </p:nvGrpSpPr>
        <p:grpSpPr>
          <a:xfrm>
            <a:off x="413939" y="2553873"/>
            <a:ext cx="3598079" cy="1414799"/>
            <a:chOff x="413939" y="2553873"/>
            <a:chExt cx="3598079" cy="1414799"/>
          </a:xfrm>
        </p:grpSpPr>
        <p:pic>
          <p:nvPicPr>
            <p:cNvPr id="12" name="Picture 8">
              <a:extLst>
                <a:ext uri="{FF2B5EF4-FFF2-40B4-BE49-F238E27FC236}">
                  <a16:creationId xmlns:a16="http://schemas.microsoft.com/office/drawing/2014/main" id="{2F91431D-BFCC-404C-8643-B38A5D5732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939" y="2956290"/>
              <a:ext cx="3598079" cy="1012382"/>
            </a:xfrm>
            <a:prstGeom prst="rect">
              <a:avLst/>
            </a:prstGeom>
          </p:spPr>
        </p:pic>
        <p:sp>
          <p:nvSpPr>
            <p:cNvPr id="15" name="TextBox 14">
              <a:extLst>
                <a:ext uri="{FF2B5EF4-FFF2-40B4-BE49-F238E27FC236}">
                  <a16:creationId xmlns:a16="http://schemas.microsoft.com/office/drawing/2014/main" id="{A32E07A0-6E69-4A51-924A-964DB4D85E51}"/>
                </a:ext>
              </a:extLst>
            </p:cNvPr>
            <p:cNvSpPr txBox="1"/>
            <p:nvPr/>
          </p:nvSpPr>
          <p:spPr>
            <a:xfrm>
              <a:off x="774483" y="3091248"/>
              <a:ext cx="2876990" cy="771814"/>
            </a:xfrm>
            <a:prstGeom prst="rect">
              <a:avLst/>
            </a:prstGeom>
            <a:noFill/>
          </p:spPr>
          <p:txBody>
            <a:bodyPr wrap="square">
              <a:spAutoFit/>
            </a:bodyPr>
            <a:lstStyle/>
            <a:p>
              <a:pPr marL="0" marR="0" algn="ctr">
                <a:lnSpc>
                  <a:spcPct val="115000"/>
                </a:lnSpc>
                <a:spcBef>
                  <a:spcPts val="0"/>
                </a:spcBef>
                <a:spcAft>
                  <a:spcPts val="0"/>
                </a:spcAft>
              </a:pPr>
              <a:r>
                <a:rPr lang="en-US" sz="2000" b="1">
                  <a:latin typeface="Times New Roman" panose="02020603050405020304" pitchFamily="18" charset="0"/>
                  <a:cs typeface="Times New Roman" panose="02020603050405020304" pitchFamily="18" charset="0"/>
                </a:rPr>
                <a:t>Bác Tâm đứng lên … khuôn mặt bác.</a:t>
              </a:r>
            </a:p>
          </p:txBody>
        </p:sp>
        <p:pic>
          <p:nvPicPr>
            <p:cNvPr id="24" name="Picture 23">
              <a:extLst>
                <a:ext uri="{FF2B5EF4-FFF2-40B4-BE49-F238E27FC236}">
                  <a16:creationId xmlns:a16="http://schemas.microsoft.com/office/drawing/2014/main" id="{10530241-8F5B-4770-8503-CD08ED96291F}"/>
                </a:ext>
              </a:extLst>
            </p:cNvPr>
            <p:cNvPicPr>
              <a:picLocks noChangeAspect="1"/>
            </p:cNvPicPr>
            <p:nvPr/>
          </p:nvPicPr>
          <p:blipFill>
            <a:blip r:embed="rId8"/>
            <a:stretch>
              <a:fillRect/>
            </a:stretch>
          </p:blipFill>
          <p:spPr>
            <a:xfrm>
              <a:off x="1367185" y="2553873"/>
              <a:ext cx="1804572" cy="859611"/>
            </a:xfrm>
            <a:prstGeom prst="rect">
              <a:avLst/>
            </a:prstGeom>
          </p:spPr>
        </p:pic>
      </p:grpSp>
      <p:sp>
        <p:nvSpPr>
          <p:cNvPr id="28" name="Rectangle: Rounded Corners 27">
            <a:extLst>
              <a:ext uri="{FF2B5EF4-FFF2-40B4-BE49-F238E27FC236}">
                <a16:creationId xmlns:a16="http://schemas.microsoft.com/office/drawing/2014/main" id="{C08ABCDE-87E0-4441-B580-C074258D0FB5}"/>
              </a:ext>
            </a:extLst>
          </p:cNvPr>
          <p:cNvSpPr/>
          <p:nvPr/>
        </p:nvSpPr>
        <p:spPr>
          <a:xfrm>
            <a:off x="4979650" y="179735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a:t>
            </a:r>
            <a:r>
              <a:rPr lang="en-US" sz="2000" b="1">
                <a:solidFill>
                  <a:schemeClr val="tx1">
                    <a:lumMod val="95000"/>
                    <a:lumOff val="5000"/>
                  </a:schemeClr>
                </a:solidFill>
                <a:latin typeface="+mj-lt"/>
              </a:rPr>
              <a:t>kết quả lao động của bác Tâm.</a:t>
            </a:r>
          </a:p>
        </p:txBody>
      </p:sp>
      <p:sp>
        <p:nvSpPr>
          <p:cNvPr id="29" name="Rectangle: Rounded Corners 28">
            <a:extLst>
              <a:ext uri="{FF2B5EF4-FFF2-40B4-BE49-F238E27FC236}">
                <a16:creationId xmlns:a16="http://schemas.microsoft.com/office/drawing/2014/main" id="{F37B6C9F-8CA1-4F3E-A87B-21C8D5646B8F}"/>
              </a:ext>
            </a:extLst>
          </p:cNvPr>
          <p:cNvSpPr/>
          <p:nvPr/>
        </p:nvSpPr>
        <p:spPr>
          <a:xfrm>
            <a:off x="4960154" y="52548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đang vá đường</a:t>
            </a:r>
            <a:r>
              <a:rPr lang="en-US" sz="2000" b="1">
                <a:solidFill>
                  <a:schemeClr val="tx1">
                    <a:lumMod val="95000"/>
                    <a:lumOff val="5000"/>
                  </a:schemeClr>
                </a:solidFill>
                <a:latin typeface="+mj-lt"/>
              </a:rPr>
              <a:t>.</a:t>
            </a:r>
          </a:p>
        </p:txBody>
      </p:sp>
      <p:sp>
        <p:nvSpPr>
          <p:cNvPr id="30" name="Rectangle: Rounded Corners 29">
            <a:extLst>
              <a:ext uri="{FF2B5EF4-FFF2-40B4-BE49-F238E27FC236}">
                <a16:creationId xmlns:a16="http://schemas.microsoft.com/office/drawing/2014/main" id="{CC12F074-92A8-43E5-A4FE-38CFE66ABD5A}"/>
              </a:ext>
            </a:extLst>
          </p:cNvPr>
          <p:cNvSpPr/>
          <p:nvPr/>
        </p:nvSpPr>
        <p:spPr>
          <a:xfrm>
            <a:off x="4989247" y="3032618"/>
            <a:ext cx="4076541" cy="1156610"/>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a:t>
            </a:r>
            <a:r>
              <a:rPr lang="en-US" sz="2000" b="1">
                <a:solidFill>
                  <a:schemeClr val="tx1">
                    <a:lumMod val="95000"/>
                    <a:lumOff val="5000"/>
                  </a:schemeClr>
                </a:solidFill>
                <a:latin typeface="+mj-lt"/>
              </a:rPr>
              <a:t>đứng trước mảng đường đã vá xong.</a:t>
            </a:r>
          </a:p>
        </p:txBody>
      </p:sp>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38975" t="33336" r="25938" b="20164"/>
          <a:stretch/>
        </p:blipFill>
        <p:spPr>
          <a:xfrm>
            <a:off x="3101001" y="3148522"/>
            <a:ext cx="2391528" cy="1782777"/>
          </a:xfrm>
          <a:prstGeom prst="rect">
            <a:avLst/>
          </a:prstGeom>
        </p:spPr>
      </p:pic>
    </p:spTree>
    <p:extLst>
      <p:ext uri="{BB962C8B-B14F-4D97-AF65-F5344CB8AC3E}">
        <p14:creationId xmlns:p14="http://schemas.microsoft.com/office/powerpoint/2010/main" val="37463552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sp>
        <p:nvSpPr>
          <p:cNvPr id="19" name="Rectangle: Rounded Corners 18">
            <a:extLst>
              <a:ext uri="{FF2B5EF4-FFF2-40B4-BE49-F238E27FC236}">
                <a16:creationId xmlns:a16="http://schemas.microsoft.com/office/drawing/2014/main" id="{97668151-48B8-41DA-8E0F-38AD672FB73B}"/>
              </a:ext>
            </a:extLst>
          </p:cNvPr>
          <p:cNvSpPr/>
          <p:nvPr/>
        </p:nvSpPr>
        <p:spPr>
          <a:xfrm>
            <a:off x="1366349" y="100187"/>
            <a:ext cx="6682498" cy="627046"/>
          </a:xfrm>
          <a:prstGeom prst="roundRect">
            <a:avLst/>
          </a:prstGeom>
          <a:solidFill>
            <a:schemeClr val="accent6">
              <a:lumMod val="20000"/>
              <a:lumOff val="80000"/>
            </a:schemeClr>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lumMod val="95000"/>
                    <a:lumOff val="5000"/>
                  </a:schemeClr>
                </a:solidFill>
                <a:latin typeface="Times New Roman" panose="02020603050405020304" pitchFamily="18" charset="0"/>
                <a:cs typeface="Times New Roman" panose="02020603050405020304" pitchFamily="18" charset="0"/>
              </a:rPr>
              <a:t>C</a:t>
            </a:r>
            <a:r>
              <a:rPr lang="vi-VN" sz="2400" b="1">
                <a:solidFill>
                  <a:schemeClr val="tx1">
                    <a:lumMod val="95000"/>
                    <a:lumOff val="5000"/>
                  </a:schemeClr>
                </a:solidFill>
                <a:latin typeface="Times New Roman" panose="02020603050405020304" pitchFamily="18" charset="0"/>
                <a:cs typeface="Times New Roman" panose="02020603050405020304" pitchFamily="18" charset="0"/>
              </a:rPr>
              <a:t>hi tiết tả hoạt động của bác Tâm trong bài văn</a:t>
            </a:r>
            <a:r>
              <a:rPr lang="en-US" sz="2400" b="1">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29522816-C759-46E1-B3FF-A19FC91BBB8A}"/>
              </a:ext>
            </a:extLst>
          </p:cNvPr>
          <p:cNvSpPr txBox="1"/>
          <p:nvPr/>
        </p:nvSpPr>
        <p:spPr>
          <a:xfrm>
            <a:off x="1230483" y="1591359"/>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Tay phải cầm búa, tay trái xếp rất khéo những viên đá bọc nhựa đường đen nhánh</a:t>
            </a:r>
          </a:p>
        </p:txBody>
      </p:sp>
      <p:sp>
        <p:nvSpPr>
          <p:cNvPr id="32" name="TextBox 31">
            <a:extLst>
              <a:ext uri="{FF2B5EF4-FFF2-40B4-BE49-F238E27FC236}">
                <a16:creationId xmlns:a16="http://schemas.microsoft.com/office/drawing/2014/main" id="{4C985103-2996-4641-A364-385D4A31DFDC}"/>
              </a:ext>
            </a:extLst>
          </p:cNvPr>
          <p:cNvSpPr txBox="1"/>
          <p:nvPr/>
        </p:nvSpPr>
        <p:spPr>
          <a:xfrm>
            <a:off x="1230483" y="2571750"/>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đập búa đều đều xuống những viên đá, hai tay đưa lên hạ xuống nhịp nhàng.</a:t>
            </a:r>
          </a:p>
        </p:txBody>
      </p:sp>
      <p:sp>
        <p:nvSpPr>
          <p:cNvPr id="33" name="TextBox 32">
            <a:extLst>
              <a:ext uri="{FF2B5EF4-FFF2-40B4-BE49-F238E27FC236}">
                <a16:creationId xmlns:a16="http://schemas.microsoft.com/office/drawing/2014/main" id="{6DFD5AB3-21C7-4E6C-AD3F-B64C85BC4AC3}"/>
              </a:ext>
            </a:extLst>
          </p:cNvPr>
          <p:cNvSpPr txBox="1"/>
          <p:nvPr/>
        </p:nvSpPr>
        <p:spPr>
          <a:xfrm>
            <a:off x="1230483" y="3652874"/>
            <a:ext cx="4957666" cy="400110"/>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đứng lên, vươn vai mấy cái liền.</a:t>
            </a:r>
          </a:p>
        </p:txBody>
      </p:sp>
      <p:pic>
        <p:nvPicPr>
          <p:cNvPr id="43" name="Picture 2">
            <a:extLst>
              <a:ext uri="{FF2B5EF4-FFF2-40B4-BE49-F238E27FC236}">
                <a16:creationId xmlns:a16="http://schemas.microsoft.com/office/drawing/2014/main" id="{8B8520DA-5E02-448E-A6B5-85DC7C92A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0000">
            <a:off x="253160" y="1395601"/>
            <a:ext cx="781564" cy="1173080"/>
          </a:xfrm>
          <a:prstGeom prst="rect">
            <a:avLst/>
          </a:prstGeom>
        </p:spPr>
      </p:pic>
      <p:pic>
        <p:nvPicPr>
          <p:cNvPr id="44" name="Picture 3">
            <a:extLst>
              <a:ext uri="{FF2B5EF4-FFF2-40B4-BE49-F238E27FC236}">
                <a16:creationId xmlns:a16="http://schemas.microsoft.com/office/drawing/2014/main" id="{7D95E774-FC6C-402B-9721-8136362C2F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200000">
            <a:off x="253158" y="2338707"/>
            <a:ext cx="781565" cy="1173081"/>
          </a:xfrm>
          <a:prstGeom prst="rect">
            <a:avLst/>
          </a:prstGeom>
        </p:spPr>
      </p:pic>
      <p:pic>
        <p:nvPicPr>
          <p:cNvPr id="45" name="Picture 4">
            <a:extLst>
              <a:ext uri="{FF2B5EF4-FFF2-40B4-BE49-F238E27FC236}">
                <a16:creationId xmlns:a16="http://schemas.microsoft.com/office/drawing/2014/main" id="{8D60E708-A840-4F74-ABA1-236EEF85B6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253158" y="3281815"/>
            <a:ext cx="781565" cy="1173081"/>
          </a:xfrm>
          <a:prstGeom prst="rect">
            <a:avLst/>
          </a:prstGeom>
        </p:spPr>
      </p:pic>
      <p:pic>
        <p:nvPicPr>
          <p:cNvPr id="7" name="图片 6"/>
          <p:cNvPicPr>
            <a:picLocks noChangeAspect="1"/>
          </p:cNvPicPr>
          <p:nvPr/>
        </p:nvPicPr>
        <p:blipFill rotWithShape="1">
          <a:blip r:embed="rId10">
            <a:extLst>
              <a:ext uri="{28A0092B-C50C-407E-A947-70E740481C1C}">
                <a14:useLocalDpi xmlns:a14="http://schemas.microsoft.com/office/drawing/2010/main" val="0"/>
              </a:ext>
            </a:extLst>
          </a:blip>
          <a:srcRect l="38975" t="33336" r="25938" b="20164"/>
          <a:stretch/>
        </p:blipFill>
        <p:spPr>
          <a:xfrm>
            <a:off x="5755894" y="2638357"/>
            <a:ext cx="3388106" cy="2525681"/>
          </a:xfrm>
          <a:prstGeom prst="rect">
            <a:avLst/>
          </a:prstGeom>
        </p:spPr>
      </p:pic>
    </p:spTree>
    <p:extLst>
      <p:ext uri="{BB962C8B-B14F-4D97-AF65-F5344CB8AC3E}">
        <p14:creationId xmlns:p14="http://schemas.microsoft.com/office/powerpoint/2010/main" val="3088350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05A85E9-4753-456A-90D4-DE1DFA2FC95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Administrator\Desktop"/>
  <p:tag name="ISPRING_PRESENTATION_TITLE" val="588476007cea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885</Words>
  <Application>Microsoft Macintosh PowerPoint</Application>
  <PresentationFormat>On-screen Show (16:9)</PresentationFormat>
  <Paragraphs>52</Paragraphs>
  <Slides>16</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等线</vt:lpstr>
      <vt:lpstr>微软雅黑</vt:lpstr>
      <vt:lpstr>宋体</vt:lpstr>
      <vt:lpstr>Arial</vt:lpstr>
      <vt:lpstr>Bebas Neue</vt:lpstr>
      <vt:lpstr>Calibri</vt:lpstr>
      <vt:lpstr>Karla</vt:lpstr>
      <vt:lpstr>Love Ya Like A Sister</vt:lpstr>
      <vt:lpstr>Times New Roman</vt:lpstr>
      <vt:lpstr>UVN Banh Mi</vt:lpstr>
      <vt:lpstr>印品黑体</vt:lpstr>
      <vt:lpstr>Office 主题​​</vt:lpstr>
      <vt:lpstr>www.33ppt.com ​​</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Võ Thị Tuyết Mai</dc:creator>
  <cp:lastModifiedBy>Microsoft Office User</cp:lastModifiedBy>
  <cp:revision>33</cp:revision>
  <dcterms:created xsi:type="dcterms:W3CDTF">2016-12-25T02:27:54Z</dcterms:created>
  <dcterms:modified xsi:type="dcterms:W3CDTF">2021-12-17T13:37:43Z</dcterms:modified>
</cp:coreProperties>
</file>