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8" r:id="rId2"/>
    <p:sldId id="323" r:id="rId3"/>
    <p:sldId id="325" r:id="rId4"/>
    <p:sldId id="326" r:id="rId5"/>
    <p:sldId id="327" r:id="rId6"/>
    <p:sldId id="330" r:id="rId7"/>
    <p:sldId id="329" r:id="rId8"/>
    <p:sldId id="341" r:id="rId9"/>
    <p:sldId id="290" r:id="rId10"/>
    <p:sldId id="291" r:id="rId11"/>
    <p:sldId id="331" r:id="rId12"/>
    <p:sldId id="332" r:id="rId13"/>
    <p:sldId id="292" r:id="rId14"/>
    <p:sldId id="334" r:id="rId15"/>
    <p:sldId id="337" r:id="rId16"/>
    <p:sldId id="313" r:id="rId17"/>
    <p:sldId id="335" r:id="rId18"/>
    <p:sldId id="338" r:id="rId19"/>
    <p:sldId id="339" r:id="rId20"/>
    <p:sldId id="336" r:id="rId21"/>
    <p:sldId id="340" r:id="rId2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0066"/>
    <a:srgbClr val="FF66FF"/>
    <a:srgbClr val="FF99FF"/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印品黑体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印品黑体" panose="00000500000000000000" pitchFamily="2" charset="-122"/>
                <a:ea typeface="宋体" panose="02010600030101010101" pitchFamily="2" charset="-122"/>
              </a:rPr>
              <a:pPr/>
              <a:t>8</a:t>
            </a:fld>
            <a:endParaRPr lang="zh-CN" altLang="en-US" sz="1200" dirty="0"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4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78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印品黑体" panose="00000500000000000000" pitchFamily="2" charset="-122"/>
                <a:ea typeface="宋体" panose="02010600030101010101" pitchFamily="2" charset="-122"/>
              </a:rPr>
              <a:pPr/>
              <a:t>20</a:t>
            </a:fld>
            <a:endParaRPr lang="zh-CN" altLang="en-US" sz="1200" dirty="0"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46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gi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1.jpeg"/><Relationship Id="rId17" Type="http://schemas.openxmlformats.org/officeDocument/2006/relationships/image" Target="../media/image20.gif"/><Relationship Id="rId2" Type="http://schemas.openxmlformats.org/officeDocument/2006/relationships/audio" Target="../media/audio2.wav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.jpeg"/><Relationship Id="rId5" Type="http://schemas.openxmlformats.org/officeDocument/2006/relationships/image" Target="../media/image15.gif"/><Relationship Id="rId15" Type="http://schemas.openxmlformats.org/officeDocument/2006/relationships/image" Target="../media/image18.jpeg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.jpeg"/><Relationship Id="rId5" Type="http://schemas.openxmlformats.org/officeDocument/2006/relationships/image" Target="../media/image21.gif"/><Relationship Id="rId15" Type="http://schemas.openxmlformats.org/officeDocument/2006/relationships/image" Target="../media/image19.jpeg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9.jpeg"/><Relationship Id="rId12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8.jpeg"/><Relationship Id="rId5" Type="http://schemas.openxmlformats.org/officeDocument/2006/relationships/image" Target="../media/image21.gif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9.jpeg"/><Relationship Id="rId12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19.jpeg"/><Relationship Id="rId5" Type="http://schemas.openxmlformats.org/officeDocument/2006/relationships/image" Target="../media/image22.gif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3.jpeg"/><Relationship Id="rId4" Type="http://schemas.openxmlformats.org/officeDocument/2006/relationships/audio" Target="../media/audio4.wav"/><Relationship Id="rId9" Type="http://schemas.openxmlformats.org/officeDocument/2006/relationships/image" Target="../media/image9.jpeg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0" y="3017961"/>
            <a:ext cx="1737410" cy="197313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16582" y="610580"/>
            <a:ext cx="6956756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455750" y="1384851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u="sng" dirty="0">
                <a:solidFill>
                  <a:schemeClr val="tx1"/>
                </a:solidFill>
                <a:latin typeface="UTM Arruba KT" panose="02040603050506020204" pitchFamily="18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7564" y="1459971"/>
            <a:ext cx="8290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u="sng" dirty="0" err="1" smtClean="0">
                <a:latin typeface="UTM Arruba KT" panose="02040603050506020204" pitchFamily="18" charset="0"/>
                <a:ea typeface="印品黑体" panose="00000500000000000000" pitchFamily="2" charset="-122"/>
              </a:rPr>
              <a:t>Toán</a:t>
            </a:r>
            <a:endParaRPr lang="zh-CN" altLang="en-US" sz="2500" u="sng" dirty="0">
              <a:latin typeface="UTM Arruba KT" panose="020406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9791" y="2071363"/>
            <a:ext cx="6239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Chia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nhiên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cho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nhiên</a:t>
            </a:r>
            <a:endParaRPr lang="en-US" altLang="zh-CN" sz="2900" b="1" dirty="0" smtClean="0">
              <a:solidFill>
                <a:srgbClr val="FF0000"/>
              </a:solidFill>
              <a:latin typeface="SVN-Victoria" panose="02000503000000020003" pitchFamily="2" charset="0"/>
              <a:ea typeface="印品黑体" panose="00000500000000000000" pitchFamily="2" charset="-122"/>
            </a:endParaRPr>
          </a:p>
          <a:p>
            <a:pPr algn="ctr"/>
            <a:r>
              <a:rPr lang="en-US" altLang="zh-CN" sz="2900" b="1" dirty="0" err="1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à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thương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tìm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được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là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thập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phân</a:t>
            </a:r>
            <a:endParaRPr lang="zh-CN" altLang="en-US" sz="2900" b="1" dirty="0">
              <a:solidFill>
                <a:srgbClr val="FF0000"/>
              </a:solidFill>
              <a:latin typeface="SVN-Victoria" panose="02000503000000020003" pitchFamily="2" charset="0"/>
              <a:ea typeface="印品黑体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4756" y="3072562"/>
            <a:ext cx="10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b="1" dirty="0" err="1" smtClean="0">
                <a:latin typeface="SVN-Victoria" panose="02000503000000020003" pitchFamily="2" charset="0"/>
                <a:ea typeface="印品黑体" panose="00000500000000000000" pitchFamily="2" charset="-122"/>
              </a:rPr>
              <a:t>Trang</a:t>
            </a:r>
            <a:r>
              <a:rPr lang="en-US" altLang="zh-CN" sz="1800" b="1" dirty="0" smtClean="0">
                <a:latin typeface="SVN-Victoria" panose="02000503000000020003" pitchFamily="2" charset="0"/>
                <a:ea typeface="印品黑体" panose="00000500000000000000" pitchFamily="2" charset="-122"/>
              </a:rPr>
              <a:t> 67</a:t>
            </a:r>
            <a:endParaRPr lang="zh-CN" altLang="en-US" sz="1800" b="1" dirty="0">
              <a:latin typeface="SVN-Victoria" panose="02000503000000020003" pitchFamily="2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6" name="组合 8"/>
          <p:cNvGrpSpPr/>
          <p:nvPr/>
        </p:nvGrpSpPr>
        <p:grpSpPr>
          <a:xfrm>
            <a:off x="176646" y="-239291"/>
            <a:ext cx="2859116" cy="1773568"/>
            <a:chOff x="-213" y="0"/>
            <a:chExt cx="6629" cy="3581"/>
          </a:xfrm>
        </p:grpSpPr>
        <p:sp>
          <p:nvSpPr>
            <p:cNvPr id="7" name="圆角矩形 7"/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200" b="1" spc="-300">
                  <a:solidFill>
                    <a:srgbClr val="5F7700"/>
                  </a:solidFill>
                  <a:effectLst/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8" name="圆角矩形 5"/>
            <p:cNvSpPr/>
            <p:nvPr/>
          </p:nvSpPr>
          <p:spPr>
            <a:xfrm>
              <a:off x="1365" y="1525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9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10" name="组合 15"/>
          <p:cNvGrpSpPr/>
          <p:nvPr/>
        </p:nvGrpSpPr>
        <p:grpSpPr>
          <a:xfrm>
            <a:off x="2099777" y="916025"/>
            <a:ext cx="5495977" cy="3345449"/>
            <a:chOff x="1020" y="2328"/>
            <a:chExt cx="11012" cy="7804"/>
          </a:xfrm>
        </p:grpSpPr>
        <p:sp>
          <p:nvSpPr>
            <p:cNvPr id="11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3" name="云形 10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500" dirty="0">
                <a:solidFill>
                  <a:srgbClr val="5F7700"/>
                </a:solidFill>
                <a:latin typeface="SVN-Cookie" panose="020B0606040200020203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52219" y="476345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SVN-Cookie" panose="020B0606040200020203" pitchFamily="34" charset="0"/>
              </a:rPr>
              <a:t>Ví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dụ</a:t>
            </a:r>
            <a:r>
              <a:rPr lang="en-US" sz="4000" b="1" dirty="0" smtClean="0">
                <a:latin typeface="SVN-Cookie" panose="020B0606040200020203" pitchFamily="34" charset="0"/>
              </a:rPr>
              <a:t> 1:</a:t>
            </a:r>
            <a:endParaRPr lang="en-US" sz="4000" b="1" dirty="0">
              <a:latin typeface="SVN-Cookie" panose="020B0606040200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7674" y="1300245"/>
            <a:ext cx="45382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latin typeface="SVN-Cookie" panose="020B0606040200020203" pitchFamily="34" charset="0"/>
              </a:rPr>
              <a:t>Một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cái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sân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hình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vuông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có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 smtClean="0">
                <a:latin typeface="SVN-Cookie" panose="020B0606040200020203" pitchFamily="34" charset="0"/>
              </a:rPr>
              <a:t>chu</a:t>
            </a:r>
            <a:r>
              <a:rPr lang="en-US" altLang="zh-CN" sz="3500" dirty="0" smtClean="0">
                <a:latin typeface="SVN-Cookie" panose="020B0606040200020203" pitchFamily="34" charset="0"/>
              </a:rPr>
              <a:t> </a:t>
            </a:r>
            <a:r>
              <a:rPr lang="en-US" altLang="zh-CN" sz="3500" dirty="0">
                <a:latin typeface="SVN-Cookie" panose="020B0606040200020203" pitchFamily="34" charset="0"/>
              </a:rPr>
              <a:t>vi 27m. </a:t>
            </a:r>
            <a:r>
              <a:rPr lang="en-US" altLang="zh-CN" sz="3500" dirty="0" err="1">
                <a:latin typeface="SVN-Cookie" panose="020B0606040200020203" pitchFamily="34" charset="0"/>
              </a:rPr>
              <a:t>Hỏi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cạnh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của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sân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 smtClean="0">
                <a:latin typeface="SVN-Cookie" panose="020B0606040200020203" pitchFamily="34" charset="0"/>
              </a:rPr>
              <a:t>dài</a:t>
            </a:r>
            <a:r>
              <a:rPr lang="en-US" altLang="zh-CN" sz="3500" dirty="0" smtClean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bao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nhiêu</a:t>
            </a:r>
            <a:r>
              <a:rPr lang="en-US" altLang="zh-CN" sz="3500" dirty="0">
                <a:latin typeface="SVN-Cookie" panose="020B0606040200020203" pitchFamily="34" charset="0"/>
              </a:rPr>
              <a:t> </a:t>
            </a:r>
            <a:r>
              <a:rPr lang="en-US" altLang="zh-CN" sz="3500" dirty="0" err="1">
                <a:latin typeface="SVN-Cookie" panose="020B0606040200020203" pitchFamily="34" charset="0"/>
              </a:rPr>
              <a:t>mét</a:t>
            </a:r>
            <a:r>
              <a:rPr lang="en-US" altLang="zh-CN" sz="3500" dirty="0">
                <a:latin typeface="SVN-Cookie" panose="020B0606040200020203" pitchFamily="34" charset="0"/>
              </a:rPr>
              <a:t>? </a:t>
            </a:r>
            <a:endParaRPr lang="zh-CN" altLang="en-US" sz="3500" dirty="0">
              <a:latin typeface="SVN-Cookie" panose="020B0606040200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68798" y="2913808"/>
            <a:ext cx="2254275" cy="2241959"/>
            <a:chOff x="11776779" y="3732627"/>
            <a:chExt cx="3429000" cy="3429000"/>
          </a:xfrm>
        </p:grpSpPr>
        <p:sp>
          <p:nvSpPr>
            <p:cNvPr id="18" name="Oval 17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Oval 18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>
            <a:off x="3536595" y="1794654"/>
            <a:ext cx="2409917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19889" y="2330301"/>
            <a:ext cx="616706" cy="464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245758" y="2297610"/>
            <a:ext cx="2769277" cy="9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245758" y="2330301"/>
            <a:ext cx="2769277" cy="100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897013" y="2882295"/>
            <a:ext cx="1348745" cy="52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898915" y="2842211"/>
            <a:ext cx="1346843" cy="25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42235" y="2808815"/>
            <a:ext cx="32230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008000"/>
                </a:solidFill>
                <a:latin typeface="SVN-Cookie" panose="020B0606040200020203" pitchFamily="34" charset="0"/>
              </a:rPr>
              <a:t>Ta </a:t>
            </a:r>
            <a:r>
              <a:rPr lang="en-US" sz="3500" dirty="0" err="1" smtClean="0">
                <a:solidFill>
                  <a:srgbClr val="008000"/>
                </a:solidFill>
                <a:latin typeface="SVN-Cookie" panose="020B0606040200020203" pitchFamily="34" charset="0"/>
              </a:rPr>
              <a:t>thực</a:t>
            </a:r>
            <a:r>
              <a:rPr lang="en-US" sz="3500" dirty="0" smtClean="0">
                <a:solidFill>
                  <a:srgbClr val="008000"/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rgbClr val="008000"/>
                </a:solidFill>
                <a:latin typeface="SVN-Cookie" panose="020B0606040200020203" pitchFamily="34" charset="0"/>
              </a:rPr>
              <a:t>hiện</a:t>
            </a:r>
            <a:r>
              <a:rPr lang="en-US" sz="3500" dirty="0" smtClean="0">
                <a:solidFill>
                  <a:srgbClr val="008000"/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rgbClr val="008000"/>
                </a:solidFill>
                <a:latin typeface="SVN-Cookie" panose="020B0606040200020203" pitchFamily="34" charset="0"/>
              </a:rPr>
              <a:t>phép</a:t>
            </a:r>
            <a:r>
              <a:rPr lang="en-US" sz="3500" dirty="0" smtClean="0">
                <a:solidFill>
                  <a:srgbClr val="008000"/>
                </a:solidFill>
                <a:latin typeface="SVN-Cookie" panose="020B0606040200020203" pitchFamily="34" charset="0"/>
              </a:rPr>
              <a:t> chia:</a:t>
            </a:r>
          </a:p>
          <a:p>
            <a:r>
              <a:rPr lang="en-US" sz="3500" dirty="0">
                <a:latin typeface="SVN-Cookie" panose="020B0606040200020203" pitchFamily="34" charset="0"/>
              </a:rPr>
              <a:t>	</a:t>
            </a:r>
            <a:r>
              <a:rPr lang="en-US" sz="3500" dirty="0" smtClean="0">
                <a:latin typeface="SVN-Cookie" panose="020B0606040200020203" pitchFamily="34" charset="0"/>
              </a:rPr>
              <a:t>27 : 4 = ?</a:t>
            </a:r>
            <a:endParaRPr lang="en-US" sz="35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3" name="圆角矩形 3"/>
          <p:cNvSpPr/>
          <p:nvPr/>
        </p:nvSpPr>
        <p:spPr>
          <a:xfrm>
            <a:off x="360218" y="443345"/>
            <a:ext cx="8229600" cy="4391891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266573">
            <a:off x="8010894" y="82207"/>
            <a:ext cx="1006070" cy="106392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23617">
            <a:off x="82292" y="4034740"/>
            <a:ext cx="959036" cy="90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349" y="480030"/>
            <a:ext cx="33365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SVN-Cookie" panose="020B0606040200020203" pitchFamily="34" charset="0"/>
              </a:rPr>
              <a:t>Ta </a:t>
            </a:r>
            <a:r>
              <a:rPr lang="en-US" sz="3000" dirty="0" err="1" smtClean="0">
                <a:latin typeface="SVN-Cookie" panose="020B0606040200020203" pitchFamily="34" charset="0"/>
              </a:rPr>
              <a:t>đặt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tính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rồi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làm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như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sau</a:t>
            </a:r>
            <a:r>
              <a:rPr lang="en-US" sz="3000" dirty="0" smtClean="0">
                <a:latin typeface="SVN-Cookie" panose="020B0606040200020203" pitchFamily="34" charset="0"/>
              </a:rPr>
              <a:t>: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2283" y="872689"/>
            <a:ext cx="481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27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97375" y="870042"/>
            <a:ext cx="3545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4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74942" y="993769"/>
            <a:ext cx="0" cy="1449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74942" y="1283234"/>
            <a:ext cx="714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16"/>
          <p:cNvSpPr/>
          <p:nvPr/>
        </p:nvSpPr>
        <p:spPr>
          <a:xfrm>
            <a:off x="4600612" y="1034028"/>
            <a:ext cx="158422" cy="1593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06699" y="857712"/>
            <a:ext cx="31640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27 chia 4 </a:t>
            </a:r>
            <a:r>
              <a:rPr lang="en-US" sz="2100" dirty="0" err="1" smtClean="0">
                <a:latin typeface="SVN-Cookie" panose="020B0606040200020203" pitchFamily="34" charset="0"/>
              </a:rPr>
              <a:t>được</a:t>
            </a:r>
            <a:r>
              <a:rPr lang="en-US" sz="2100" dirty="0" smtClean="0">
                <a:latin typeface="SVN-Cookie" panose="020B0606040200020203" pitchFamily="34" charset="0"/>
              </a:rPr>
              <a:t> 6,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6;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50292" y="1197881"/>
            <a:ext cx="356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6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35510" y="1237083"/>
            <a:ext cx="37443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6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24; 27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24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3;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3.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31230" y="1191567"/>
            <a:ext cx="340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3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39" name="椭圆 19"/>
          <p:cNvSpPr/>
          <p:nvPr/>
        </p:nvSpPr>
        <p:spPr>
          <a:xfrm>
            <a:off x="4656882" y="1698238"/>
            <a:ext cx="158422" cy="159309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2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78415" y="1537816"/>
            <a:ext cx="38048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Để</a:t>
            </a:r>
            <a:r>
              <a:rPr lang="en-US" sz="2100" dirty="0" smtClean="0">
                <a:latin typeface="SVN-Cookie" panose="020B0606040200020203" pitchFamily="34" charset="0"/>
              </a:rPr>
              <a:t> chia </a:t>
            </a:r>
            <a:r>
              <a:rPr lang="en-US" sz="2100" dirty="0" err="1" smtClean="0">
                <a:latin typeface="SVN-Cookie" panose="020B0606040200020203" pitchFamily="34" charset="0"/>
              </a:rPr>
              <a:t>tiếp</a:t>
            </a:r>
            <a:r>
              <a:rPr lang="en-US" sz="2100" dirty="0" smtClean="0">
                <a:latin typeface="SVN-Cookie" panose="020B0606040200020203" pitchFamily="34" charset="0"/>
              </a:rPr>
              <a:t>, ta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dấu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phẩy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vào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bên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phải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</a:p>
          <a:p>
            <a:r>
              <a:rPr lang="en-US" sz="2100" dirty="0" err="1">
                <a:latin typeface="SVN-Cookie" panose="020B0606040200020203" pitchFamily="34" charset="0"/>
              </a:rPr>
              <a:t>d</a:t>
            </a:r>
            <a:r>
              <a:rPr lang="en-US" sz="2100" dirty="0" err="1" smtClean="0">
                <a:latin typeface="SVN-Cookie" panose="020B0606040200020203" pitchFamily="34" charset="0"/>
              </a:rPr>
              <a:t>ấu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phẩy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và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thêm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chữ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0 </a:t>
            </a:r>
            <a:r>
              <a:rPr lang="en-US" sz="2100" dirty="0" err="1" smtClean="0">
                <a:latin typeface="SVN-Cookie" panose="020B0606040200020203" pitchFamily="34" charset="0"/>
              </a:rPr>
              <a:t>vào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bên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phải</a:t>
            </a:r>
            <a:endParaRPr lang="en-US" sz="2100" dirty="0" smtClean="0">
              <a:latin typeface="SVN-Cookie" panose="020B0606040200020203" pitchFamily="34" charset="0"/>
            </a:endParaRPr>
          </a:p>
          <a:p>
            <a:r>
              <a:rPr lang="en-US" sz="2100" dirty="0" err="1">
                <a:latin typeface="SVN-Cookie" panose="020B0606040200020203" pitchFamily="34" charset="0"/>
              </a:rPr>
              <a:t>s</a:t>
            </a:r>
            <a:r>
              <a:rPr lang="en-US" sz="2100" dirty="0" err="1" smtClean="0">
                <a:latin typeface="SVN-Cookie" panose="020B0606040200020203" pitchFamily="34" charset="0"/>
              </a:rPr>
              <a:t>ố</a:t>
            </a:r>
            <a:r>
              <a:rPr lang="en-US" sz="2100" dirty="0" smtClean="0">
                <a:latin typeface="SVN-Cookie" panose="020B0606040200020203" pitchFamily="34" charset="0"/>
              </a:rPr>
              <a:t> 3 </a:t>
            </a:r>
            <a:r>
              <a:rPr lang="en-US" sz="2100" dirty="0" err="1" smtClean="0">
                <a:latin typeface="SVN-Cookie" panose="020B0606040200020203" pitchFamily="34" charset="0"/>
              </a:rPr>
              <a:t>đc</a:t>
            </a:r>
            <a:r>
              <a:rPr lang="en-US" sz="2100" dirty="0" smtClean="0">
                <a:latin typeface="SVN-Cookie" panose="020B0606040200020203" pitchFamily="34" charset="0"/>
              </a:rPr>
              <a:t> 30.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52678" y="1231520"/>
            <a:ext cx="2439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3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7930" y="1191567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3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73880" y="2443523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30 chia 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7,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7;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43516" y="1197881"/>
            <a:ext cx="3804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7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73879" y="2747694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7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28; 30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28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2;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2.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27930" y="1514732"/>
            <a:ext cx="344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2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46" name="椭圆 22"/>
          <p:cNvSpPr/>
          <p:nvPr/>
        </p:nvSpPr>
        <p:spPr>
          <a:xfrm>
            <a:off x="4656882" y="3160675"/>
            <a:ext cx="158422" cy="159309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77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66982" y="3055388"/>
            <a:ext cx="3892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thêm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chữ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0 </a:t>
            </a:r>
            <a:r>
              <a:rPr lang="en-US" sz="2100" dirty="0" err="1" smtClean="0">
                <a:latin typeface="SVN-Cookie" panose="020B0606040200020203" pitchFamily="34" charset="0"/>
              </a:rPr>
              <a:t>vào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bên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phải</a:t>
            </a:r>
            <a:r>
              <a:rPr lang="en-US" sz="2100" dirty="0" smtClean="0">
                <a:latin typeface="SVN-Cookie" panose="020B0606040200020203" pitchFamily="34" charset="0"/>
              </a:rPr>
              <a:t> 2 </a:t>
            </a:r>
            <a:r>
              <a:rPr lang="en-US" sz="2100" dirty="0" err="1" smtClean="0">
                <a:latin typeface="SVN-Cookie" panose="020B0606040200020203" pitchFamily="34" charset="0"/>
              </a:rPr>
              <a:t>được</a:t>
            </a:r>
            <a:r>
              <a:rPr lang="en-US" sz="2100" dirty="0" smtClean="0">
                <a:latin typeface="SVN-Cookie" panose="020B0606040200020203" pitchFamily="34" charset="0"/>
              </a:rPr>
              <a:t> 20; 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34499" y="1500893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3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10987" y="3378865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20 chia 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5,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5;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32882" y="1197404"/>
            <a:ext cx="3804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5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32990" y="3683946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5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20; 20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20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0,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0.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47629" y="1824058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0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31230" y="4004478"/>
            <a:ext cx="27959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Vậy</a:t>
            </a:r>
            <a:r>
              <a:rPr lang="en-US" sz="3000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 27 : 4 = 6,75 (m)</a:t>
            </a:r>
            <a:endParaRPr lang="en-US" sz="3000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19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8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12" grpId="0"/>
      <p:bldP spid="28" grpId="0"/>
      <p:bldP spid="33" grpId="0" animBg="1"/>
      <p:bldP spid="26" grpId="0"/>
      <p:bldP spid="29" grpId="0"/>
      <p:bldP spid="36" grpId="0"/>
      <p:bldP spid="37" grpId="0"/>
      <p:bldP spid="39" grpId="0" animBg="1"/>
      <p:bldP spid="40" grpId="0"/>
      <p:bldP spid="31" grpId="0"/>
      <p:bldP spid="41" grpId="0"/>
      <p:bldP spid="42" grpId="0"/>
      <p:bldP spid="43" grpId="0"/>
      <p:bldP spid="44" grpId="0"/>
      <p:bldP spid="45" grpId="0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3" name="圆角矩形 3"/>
          <p:cNvSpPr/>
          <p:nvPr/>
        </p:nvSpPr>
        <p:spPr>
          <a:xfrm>
            <a:off x="360217" y="443345"/>
            <a:ext cx="8459941" cy="4391891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66573">
            <a:off x="8085629" y="69721"/>
            <a:ext cx="1006070" cy="106392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23617">
            <a:off x="82292" y="4034740"/>
            <a:ext cx="959036" cy="90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074" y="1155138"/>
            <a:ext cx="4257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SVN-Cookie" panose="020B0606040200020203" pitchFamily="34" charset="0"/>
              </a:rPr>
              <a:t>Phép</a:t>
            </a:r>
            <a:r>
              <a:rPr lang="en-US" sz="3000" dirty="0" smtClean="0">
                <a:latin typeface="SVN-Cookie" panose="020B0606040200020203" pitchFamily="34" charset="0"/>
              </a:rPr>
              <a:t> chia </a:t>
            </a:r>
            <a:r>
              <a:rPr lang="en-US" sz="3000" dirty="0" err="1" smtClean="0">
                <a:latin typeface="SVN-Cookie" panose="020B0606040200020203" pitchFamily="34" charset="0"/>
              </a:rPr>
              <a:t>này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có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số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bị</a:t>
            </a:r>
            <a:r>
              <a:rPr lang="en-US" sz="3000" dirty="0" smtClean="0">
                <a:latin typeface="SVN-Cookie" panose="020B0606040200020203" pitchFamily="34" charset="0"/>
              </a:rPr>
              <a:t> chia (43) </a:t>
            </a:r>
          </a:p>
          <a:p>
            <a:pPr algn="ctr"/>
            <a:r>
              <a:rPr lang="en-US" sz="3000" dirty="0" err="1">
                <a:latin typeface="SVN-Cookie" panose="020B0606040200020203" pitchFamily="34" charset="0"/>
              </a:rPr>
              <a:t>b</a:t>
            </a:r>
            <a:r>
              <a:rPr lang="en-US" sz="3000" dirty="0" err="1" smtClean="0">
                <a:latin typeface="SVN-Cookie" panose="020B0606040200020203" pitchFamily="34" charset="0"/>
              </a:rPr>
              <a:t>é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hơn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số</a:t>
            </a:r>
            <a:r>
              <a:rPr lang="en-US" sz="3000" dirty="0" smtClean="0">
                <a:latin typeface="SVN-Cookie" panose="020B0606040200020203" pitchFamily="34" charset="0"/>
              </a:rPr>
              <a:t> chia (52), ta </a:t>
            </a:r>
            <a:r>
              <a:rPr lang="en-US" sz="3000" dirty="0" err="1" smtClean="0">
                <a:latin typeface="SVN-Cookie" panose="020B0606040200020203" pitchFamily="34" charset="0"/>
              </a:rPr>
              <a:t>làm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như</a:t>
            </a:r>
            <a:r>
              <a:rPr lang="en-US" sz="3000" dirty="0" smtClean="0"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latin typeface="SVN-Cookie" panose="020B0606040200020203" pitchFamily="34" charset="0"/>
              </a:rPr>
              <a:t>sau</a:t>
            </a:r>
            <a:r>
              <a:rPr lang="en-US" sz="3000" dirty="0" smtClean="0">
                <a:latin typeface="SVN-Cookie" panose="020B0606040200020203" pitchFamily="34" charset="0"/>
              </a:rPr>
              <a:t>: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9581" y="1961536"/>
            <a:ext cx="7473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43</a:t>
            </a:r>
            <a:r>
              <a:rPr lang="en-US" sz="3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,0</a:t>
            </a:r>
            <a:endParaRPr lang="en-US" sz="3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4673" y="1958889"/>
            <a:ext cx="4956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52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98388" y="2146056"/>
            <a:ext cx="0" cy="1449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98388" y="2443523"/>
            <a:ext cx="7142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16"/>
          <p:cNvSpPr/>
          <p:nvPr/>
        </p:nvSpPr>
        <p:spPr>
          <a:xfrm>
            <a:off x="4790804" y="1034028"/>
            <a:ext cx="158422" cy="1593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21691" y="893259"/>
            <a:ext cx="31640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Chuyển</a:t>
            </a:r>
            <a:r>
              <a:rPr lang="en-US" sz="2100" dirty="0" smtClean="0">
                <a:latin typeface="SVN-Cookie" panose="020B0606040200020203" pitchFamily="34" charset="0"/>
              </a:rPr>
              <a:t> 43 </a:t>
            </a:r>
            <a:r>
              <a:rPr lang="en-US" sz="2100" dirty="0" err="1" smtClean="0">
                <a:latin typeface="SVN-Cookie" panose="020B0606040200020203" pitchFamily="34" charset="0"/>
              </a:rPr>
              <a:t>thành</a:t>
            </a:r>
            <a:r>
              <a:rPr lang="en-US" sz="2100" dirty="0" smtClean="0">
                <a:latin typeface="SVN-Cookie" panose="020B0606040200020203" pitchFamily="34" charset="0"/>
              </a:rPr>
              <a:t> 43,0.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0910" y="2392197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0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22346" y="1222099"/>
            <a:ext cx="3744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Đặt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tính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rồi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tính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như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phép</a:t>
            </a:r>
            <a:r>
              <a:rPr lang="en-US" sz="2100" dirty="0" smtClean="0">
                <a:latin typeface="SVN-Cookie" panose="020B0606040200020203" pitchFamily="34" charset="0"/>
              </a:rPr>
              <a:t> chia 43,0 : 52 </a:t>
            </a:r>
          </a:p>
          <a:p>
            <a:r>
              <a:rPr lang="en-US" sz="2100" dirty="0" smtClean="0">
                <a:latin typeface="SVN-Cookie" panose="020B0606040200020203" pitchFamily="34" charset="0"/>
              </a:rPr>
              <a:t>(chia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thập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phân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cho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tự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nhiên</a:t>
            </a:r>
            <a:r>
              <a:rPr lang="en-US" sz="2100" dirty="0" smtClean="0">
                <a:latin typeface="SVN-Cookie" panose="020B0606040200020203" pitchFamily="34" charset="0"/>
              </a:rPr>
              <a:t>).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1788" y="2328596"/>
            <a:ext cx="5100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43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39" name="椭圆 19"/>
          <p:cNvSpPr/>
          <p:nvPr/>
        </p:nvSpPr>
        <p:spPr>
          <a:xfrm>
            <a:off x="4810111" y="1383716"/>
            <a:ext cx="158422" cy="159309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2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00997" y="2715190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Hạ</a:t>
            </a:r>
            <a:r>
              <a:rPr lang="en-US" sz="2100" dirty="0" smtClean="0">
                <a:latin typeface="SVN-Cookie" panose="020B0606040200020203" pitchFamily="34" charset="0"/>
              </a:rPr>
              <a:t> 0; 430 chia 52 </a:t>
            </a:r>
            <a:r>
              <a:rPr lang="en-US" sz="2100" dirty="0" err="1" smtClean="0">
                <a:latin typeface="SVN-Cookie" panose="020B0606040200020203" pitchFamily="34" charset="0"/>
              </a:rPr>
              <a:t>đươc</a:t>
            </a:r>
            <a:r>
              <a:rPr lang="en-US" sz="2100" dirty="0" smtClean="0">
                <a:latin typeface="SVN-Cookie" panose="020B0606040200020203" pitchFamily="34" charset="0"/>
              </a:rPr>
              <a:t> 8,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8;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95072" y="2414632"/>
            <a:ext cx="2439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3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17005" y="2329487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0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49116" y="1847240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43 chia 52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0,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0;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93852" y="2390020"/>
            <a:ext cx="5420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8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71890" y="2121738"/>
            <a:ext cx="39351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0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52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0; 43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0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43,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43;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06584" y="2667019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1 4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46" name="椭圆 22"/>
          <p:cNvSpPr/>
          <p:nvPr/>
        </p:nvSpPr>
        <p:spPr>
          <a:xfrm>
            <a:off x="4836030" y="1981644"/>
            <a:ext cx="158422" cy="159309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77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93044" y="2988468"/>
            <a:ext cx="3892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8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52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416; 430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416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14,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14.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7672" y="2667019"/>
            <a:ext cx="364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3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22531" y="3592318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thêm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chữ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0 </a:t>
            </a:r>
            <a:r>
              <a:rPr lang="en-US" sz="2100" dirty="0" err="1" smtClean="0">
                <a:latin typeface="SVN-Cookie" panose="020B0606040200020203" pitchFamily="34" charset="0"/>
              </a:rPr>
              <a:t>vào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bên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phải</a:t>
            </a:r>
            <a:r>
              <a:rPr lang="en-US" sz="2100" dirty="0" smtClean="0">
                <a:latin typeface="SVN-Cookie" panose="020B0606040200020203" pitchFamily="34" charset="0"/>
              </a:rPr>
              <a:t> 4 </a:t>
            </a:r>
            <a:r>
              <a:rPr lang="en-US" sz="2100" dirty="0" err="1" smtClean="0">
                <a:latin typeface="SVN-Cookie" panose="020B0606040200020203" pitchFamily="34" charset="0"/>
              </a:rPr>
              <a:t>được</a:t>
            </a:r>
            <a:r>
              <a:rPr lang="en-US" sz="2100" dirty="0" smtClean="0">
                <a:latin typeface="SVN-Cookie" panose="020B0606040200020203" pitchFamily="34" charset="0"/>
              </a:rPr>
              <a:t> 140; 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8993" y="2395801"/>
            <a:ext cx="5280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2</a:t>
            </a:r>
            <a:endParaRPr lang="en-US" sz="3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15353" y="3920104"/>
            <a:ext cx="3804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140 chia 52 </a:t>
            </a:r>
            <a:r>
              <a:rPr lang="en-US" sz="2100" dirty="0" err="1" smtClean="0">
                <a:latin typeface="SVN-Cookie" panose="020B0606040200020203" pitchFamily="34" charset="0"/>
              </a:rPr>
              <a:t>được</a:t>
            </a:r>
            <a:r>
              <a:rPr lang="en-US" sz="2100" dirty="0" smtClean="0">
                <a:latin typeface="SVN-Cookie" panose="020B0606040200020203" pitchFamily="34" charset="0"/>
              </a:rPr>
              <a:t> 2,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>
                <a:latin typeface="SVN-Cookie" panose="020B0606040200020203" pitchFamily="34" charset="0"/>
              </a:rPr>
              <a:t> </a:t>
            </a:r>
            <a:r>
              <a:rPr lang="en-US" sz="2100" dirty="0" smtClean="0">
                <a:latin typeface="SVN-Cookie" panose="020B0606040200020203" pitchFamily="34" charset="0"/>
              </a:rPr>
              <a:t>2.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19246" y="2985442"/>
            <a:ext cx="511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SVN-Cookie" panose="020B0606040200020203" pitchFamily="34" charset="0"/>
              </a:rPr>
              <a:t>36</a:t>
            </a:r>
            <a:endParaRPr lang="en-US" sz="3000" b="1" dirty="0">
              <a:latin typeface="SVN-Cookie" panose="020B0606040200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31230" y="4004478"/>
            <a:ext cx="37289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Vậy</a:t>
            </a:r>
            <a:r>
              <a:rPr lang="en-US" sz="3000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 43 : 52 = 0,82 (</a:t>
            </a:r>
            <a:r>
              <a:rPr lang="en-US" sz="3000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dư</a:t>
            </a:r>
            <a:r>
              <a:rPr lang="en-US" sz="3000" smtClean="0">
                <a:solidFill>
                  <a:srgbClr val="0000CC"/>
                </a:solidFill>
                <a:latin typeface="SVN-Cookie" panose="020B0606040200020203" pitchFamily="34" charset="0"/>
              </a:rPr>
              <a:t> </a:t>
            </a:r>
            <a:r>
              <a:rPr lang="en-US" sz="3000" smtClean="0">
                <a:solidFill>
                  <a:srgbClr val="0000CC"/>
                </a:solidFill>
                <a:latin typeface="SVN-Cookie" panose="020B0606040200020203" pitchFamily="34" charset="0"/>
              </a:rPr>
              <a:t>0,36</a:t>
            </a:r>
            <a:r>
              <a:rPr lang="en-US" sz="3000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)</a:t>
            </a:r>
            <a:endParaRPr lang="en-US" sz="3000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grpSp>
        <p:nvGrpSpPr>
          <p:cNvPr id="32" name="组合 8"/>
          <p:cNvGrpSpPr/>
          <p:nvPr/>
        </p:nvGrpSpPr>
        <p:grpSpPr>
          <a:xfrm>
            <a:off x="-267710" y="-50188"/>
            <a:ext cx="3939610" cy="1434378"/>
            <a:chOff x="-213" y="0"/>
            <a:chExt cx="8102" cy="3581"/>
          </a:xfrm>
        </p:grpSpPr>
        <p:sp>
          <p:nvSpPr>
            <p:cNvPr id="34" name="圆角矩形 7"/>
            <p:cNvSpPr/>
            <p:nvPr/>
          </p:nvSpPr>
          <p:spPr>
            <a:xfrm>
              <a:off x="1473" y="1633"/>
              <a:ext cx="6416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35" name="圆角矩形 5"/>
            <p:cNvSpPr/>
            <p:nvPr/>
          </p:nvSpPr>
          <p:spPr>
            <a:xfrm>
              <a:off x="1397" y="1507"/>
              <a:ext cx="6310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200" b="1" spc="-300" dirty="0">
                <a:solidFill>
                  <a:srgbClr val="5F7700"/>
                </a:solidFill>
                <a:effectLst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38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843212" y="445735"/>
            <a:ext cx="315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SVN-Cookie" panose="020B0606040200020203" pitchFamily="34" charset="0"/>
              </a:rPr>
              <a:t>Ví</a:t>
            </a:r>
            <a:r>
              <a:rPr lang="en-US" sz="4000" b="1" dirty="0" smtClean="0"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latin typeface="SVN-Cookie" panose="020B0606040200020203" pitchFamily="34" charset="0"/>
              </a:rPr>
              <a:t>dụ</a:t>
            </a:r>
            <a:r>
              <a:rPr lang="en-US" sz="4000" b="1" dirty="0" smtClean="0">
                <a:latin typeface="SVN-Cookie" panose="020B0606040200020203" pitchFamily="34" charset="0"/>
              </a:rPr>
              <a:t> 2: </a:t>
            </a:r>
            <a:r>
              <a:rPr lang="en-US" sz="4000" b="1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43 : 52</a:t>
            </a:r>
            <a:endParaRPr lang="en-US" sz="4000" b="1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422065" y="2019859"/>
            <a:ext cx="6669741" cy="960504"/>
            <a:chOff x="-838825" y="1523717"/>
            <a:chExt cx="10592435" cy="2390893"/>
          </a:xfrm>
        </p:grpSpPr>
        <p:sp>
          <p:nvSpPr>
            <p:cNvPr id="58" name="圆角矩形 14"/>
            <p:cNvSpPr/>
            <p:nvPr/>
          </p:nvSpPr>
          <p:spPr>
            <a:xfrm>
              <a:off x="-646445" y="1570875"/>
              <a:ext cx="10400055" cy="2343735"/>
            </a:xfrm>
            <a:prstGeom prst="roundRect">
              <a:avLst/>
            </a:prstGeom>
            <a:solidFill>
              <a:srgbClr val="FF00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59" name="圆角矩形 13"/>
            <p:cNvSpPr/>
            <p:nvPr/>
          </p:nvSpPr>
          <p:spPr>
            <a:xfrm>
              <a:off x="-838825" y="1523717"/>
              <a:ext cx="10400055" cy="2194554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453288" y="2056628"/>
            <a:ext cx="6610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xét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về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bị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chia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SVN-Cookie" panose="020B0606040200020203" pitchFamily="34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 chia?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78435" y="2427604"/>
            <a:ext cx="39351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dấu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phẩy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vào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bên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phải</a:t>
            </a:r>
            <a:r>
              <a:rPr lang="en-US" sz="2100" dirty="0" smtClean="0">
                <a:latin typeface="SVN-Cookie" panose="020B0606040200020203" pitchFamily="34" charset="0"/>
              </a:rPr>
              <a:t> </a:t>
            </a:r>
            <a:r>
              <a:rPr lang="en-US" sz="2100" dirty="0" err="1" smtClean="0">
                <a:latin typeface="SVN-Cookie" panose="020B0606040200020203" pitchFamily="34" charset="0"/>
              </a:rPr>
              <a:t>số</a:t>
            </a:r>
            <a:r>
              <a:rPr lang="en-US" sz="2100" dirty="0" smtClean="0">
                <a:latin typeface="SVN-Cookie" panose="020B0606040200020203" pitchFamily="34" charset="0"/>
              </a:rPr>
              <a:t> 0 ở </a:t>
            </a:r>
            <a:r>
              <a:rPr lang="en-US" sz="2100" dirty="0" err="1" smtClean="0">
                <a:latin typeface="SVN-Cookie" panose="020B0606040200020203" pitchFamily="34" charset="0"/>
              </a:rPr>
              <a:t>thương</a:t>
            </a:r>
            <a:r>
              <a:rPr lang="en-US" sz="2100" dirty="0" smtClean="0">
                <a:latin typeface="SVN-Cookie" panose="020B0606040200020203" pitchFamily="34" charset="0"/>
              </a:rPr>
              <a:t>.</a:t>
            </a:r>
            <a:endParaRPr lang="en-US" sz="2100" dirty="0">
              <a:latin typeface="SVN-Cookie" panose="020B0606040200020203" pitchFamily="34" charset="0"/>
            </a:endParaRPr>
          </a:p>
        </p:txBody>
      </p:sp>
      <p:sp>
        <p:nvSpPr>
          <p:cNvPr id="62" name="椭圆 28"/>
          <p:cNvSpPr/>
          <p:nvPr/>
        </p:nvSpPr>
        <p:spPr>
          <a:xfrm>
            <a:off x="4836030" y="2848024"/>
            <a:ext cx="158422" cy="159309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2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3" name="椭圆 25"/>
          <p:cNvSpPr/>
          <p:nvPr/>
        </p:nvSpPr>
        <p:spPr>
          <a:xfrm>
            <a:off x="4842575" y="3714287"/>
            <a:ext cx="158422" cy="159309"/>
          </a:xfrm>
          <a:prstGeom prst="ellipse">
            <a:avLst/>
          </a:prstGeom>
          <a:solidFill>
            <a:srgbClr val="008000"/>
          </a:solidFill>
          <a:ln w="12700" cap="flat" cmpd="sng" algn="ctr">
            <a:noFill/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25" dirty="0">
              <a:solidFill>
                <a:srgbClr val="211B0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58781" y="4213777"/>
            <a:ext cx="3804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SVN-Cookie" panose="020B0606040200020203" pitchFamily="34" charset="0"/>
              </a:rPr>
              <a:t>52 </a:t>
            </a:r>
            <a:r>
              <a:rPr lang="en-US" sz="2100" dirty="0" err="1" smtClean="0">
                <a:latin typeface="SVN-Cookie" panose="020B0606040200020203" pitchFamily="34" charset="0"/>
              </a:rPr>
              <a:t>nhân</a:t>
            </a:r>
            <a:r>
              <a:rPr lang="en-US" sz="2100" dirty="0" smtClean="0">
                <a:latin typeface="SVN-Cookie" panose="020B0606040200020203" pitchFamily="34" charset="0"/>
              </a:rPr>
              <a:t> 2 </a:t>
            </a:r>
            <a:r>
              <a:rPr lang="en-US" sz="2100" dirty="0" err="1" smtClean="0">
                <a:latin typeface="SVN-Cookie" panose="020B0606040200020203" pitchFamily="34" charset="0"/>
              </a:rPr>
              <a:t>được</a:t>
            </a:r>
            <a:r>
              <a:rPr lang="en-US" sz="2100" dirty="0" smtClean="0">
                <a:latin typeface="SVN-Cookie" panose="020B0606040200020203" pitchFamily="34" charset="0"/>
              </a:rPr>
              <a:t> 104; 140 </a:t>
            </a:r>
            <a:r>
              <a:rPr lang="en-US" sz="2100" dirty="0" err="1" smtClean="0">
                <a:latin typeface="SVN-Cookie" panose="020B0606040200020203" pitchFamily="34" charset="0"/>
              </a:rPr>
              <a:t>trừ</a:t>
            </a:r>
            <a:r>
              <a:rPr lang="en-US" sz="2100" dirty="0" smtClean="0">
                <a:latin typeface="SVN-Cookie" panose="020B0606040200020203" pitchFamily="34" charset="0"/>
              </a:rPr>
              <a:t> 104 </a:t>
            </a:r>
            <a:r>
              <a:rPr lang="en-US" sz="2100" dirty="0" err="1" smtClean="0">
                <a:latin typeface="SVN-Cookie" panose="020B0606040200020203" pitchFamily="34" charset="0"/>
              </a:rPr>
              <a:t>bằng</a:t>
            </a:r>
            <a:r>
              <a:rPr lang="en-US" sz="2100" dirty="0" smtClean="0">
                <a:latin typeface="SVN-Cookie" panose="020B0606040200020203" pitchFamily="34" charset="0"/>
              </a:rPr>
              <a:t> 36, </a:t>
            </a:r>
            <a:r>
              <a:rPr lang="en-US" sz="2100" dirty="0" err="1" smtClean="0">
                <a:latin typeface="SVN-Cookie" panose="020B0606040200020203" pitchFamily="34" charset="0"/>
              </a:rPr>
              <a:t>viết</a:t>
            </a:r>
            <a:r>
              <a:rPr lang="en-US" sz="2100" dirty="0" smtClean="0">
                <a:latin typeface="SVN-Cookie" panose="020B0606040200020203" pitchFamily="34" charset="0"/>
              </a:rPr>
              <a:t> 36.</a:t>
            </a:r>
            <a:endParaRPr lang="en-US" sz="21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12" grpId="0"/>
      <p:bldP spid="28" grpId="0"/>
      <p:bldP spid="33" grpId="0" animBg="1"/>
      <p:bldP spid="26" grpId="0"/>
      <p:bldP spid="29" grpId="0"/>
      <p:bldP spid="36" grpId="0"/>
      <p:bldP spid="37" grpId="0"/>
      <p:bldP spid="39" grpId="0" animBg="1"/>
      <p:bldP spid="40" grpId="0"/>
      <p:bldP spid="31" grpId="0"/>
      <p:bldP spid="41" grpId="0"/>
      <p:bldP spid="42" grpId="0"/>
      <p:bldP spid="43" grpId="0"/>
      <p:bldP spid="44" grpId="0"/>
      <p:bldP spid="45" grpId="0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0" grpId="0"/>
      <p:bldP spid="60" grpId="1"/>
      <p:bldP spid="61" grpId="0"/>
      <p:bldP spid="62" grpId="0" animBg="1"/>
      <p:bldP spid="63" grpId="0" animBg="1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49775" y="403459"/>
            <a:ext cx="6669741" cy="1260289"/>
            <a:chOff x="1175657" y="1997850"/>
            <a:chExt cx="6669741" cy="960504"/>
          </a:xfrm>
        </p:grpSpPr>
        <p:sp>
          <p:nvSpPr>
            <p:cNvPr id="11" name="圆角矩形 14"/>
            <p:cNvSpPr/>
            <p:nvPr/>
          </p:nvSpPr>
          <p:spPr>
            <a:xfrm>
              <a:off x="1296793" y="2016795"/>
              <a:ext cx="6548605" cy="94155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2" name="圆角矩形 13"/>
            <p:cNvSpPr/>
            <p:nvPr/>
          </p:nvSpPr>
          <p:spPr>
            <a:xfrm>
              <a:off x="1175657" y="1997850"/>
              <a:ext cx="6548605" cy="881628"/>
            </a:xfrm>
            <a:prstGeom prst="roundRect">
              <a:avLst/>
            </a:prstGeom>
            <a:solidFill>
              <a:schemeClr val="bg1"/>
            </a:solidFill>
            <a:ln w="25400" cmpd="sng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70907" y="423643"/>
            <a:ext cx="61478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Khi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chia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một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tự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nhiên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cho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một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tự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nhiên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mà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còn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dư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thì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ta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tiếp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tục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chia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như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thế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nào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?</a:t>
            </a:r>
            <a:endParaRPr lang="en-US" sz="3500" dirty="0">
              <a:solidFill>
                <a:schemeClr val="accent2">
                  <a:lumMod val="50000"/>
                </a:schemeClr>
              </a:solidFill>
              <a:latin typeface="SVN-Cookie" panose="020B0606040200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1293" y="428317"/>
            <a:ext cx="61478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Khi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chia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một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tự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nhiên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cho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một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tự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nhiên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</a:p>
          <a:p>
            <a:pPr algn="ctr"/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mà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còn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dư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, ta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tiếp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tục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chia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như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sau</a:t>
            </a:r>
            <a:r>
              <a:rPr lang="en-US" sz="3500" dirty="0" smtClean="0">
                <a:solidFill>
                  <a:schemeClr val="accent2">
                    <a:lumMod val="50000"/>
                  </a:schemeClr>
                </a:solidFill>
                <a:latin typeface="SVN-Cookie" panose="020B0606040200020203" pitchFamily="34" charset="0"/>
              </a:rPr>
              <a:t>:</a:t>
            </a:r>
            <a:endParaRPr lang="en-US" sz="3500" dirty="0">
              <a:solidFill>
                <a:schemeClr val="accent2">
                  <a:lumMod val="50000"/>
                </a:schemeClr>
              </a:solidFill>
              <a:latin typeface="SVN-Cookie" panose="020B0606040200020203" pitchFamily="34" charset="0"/>
            </a:endParaRPr>
          </a:p>
        </p:txBody>
      </p:sp>
      <p:sp>
        <p:nvSpPr>
          <p:cNvPr id="23" name="泪滴形 20"/>
          <p:cNvSpPr/>
          <p:nvPr/>
        </p:nvSpPr>
        <p:spPr bwMode="auto">
          <a:xfrm>
            <a:off x="1826011" y="1802173"/>
            <a:ext cx="511730" cy="511730"/>
          </a:xfrm>
          <a:prstGeom prst="teardrop">
            <a:avLst>
              <a:gd name="adj" fmla="val 100000"/>
            </a:avLst>
          </a:prstGeom>
          <a:gradFill rotWithShape="1">
            <a:gsLst>
              <a:gs pos="0">
                <a:srgbClr val="FF99CC">
                  <a:shade val="51000"/>
                  <a:satMod val="130000"/>
                </a:srgbClr>
              </a:gs>
              <a:gs pos="80000">
                <a:srgbClr val="FF99CC">
                  <a:shade val="93000"/>
                  <a:satMod val="130000"/>
                </a:srgbClr>
              </a:gs>
              <a:gs pos="100000">
                <a:srgbClr val="FF99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泪滴形 22"/>
          <p:cNvSpPr/>
          <p:nvPr/>
        </p:nvSpPr>
        <p:spPr bwMode="auto">
          <a:xfrm>
            <a:off x="1839029" y="4036279"/>
            <a:ext cx="511730" cy="511730"/>
          </a:xfrm>
          <a:prstGeom prst="teardrop">
            <a:avLst>
              <a:gd name="adj" fmla="val 100000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泪滴形 23"/>
          <p:cNvSpPr/>
          <p:nvPr/>
        </p:nvSpPr>
        <p:spPr bwMode="auto">
          <a:xfrm>
            <a:off x="2506463" y="2795869"/>
            <a:ext cx="511730" cy="511730"/>
          </a:xfrm>
          <a:prstGeom prst="teardrop">
            <a:avLst>
              <a:gd name="adj" fmla="val 100000"/>
            </a:avLst>
          </a:prstGeom>
          <a:gradFill rotWithShape="1">
            <a:gsLst>
              <a:gs pos="0">
                <a:srgbClr val="2D99C9">
                  <a:shade val="51000"/>
                  <a:satMod val="130000"/>
                </a:srgbClr>
              </a:gs>
              <a:gs pos="80000">
                <a:srgbClr val="2D99C9">
                  <a:shade val="93000"/>
                  <a:satMod val="130000"/>
                </a:srgbClr>
              </a:gs>
              <a:gs pos="100000">
                <a:srgbClr val="2D99C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D99C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6" name="圆角矩形 13"/>
          <p:cNvSpPr/>
          <p:nvPr/>
        </p:nvSpPr>
        <p:spPr>
          <a:xfrm>
            <a:off x="2417530" y="1768750"/>
            <a:ext cx="4847481" cy="56708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77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7530" y="1790683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Viết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thêm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dấu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phẩy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vào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bên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phải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số</a:t>
            </a:r>
            <a:r>
              <a:rPr lang="en-US" sz="2800" dirty="0" smtClean="0">
                <a:solidFill>
                  <a:srgbClr val="FF0066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SVN-Beloved" pitchFamily="50" charset="0"/>
              </a:rPr>
              <a:t>thương</a:t>
            </a:r>
            <a:r>
              <a:rPr lang="en-US" sz="2800" dirty="0">
                <a:solidFill>
                  <a:srgbClr val="FF0066"/>
                </a:solidFill>
                <a:latin typeface="SVN-Beloved" pitchFamily="50" charset="0"/>
              </a:rPr>
              <a:t>.</a:t>
            </a:r>
          </a:p>
        </p:txBody>
      </p:sp>
      <p:sp>
        <p:nvSpPr>
          <p:cNvPr id="28" name="圆角矩形 13"/>
          <p:cNvSpPr/>
          <p:nvPr/>
        </p:nvSpPr>
        <p:spPr>
          <a:xfrm>
            <a:off x="3141210" y="2554843"/>
            <a:ext cx="5050252" cy="936941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00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5F77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3072" y="2574681"/>
            <a:ext cx="5126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Viết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thêm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vào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bên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phải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dư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chữ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số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0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rồi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chia </a:t>
            </a:r>
            <a:r>
              <a:rPr lang="en-US" sz="2800" dirty="0" err="1" smtClean="0">
                <a:solidFill>
                  <a:srgbClr val="0000CC"/>
                </a:solidFill>
                <a:latin typeface="SVN-Beloved" pitchFamily="50" charset="0"/>
              </a:rPr>
              <a:t>tiếp</a:t>
            </a:r>
            <a:r>
              <a:rPr lang="en-US" sz="2800" dirty="0" smtClean="0">
                <a:solidFill>
                  <a:srgbClr val="0000CC"/>
                </a:solidFill>
                <a:latin typeface="SVN-Beloved" pitchFamily="50" charset="0"/>
              </a:rPr>
              <a:t>.</a:t>
            </a:r>
            <a:endParaRPr lang="en-US" sz="2800" dirty="0">
              <a:solidFill>
                <a:srgbClr val="0000CC"/>
              </a:solidFill>
              <a:latin typeface="SVN-Beloved" pitchFamily="50" charset="0"/>
            </a:endParaRPr>
          </a:p>
        </p:txBody>
      </p:sp>
      <p:sp>
        <p:nvSpPr>
          <p:cNvPr id="29" name="圆角矩形 13"/>
          <p:cNvSpPr/>
          <p:nvPr/>
        </p:nvSpPr>
        <p:spPr>
          <a:xfrm>
            <a:off x="2506462" y="3596357"/>
            <a:ext cx="4982473" cy="1391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77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7528" y="3602938"/>
            <a:ext cx="5201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Nếu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còn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dư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nữa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, ta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viết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thêm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bên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dư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mới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rồi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tục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chia,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cứ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Beloved" pitchFamily="50" charset="0"/>
              </a:rPr>
              <a:t>mãi</a:t>
            </a:r>
            <a:r>
              <a:rPr lang="en-US" sz="2800" dirty="0" smtClean="0">
                <a:solidFill>
                  <a:srgbClr val="FF0000"/>
                </a:solidFill>
                <a:latin typeface="SVN-Beloved" pitchFamily="50" charset="0"/>
              </a:rPr>
              <a:t>.</a:t>
            </a:r>
            <a:endParaRPr lang="en-US" sz="2800" dirty="0">
              <a:solidFill>
                <a:srgbClr val="FF0000"/>
              </a:solidFill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23" grpId="0" animBg="1"/>
      <p:bldP spid="24" grpId="0" animBg="1"/>
      <p:bldP spid="25" grpId="0" animBg="1"/>
      <p:bldP spid="26" grpId="0" animBg="1"/>
      <p:bldP spid="4" grpId="0"/>
      <p:bldP spid="28" grpId="0" animBg="1"/>
      <p:bldP spid="27" grpId="0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13" y="111498"/>
            <a:ext cx="4103495" cy="81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3670" y="111157"/>
            <a:ext cx="3959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SVN-Beloved" pitchFamily="50" charset="0"/>
              </a:rPr>
              <a:t>Bài</a:t>
            </a:r>
            <a:r>
              <a:rPr lang="en-US" sz="4000" u="sng" dirty="0" smtClean="0">
                <a:latin typeface="SVN-Beloved" pitchFamily="50" charset="0"/>
              </a:rPr>
              <a:t> 1</a:t>
            </a:r>
            <a:r>
              <a:rPr lang="en-US" sz="4000" dirty="0" smtClean="0">
                <a:latin typeface="SVN-Beloved" pitchFamily="50" charset="0"/>
              </a:rPr>
              <a:t>: </a:t>
            </a:r>
            <a:r>
              <a:rPr lang="en-US" sz="4000" dirty="0" err="1" smtClean="0">
                <a:latin typeface="SVN-Beloved" pitchFamily="50" charset="0"/>
              </a:rPr>
              <a:t>Đặt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tính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rồi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tính</a:t>
            </a:r>
            <a:r>
              <a:rPr lang="en-US" sz="4000" dirty="0" smtClean="0">
                <a:latin typeface="SVN-Beloved" pitchFamily="50" charset="0"/>
              </a:rPr>
              <a:t>:</a:t>
            </a:r>
            <a:endParaRPr lang="en-US" sz="4000" dirty="0">
              <a:latin typeface="SVN-Beloved" pitchFamily="50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9" y="1141664"/>
            <a:ext cx="2821619" cy="3659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96" y="1141664"/>
            <a:ext cx="2821619" cy="3659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48" y="1098501"/>
            <a:ext cx="2821619" cy="3659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960" y="1358879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12 : 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06898" y="1358879"/>
            <a:ext cx="1141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23 : 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4651" y="1358879"/>
            <a:ext cx="1561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882 : 36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138" y="1879700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8724" y="1879700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73668" y="2066765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73668" y="2437535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36327" y="2377032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0612" y="2375757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79963" y="2394615"/>
            <a:ext cx="26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16810" y="2372317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41796" y="2381747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5507" y="2782048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5015" y="1934720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23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0801" y="1879700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Cookie" panose="020B0606040200020203" pitchFamily="34" charset="0"/>
              </a:rPr>
              <a:t>4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920609" y="2066765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920609" y="2437535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886813" y="2348056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3016" y="2319969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3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0449" y="2365639"/>
            <a:ext cx="354358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49214" y="2316529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68332" y="2357040"/>
            <a:ext cx="542339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7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36616" y="2736031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57223" y="2735690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01503" y="2366184"/>
            <a:ext cx="542339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83807" y="3140161"/>
            <a:ext cx="542339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94521" y="1962586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882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55914" y="1929581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36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700858" y="2116646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700858" y="2487416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56522" y="2399330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14650" y="2386462"/>
            <a:ext cx="72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16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97529" y="2396203"/>
            <a:ext cx="72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38091" y="2403352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04247" y="2782048"/>
            <a:ext cx="720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11009" y="2382677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56691" y="2782048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41290" y="2377032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56497" y="3134913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1" grpId="0"/>
      <p:bldP spid="32" grpId="0"/>
      <p:bldP spid="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57" y="114519"/>
            <a:ext cx="4103495" cy="81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3670" y="111157"/>
            <a:ext cx="3959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SVN-Beloved" pitchFamily="50" charset="0"/>
              </a:rPr>
              <a:t>Bài</a:t>
            </a:r>
            <a:r>
              <a:rPr lang="en-US" sz="4000" u="sng" dirty="0" smtClean="0">
                <a:latin typeface="SVN-Beloved" pitchFamily="50" charset="0"/>
              </a:rPr>
              <a:t> 1</a:t>
            </a:r>
            <a:r>
              <a:rPr lang="en-US" sz="4000" dirty="0" smtClean="0">
                <a:latin typeface="SVN-Beloved" pitchFamily="50" charset="0"/>
              </a:rPr>
              <a:t>: </a:t>
            </a:r>
            <a:r>
              <a:rPr lang="en-US" sz="4000" dirty="0" err="1" smtClean="0">
                <a:latin typeface="SVN-Beloved" pitchFamily="50" charset="0"/>
              </a:rPr>
              <a:t>Đặt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tính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rồi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tính</a:t>
            </a:r>
            <a:r>
              <a:rPr lang="en-US" sz="4000" dirty="0" smtClean="0">
                <a:latin typeface="SVN-Beloved" pitchFamily="50" charset="0"/>
              </a:rPr>
              <a:t>:</a:t>
            </a:r>
            <a:endParaRPr lang="en-US" sz="4000" dirty="0">
              <a:latin typeface="SVN-Beloved" pitchFamily="50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9" y="1141664"/>
            <a:ext cx="2821619" cy="3659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96" y="1141664"/>
            <a:ext cx="2821619" cy="3659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48" y="1098501"/>
            <a:ext cx="2939452" cy="3659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026" y="137443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15 : 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06898" y="1358879"/>
            <a:ext cx="1250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75 : 12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70176" y="1358879"/>
            <a:ext cx="109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81 : 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08" y="1926578"/>
            <a:ext cx="545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8724" y="1879700"/>
            <a:ext cx="393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Cookie" panose="020B0606040200020203" pitchFamily="34" charset="0"/>
              </a:rPr>
              <a:t>8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573668" y="2066765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73668" y="2437535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36327" y="2377032"/>
            <a:ext cx="344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Cookie" panose="020B0606040200020203" pitchFamily="34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2582" y="2422635"/>
            <a:ext cx="365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7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79963" y="2394615"/>
            <a:ext cx="26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8780" y="2419195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7321" y="2382677"/>
            <a:ext cx="393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477" y="2828926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6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5015" y="1934720"/>
            <a:ext cx="566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75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0801" y="1879700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920609" y="2066765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920609" y="2437535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886813" y="2348056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VN-Cookie" panose="020B0606040200020203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13016" y="2319969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3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0449" y="2365639"/>
            <a:ext cx="354358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49214" y="2316529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68332" y="2357040"/>
            <a:ext cx="54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36616" y="2736031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6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57223" y="2735690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01503" y="2366184"/>
            <a:ext cx="542339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83807" y="3140161"/>
            <a:ext cx="542339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3603" y="1954040"/>
            <a:ext cx="553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81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55914" y="1929581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SVN-Cookie" panose="020B0606040200020203" pitchFamily="34" charset="0"/>
              </a:rPr>
              <a:t>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700858" y="2116646"/>
            <a:ext cx="0" cy="155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700858" y="2487416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56522" y="2399330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43732" y="2377916"/>
            <a:ext cx="72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99258" y="2738934"/>
            <a:ext cx="72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38091" y="2403352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77203" y="3147152"/>
            <a:ext cx="720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11009" y="2382677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71663" y="2751802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441290" y="2377032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20952" y="3130453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16789" y="2828926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52880" y="2390671"/>
            <a:ext cx="365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7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91857" y="3238657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79161" y="3207951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474125" y="2398332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52579" y="3622519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686765" y="2384104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45005" y="3495747"/>
            <a:ext cx="535636" cy="70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871569" y="2375604"/>
            <a:ext cx="725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1</a:t>
            </a:r>
            <a:endParaRPr lang="en-US" sz="40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ntr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2" presetClass="entr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42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42" presetClass="entr" presetSubtype="0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42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1" grpId="0"/>
      <p:bldP spid="32" grpId="0"/>
      <p:bldP spid="7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164593" y="443345"/>
            <a:ext cx="8842248" cy="4391891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r.</a:t>
            </a:r>
            <a:endParaRPr lang="zh-CN" altLang="en-US" dirty="0"/>
          </a:p>
        </p:txBody>
      </p:sp>
      <p:pic>
        <p:nvPicPr>
          <p:cNvPr id="12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366">
            <a:off x="-19311" y="3959144"/>
            <a:ext cx="1330342" cy="13303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6"/>
              </a:ext>
            </a:extLst>
          </a:blip>
          <a:srcRect/>
          <a:stretch>
            <a:fillRect/>
          </a:stretch>
        </p:blipFill>
        <p:spPr>
          <a:xfrm>
            <a:off x="7661421" y="-76408"/>
            <a:ext cx="1574019" cy="1244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5168" y="962521"/>
            <a:ext cx="8579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SVN-Beloved" pitchFamily="50" charset="0"/>
              </a:rPr>
              <a:t>May 25 </a:t>
            </a:r>
            <a:r>
              <a:rPr lang="en-US" sz="4000" dirty="0" err="1" smtClean="0">
                <a:latin typeface="SVN-Beloved" pitchFamily="50" charset="0"/>
              </a:rPr>
              <a:t>bộ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quần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áo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như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thế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hết</a:t>
            </a:r>
            <a:r>
              <a:rPr lang="en-US" sz="4000" dirty="0" smtClean="0">
                <a:latin typeface="SVN-Beloved" pitchFamily="50" charset="0"/>
              </a:rPr>
              <a:t> 70m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. </a:t>
            </a:r>
          </a:p>
          <a:p>
            <a:pPr algn="ctr"/>
            <a:r>
              <a:rPr lang="en-US" sz="4000" dirty="0" err="1" smtClean="0">
                <a:latin typeface="SVN-Beloved" pitchFamily="50" charset="0"/>
              </a:rPr>
              <a:t>Hỏi</a:t>
            </a:r>
            <a:r>
              <a:rPr lang="en-US" sz="4000" dirty="0" smtClean="0">
                <a:latin typeface="SVN-Beloved" pitchFamily="50" charset="0"/>
              </a:rPr>
              <a:t> may 6 </a:t>
            </a:r>
            <a:r>
              <a:rPr lang="en-US" sz="4000" dirty="0" err="1" smtClean="0">
                <a:latin typeface="SVN-Beloved" pitchFamily="50" charset="0"/>
              </a:rPr>
              <a:t>bộ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quần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áo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như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thế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hết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bao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nhiêu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mét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?</a:t>
            </a:r>
            <a:endParaRPr lang="en-US" sz="4000" dirty="0">
              <a:latin typeface="SVN-Beloved" pitchFamily="50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312619" y="1498775"/>
            <a:ext cx="2194560" cy="9144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563693" y="1513634"/>
            <a:ext cx="1253037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07942" y="2102898"/>
            <a:ext cx="2737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07942" y="2136426"/>
            <a:ext cx="27371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62596" y="2075350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71740" y="2113508"/>
            <a:ext cx="1143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4736" y="2890454"/>
            <a:ext cx="37962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25 </a:t>
            </a:r>
            <a:r>
              <a:rPr lang="en-US" sz="3500" dirty="0" err="1" smtClean="0">
                <a:latin typeface="SVN-Cookie" panose="020B0606040200020203" pitchFamily="34" charset="0"/>
              </a:rPr>
              <a:t>bộ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quần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áo</a:t>
            </a:r>
            <a:r>
              <a:rPr lang="en-US" sz="3500" dirty="0">
                <a:latin typeface="SVN-Cookie" panose="020B0606040200020203" pitchFamily="34" charset="0"/>
              </a:rPr>
              <a:t> </a:t>
            </a:r>
            <a:r>
              <a:rPr lang="en-US" sz="3500" dirty="0" smtClean="0">
                <a:latin typeface="SVN-Cookie" panose="020B0606040200020203" pitchFamily="34" charset="0"/>
              </a:rPr>
              <a:t> :   70m </a:t>
            </a:r>
            <a:r>
              <a:rPr lang="en-US" sz="3500" dirty="0" err="1" smtClean="0">
                <a:latin typeface="SVN-Cookie" panose="020B0606040200020203" pitchFamily="34" charset="0"/>
              </a:rPr>
              <a:t>vải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7596" y="3508902"/>
            <a:ext cx="38170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SVN-Cookie" panose="020B0606040200020203" pitchFamily="34" charset="0"/>
              </a:rPr>
              <a:t>6 </a:t>
            </a:r>
            <a:r>
              <a:rPr lang="en-US" sz="3500" dirty="0" err="1" smtClean="0">
                <a:latin typeface="SVN-Cookie" panose="020B0606040200020203" pitchFamily="34" charset="0"/>
              </a:rPr>
              <a:t>bộ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quần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áo</a:t>
            </a:r>
            <a:r>
              <a:rPr lang="en-US" sz="3500" dirty="0">
                <a:latin typeface="SVN-Cookie" panose="020B0606040200020203" pitchFamily="34" charset="0"/>
              </a:rPr>
              <a:t> </a:t>
            </a:r>
            <a:r>
              <a:rPr lang="en-US" sz="3500" dirty="0" smtClean="0">
                <a:latin typeface="SVN-Cookie" panose="020B0606040200020203" pitchFamily="34" charset="0"/>
              </a:rPr>
              <a:t>  :   … m </a:t>
            </a:r>
            <a:r>
              <a:rPr lang="en-US" sz="3500" dirty="0" err="1" smtClean="0">
                <a:latin typeface="SVN-Cookie" panose="020B0606040200020203" pitchFamily="34" charset="0"/>
              </a:rPr>
              <a:t>vải</a:t>
            </a:r>
            <a:r>
              <a:rPr lang="en-US" sz="3500" dirty="0" smtClean="0">
                <a:latin typeface="SVN-Cookie" panose="020B0606040200020203" pitchFamily="34" charset="0"/>
              </a:rPr>
              <a:t>?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3946" y="2385774"/>
            <a:ext cx="1430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Tóm</a:t>
            </a:r>
            <a:r>
              <a:rPr lang="en-US" sz="4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tắt</a:t>
            </a:r>
            <a:r>
              <a:rPr lang="en-US" sz="4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:</a:t>
            </a:r>
            <a:endParaRPr lang="en-US" sz="4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825081" y="2456297"/>
            <a:ext cx="22860" cy="2228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83601" y="2361238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Hướng</a:t>
            </a:r>
            <a:r>
              <a:rPr lang="en-US" sz="4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SVN-Cookie" panose="020B0606040200020203" pitchFamily="34" charset="0"/>
              </a:rPr>
              <a:t>dẫn</a:t>
            </a:r>
            <a:r>
              <a:rPr lang="en-US" sz="4000" b="1" dirty="0" smtClean="0">
                <a:solidFill>
                  <a:srgbClr val="0000CC"/>
                </a:solidFill>
                <a:latin typeface="SVN-Cookie" panose="020B0606040200020203" pitchFamily="34" charset="0"/>
              </a:rPr>
              <a:t>:</a:t>
            </a:r>
            <a:endParaRPr lang="en-US" sz="4000" b="1" dirty="0">
              <a:solidFill>
                <a:srgbClr val="0000CC"/>
              </a:solidFill>
              <a:latin typeface="SVN-Cookie" panose="020B0606040200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47940" y="2870388"/>
            <a:ext cx="45246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mét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vải</a:t>
            </a:r>
            <a:r>
              <a:rPr lang="en-US" sz="3500" dirty="0" smtClean="0">
                <a:latin typeface="SVN-Cookie" panose="020B0606040200020203" pitchFamily="34" charset="0"/>
              </a:rPr>
              <a:t> may 1 </a:t>
            </a:r>
            <a:r>
              <a:rPr lang="en-US" sz="3500" dirty="0" err="1" smtClean="0">
                <a:latin typeface="SVN-Cookie" panose="020B0606040200020203" pitchFamily="34" charset="0"/>
              </a:rPr>
              <a:t>bộ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quần</a:t>
            </a:r>
            <a:r>
              <a:rPr lang="en-US" sz="3500" dirty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áo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47939" y="3491670"/>
            <a:ext cx="43519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SVN-Cookie" panose="020B0606040200020203" pitchFamily="34" charset="0"/>
              </a:rPr>
              <a:t>Số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mét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vải</a:t>
            </a:r>
            <a:r>
              <a:rPr lang="en-US" sz="3500" dirty="0" smtClean="0">
                <a:latin typeface="SVN-Cookie" panose="020B0606040200020203" pitchFamily="34" charset="0"/>
              </a:rPr>
              <a:t> may 6 </a:t>
            </a:r>
            <a:r>
              <a:rPr lang="en-US" sz="3500" dirty="0" err="1" smtClean="0">
                <a:latin typeface="SVN-Cookie" panose="020B0606040200020203" pitchFamily="34" charset="0"/>
              </a:rPr>
              <a:t>bộ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quần</a:t>
            </a:r>
            <a:r>
              <a:rPr lang="en-US" sz="3500" dirty="0" smtClean="0">
                <a:latin typeface="SVN-Cookie" panose="020B0606040200020203" pitchFamily="34" charset="0"/>
              </a:rPr>
              <a:t> </a:t>
            </a:r>
            <a:r>
              <a:rPr lang="en-US" sz="3500" dirty="0" err="1" smtClean="0">
                <a:latin typeface="SVN-Cookie" panose="020B0606040200020203" pitchFamily="34" charset="0"/>
              </a:rPr>
              <a:t>áo</a:t>
            </a:r>
            <a:endParaRPr lang="en-US" sz="3500" dirty="0">
              <a:latin typeface="SVN-Cookie" panose="020B0606040200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8" y="28541"/>
            <a:ext cx="1971675" cy="8139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12970" y="27939"/>
            <a:ext cx="104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 smtClean="0">
                <a:latin typeface="SVN-Beloved" pitchFamily="50" charset="0"/>
              </a:rPr>
              <a:t>Bài</a:t>
            </a:r>
            <a:r>
              <a:rPr lang="en-US" sz="4000" u="sng" dirty="0" smtClean="0">
                <a:latin typeface="SVN-Beloved" pitchFamily="50" charset="0"/>
              </a:rPr>
              <a:t> 2</a:t>
            </a:r>
            <a:endParaRPr lang="en-US" sz="4000" dirty="0"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28" grpId="0"/>
      <p:bldP spid="29" grpId="0"/>
      <p:bldP spid="30" grpId="0"/>
      <p:bldP spid="36" grpId="0"/>
      <p:bldP spid="37" grpId="0"/>
      <p:bldP spid="3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3" name="圆角矩形 3"/>
          <p:cNvSpPr/>
          <p:nvPr/>
        </p:nvSpPr>
        <p:spPr>
          <a:xfrm>
            <a:off x="649224" y="443345"/>
            <a:ext cx="8001000" cy="4391891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r.</a:t>
            </a:r>
            <a:endParaRPr lang="zh-CN" altLang="en-US" dirty="0"/>
          </a:p>
        </p:txBody>
      </p:sp>
      <p:pic>
        <p:nvPicPr>
          <p:cNvPr id="4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366">
            <a:off x="188352" y="3858561"/>
            <a:ext cx="1330342" cy="1330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7661421" y="-76408"/>
            <a:ext cx="1574019" cy="124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1688" y="546045"/>
            <a:ext cx="906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 smtClean="0">
                <a:solidFill>
                  <a:srgbClr val="0000CC"/>
                </a:solidFill>
                <a:latin typeface="SVN-Beloved" pitchFamily="50" charset="0"/>
              </a:rPr>
              <a:t>Giải</a:t>
            </a:r>
            <a:endParaRPr lang="en-US" sz="4000" b="1" u="sng" dirty="0">
              <a:solidFill>
                <a:srgbClr val="0000CC"/>
              </a:solidFill>
              <a:latin typeface="SVN-Beloved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4383" y="1253931"/>
            <a:ext cx="48606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mét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 may 1 </a:t>
            </a:r>
            <a:r>
              <a:rPr lang="en-US" sz="4000" dirty="0" err="1" smtClean="0">
                <a:latin typeface="SVN-Beloved" pitchFamily="50" charset="0"/>
              </a:rPr>
              <a:t>bộ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quần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áo</a:t>
            </a:r>
            <a:r>
              <a:rPr lang="en-US" sz="4000" dirty="0" smtClean="0">
                <a:latin typeface="SVN-Beloved" pitchFamily="50" charset="0"/>
              </a:rPr>
              <a:t>:</a:t>
            </a:r>
          </a:p>
          <a:p>
            <a:r>
              <a:rPr lang="en-US" sz="4000" dirty="0">
                <a:latin typeface="SVN-Beloved" pitchFamily="50" charset="0"/>
              </a:rPr>
              <a:t>	</a:t>
            </a:r>
            <a:r>
              <a:rPr lang="en-US" sz="4000" dirty="0" smtClean="0">
                <a:latin typeface="SVN-Beloved" pitchFamily="50" charset="0"/>
              </a:rPr>
              <a:t>70 : 25 = 2,8 (m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)</a:t>
            </a:r>
          </a:p>
          <a:p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mét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 may 6 </a:t>
            </a:r>
            <a:r>
              <a:rPr lang="en-US" sz="4000" dirty="0" err="1" smtClean="0">
                <a:latin typeface="SVN-Beloved" pitchFamily="50" charset="0"/>
              </a:rPr>
              <a:t>bộ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quần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áo</a:t>
            </a:r>
            <a:r>
              <a:rPr lang="en-US" sz="4000" dirty="0" smtClean="0">
                <a:latin typeface="SVN-Beloved" pitchFamily="50" charset="0"/>
              </a:rPr>
              <a:t>:</a:t>
            </a:r>
          </a:p>
          <a:p>
            <a:r>
              <a:rPr lang="en-US" sz="4000" dirty="0">
                <a:latin typeface="SVN-Beloved" pitchFamily="50" charset="0"/>
              </a:rPr>
              <a:t>	</a:t>
            </a:r>
            <a:r>
              <a:rPr lang="en-US" sz="4000" dirty="0" smtClean="0">
                <a:latin typeface="SVN-Beloved" pitchFamily="50" charset="0"/>
              </a:rPr>
              <a:t>2,8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dirty="0" smtClean="0">
                <a:latin typeface="SVN-Beloved" pitchFamily="50" charset="0"/>
              </a:rPr>
              <a:t> 6 = 16,8 (m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r>
              <a:rPr lang="en-US" sz="4000" dirty="0" smtClean="0">
                <a:latin typeface="SVN-Beloved" pitchFamily="50" charset="0"/>
              </a:rPr>
              <a:t>)</a:t>
            </a:r>
          </a:p>
          <a:p>
            <a:r>
              <a:rPr lang="en-US" sz="4000" dirty="0">
                <a:latin typeface="SVN-Beloved" pitchFamily="50" charset="0"/>
              </a:rPr>
              <a:t>	</a:t>
            </a:r>
            <a:r>
              <a:rPr lang="en-US" sz="4000" dirty="0" smtClean="0">
                <a:latin typeface="SVN-Beloved" pitchFamily="50" charset="0"/>
              </a:rPr>
              <a:t>	</a:t>
            </a:r>
            <a:r>
              <a:rPr lang="en-US" sz="4000" dirty="0" err="1" smtClean="0">
                <a:latin typeface="SVN-Beloved" pitchFamily="50" charset="0"/>
              </a:rPr>
              <a:t>Đáp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: 16,8m </a:t>
            </a:r>
            <a:r>
              <a:rPr lang="en-US" sz="4000" dirty="0" err="1" smtClean="0">
                <a:latin typeface="SVN-Beloved" pitchFamily="50" charset="0"/>
              </a:rPr>
              <a:t>vải</a:t>
            </a:r>
            <a:endParaRPr lang="en-US" sz="4000" dirty="0">
              <a:latin typeface="SVN-Belov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3"/>
              <p:cNvSpPr/>
              <p:nvPr/>
            </p:nvSpPr>
            <p:spPr>
              <a:xfrm>
                <a:off x="187315" y="122669"/>
                <a:ext cx="8769369" cy="48857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5" y="122669"/>
                <a:ext cx="8769369" cy="4885764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00">
                    <a:alpha val="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36" y="142356"/>
            <a:ext cx="6570572" cy="1351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687" y="231513"/>
            <a:ext cx="6138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u="sng" dirty="0" err="1" smtClean="0">
                <a:latin typeface="SVN-Beloved" pitchFamily="50" charset="0"/>
              </a:rPr>
              <a:t>Bài</a:t>
            </a:r>
            <a:r>
              <a:rPr lang="en-US" sz="4000" u="sng" dirty="0" smtClean="0">
                <a:latin typeface="SVN-Beloved" pitchFamily="50" charset="0"/>
              </a:rPr>
              <a:t> 3</a:t>
            </a:r>
            <a:r>
              <a:rPr lang="en-US" sz="4000" dirty="0" smtClean="0">
                <a:latin typeface="SVN-Beloved" pitchFamily="50" charset="0"/>
              </a:rPr>
              <a:t>: </a:t>
            </a:r>
            <a:r>
              <a:rPr lang="en-US" sz="4000" dirty="0" err="1" smtClean="0">
                <a:latin typeface="SVN-Beloved" pitchFamily="50" charset="0"/>
              </a:rPr>
              <a:t>Viết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các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sau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dưới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dạng</a:t>
            </a:r>
            <a:r>
              <a:rPr lang="en-US" sz="4000" dirty="0" smtClean="0">
                <a:latin typeface="SVN-Beloved" pitchFamily="50" charset="0"/>
              </a:rPr>
              <a:t> </a:t>
            </a:r>
          </a:p>
          <a:p>
            <a:pPr algn="ctr"/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thập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:</a:t>
            </a:r>
            <a:endParaRPr lang="en-US" sz="4000" dirty="0">
              <a:latin typeface="SVN-Beloved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99061" y="1494203"/>
                <a:ext cx="294388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061" y="1494203"/>
                <a:ext cx="2943883" cy="124880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06012" y="2548098"/>
            <a:ext cx="1047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SVN-Beloved" pitchFamily="50" charset="0"/>
              </a:rPr>
              <a:t>Cách</a:t>
            </a:r>
            <a:r>
              <a:rPr lang="en-US" sz="3000" u="sng" dirty="0" smtClean="0">
                <a:latin typeface="SVN-Beloved" pitchFamily="50" charset="0"/>
              </a:rPr>
              <a:t> 1</a:t>
            </a:r>
            <a:r>
              <a:rPr lang="en-US" sz="3000" dirty="0" smtClean="0">
                <a:latin typeface="SVN-Beloved" pitchFamily="50" charset="0"/>
              </a:rPr>
              <a:t>:</a:t>
            </a:r>
            <a:endParaRPr lang="en-US" sz="3000" dirty="0">
              <a:latin typeface="SVN-Beloved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03269" y="2968425"/>
                <a:ext cx="739305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500" i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endParaRPr lang="en-US" sz="3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269" y="2968425"/>
                <a:ext cx="739305" cy="857351"/>
              </a:xfrm>
              <a:prstGeom prst="rect">
                <a:avLst/>
              </a:prstGeom>
              <a:blipFill rotWithShape="0">
                <a:blip r:embed="rId7"/>
                <a:stretch>
                  <a:fillRect r="-18182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36661" y="2970653"/>
                <a:ext cx="1188915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3500" i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5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 smtClean="0"/>
                  <a:t> =</a:t>
                </a:r>
                <a:endParaRPr lang="en-US" sz="3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61" y="2970653"/>
                <a:ext cx="1188915" cy="857351"/>
              </a:xfrm>
              <a:prstGeom prst="rect">
                <a:avLst/>
              </a:prstGeom>
              <a:blipFill rotWithShape="0">
                <a:blip r:embed="rId8"/>
                <a:stretch>
                  <a:fillRect r="-9231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71034" y="2992991"/>
                <a:ext cx="987771" cy="855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500" dirty="0" smtClean="0"/>
                  <a:t> = </a:t>
                </a:r>
                <a:endParaRPr lang="en-US" sz="3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034" y="2992991"/>
                <a:ext cx="987771" cy="855171"/>
              </a:xfrm>
              <a:prstGeom prst="rect">
                <a:avLst/>
              </a:prstGeom>
              <a:blipFill rotWithShape="0">
                <a:blip r:embed="rId9"/>
                <a:stretch>
                  <a:fillRect r="-16667" b="-1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892147" y="3143577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4" y="3832642"/>
            <a:ext cx="4079800" cy="11269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0568" y="3896043"/>
            <a:ext cx="385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UTM Isadora" panose="02040603050506020204" pitchFamily="18" charset="0"/>
              </a:rPr>
              <a:t>Chuyển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phân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phân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latin typeface="UTM Isadora" panose="02040603050506020204" pitchFamily="18" charset="0"/>
              </a:rPr>
              <a:t>thập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phân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rồi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chuyển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thành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thập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phân</a:t>
            </a:r>
            <a:r>
              <a:rPr lang="en-US" sz="2000" b="1" dirty="0" smtClean="0">
                <a:latin typeface="UTM Isadora" panose="02040603050506020204" pitchFamily="18" charset="0"/>
              </a:rPr>
              <a:t>.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074922" y="2667486"/>
            <a:ext cx="0" cy="2307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22006" y="2601074"/>
            <a:ext cx="1090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SVN-Beloved" pitchFamily="50" charset="0"/>
              </a:rPr>
              <a:t>Cách</a:t>
            </a:r>
            <a:r>
              <a:rPr lang="en-US" sz="3000" u="sng" dirty="0" smtClean="0">
                <a:latin typeface="SVN-Beloved" pitchFamily="50" charset="0"/>
              </a:rPr>
              <a:t> 2</a:t>
            </a:r>
            <a:r>
              <a:rPr lang="en-US" sz="3000" dirty="0" smtClean="0">
                <a:latin typeface="SVN-Beloved" pitchFamily="50" charset="0"/>
              </a:rPr>
              <a:t>:</a:t>
            </a:r>
            <a:endParaRPr lang="en-US" sz="3000" dirty="0">
              <a:latin typeface="SVN-Beloved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6326" y="2548098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912" y="254809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5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193856" y="2735163"/>
            <a:ext cx="0" cy="11608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93856" y="3105933"/>
            <a:ext cx="694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56515" y="3045430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2253" y="3036000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2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00151" y="3063013"/>
            <a:ext cx="263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,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2530" y="3028970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SVN-Cookie" panose="020B0606040200020203" pitchFamily="34" charset="0"/>
              </a:rPr>
              <a:t>0</a:t>
            </a:r>
            <a:endParaRPr lang="en-US" sz="4000" dirty="0">
              <a:solidFill>
                <a:srgbClr val="FF0000"/>
              </a:solidFill>
              <a:latin typeface="SVN-Cookie" panose="020B0606040200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89551" y="3077235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4755" y="3400601"/>
            <a:ext cx="423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VN-Cookie" panose="020B0606040200020203" pitchFamily="34" charset="0"/>
              </a:rPr>
              <a:t>0</a:t>
            </a:r>
            <a:endParaRPr lang="en-US" sz="4000" dirty="0">
              <a:latin typeface="SVN-Cookie" panose="020B0606040200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304180" y="3770899"/>
                <a:ext cx="2409634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500" i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: 5 = 0,4 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180" y="3770899"/>
                <a:ext cx="2409634" cy="857351"/>
              </a:xfrm>
              <a:prstGeom prst="rect">
                <a:avLst/>
              </a:prstGeom>
              <a:blipFill rotWithShape="0">
                <a:blip r:embed="rId11"/>
                <a:stretch>
                  <a:fillRect r="-531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50" y="4508323"/>
            <a:ext cx="2563906" cy="51807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21644" y="4571724"/>
            <a:ext cx="2377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UTM Isadora" panose="02040603050506020204" pitchFamily="18" charset="0"/>
              </a:rPr>
              <a:t>Tử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000" b="1" dirty="0" smtClean="0">
                <a:latin typeface="UTM Isadora" panose="02040603050506020204" pitchFamily="18" charset="0"/>
              </a:rPr>
              <a:t> chia </a:t>
            </a:r>
            <a:r>
              <a:rPr lang="en-US" sz="2000" b="1" dirty="0" err="1" smtClean="0">
                <a:latin typeface="UTM Isadora" panose="02040603050506020204" pitchFamily="18" charset="0"/>
              </a:rPr>
              <a:t>mẫu</a:t>
            </a:r>
            <a:r>
              <a:rPr lang="en-US" sz="2000" b="1" dirty="0" smtClean="0">
                <a:latin typeface="UTM Isadora" panose="02040603050506020204" pitchFamily="18" charset="0"/>
              </a:rPr>
              <a:t> </a:t>
            </a:r>
            <a:r>
              <a:rPr lang="en-US" sz="2000" b="1" dirty="0" err="1" smtClean="0">
                <a:latin typeface="UTM Isadora" panose="02040603050506020204" pitchFamily="18" charset="0"/>
              </a:rPr>
              <a:t>số</a:t>
            </a:r>
            <a:r>
              <a:rPr lang="en-US" sz="2000" b="1" dirty="0" smtClean="0">
                <a:latin typeface="UTM Isadora" panose="02040603050506020204" pitchFamily="18" charset="0"/>
              </a:rPr>
              <a:t>.</a:t>
            </a:r>
            <a:endParaRPr lang="en-US" sz="20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8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15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3"/>
              <p:cNvSpPr/>
              <p:nvPr/>
            </p:nvSpPr>
            <p:spPr>
              <a:xfrm>
                <a:off x="187315" y="122669"/>
                <a:ext cx="8769369" cy="48857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5" y="122669"/>
                <a:ext cx="8769369" cy="4885764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00">
                    <a:alpha val="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36" y="142356"/>
            <a:ext cx="6570572" cy="1351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7687" y="231513"/>
            <a:ext cx="6138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u="sng" dirty="0" err="1" smtClean="0">
                <a:latin typeface="SVN-Beloved" pitchFamily="50" charset="0"/>
              </a:rPr>
              <a:t>Bài</a:t>
            </a:r>
            <a:r>
              <a:rPr lang="en-US" sz="4000" u="sng" dirty="0" smtClean="0">
                <a:latin typeface="SVN-Beloved" pitchFamily="50" charset="0"/>
              </a:rPr>
              <a:t> 3</a:t>
            </a:r>
            <a:r>
              <a:rPr lang="en-US" sz="4000" dirty="0" smtClean="0">
                <a:latin typeface="SVN-Beloved" pitchFamily="50" charset="0"/>
              </a:rPr>
              <a:t>: </a:t>
            </a:r>
            <a:r>
              <a:rPr lang="en-US" sz="4000" dirty="0" err="1" smtClean="0">
                <a:latin typeface="SVN-Beloved" pitchFamily="50" charset="0"/>
              </a:rPr>
              <a:t>Viết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các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sau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dưới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dạng</a:t>
            </a:r>
            <a:r>
              <a:rPr lang="en-US" sz="4000" dirty="0" smtClean="0">
                <a:latin typeface="SVN-Beloved" pitchFamily="50" charset="0"/>
              </a:rPr>
              <a:t> </a:t>
            </a:r>
          </a:p>
          <a:p>
            <a:pPr algn="ctr"/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số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thập</a:t>
            </a:r>
            <a:r>
              <a:rPr lang="en-US" sz="4000" dirty="0" smtClean="0">
                <a:latin typeface="SVN-Beloved" pitchFamily="50" charset="0"/>
              </a:rPr>
              <a:t> </a:t>
            </a:r>
            <a:r>
              <a:rPr lang="en-US" sz="4000" dirty="0" err="1" smtClean="0">
                <a:latin typeface="SVN-Beloved" pitchFamily="50" charset="0"/>
              </a:rPr>
              <a:t>phân</a:t>
            </a:r>
            <a:r>
              <a:rPr lang="en-US" sz="4000" dirty="0" smtClean="0">
                <a:latin typeface="SVN-Beloved" pitchFamily="50" charset="0"/>
              </a:rPr>
              <a:t>:</a:t>
            </a:r>
            <a:endParaRPr lang="en-US" sz="4000" dirty="0">
              <a:latin typeface="SVN-Beloved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99061" y="1494203"/>
                <a:ext cx="2943883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4000" i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061" y="1494203"/>
                <a:ext cx="2943883" cy="124880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06012" y="2548098"/>
            <a:ext cx="1047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SVN-Beloved" pitchFamily="50" charset="0"/>
              </a:rPr>
              <a:t>Cách</a:t>
            </a:r>
            <a:r>
              <a:rPr lang="en-US" sz="3000" u="sng" dirty="0" smtClean="0">
                <a:latin typeface="SVN-Beloved" pitchFamily="50" charset="0"/>
              </a:rPr>
              <a:t> 1</a:t>
            </a:r>
            <a:r>
              <a:rPr lang="en-US" sz="3000" dirty="0" smtClean="0">
                <a:latin typeface="SVN-Beloved" pitchFamily="50" charset="0"/>
              </a:rPr>
              <a:t>:</a:t>
            </a:r>
            <a:endParaRPr lang="en-US" sz="3000" dirty="0">
              <a:latin typeface="SVN-Beloved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03269" y="2968425"/>
                <a:ext cx="739305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endParaRPr lang="en-US" sz="3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269" y="2968425"/>
                <a:ext cx="739305" cy="857351"/>
              </a:xfrm>
              <a:prstGeom prst="rect">
                <a:avLst/>
              </a:prstGeom>
              <a:blipFill rotWithShape="0">
                <a:blip r:embed="rId7"/>
                <a:stretch>
                  <a:fillRect r="-18182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036661" y="2970653"/>
                <a:ext cx="1354858" cy="8650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25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5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3000" dirty="0" smtClean="0"/>
                  <a:t> =</a:t>
                </a:r>
                <a:endParaRPr lang="en-US" sz="30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61" y="2970653"/>
                <a:ext cx="1354858" cy="865045"/>
              </a:xfrm>
              <a:prstGeom prst="rect">
                <a:avLst/>
              </a:prstGeom>
              <a:blipFill rotWithShape="0">
                <a:blip r:embed="rId8"/>
                <a:stretch>
                  <a:fillRect r="-9910" b="-6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71791" y="3003886"/>
                <a:ext cx="1176925" cy="865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500" dirty="0" smtClean="0"/>
                  <a:t> = </a:t>
                </a:r>
                <a:endParaRPr lang="en-US" sz="35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791" y="3003886"/>
                <a:ext cx="1176925" cy="865109"/>
              </a:xfrm>
              <a:prstGeom prst="rect">
                <a:avLst/>
              </a:prstGeom>
              <a:blipFill rotWithShape="0">
                <a:blip r:embed="rId9"/>
                <a:stretch>
                  <a:fillRect r="-13990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225905" y="3155072"/>
            <a:ext cx="8579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074922" y="2667486"/>
            <a:ext cx="0" cy="23076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22006" y="2601074"/>
            <a:ext cx="1090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SVN-Beloved" pitchFamily="50" charset="0"/>
              </a:rPr>
              <a:t>Cách</a:t>
            </a:r>
            <a:r>
              <a:rPr lang="en-US" sz="3000" u="sng" dirty="0" smtClean="0">
                <a:latin typeface="SVN-Beloved" pitchFamily="50" charset="0"/>
              </a:rPr>
              <a:t> 2</a:t>
            </a:r>
            <a:r>
              <a:rPr lang="en-US" sz="3000" dirty="0" smtClean="0">
                <a:latin typeface="SVN-Beloved" pitchFamily="50" charset="0"/>
              </a:rPr>
              <a:t>:</a:t>
            </a:r>
            <a:endParaRPr lang="en-US" sz="3000" dirty="0">
              <a:latin typeface="SVN-Beloved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294867" y="3102096"/>
                <a:ext cx="2601994" cy="854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: 4 = </a:t>
                </a:r>
                <a:r>
                  <a:rPr lang="en-US" sz="3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0,75 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867" y="3102096"/>
                <a:ext cx="2601994" cy="854016"/>
              </a:xfrm>
              <a:prstGeom prst="rect">
                <a:avLst/>
              </a:prstGeom>
              <a:blipFill rotWithShape="0">
                <a:blip r:embed="rId10"/>
                <a:stretch>
                  <a:fillRect r="-469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337883" y="3889015"/>
                <a:ext cx="928459" cy="854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endParaRPr lang="en-US" sz="30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883" y="3889015"/>
                <a:ext cx="928459" cy="854016"/>
              </a:xfrm>
              <a:prstGeom prst="rect">
                <a:avLst/>
              </a:prstGeom>
              <a:blipFill rotWithShape="0">
                <a:blip r:embed="rId11"/>
                <a:stretch>
                  <a:fillRect r="-137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13872" y="3891803"/>
                <a:ext cx="1354858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18 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5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 smtClean="0"/>
                  <a:t> =</a:t>
                </a:r>
                <a:endParaRPr lang="en-US" sz="3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872" y="3891803"/>
                <a:ext cx="1354858" cy="857351"/>
              </a:xfrm>
              <a:prstGeom prst="rect">
                <a:avLst/>
              </a:prstGeom>
              <a:blipFill rotWithShape="0">
                <a:blip r:embed="rId12"/>
                <a:stretch>
                  <a:fillRect r="-9417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249002" y="3925036"/>
                <a:ext cx="987771" cy="857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500" dirty="0" smtClean="0"/>
                  <a:t> = </a:t>
                </a:r>
                <a:endParaRPr lang="en-US" sz="35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002" y="3925036"/>
                <a:ext cx="987771" cy="857414"/>
              </a:xfrm>
              <a:prstGeom prst="rect">
                <a:avLst/>
              </a:prstGeom>
              <a:blipFill rotWithShape="0">
                <a:blip r:embed="rId13"/>
                <a:stretch>
                  <a:fillRect r="-1666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044719" y="4039024"/>
            <a:ext cx="6655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314551" y="3928434"/>
                <a:ext cx="2791149" cy="8573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 smtClean="0"/>
                  <a:t> = 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 : 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3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0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3,6 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551" y="3928434"/>
                <a:ext cx="2791149" cy="857351"/>
              </a:xfrm>
              <a:prstGeom prst="rect">
                <a:avLst/>
              </a:prstGeom>
              <a:blipFill rotWithShape="0">
                <a:blip r:embed="rId14"/>
                <a:stretch>
                  <a:fillRect r="-3930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831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0" grpId="0"/>
      <p:bldP spid="11" grpId="0"/>
      <p:bldP spid="12" grpId="0"/>
      <p:bldP spid="13" grpId="0"/>
      <p:bldP spid="18" grpId="0"/>
      <p:bldP spid="30" grpId="0"/>
      <p:bldP spid="15" grpId="0"/>
      <p:bldP spid="16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76931" y="1848484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9" y="3126793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41166" y="313435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60" y="3020343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17" y="3292515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027924" y="3334239"/>
            <a:ext cx="666485" cy="539299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325544" y="2368925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706784" y="-611951"/>
            <a:ext cx="737806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950" dirty="0">
              <a:solidFill>
                <a:schemeClr val="accent2">
                  <a:lumMod val="50000"/>
                </a:schemeClr>
              </a:solidFill>
              <a:latin typeface="Bungee Inline" pitchFamily="2" charset="0"/>
            </a:endParaRPr>
          </a:p>
          <a:p>
            <a:pPr algn="ctr"/>
            <a:r>
              <a:rPr lang="en-US" sz="4950" dirty="0">
                <a:solidFill>
                  <a:schemeClr val="accent2">
                    <a:lumMod val="50000"/>
                  </a:schemeClr>
                </a:solidFill>
                <a:latin typeface="Bungee Inline" pitchFamily="2" charset="0"/>
              </a:rPr>
              <a:t>GẤU CON </a:t>
            </a:r>
            <a:endParaRPr lang="en-US" sz="4950" dirty="0" smtClean="0">
              <a:solidFill>
                <a:schemeClr val="accent2">
                  <a:lumMod val="50000"/>
                </a:schemeClr>
              </a:solidFill>
              <a:latin typeface="Bungee Inline" pitchFamily="2" charset="0"/>
            </a:endParaRPr>
          </a:p>
          <a:p>
            <a:pPr algn="ctr"/>
            <a:r>
              <a:rPr lang="en-US" sz="4950" dirty="0" smtClean="0">
                <a:solidFill>
                  <a:schemeClr val="accent2">
                    <a:lumMod val="50000"/>
                  </a:schemeClr>
                </a:solidFill>
                <a:latin typeface="Bungee Inline" pitchFamily="2" charset="0"/>
              </a:rPr>
              <a:t>HAM </a:t>
            </a:r>
            <a:r>
              <a:rPr lang="en-US" sz="4950" dirty="0">
                <a:solidFill>
                  <a:schemeClr val="accent2">
                    <a:lumMod val="50000"/>
                  </a:schemeClr>
                </a:solidFill>
                <a:latin typeface="Bungee Inline" pitchFamily="2" charset="0"/>
              </a:rPr>
              <a:t>ĂN</a:t>
            </a:r>
          </a:p>
        </p:txBody>
      </p:sp>
      <p:pic>
        <p:nvPicPr>
          <p:cNvPr id="14" name="Picture 4" descr="Download Software Development Services - Covent Garden PNG Image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91" y="329251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5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B44A423A-07DC-4E8C-9CCC-AC019AE2F7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>
          <a:xfrm>
            <a:off x="1468003" y="0"/>
            <a:ext cx="6057841" cy="40240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1" y="2565551"/>
            <a:ext cx="1737410" cy="19731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03" y="2834570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86" y="484260"/>
            <a:ext cx="1134121" cy="13833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4609" y="1026615"/>
            <a:ext cx="521649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Chúc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các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em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nhiều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sức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khỏe</a:t>
            </a:r>
            <a:endParaRPr lang="en-US" sz="4500" dirty="0" smtClean="0">
              <a:solidFill>
                <a:srgbClr val="FF0000"/>
              </a:solidFill>
              <a:latin typeface="UTM A&amp;S Graceland" panose="02040603050506020204" pitchFamily="18" charset="0"/>
            </a:endParaRPr>
          </a:p>
          <a:p>
            <a:pPr algn="ctr"/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v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à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4500" dirty="0" err="1">
                <a:solidFill>
                  <a:srgbClr val="FF0000"/>
                </a:solidFill>
                <a:latin typeface="UTM A&amp;S Graceland" panose="02040603050506020204" pitchFamily="18" charset="0"/>
              </a:rPr>
              <a:t>h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ọc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tập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thật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tốt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!</a:t>
            </a:r>
            <a:endParaRPr lang="en-US" sz="4500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6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1787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219249" y="1002004"/>
            <a:ext cx="7103342" cy="3614822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24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24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48" y="354131"/>
            <a:ext cx="2624755" cy="7617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28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0045" y="2116602"/>
            <a:ext cx="9192758" cy="5181077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4489763" y="2031259"/>
            <a:ext cx="2571750" cy="257175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0" y="3137678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31" y="3031228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450154" y="538861"/>
            <a:ext cx="7875638" cy="15566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4808644" y="2315709"/>
            <a:ext cx="3512852" cy="942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trái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444396" y="3544408"/>
            <a:ext cx="3512852" cy="9039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phải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4825727" y="3543276"/>
            <a:ext cx="3512852" cy="9050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trái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444396" y="2315709"/>
            <a:ext cx="3512852" cy="943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trái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1, 2, 3, …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6758" y="226428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29362" y="351789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62419" y="355088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43813" y="227168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055" y="1700462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572275" y="674077"/>
            <a:ext cx="7753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4000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Muốn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chia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một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thập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phân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cho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100 ta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thực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như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thế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?</a:t>
            </a:r>
            <a:endParaRPr lang="en-US" sz="40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4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843" y="2119565"/>
            <a:ext cx="9192758" cy="529164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841" y="2219849"/>
            <a:ext cx="2250550" cy="2250550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0" y="3137678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450154" y="538861"/>
            <a:ext cx="7875638" cy="15400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6" name="Rectangle 95"/>
          <p:cNvSpPr/>
          <p:nvPr/>
        </p:nvSpPr>
        <p:spPr>
          <a:xfrm>
            <a:off x="446601" y="3676408"/>
            <a:ext cx="3512852" cy="866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trái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797232" y="2386536"/>
            <a:ext cx="3512852" cy="9283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phải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4797232" y="3633559"/>
            <a:ext cx="3512852" cy="9098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trái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46601" y="2414534"/>
            <a:ext cx="3512852" cy="9055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Chuyển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dấu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phẩy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sang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phải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1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chữ</a:t>
            </a:r>
            <a:r>
              <a:rPr lang="en-US" sz="3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endParaRPr lang="en-US" sz="3000" dirty="0">
              <a:latin typeface="SVN-Cookie" panose="020B0606040200020203" pitchFamily="34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69486" y="250024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77521" y="369483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1145" y="240165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04297" y="357896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0162" y="1266543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572275" y="674077"/>
            <a:ext cx="7753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4000" b="1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2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Muốn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nhân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một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số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thập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phân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với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0,1 ta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làm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thế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?</a:t>
            </a:r>
            <a:endParaRPr lang="en-US" sz="4000" b="1" dirty="0">
              <a:latin typeface="SVN-Cookie" panose="020B0606040200020203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3" y="6023613"/>
            <a:ext cx="9192758" cy="13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679651" y="2109285"/>
            <a:ext cx="2670928" cy="2670928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450154" y="538861"/>
            <a:ext cx="7875638" cy="1134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9" name="Rectangle 78"/>
          <p:cNvSpPr/>
          <p:nvPr/>
        </p:nvSpPr>
        <p:spPr>
          <a:xfrm>
            <a:off x="4801534" y="309087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D.19,94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50154" y="312729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0,1994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778885" y="203890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1,994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0154" y="203890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1994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8829" y="185853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6217" y="179671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03159" y="29052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60003" y="275064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66" y="1104964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572275" y="674077"/>
            <a:ext cx="72606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5000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3</a:t>
            </a:r>
            <a:r>
              <a:rPr lang="en-US" sz="5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199,4 : 10 = ?</a:t>
            </a:r>
            <a:endParaRPr lang="en-US" sz="50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60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1" y="2656049"/>
            <a:ext cx="2212754" cy="2212754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2881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450154" y="538862"/>
            <a:ext cx="7875638" cy="10867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8" name="Rectangle 97"/>
          <p:cNvSpPr/>
          <p:nvPr/>
        </p:nvSpPr>
        <p:spPr>
          <a:xfrm>
            <a:off x="443456" y="201753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0,1798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32764" y="306843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179,8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572751" y="304947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1798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572751" y="202385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1,798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15067" y="179842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75360" y="289222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74051" y="281251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463400" y="178588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9196" y="1465658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72275" y="674077"/>
            <a:ext cx="763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4000" b="1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4</a:t>
            </a:r>
            <a:r>
              <a:rPr lang="en-US" sz="4000" b="1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17,98 : 0,01 = ?</a:t>
            </a:r>
            <a:endParaRPr lang="en-US" sz="4000" b="1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3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52462" y="2929454"/>
            <a:ext cx="2212754" cy="2212754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02" y="-30373"/>
            <a:ext cx="2876563" cy="28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052462" y="2333660"/>
            <a:ext cx="2409596" cy="2409596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3262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12176" y="2243393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450154" y="971355"/>
            <a:ext cx="7875638" cy="9800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2" name="Rectangle 91"/>
          <p:cNvSpPr/>
          <p:nvPr/>
        </p:nvSpPr>
        <p:spPr>
          <a:xfrm>
            <a:off x="4812940" y="23468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B. 1,289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66819" y="315904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C. 128,9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812940" y="315904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D. 0,1289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0154" y="23829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A. 1289</a:t>
            </a:r>
            <a:endParaRPr lang="en-US" sz="4000" dirty="0">
              <a:latin typeface="SVN-Cookie" panose="020B0606040200020203" pitchFamily="34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2470" y="215749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09415" y="29828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8106" y="290312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2884" y="211520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6617" y="146136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287946" y="1082958"/>
            <a:ext cx="6521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 smtClean="0">
                <a:solidFill>
                  <a:schemeClr val="bg1"/>
                </a:solidFill>
                <a:latin typeface="SVN-Cookie" panose="020B0606040200020203" pitchFamily="34" charset="0"/>
              </a:rPr>
              <a:t>Câu</a:t>
            </a:r>
            <a:r>
              <a:rPr lang="en-US" sz="4000" u="sng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 5</a:t>
            </a:r>
            <a:r>
              <a:rPr lang="en-US" sz="4000" dirty="0" smtClean="0">
                <a:solidFill>
                  <a:schemeClr val="bg1"/>
                </a:solidFill>
                <a:latin typeface="SVN-Cookie" panose="020B0606040200020203" pitchFamily="34" charset="0"/>
              </a:rPr>
              <a:t>: 128,9 : 100</a:t>
            </a:r>
            <a:endParaRPr lang="en-US" sz="4000" dirty="0"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1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0" y="3017961"/>
            <a:ext cx="1737410" cy="197313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16582" y="610580"/>
            <a:ext cx="6956756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455750" y="1384851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u="sng" dirty="0">
                <a:solidFill>
                  <a:schemeClr val="tx1"/>
                </a:solidFill>
                <a:latin typeface="UTM Arruba KT" panose="02040603050506020204" pitchFamily="18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7564" y="1459971"/>
            <a:ext cx="8290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u="sng" dirty="0" err="1" smtClean="0">
                <a:latin typeface="UTM Arruba KT" panose="02040603050506020204" pitchFamily="18" charset="0"/>
                <a:ea typeface="印品黑体" panose="00000500000000000000" pitchFamily="2" charset="-122"/>
              </a:rPr>
              <a:t>Toán</a:t>
            </a:r>
            <a:endParaRPr lang="zh-CN" altLang="en-US" sz="2500" u="sng" dirty="0">
              <a:latin typeface="UTM Arruba KT" panose="020406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9791" y="2071363"/>
            <a:ext cx="6239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Chia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nhiên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cho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nhiên</a:t>
            </a:r>
            <a:endParaRPr lang="en-US" altLang="zh-CN" sz="2900" b="1" dirty="0" smtClean="0">
              <a:solidFill>
                <a:srgbClr val="FF0000"/>
              </a:solidFill>
              <a:latin typeface="SVN-Victoria" panose="02000503000000020003" pitchFamily="2" charset="0"/>
              <a:ea typeface="印品黑体" panose="00000500000000000000" pitchFamily="2" charset="-122"/>
            </a:endParaRPr>
          </a:p>
          <a:p>
            <a:pPr algn="ctr"/>
            <a:r>
              <a:rPr lang="en-US" altLang="zh-CN" sz="2900" b="1" dirty="0" err="1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m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à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thương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tìm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được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là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thập</a:t>
            </a:r>
            <a:r>
              <a:rPr lang="en-US" altLang="zh-CN" sz="2900" b="1" dirty="0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900" b="1" dirty="0" err="1" smtClean="0">
                <a:solidFill>
                  <a:srgbClr val="FF0000"/>
                </a:solidFill>
                <a:latin typeface="SVN-Victoria" panose="02000503000000020003" pitchFamily="2" charset="0"/>
                <a:ea typeface="印品黑体" panose="00000500000000000000" pitchFamily="2" charset="-122"/>
              </a:rPr>
              <a:t>phân</a:t>
            </a:r>
            <a:endParaRPr lang="zh-CN" altLang="en-US" sz="2900" b="1" dirty="0">
              <a:solidFill>
                <a:srgbClr val="FF0000"/>
              </a:solidFill>
              <a:latin typeface="SVN-Victoria" panose="02000503000000020003" pitchFamily="2" charset="0"/>
              <a:ea typeface="印品黑体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4756" y="3072562"/>
            <a:ext cx="10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b="1" dirty="0" err="1" smtClean="0">
                <a:latin typeface="SVN-Victoria" panose="02000503000000020003" pitchFamily="2" charset="0"/>
                <a:ea typeface="印品黑体" panose="00000500000000000000" pitchFamily="2" charset="-122"/>
              </a:rPr>
              <a:t>Trang</a:t>
            </a:r>
            <a:r>
              <a:rPr lang="en-US" altLang="zh-CN" sz="1800" b="1" dirty="0" smtClean="0">
                <a:latin typeface="SVN-Victoria" panose="02000503000000020003" pitchFamily="2" charset="0"/>
                <a:ea typeface="印品黑体" panose="00000500000000000000" pitchFamily="2" charset="-122"/>
              </a:rPr>
              <a:t> 67</a:t>
            </a:r>
            <a:endParaRPr lang="zh-CN" altLang="en-US" sz="1800" b="1" dirty="0">
              <a:latin typeface="SVN-Victoria" panose="02000503000000020003" pitchFamily="2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09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ac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0" y="3017961"/>
            <a:ext cx="1737410" cy="19731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sp>
        <p:nvSpPr>
          <p:cNvPr id="21" name="泪滴形 20"/>
          <p:cNvSpPr/>
          <p:nvPr/>
        </p:nvSpPr>
        <p:spPr bwMode="auto">
          <a:xfrm>
            <a:off x="1255770" y="1515942"/>
            <a:ext cx="511730" cy="511730"/>
          </a:xfrm>
          <a:prstGeom prst="teardrop">
            <a:avLst>
              <a:gd name="adj" fmla="val 100000"/>
            </a:avLst>
          </a:prstGeom>
          <a:gradFill rotWithShape="1">
            <a:gsLst>
              <a:gs pos="0">
                <a:srgbClr val="FF99CC">
                  <a:shade val="51000"/>
                  <a:satMod val="130000"/>
                </a:srgbClr>
              </a:gs>
              <a:gs pos="80000">
                <a:srgbClr val="FF99CC">
                  <a:shade val="93000"/>
                  <a:satMod val="130000"/>
                </a:srgbClr>
              </a:gs>
              <a:gs pos="100000">
                <a:srgbClr val="FF99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99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泪滴形 23"/>
          <p:cNvSpPr/>
          <p:nvPr/>
        </p:nvSpPr>
        <p:spPr bwMode="auto">
          <a:xfrm>
            <a:off x="2490742" y="2497876"/>
            <a:ext cx="511730" cy="511730"/>
          </a:xfrm>
          <a:prstGeom prst="teardrop">
            <a:avLst>
              <a:gd name="adj" fmla="val 100000"/>
            </a:avLst>
          </a:prstGeom>
          <a:gradFill rotWithShape="1">
            <a:gsLst>
              <a:gs pos="0">
                <a:srgbClr val="2D99C9">
                  <a:shade val="51000"/>
                  <a:satMod val="130000"/>
                </a:srgbClr>
              </a:gs>
              <a:gs pos="80000">
                <a:srgbClr val="2D99C9">
                  <a:shade val="93000"/>
                  <a:satMod val="130000"/>
                </a:srgbClr>
              </a:gs>
              <a:gs pos="100000">
                <a:srgbClr val="2D99C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2D99C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1829252" y="1340920"/>
            <a:ext cx="7632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Biết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chia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nhiên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cho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tự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nhiên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mà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thương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tìm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được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là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một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số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thập</a:t>
            </a:r>
            <a:r>
              <a:rPr lang="en-US" altLang="zh-CN" sz="2500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phân</a:t>
            </a:r>
            <a:endParaRPr lang="zh-CN" altLang="en-US" sz="2500" dirty="0">
              <a:solidFill>
                <a:schemeClr val="bg1"/>
              </a:solidFill>
              <a:latin typeface="SVN-Dessert Menu Script" panose="00000500000000000000" pitchFamily="2" charset="0"/>
              <a:ea typeface="印品黑体" panose="00000500000000000000" pitchFamily="2" charset="-122"/>
            </a:endParaRPr>
          </a:p>
        </p:txBody>
      </p:sp>
      <p:sp>
        <p:nvSpPr>
          <p:cNvPr id="26" name="TextBox 19"/>
          <p:cNvSpPr txBox="1"/>
          <p:nvPr/>
        </p:nvSpPr>
        <p:spPr>
          <a:xfrm>
            <a:off x="3064224" y="2532552"/>
            <a:ext cx="58297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Vận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dụng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trong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giải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toán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có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lời</a:t>
            </a:r>
            <a:r>
              <a:rPr lang="en-US" altLang="zh-CN" sz="2500" b="1" dirty="0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 </a:t>
            </a:r>
            <a:r>
              <a:rPr lang="en-US" altLang="zh-CN" sz="2500" b="1" dirty="0" err="1" smtClean="0">
                <a:solidFill>
                  <a:schemeClr val="bg1"/>
                </a:solidFill>
                <a:latin typeface="SVN-Dessert Menu Script" panose="00000500000000000000" pitchFamily="2" charset="0"/>
                <a:ea typeface="印品黑体" panose="00000500000000000000" pitchFamily="2" charset="-122"/>
              </a:rPr>
              <a:t>văn</a:t>
            </a:r>
            <a:endParaRPr lang="zh-CN" altLang="en-US" sz="2500" b="1" dirty="0">
              <a:solidFill>
                <a:schemeClr val="bg1"/>
              </a:solidFill>
              <a:latin typeface="SVN-Dessert Menu Script" panose="00000500000000000000" pitchFamily="2" charset="0"/>
              <a:ea typeface="印品黑体" panose="000005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9013" y="387262"/>
            <a:ext cx="26356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  <a:latin typeface="UTM Atlas" panose="02040603050506020204" pitchFamily="18" charset="0"/>
              </a:rPr>
              <a:t>MỤC TIÊU</a:t>
            </a:r>
            <a:endParaRPr lang="en-US" sz="3000" dirty="0">
              <a:solidFill>
                <a:srgbClr val="FFFF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/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1059</Words>
  <Application>Microsoft Office PowerPoint</Application>
  <PresentationFormat>On-screen Show (16:9)</PresentationFormat>
  <Paragraphs>253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宋体</vt:lpstr>
      <vt:lpstr>Arial</vt:lpstr>
      <vt:lpstr>Bungee Inline</vt:lpstr>
      <vt:lpstr>Calibri</vt:lpstr>
      <vt:lpstr>Cambria Math</vt:lpstr>
      <vt:lpstr>inpin heiti</vt:lpstr>
      <vt:lpstr>Open Sans Light</vt:lpstr>
      <vt:lpstr>SVN-Beloved</vt:lpstr>
      <vt:lpstr>SVN-Cookie</vt:lpstr>
      <vt:lpstr>SVN-Dessert Menu Script</vt:lpstr>
      <vt:lpstr>SVN-Victoria</vt:lpstr>
      <vt:lpstr>Times New Roman</vt:lpstr>
      <vt:lpstr>UTM A&amp;S Graceland</vt:lpstr>
      <vt:lpstr>UTM Aquarelle</vt:lpstr>
      <vt:lpstr>UTM Arruba KT</vt:lpstr>
      <vt:lpstr>UTM Atlas</vt:lpstr>
      <vt:lpstr>UTM Dai Co Viet</vt:lpstr>
      <vt:lpstr>UTM Isadora</vt:lpstr>
      <vt:lpstr>UTM Mother</vt:lpstr>
      <vt:lpstr>印品黑体</vt:lpstr>
      <vt:lpstr>字魂189号-星岩乐黑体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WIN10</cp:lastModifiedBy>
  <cp:revision>247</cp:revision>
  <dcterms:created xsi:type="dcterms:W3CDTF">2017-03-04T06:55:50Z</dcterms:created>
  <dcterms:modified xsi:type="dcterms:W3CDTF">2021-12-02T08:32:45Z</dcterms:modified>
</cp:coreProperties>
</file>