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1" r:id="rId1"/>
  </p:sldMasterIdLst>
  <p:notesMasterIdLst>
    <p:notesMasterId r:id="rId11"/>
  </p:notesMasterIdLst>
  <p:sldIdLst>
    <p:sldId id="271" r:id="rId2"/>
    <p:sldId id="296" r:id="rId3"/>
    <p:sldId id="275" r:id="rId4"/>
    <p:sldId id="286" r:id="rId5"/>
    <p:sldId id="298" r:id="rId6"/>
    <p:sldId id="294" r:id="rId7"/>
    <p:sldId id="293" r:id="rId8"/>
    <p:sldId id="295" r:id="rId9"/>
    <p:sldId id="297" r:id="rId10"/>
  </p:sldIdLst>
  <p:sldSz cx="9144000" cy="5143500" type="screen16x9"/>
  <p:notesSz cx="9144000" cy="6858000"/>
  <p:defaultTextStyle>
    <a:defPPr>
      <a:defRPr lang="en-US"/>
    </a:defPPr>
    <a:lvl1pPr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342900" indent="1143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685800" indent="2286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028700" indent="3429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371600" indent="4572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0EECB5BC-F3D8-41FE-9D72-9CDF5C0236F5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08F214A-B12E-4A4A-AF10-705F8E6A0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95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hỗ dành sẵn cho Hình ảnh của Bản chiế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Chỗ dành sẵn cho Ghi chú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/>
          </a:p>
        </p:txBody>
      </p:sp>
      <p:sp>
        <p:nvSpPr>
          <p:cNvPr id="17412" name="Chỗ dành sẵn cho Số hiệu Bản chiế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F410B324-018E-45F3-97CE-6561EFB06E62}" type="slidenum">
              <a:rPr lang="vi-VN"/>
              <a:pPr/>
              <a:t>9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198913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FDB2-35D2-4F2C-9814-563A8C409A1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0685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6AFF2-354C-41AF-855F-A038345D89C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4118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180B7-6047-44BE-AD93-31129E1904D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8003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0A55D-8DCE-406D-8A11-33DEC9E25F7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9083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198913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D905-5441-41B2-B728-4AF915AF4DB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3847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53856-15D9-436C-A2DA-5ECEA5AD1CA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5887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41965-EA47-46FD-8538-8FF25CB67A0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1612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55374-1524-48F5-A67E-54646511D82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6156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7D1266-9228-48AB-85FF-123B2D129589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70AA2-6692-40FC-B586-F91B7D680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6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86CB2-B7CF-4B5E-859A-3DA6B400037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1689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98913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B22F6-E95F-4346-8CE9-B2A967E6C7F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61208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5750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3279775"/>
            <a:ext cx="6511925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549275"/>
            <a:ext cx="6400800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BD96605-0D28-4823-86FB-15B6B79578A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4" r:id="rId1"/>
    <p:sldLayoutId id="2147484277" r:id="rId2"/>
    <p:sldLayoutId id="2147484285" r:id="rId3"/>
    <p:sldLayoutId id="2147484278" r:id="rId4"/>
    <p:sldLayoutId id="2147484279" r:id="rId5"/>
    <p:sldLayoutId id="2147484280" r:id="rId6"/>
    <p:sldLayoutId id="2147484286" r:id="rId7"/>
    <p:sldLayoutId id="2147484281" r:id="rId8"/>
    <p:sldLayoutId id="2147484287" r:id="rId9"/>
    <p:sldLayoutId id="2147484282" r:id="rId10"/>
    <p:sldLayoutId id="2147484283" r:id="rId11"/>
  </p:sldLayoutIdLst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9"/>
          <p:cNvSpPr>
            <a:spLocks noChangeArrowheads="1" noChangeShapeType="1" noTextEdit="1"/>
          </p:cNvSpPr>
          <p:nvPr/>
        </p:nvSpPr>
        <p:spPr bwMode="auto">
          <a:xfrm>
            <a:off x="3168650" y="963613"/>
            <a:ext cx="2844800" cy="554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- LỚP 3</a:t>
            </a:r>
          </a:p>
        </p:txBody>
      </p:sp>
      <p:sp>
        <p:nvSpPr>
          <p:cNvPr id="5124" name="WordArt 10"/>
          <p:cNvSpPr>
            <a:spLocks noChangeArrowheads="1" noChangeShapeType="1" noTextEdit="1"/>
          </p:cNvSpPr>
          <p:nvPr/>
        </p:nvSpPr>
        <p:spPr bwMode="auto">
          <a:xfrm>
            <a:off x="1259681" y="2069307"/>
            <a:ext cx="6368654" cy="1271588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7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27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27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CHUNG</a:t>
            </a:r>
          </a:p>
          <a:p>
            <a:pPr algn="ctr">
              <a:defRPr/>
            </a:pPr>
            <a:r>
              <a:rPr lang="en-US" sz="15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en-US" sz="15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GIẢM</a:t>
            </a:r>
            <a:r>
              <a:rPr lang="en-US" sz="15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15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TẢI</a:t>
            </a:r>
            <a:r>
              <a:rPr lang="en-US" sz="15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22250" y="293688"/>
            <a:ext cx="87249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3000" b="1">
                <a:solidFill>
                  <a:srgbClr val="FF0000"/>
                </a:solidFill>
                <a:cs typeface="Times New Roman" pitchFamily="18" charset="0"/>
              </a:rPr>
              <a:t>TR</a:t>
            </a:r>
            <a:r>
              <a:rPr lang="vi-VN" altLang="vi-VN" sz="3000" b="1">
                <a:solidFill>
                  <a:srgbClr val="FF0000"/>
                </a:solidFill>
                <a:cs typeface="Times New Roman" pitchFamily="18" charset="0"/>
              </a:rPr>
              <a:t>Ư</a:t>
            </a:r>
            <a:r>
              <a:rPr lang="en-US" altLang="vi-VN" sz="3000" b="1">
                <a:solidFill>
                  <a:srgbClr val="FF0000"/>
                </a:solidFill>
                <a:cs typeface="Times New Roman" pitchFamily="18" charset="0"/>
              </a:rPr>
              <a:t>ỜNG TIỂU HỌC GIANG BIÊN</a:t>
            </a:r>
          </a:p>
        </p:txBody>
      </p:sp>
    </p:spTree>
  </p:cSld>
  <p:clrMapOvr>
    <a:masterClrMapping/>
  </p:clrMapOvr>
  <p:transition spd="slow"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06725" y="746125"/>
            <a:ext cx="233045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Mục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tiêu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912813" y="1893888"/>
            <a:ext cx="7327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- Biết tính giá trị của biểu thức ở cả 3 dạng.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881063" y="2560638"/>
            <a:ext cx="6807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- Bài tập cần làm: Bài 1, bài 2 (dòng 1), </a:t>
            </a:r>
          </a:p>
          <a:p>
            <a:r>
              <a:rPr lang="en-US" sz="3200"/>
              <a:t>   bài 3 (dòng 1),bài 4, bài 5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989138" y="1946275"/>
            <a:ext cx="291623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 b="1">
                <a:solidFill>
                  <a:srgbClr val="0000FF"/>
                </a:solidFill>
                <a:latin typeface="Arial" pitchFamily="34" charset="0"/>
              </a:rPr>
              <a:t>67 - ( 27 + 10)</a:t>
            </a:r>
            <a:r>
              <a:rPr lang="en-US" altLang="vi-VN" sz="3600" b="1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altLang="vi-VN" sz="3000" b="1">
                <a:solidFill>
                  <a:srgbClr val="0000FF"/>
                </a:solidFill>
                <a:latin typeface="Arial" pitchFamily="34" charset="0"/>
              </a:rPr>
              <a:t>=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92313" y="3241675"/>
            <a:ext cx="3167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600" b="1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altLang="vi-VN" sz="3000" b="1">
                <a:solidFill>
                  <a:srgbClr val="0000FF"/>
                </a:solidFill>
                <a:latin typeface="Arial" pitchFamily="34" charset="0"/>
              </a:rPr>
              <a:t>421 – 200 x 2 =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49825" y="1989138"/>
            <a:ext cx="1417638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212D32"/>
                </a:solidFill>
                <a:latin typeface="Arial" pitchFamily="34" charset="0"/>
              </a:rPr>
              <a:t>67 - 37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03738" y="2538413"/>
            <a:ext cx="9588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 b="1">
                <a:solidFill>
                  <a:srgbClr val="0000FF"/>
                </a:solidFill>
                <a:latin typeface="Arial" pitchFamily="34" charset="0"/>
              </a:rPr>
              <a:t>=</a:t>
            </a:r>
            <a:r>
              <a:rPr lang="vi-VN" altLang="vi-VN" sz="3000" b="1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altLang="vi-VN" sz="3000" b="1">
                <a:solidFill>
                  <a:srgbClr val="FF0000"/>
                </a:solidFill>
                <a:latin typeface="Arial" pitchFamily="34" charset="0"/>
              </a:rPr>
              <a:t>30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99025" y="3294063"/>
            <a:ext cx="1843088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212D32"/>
                </a:solidFill>
                <a:latin typeface="Arial" pitchFamily="34" charset="0"/>
              </a:rPr>
              <a:t>421 - 400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33900" y="3940175"/>
            <a:ext cx="15414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 b="1">
                <a:solidFill>
                  <a:srgbClr val="0000FF"/>
                </a:solidFill>
                <a:latin typeface="Arial" pitchFamily="34" charset="0"/>
              </a:rPr>
              <a:t>= </a:t>
            </a:r>
            <a:r>
              <a:rPr lang="en-US" altLang="vi-VN" sz="3000" b="1">
                <a:solidFill>
                  <a:srgbClr val="FF0000"/>
                </a:solidFill>
                <a:latin typeface="Arial" pitchFamily="34" charset="0"/>
              </a:rPr>
              <a:t>21</a:t>
            </a:r>
          </a:p>
        </p:txBody>
      </p:sp>
      <p:sp>
        <p:nvSpPr>
          <p:cNvPr id="8200" name="TextBox 11"/>
          <p:cNvSpPr txBox="1">
            <a:spLocks noChangeArrowheads="1"/>
          </p:cNvSpPr>
          <p:nvPr/>
        </p:nvSpPr>
        <p:spPr bwMode="auto">
          <a:xfrm>
            <a:off x="815975" y="1420813"/>
            <a:ext cx="3097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2700" i="1">
                <a:solidFill>
                  <a:srgbClr val="0000FF"/>
                </a:solidFill>
                <a:cs typeface="Times New Roman" pitchFamily="18" charset="0"/>
              </a:rPr>
              <a:t>Tính giá trị biểu thức</a:t>
            </a:r>
          </a:p>
        </p:txBody>
      </p:sp>
      <p:sp>
        <p:nvSpPr>
          <p:cNvPr id="8201" name="Text Box 14"/>
          <p:cNvSpPr txBox="1">
            <a:spLocks noChangeArrowheads="1"/>
          </p:cNvSpPr>
          <p:nvPr/>
        </p:nvSpPr>
        <p:spPr bwMode="auto">
          <a:xfrm>
            <a:off x="1143000" y="0"/>
            <a:ext cx="6858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vi-VN" sz="36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8202" name="Text Box 15"/>
          <p:cNvSpPr txBox="1">
            <a:spLocks noChangeArrowheads="1"/>
          </p:cNvSpPr>
          <p:nvPr/>
        </p:nvSpPr>
        <p:spPr bwMode="auto">
          <a:xfrm>
            <a:off x="1187450" y="174625"/>
            <a:ext cx="6858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3600" b="1" u="sng">
                <a:solidFill>
                  <a:srgbClr val="0000FF"/>
                </a:solidFill>
                <a:cs typeface="Times New Roman" pitchFamily="18" charset="0"/>
              </a:rPr>
              <a:t>TOÁN</a:t>
            </a:r>
          </a:p>
        </p:txBody>
      </p:sp>
      <p:sp>
        <p:nvSpPr>
          <p:cNvPr id="8203" name="Text Box 15"/>
          <p:cNvSpPr txBox="1">
            <a:spLocks noChangeArrowheads="1"/>
          </p:cNvSpPr>
          <p:nvPr/>
        </p:nvSpPr>
        <p:spPr bwMode="auto">
          <a:xfrm>
            <a:off x="211138" y="920750"/>
            <a:ext cx="28194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700" b="1" i="1" u="sng">
                <a:solidFill>
                  <a:srgbClr val="0000FF"/>
                </a:solidFill>
                <a:cs typeface="Times New Roman" pitchFamily="18" charset="0"/>
              </a:rPr>
              <a:t>K</a:t>
            </a:r>
            <a:r>
              <a:rPr lang="vi-VN" altLang="vi-VN" sz="2700" b="1" i="1" u="sng">
                <a:solidFill>
                  <a:srgbClr val="0000FF"/>
                </a:solidFill>
                <a:cs typeface="Times New Roman" pitchFamily="18" charset="0"/>
              </a:rPr>
              <a:t>i</a:t>
            </a:r>
            <a:r>
              <a:rPr lang="en-US" altLang="vi-VN" sz="2700" b="1" i="1" u="sng">
                <a:solidFill>
                  <a:srgbClr val="0000FF"/>
                </a:solidFill>
                <a:cs typeface="Times New Roman" pitchFamily="18" charset="0"/>
              </a:rPr>
              <a:t>ểm tra bài cũ</a:t>
            </a:r>
            <a:r>
              <a:rPr lang="en-US" altLang="vi-VN" sz="2700" b="1" i="1">
                <a:solidFill>
                  <a:srgbClr val="0000FF"/>
                </a:solidFill>
                <a:cs typeface="Times New Roman" pitchFamily="18" charset="0"/>
              </a:rPr>
              <a:t> :</a:t>
            </a:r>
          </a:p>
        </p:txBody>
      </p:sp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3709988"/>
            <a:ext cx="1228725" cy="14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489200"/>
            <a:ext cx="1425575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1314450" y="1371600"/>
            <a:ext cx="65151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>
                <a:latin typeface="Arial" pitchFamily="34" charset="0"/>
              </a:rPr>
              <a:t>  </a:t>
            </a:r>
            <a:endParaRPr lang="en-US" altLang="vi-VN" sz="3000" i="1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9219" name="Text Box 9"/>
          <p:cNvSpPr txBox="1">
            <a:spLocks noChangeArrowheads="1"/>
          </p:cNvSpPr>
          <p:nvPr/>
        </p:nvSpPr>
        <p:spPr bwMode="auto">
          <a:xfrm>
            <a:off x="2182813" y="2674938"/>
            <a:ext cx="32004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latin typeface="Arial" pitchFamily="34" charset="0"/>
            </a:endParaRP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174625" y="979488"/>
            <a:ext cx="6413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2700" b="1" u="sng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altLang="vi-VN" sz="2700" b="1">
                <a:solidFill>
                  <a:srgbClr val="0000FF"/>
                </a:solidFill>
                <a:cs typeface="Times New Roman" pitchFamily="18" charset="0"/>
              </a:rPr>
              <a:t>: </a:t>
            </a:r>
            <a:r>
              <a:rPr lang="en-US" altLang="vi-VN" sz="2700" i="1">
                <a:solidFill>
                  <a:srgbClr val="0000FF"/>
                </a:solidFill>
                <a:cs typeface="Times New Roman" pitchFamily="18" charset="0"/>
              </a:rPr>
              <a:t>Tính giá trị biểu thức</a:t>
            </a:r>
            <a:r>
              <a:rPr lang="vi-VN" altLang="vi-VN" sz="2700" i="1">
                <a:solidFill>
                  <a:srgbClr val="0000FF"/>
                </a:solidFill>
                <a:cs typeface="Times New Roman" pitchFamily="18" charset="0"/>
              </a:rPr>
              <a:t>.</a:t>
            </a:r>
            <a:endParaRPr lang="en-US" altLang="vi-VN" sz="2700" i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60350" y="1616075"/>
            <a:ext cx="319881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</a:rPr>
              <a:t>a)</a:t>
            </a:r>
            <a:r>
              <a:rPr lang="en-US" altLang="vi-VN" sz="3000" b="1">
                <a:solidFill>
                  <a:srgbClr val="0000FF"/>
                </a:solidFill>
              </a:rPr>
              <a:t>  </a:t>
            </a:r>
            <a:r>
              <a:rPr lang="en-US" altLang="vi-VN" sz="3000">
                <a:solidFill>
                  <a:srgbClr val="0000FF"/>
                </a:solidFill>
              </a:rPr>
              <a:t>324 – 20 + 61</a:t>
            </a:r>
            <a:r>
              <a:rPr lang="en-US" altLang="vi-VN" sz="3000" b="1">
                <a:solidFill>
                  <a:srgbClr val="0000FF"/>
                </a:solidFill>
              </a:rPr>
              <a:t> =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08350" y="1633538"/>
            <a:ext cx="1747838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212D32"/>
                </a:solidFill>
              </a:rPr>
              <a:t>304 - 61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973388" y="2127250"/>
            <a:ext cx="119697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  <a:latin typeface="Arial" pitchFamily="34" charset="0"/>
              </a:rPr>
              <a:t>=</a:t>
            </a:r>
            <a:r>
              <a:rPr lang="en-US" altLang="vi-VN" sz="3000" b="1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altLang="vi-VN" sz="3000" b="1">
                <a:solidFill>
                  <a:srgbClr val="FF0000"/>
                </a:solidFill>
                <a:latin typeface="Arial" pitchFamily="34" charset="0"/>
              </a:rPr>
              <a:t>243</a:t>
            </a:r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2209800" y="417513"/>
            <a:ext cx="50942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4000" b="1">
                <a:solidFill>
                  <a:srgbClr val="FF0000"/>
                </a:solidFill>
                <a:cs typeface="Times New Roman" pitchFamily="18" charset="0"/>
              </a:rPr>
              <a:t>Luyện tập chung</a:t>
            </a:r>
          </a:p>
        </p:txBody>
      </p:sp>
      <p:sp>
        <p:nvSpPr>
          <p:cNvPr id="9225" name="Text Box 18"/>
          <p:cNvSpPr txBox="1">
            <a:spLocks noChangeArrowheads="1"/>
          </p:cNvSpPr>
          <p:nvPr/>
        </p:nvSpPr>
        <p:spPr bwMode="auto">
          <a:xfrm>
            <a:off x="1154113" y="0"/>
            <a:ext cx="6858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vi-VN" sz="36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9226" name="Text Box 19"/>
          <p:cNvSpPr txBox="1">
            <a:spLocks noChangeArrowheads="1"/>
          </p:cNvSpPr>
          <p:nvPr/>
        </p:nvSpPr>
        <p:spPr bwMode="auto">
          <a:xfrm>
            <a:off x="2308225" y="0"/>
            <a:ext cx="452755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u="sng" dirty="0" err="1">
                <a:solidFill>
                  <a:srgbClr val="0000FF"/>
                </a:solidFill>
                <a:cs typeface="Times New Roman" pitchFamily="18" charset="0"/>
              </a:rPr>
              <a:t>TOÁN</a:t>
            </a:r>
            <a:endParaRPr lang="en-US" altLang="vi-VN" sz="2800" b="1" u="sng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8212" name="TextBox 1"/>
          <p:cNvSpPr txBox="1">
            <a:spLocks noChangeArrowheads="1"/>
          </p:cNvSpPr>
          <p:nvPr/>
        </p:nvSpPr>
        <p:spPr bwMode="auto">
          <a:xfrm>
            <a:off x="4935538" y="1512888"/>
            <a:ext cx="2773362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600" b="1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altLang="vi-VN" sz="3000">
                <a:solidFill>
                  <a:srgbClr val="0000FF"/>
                </a:solidFill>
              </a:rPr>
              <a:t>188 + 12 – 50 </a:t>
            </a:r>
            <a:r>
              <a:rPr lang="en-US" altLang="vi-VN" sz="3000">
                <a:solidFill>
                  <a:srgbClr val="0000FF"/>
                </a:solidFill>
                <a:latin typeface=".VnArial" pitchFamily="34" charset="0"/>
              </a:rPr>
              <a:t>=</a:t>
            </a:r>
          </a:p>
        </p:txBody>
      </p:sp>
      <p:sp>
        <p:nvSpPr>
          <p:cNvPr id="8213" name="TextBox 2"/>
          <p:cNvSpPr txBox="1">
            <a:spLocks noChangeArrowheads="1"/>
          </p:cNvSpPr>
          <p:nvPr/>
        </p:nvSpPr>
        <p:spPr bwMode="auto">
          <a:xfrm>
            <a:off x="7651750" y="1565275"/>
            <a:ext cx="14922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212D32"/>
                </a:solidFill>
              </a:rPr>
              <a:t>200 - 50</a:t>
            </a:r>
          </a:p>
        </p:txBody>
      </p:sp>
      <p:sp>
        <p:nvSpPr>
          <p:cNvPr id="8214" name="TextBox 3"/>
          <p:cNvSpPr txBox="1">
            <a:spLocks noChangeArrowheads="1"/>
          </p:cNvSpPr>
          <p:nvPr/>
        </p:nvSpPr>
        <p:spPr bwMode="auto">
          <a:xfrm>
            <a:off x="7288213" y="2105025"/>
            <a:ext cx="11684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  <a:latin typeface="Arial" pitchFamily="34" charset="0"/>
              </a:rPr>
              <a:t>=</a:t>
            </a:r>
            <a:r>
              <a:rPr lang="vi-VN" altLang="vi-VN" sz="300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altLang="vi-VN" sz="3000" b="1">
                <a:solidFill>
                  <a:srgbClr val="FF0000"/>
                </a:solidFill>
                <a:latin typeface="Arial" pitchFamily="34" charset="0"/>
              </a:rPr>
              <a:t>150</a:t>
            </a:r>
          </a:p>
        </p:txBody>
      </p:sp>
      <p:sp>
        <p:nvSpPr>
          <p:cNvPr id="8218" name="TextBox 8"/>
          <p:cNvSpPr txBox="1">
            <a:spLocks noChangeArrowheads="1"/>
          </p:cNvSpPr>
          <p:nvPr/>
        </p:nvSpPr>
        <p:spPr bwMode="auto">
          <a:xfrm>
            <a:off x="265113" y="2909888"/>
            <a:ext cx="3157537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</a:rPr>
              <a:t>b)    21  x  3  :  9  </a:t>
            </a:r>
            <a:r>
              <a:rPr lang="en-US" altLang="vi-VN" sz="3000">
                <a:solidFill>
                  <a:srgbClr val="0000FF"/>
                </a:solidFill>
                <a:latin typeface=".VnArial" pitchFamily="34" charset="0"/>
              </a:rPr>
              <a:t>=</a:t>
            </a:r>
          </a:p>
        </p:txBody>
      </p:sp>
      <p:sp>
        <p:nvSpPr>
          <p:cNvPr id="8219" name="TextBox 9"/>
          <p:cNvSpPr txBox="1">
            <a:spLocks noChangeArrowheads="1"/>
          </p:cNvSpPr>
          <p:nvPr/>
        </p:nvSpPr>
        <p:spPr bwMode="auto">
          <a:xfrm>
            <a:off x="3386138" y="2865438"/>
            <a:ext cx="118903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212D32"/>
                </a:solidFill>
              </a:rPr>
              <a:t>63 :  9</a:t>
            </a:r>
          </a:p>
        </p:txBody>
      </p:sp>
      <p:sp>
        <p:nvSpPr>
          <p:cNvPr id="8220" name="TextBox 10"/>
          <p:cNvSpPr txBox="1">
            <a:spLocks noChangeArrowheads="1"/>
          </p:cNvSpPr>
          <p:nvPr/>
        </p:nvSpPr>
        <p:spPr bwMode="auto">
          <a:xfrm>
            <a:off x="3016250" y="3497263"/>
            <a:ext cx="7080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  <a:latin typeface="Arial" pitchFamily="34" charset="0"/>
              </a:rPr>
              <a:t>= </a:t>
            </a:r>
            <a:r>
              <a:rPr lang="en-US" altLang="vi-VN" sz="3000" b="1">
                <a:solidFill>
                  <a:srgbClr val="FF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8221" name="TextBox 11"/>
          <p:cNvSpPr txBox="1">
            <a:spLocks noChangeArrowheads="1"/>
          </p:cNvSpPr>
          <p:nvPr/>
        </p:nvSpPr>
        <p:spPr bwMode="auto">
          <a:xfrm>
            <a:off x="5434013" y="2887663"/>
            <a:ext cx="26924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</a:rPr>
              <a:t>40  :  2  x  6 </a:t>
            </a:r>
            <a:r>
              <a:rPr lang="vi-VN" altLang="vi-VN" sz="3000">
                <a:solidFill>
                  <a:srgbClr val="0000FF"/>
                </a:solidFill>
                <a:latin typeface=".VnArial" pitchFamily="34" charset="0"/>
              </a:rPr>
              <a:t>=</a:t>
            </a:r>
            <a:endParaRPr lang="en-US" altLang="vi-VN" sz="3000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8222" name="TextBox 12"/>
          <p:cNvSpPr txBox="1">
            <a:spLocks noChangeArrowheads="1"/>
          </p:cNvSpPr>
          <p:nvPr/>
        </p:nvSpPr>
        <p:spPr bwMode="auto">
          <a:xfrm>
            <a:off x="7688263" y="2855913"/>
            <a:ext cx="131445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212D32"/>
                </a:solidFill>
              </a:rPr>
              <a:t>20  x  6</a:t>
            </a:r>
          </a:p>
        </p:txBody>
      </p:sp>
      <p:sp>
        <p:nvSpPr>
          <p:cNvPr id="8223" name="TextBox 13"/>
          <p:cNvSpPr txBox="1">
            <a:spLocks noChangeArrowheads="1"/>
          </p:cNvSpPr>
          <p:nvPr/>
        </p:nvSpPr>
        <p:spPr bwMode="auto">
          <a:xfrm>
            <a:off x="7346950" y="3503613"/>
            <a:ext cx="127317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000">
                <a:solidFill>
                  <a:srgbClr val="0000FF"/>
                </a:solidFill>
                <a:latin typeface="Arial" pitchFamily="34" charset="0"/>
              </a:rPr>
              <a:t>= </a:t>
            </a:r>
            <a:r>
              <a:rPr lang="en-US" altLang="vi-VN" sz="3000" b="1">
                <a:solidFill>
                  <a:srgbClr val="FF0000"/>
                </a:solidFill>
                <a:latin typeface="Arial" pitchFamily="34" charset="0"/>
              </a:rPr>
              <a:t>120</a:t>
            </a:r>
          </a:p>
        </p:txBody>
      </p:sp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2009775"/>
            <a:ext cx="1317625" cy="15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0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3327400"/>
            <a:ext cx="1152525" cy="16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1976438"/>
            <a:ext cx="1273175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5" y="3294063"/>
            <a:ext cx="107950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212" grpId="0"/>
      <p:bldP spid="8213" grpId="0"/>
      <p:bldP spid="8214" grpId="0"/>
      <p:bldP spid="8218" grpId="0"/>
      <p:bldP spid="8219" grpId="0"/>
      <p:bldP spid="8220" grpId="0"/>
      <p:bldP spid="8221" grpId="0"/>
      <p:bldP spid="8222" grpId="0"/>
      <p:bldP spid="82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808284" y="551091"/>
            <a:ext cx="42449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</a:rPr>
              <a:t>Luyện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tập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chung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14400" y="1485901"/>
            <a:ext cx="5410200" cy="621507"/>
            <a:chOff x="672" y="1248"/>
            <a:chExt cx="3408" cy="522"/>
          </a:xfrm>
        </p:grpSpPr>
        <p:sp>
          <p:nvSpPr>
            <p:cNvPr id="4133" name="AutoShape 6"/>
            <p:cNvSpPr>
              <a:spLocks noChangeArrowheads="1"/>
            </p:cNvSpPr>
            <p:nvPr/>
          </p:nvSpPr>
          <p:spPr bwMode="gray">
            <a:xfrm>
              <a:off x="672" y="1248"/>
              <a:ext cx="3408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400" b="1"/>
                <a:t>           Tính giá trị của biểu thức: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768" y="1296"/>
              <a:ext cx="480" cy="474"/>
              <a:chOff x="336" y="2112"/>
              <a:chExt cx="480" cy="474"/>
            </a:xfrm>
          </p:grpSpPr>
          <p:grpSp>
            <p:nvGrpSpPr>
              <p:cNvPr id="4134" name="Group 8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473"/>
                <a:chOff x="999" y="3120"/>
                <a:chExt cx="768" cy="1151"/>
              </a:xfrm>
            </p:grpSpPr>
            <p:sp>
              <p:nvSpPr>
                <p:cNvPr id="4136" name="AutoShape 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6330" name="Freeform 10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2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6331" name="Text Box 1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944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135" name="Text Box 12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2</a:t>
                </a:r>
              </a:p>
            </p:txBody>
          </p:sp>
        </p:grpSp>
      </p:grp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500063" y="2282428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a)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2590800" y="2286001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15 + 56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2609850" y="2743201"/>
            <a:ext cx="895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71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7239000" y="2311003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90 + 14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7242857" y="2696766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104</a:t>
            </a: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914400" y="2234792"/>
            <a:ext cx="2209800" cy="513157"/>
            <a:chOff x="576" y="1877"/>
            <a:chExt cx="1392" cy="431"/>
          </a:xfrm>
        </p:grpSpPr>
        <p:sp>
          <p:nvSpPr>
            <p:cNvPr id="4130" name="Text Box 13"/>
            <p:cNvSpPr txBox="1">
              <a:spLocks noChangeArrowheads="1"/>
            </p:cNvSpPr>
            <p:nvPr/>
          </p:nvSpPr>
          <p:spPr bwMode="auto">
            <a:xfrm>
              <a:off x="576" y="1920"/>
              <a:ext cx="1392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15 + 7       8</a:t>
              </a:r>
            </a:p>
          </p:txBody>
        </p:sp>
        <p:sp>
          <p:nvSpPr>
            <p:cNvPr id="4131" name="Text Box 23"/>
            <p:cNvSpPr txBox="1">
              <a:spLocks noChangeArrowheads="1"/>
            </p:cNvSpPr>
            <p:nvPr/>
          </p:nvSpPr>
          <p:spPr bwMode="auto">
            <a:xfrm>
              <a:off x="1164" y="1877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 dirty="0">
                  <a:sym typeface="Symbol" pitchFamily="18" charset="2"/>
                </a:rPr>
                <a:t></a:t>
              </a:r>
              <a:r>
                <a:rPr lang="en-US" sz="2800" b="1" dirty="0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 dirty="0">
                  <a:sym typeface="Symbol" pitchFamily="18" charset="2"/>
                </a:rPr>
                <a:t> </a:t>
              </a:r>
              <a:r>
                <a:rPr lang="en-US" sz="2400" b="1" dirty="0">
                  <a:sym typeface="Symbol" pitchFamily="18" charset="2"/>
                </a:rPr>
                <a:t>   </a:t>
              </a:r>
            </a:p>
            <a:p>
              <a:endParaRPr lang="en-US" sz="2400" b="1" dirty="0"/>
            </a:p>
          </p:txBody>
        </p:sp>
      </p:grp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5210175" y="3807619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b)</a:t>
            </a: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968820" y="3143251"/>
            <a:ext cx="5410200" cy="621507"/>
            <a:chOff x="672" y="1248"/>
            <a:chExt cx="3408" cy="522"/>
          </a:xfrm>
        </p:grpSpPr>
        <p:sp>
          <p:nvSpPr>
            <p:cNvPr id="4124" name="AutoShape 27"/>
            <p:cNvSpPr>
              <a:spLocks noChangeArrowheads="1"/>
            </p:cNvSpPr>
            <p:nvPr/>
          </p:nvSpPr>
          <p:spPr bwMode="gray">
            <a:xfrm>
              <a:off x="672" y="1248"/>
              <a:ext cx="3408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400" b="1" dirty="0"/>
                <a:t>           </a:t>
              </a:r>
              <a:r>
                <a:rPr lang="en-US" sz="2400" b="1" dirty="0" err="1"/>
                <a:t>Tính</a:t>
              </a:r>
              <a:r>
                <a:rPr lang="en-US" sz="2400" b="1" dirty="0"/>
                <a:t> </a:t>
              </a:r>
              <a:r>
                <a:rPr lang="en-US" sz="2400" b="1" dirty="0" err="1"/>
                <a:t>giá</a:t>
              </a:r>
              <a:r>
                <a:rPr lang="en-US" sz="2400" b="1" dirty="0"/>
                <a:t> </a:t>
              </a:r>
              <a:r>
                <a:rPr lang="en-US" sz="2400" b="1" dirty="0" err="1"/>
                <a:t>trị</a:t>
              </a:r>
              <a:r>
                <a:rPr lang="en-US" sz="2400" b="1" dirty="0"/>
                <a:t> </a:t>
              </a:r>
              <a:r>
                <a:rPr lang="en-US" sz="2400" b="1" dirty="0" err="1"/>
                <a:t>của</a:t>
              </a:r>
              <a:r>
                <a:rPr lang="en-US" sz="2400" b="1" dirty="0"/>
                <a:t> </a:t>
              </a:r>
              <a:r>
                <a:rPr lang="en-US" sz="2400" b="1" dirty="0" err="1"/>
                <a:t>biểu</a:t>
              </a:r>
              <a:r>
                <a:rPr lang="en-US" sz="2400" b="1" dirty="0"/>
                <a:t> </a:t>
              </a:r>
              <a:r>
                <a:rPr lang="en-US" sz="2400" b="1" dirty="0" err="1"/>
                <a:t>thức</a:t>
              </a:r>
              <a:r>
                <a:rPr lang="en-US" sz="2400" b="1" dirty="0"/>
                <a:t>:</a:t>
              </a:r>
            </a:p>
          </p:txBody>
        </p: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768" y="1296"/>
              <a:ext cx="480" cy="474"/>
              <a:chOff x="336" y="2112"/>
              <a:chExt cx="480" cy="474"/>
            </a:xfrm>
          </p:grpSpPr>
          <p:grpSp>
            <p:nvGrpSpPr>
              <p:cNvPr id="4125" name="Group 29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473"/>
                <a:chOff x="999" y="3120"/>
                <a:chExt cx="768" cy="1151"/>
              </a:xfrm>
            </p:grpSpPr>
            <p:sp>
              <p:nvSpPr>
                <p:cNvPr id="4127" name="AutoShape 30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6351" name="Freeform 31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2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6352" name="Text Box 32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944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126" name="Text Box 33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3</a:t>
                </a:r>
              </a:p>
            </p:txBody>
          </p:sp>
        </p:grpSp>
      </p:grp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500063" y="3779044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a)</a:t>
            </a:r>
          </a:p>
        </p:txBody>
      </p: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914400" y="3739754"/>
            <a:ext cx="2438400" cy="504825"/>
            <a:chOff x="576" y="3132"/>
            <a:chExt cx="1536" cy="424"/>
          </a:xfrm>
        </p:grpSpPr>
        <p:sp>
          <p:nvSpPr>
            <p:cNvPr id="4121" name="Text Box 36"/>
            <p:cNvSpPr txBox="1">
              <a:spLocks noChangeArrowheads="1"/>
            </p:cNvSpPr>
            <p:nvPr/>
          </p:nvSpPr>
          <p:spPr bwMode="auto">
            <a:xfrm>
              <a:off x="576" y="3168"/>
              <a:ext cx="153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123    (42 – 40)</a:t>
              </a:r>
            </a:p>
          </p:txBody>
        </p:sp>
        <p:sp>
          <p:nvSpPr>
            <p:cNvPr id="4122" name="Text Box 37"/>
            <p:cNvSpPr txBox="1">
              <a:spLocks noChangeArrowheads="1"/>
            </p:cNvSpPr>
            <p:nvPr/>
          </p:nvSpPr>
          <p:spPr bwMode="auto">
            <a:xfrm>
              <a:off x="933" y="3132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3200400" y="3732630"/>
            <a:ext cx="1828800" cy="526259"/>
            <a:chOff x="2016" y="3162"/>
            <a:chExt cx="1152" cy="442"/>
          </a:xfrm>
        </p:grpSpPr>
        <p:sp>
          <p:nvSpPr>
            <p:cNvPr id="4119" name="Text Box 39"/>
            <p:cNvSpPr txBox="1">
              <a:spLocks noChangeArrowheads="1"/>
            </p:cNvSpPr>
            <p:nvPr/>
          </p:nvSpPr>
          <p:spPr bwMode="auto">
            <a:xfrm>
              <a:off x="2016" y="3216"/>
              <a:ext cx="1152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FF0000"/>
                  </a:solidFill>
                </a:rPr>
                <a:t>= 123       2</a:t>
              </a:r>
            </a:p>
          </p:txBody>
        </p:sp>
        <p:sp>
          <p:nvSpPr>
            <p:cNvPr id="4120" name="Text Box 40"/>
            <p:cNvSpPr txBox="1">
              <a:spLocks noChangeArrowheads="1"/>
            </p:cNvSpPr>
            <p:nvPr/>
          </p:nvSpPr>
          <p:spPr bwMode="auto">
            <a:xfrm>
              <a:off x="2553" y="3162"/>
              <a:ext cx="240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 dirty="0">
                  <a:solidFill>
                    <a:srgbClr val="FF0000"/>
                  </a:solidFill>
                  <a:sym typeface="Symbol" pitchFamily="18" charset="2"/>
                </a:rPr>
                <a:t>     </a:t>
              </a:r>
              <a:r>
                <a:rPr lang="en-US" sz="2400" b="1" dirty="0">
                  <a:solidFill>
                    <a:srgbClr val="FF0000"/>
                  </a:solidFill>
                  <a:sym typeface="Symbol" pitchFamily="18" charset="2"/>
                </a:rPr>
                <a:t>   </a:t>
              </a:r>
            </a:p>
            <a:p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3195638" y="4286251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246</a:t>
            </a:r>
          </a:p>
        </p:txBody>
      </p:sp>
      <p:sp>
        <p:nvSpPr>
          <p:cNvPr id="56363" name="Text Box 43"/>
          <p:cNvSpPr txBox="1">
            <a:spLocks noChangeArrowheads="1"/>
          </p:cNvSpPr>
          <p:nvPr/>
        </p:nvSpPr>
        <p:spPr bwMode="auto">
          <a:xfrm>
            <a:off x="5486400" y="2286001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90 + 28 : 2</a:t>
            </a:r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5053013" y="22752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b)</a:t>
            </a:r>
          </a:p>
        </p:txBody>
      </p: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5638800" y="3771901"/>
            <a:ext cx="1828800" cy="508397"/>
            <a:chOff x="3456" y="3129"/>
            <a:chExt cx="1152" cy="427"/>
          </a:xfrm>
        </p:grpSpPr>
        <p:sp>
          <p:nvSpPr>
            <p:cNvPr id="4117" name="Text Box 16"/>
            <p:cNvSpPr txBox="1">
              <a:spLocks noChangeArrowheads="1"/>
            </p:cNvSpPr>
            <p:nvPr/>
          </p:nvSpPr>
          <p:spPr bwMode="auto">
            <a:xfrm>
              <a:off x="3456" y="3168"/>
              <a:ext cx="1152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72 : (2    4)</a:t>
              </a:r>
            </a:p>
          </p:txBody>
        </p:sp>
        <p:sp>
          <p:nvSpPr>
            <p:cNvPr id="4118" name="Text Box 45"/>
            <p:cNvSpPr txBox="1">
              <a:spLocks noChangeArrowheads="1"/>
            </p:cNvSpPr>
            <p:nvPr/>
          </p:nvSpPr>
          <p:spPr bwMode="auto">
            <a:xfrm>
              <a:off x="4017" y="3129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 dirty="0">
                  <a:solidFill>
                    <a:srgbClr val="000066"/>
                  </a:solidFill>
                  <a:sym typeface="Symbol" pitchFamily="18" charset="2"/>
                </a:rPr>
                <a:t></a:t>
              </a:r>
              <a:r>
                <a:rPr lang="en-US" sz="2800" b="1" dirty="0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 dirty="0">
                  <a:sym typeface="Symbol" pitchFamily="18" charset="2"/>
                </a:rPr>
                <a:t> </a:t>
              </a:r>
              <a:r>
                <a:rPr lang="en-US" sz="2400" b="1" dirty="0">
                  <a:sym typeface="Symbol" pitchFamily="18" charset="2"/>
                </a:rPr>
                <a:t>   </a:t>
              </a:r>
            </a:p>
            <a:p>
              <a:endParaRPr lang="en-US" sz="2400" b="1" dirty="0"/>
            </a:p>
          </p:txBody>
        </p:sp>
      </p:grpSp>
      <p:sp>
        <p:nvSpPr>
          <p:cNvPr id="56367" name="Text Box 47"/>
          <p:cNvSpPr txBox="1">
            <a:spLocks noChangeArrowheads="1"/>
          </p:cNvSpPr>
          <p:nvPr/>
        </p:nvSpPr>
        <p:spPr bwMode="auto">
          <a:xfrm>
            <a:off x="7260774" y="3839766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72 : 8</a:t>
            </a:r>
          </a:p>
        </p:txBody>
      </p:sp>
      <p:sp>
        <p:nvSpPr>
          <p:cNvPr id="56368" name="Text Box 48"/>
          <p:cNvSpPr txBox="1">
            <a:spLocks noChangeArrowheads="1"/>
          </p:cNvSpPr>
          <p:nvPr/>
        </p:nvSpPr>
        <p:spPr bwMode="auto">
          <a:xfrm>
            <a:off x="7293432" y="4239816"/>
            <a:ext cx="895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= 9</a:t>
            </a:r>
          </a:p>
        </p:txBody>
      </p:sp>
      <p:sp>
        <p:nvSpPr>
          <p:cNvPr id="43" name="Text Box 19"/>
          <p:cNvSpPr txBox="1">
            <a:spLocks noChangeArrowheads="1"/>
          </p:cNvSpPr>
          <p:nvPr/>
        </p:nvSpPr>
        <p:spPr bwMode="auto">
          <a:xfrm>
            <a:off x="2308225" y="35606"/>
            <a:ext cx="452755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b="1" u="sng" dirty="0" err="1">
                <a:solidFill>
                  <a:srgbClr val="0000FF"/>
                </a:solidFill>
                <a:cs typeface="Times New Roman" pitchFamily="18" charset="0"/>
              </a:rPr>
              <a:t>TOÁN</a:t>
            </a:r>
            <a:endParaRPr lang="en-US" altLang="vi-VN" sz="2800" b="1" u="sng" dirty="0">
              <a:solidFill>
                <a:srgbClr val="0000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9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/>
      <p:bldP spid="56338" grpId="0"/>
      <p:bldP spid="56339" grpId="0"/>
      <p:bldP spid="56340" grpId="0"/>
      <p:bldP spid="56341" grpId="0"/>
      <p:bldP spid="56345" grpId="0"/>
      <p:bldP spid="56354" grpId="0"/>
      <p:bldP spid="56362" grpId="0"/>
      <p:bldP spid="56363" grpId="0"/>
      <p:bldP spid="56364" grpId="0"/>
      <p:bldP spid="56367" grpId="0"/>
      <p:bldP spid="563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/>
          <p:cNvSpPr txBox="1">
            <a:spLocks noChangeArrowheads="1"/>
          </p:cNvSpPr>
          <p:nvPr/>
        </p:nvSpPr>
        <p:spPr bwMode="auto">
          <a:xfrm>
            <a:off x="4959350" y="2484438"/>
            <a:ext cx="1397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endParaRPr lang="vi-VN" altLang="vi-VN" sz="2400">
              <a:latin typeface="Arial" pitchFamily="34" charset="0"/>
            </a:endParaRP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58750" y="1131888"/>
            <a:ext cx="85502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 anchor="ctr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2400" b="1" i="1" u="sng">
                <a:solidFill>
                  <a:srgbClr val="0000FF"/>
                </a:solidFill>
                <a:cs typeface="Times New Roman" pitchFamily="18" charset="0"/>
              </a:rPr>
              <a:t>Bài 4</a:t>
            </a:r>
            <a:r>
              <a:rPr lang="en-US" altLang="vi-VN" sz="2400" b="1" i="1">
                <a:solidFill>
                  <a:srgbClr val="0000FF"/>
                </a:solidFill>
                <a:latin typeface="VNI-Times" pitchFamily="2" charset="0"/>
              </a:rPr>
              <a:t>: Moãi số trong hình </a:t>
            </a:r>
            <a:r>
              <a:rPr lang="en-US" altLang="vi-VN" sz="2400" b="1" i="1">
                <a:solidFill>
                  <a:srgbClr val="0000FF"/>
                </a:solidFill>
                <a:cs typeface="Times New Roman" pitchFamily="18" charset="0"/>
              </a:rPr>
              <a:t>tròn là</a:t>
            </a:r>
            <a:r>
              <a:rPr lang="en-US" altLang="vi-VN" sz="2400" b="1" i="1">
                <a:solidFill>
                  <a:srgbClr val="0000FF"/>
                </a:solidFill>
                <a:latin typeface="VNI-Times" pitchFamily="2" charset="0"/>
              </a:rPr>
              <a:t> giaù trò của biểu thức naøo ?</a:t>
            </a:r>
            <a:r>
              <a:rPr lang="en-US" altLang="vi-VN" sz="2400" b="1">
                <a:solidFill>
                  <a:srgbClr val="0000FF"/>
                </a:solidFill>
                <a:latin typeface="VNI-Times" pitchFamily="2" charset="0"/>
              </a:rPr>
              <a:t> </a:t>
            </a:r>
            <a:endParaRPr lang="en-US" altLang="vi-VN" sz="24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177800" y="2038350"/>
            <a:ext cx="2654300" cy="5715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3600" b="1">
                <a:solidFill>
                  <a:srgbClr val="0000FF"/>
                </a:solidFill>
                <a:latin typeface="VNI-Times" pitchFamily="2" charset="0"/>
              </a:rPr>
              <a:t>86 – (81 - 31)</a:t>
            </a:r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7905750" y="3132138"/>
            <a:ext cx="1085850" cy="581025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4500" b="1">
                <a:solidFill>
                  <a:srgbClr val="FF0000"/>
                </a:solidFill>
                <a:latin typeface="VNI-Times" pitchFamily="2" charset="0"/>
              </a:rPr>
              <a:t>121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6432550" y="2000250"/>
            <a:ext cx="2559050" cy="5715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3600" b="1">
                <a:solidFill>
                  <a:srgbClr val="0000FF"/>
                </a:solidFill>
                <a:latin typeface="VNI-Times" pitchFamily="2" charset="0"/>
              </a:rPr>
              <a:t>142 -  42 : 2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440113" y="2038350"/>
            <a:ext cx="2444750" cy="5715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3600" b="1">
                <a:solidFill>
                  <a:srgbClr val="0000FF"/>
                </a:solidFill>
                <a:latin typeface="VNI-Times" pitchFamily="2" charset="0"/>
              </a:rPr>
              <a:t>90 + 70 x 2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338263" y="4297363"/>
            <a:ext cx="2971800" cy="5715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3600" b="1">
                <a:solidFill>
                  <a:srgbClr val="0000FF"/>
                </a:solidFill>
                <a:latin typeface="VNI-Times" pitchFamily="2" charset="0"/>
              </a:rPr>
              <a:t>56 x (17 – 12)</a:t>
            </a:r>
          </a:p>
        </p:txBody>
      </p:sp>
      <p:sp>
        <p:nvSpPr>
          <p:cNvPr id="36878" name="Oval 14"/>
          <p:cNvSpPr>
            <a:spLocks noChangeArrowheads="1"/>
          </p:cNvSpPr>
          <p:nvPr/>
        </p:nvSpPr>
        <p:spPr bwMode="auto">
          <a:xfrm>
            <a:off x="6113463" y="3127375"/>
            <a:ext cx="1017587" cy="585788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4500" b="1">
                <a:solidFill>
                  <a:srgbClr val="FF0000"/>
                </a:solidFill>
                <a:latin typeface="VNI-Times" pitchFamily="2" charset="0"/>
              </a:rPr>
              <a:t>50</a:t>
            </a:r>
          </a:p>
        </p:txBody>
      </p:sp>
      <p:sp>
        <p:nvSpPr>
          <p:cNvPr id="36879" name="Oval 15"/>
          <p:cNvSpPr>
            <a:spLocks noChangeArrowheads="1"/>
          </p:cNvSpPr>
          <p:nvPr/>
        </p:nvSpPr>
        <p:spPr bwMode="auto">
          <a:xfrm>
            <a:off x="3917950" y="3065463"/>
            <a:ext cx="1111250" cy="6477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4500" b="1">
                <a:solidFill>
                  <a:srgbClr val="FF0000"/>
                </a:solidFill>
                <a:latin typeface="VNI-Times" pitchFamily="2" charset="0"/>
              </a:rPr>
              <a:t>280</a:t>
            </a:r>
          </a:p>
        </p:txBody>
      </p:sp>
      <p:sp>
        <p:nvSpPr>
          <p:cNvPr id="36880" name="Oval 16"/>
          <p:cNvSpPr>
            <a:spLocks noChangeArrowheads="1"/>
          </p:cNvSpPr>
          <p:nvPr/>
        </p:nvSpPr>
        <p:spPr bwMode="auto">
          <a:xfrm>
            <a:off x="2289175" y="3082925"/>
            <a:ext cx="1022350" cy="6477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4500" b="1">
                <a:solidFill>
                  <a:srgbClr val="FF0000"/>
                </a:solidFill>
                <a:latin typeface="VNI-Times" pitchFamily="2" charset="0"/>
              </a:rPr>
              <a:t>36</a:t>
            </a:r>
          </a:p>
        </p:txBody>
      </p:sp>
      <p:sp>
        <p:nvSpPr>
          <p:cNvPr id="36882" name="Oval 18"/>
          <p:cNvSpPr>
            <a:spLocks noChangeArrowheads="1"/>
          </p:cNvSpPr>
          <p:nvPr/>
        </p:nvSpPr>
        <p:spPr bwMode="auto">
          <a:xfrm>
            <a:off x="381000" y="3065463"/>
            <a:ext cx="1046163" cy="6477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4500" b="1">
                <a:solidFill>
                  <a:srgbClr val="FF0000"/>
                </a:solidFill>
                <a:latin typeface="VNI-Times" pitchFamily="2" charset="0"/>
              </a:rPr>
              <a:t>230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432425" y="4318000"/>
            <a:ext cx="2754313" cy="5715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defTabSz="685800" eaLnBrk="1" hangingPunct="1"/>
            <a:r>
              <a:rPr lang="en-US" altLang="vi-VN" sz="3600" b="1">
                <a:solidFill>
                  <a:srgbClr val="0000FF"/>
                </a:solidFill>
                <a:latin typeface="VNI-Times" pitchFamily="2" charset="0"/>
              </a:rPr>
              <a:t>(142 – 42) : 2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H="1" flipV="1">
            <a:off x="1504950" y="2609850"/>
            <a:ext cx="798513" cy="619125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 flipH="1" flipV="1">
            <a:off x="6913563" y="2563813"/>
            <a:ext cx="1392237" cy="568325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 flipH="1">
            <a:off x="2798763" y="3603625"/>
            <a:ext cx="1228725" cy="661988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V="1">
            <a:off x="1338263" y="2571750"/>
            <a:ext cx="3095625" cy="66675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>
            <a:off x="6704013" y="3713163"/>
            <a:ext cx="427037" cy="604837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12307" name="Text Box 6"/>
          <p:cNvSpPr txBox="1">
            <a:spLocks noChangeArrowheads="1"/>
          </p:cNvSpPr>
          <p:nvPr/>
        </p:nvSpPr>
        <p:spPr bwMode="auto">
          <a:xfrm>
            <a:off x="1233488" y="407988"/>
            <a:ext cx="6858000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FF0000"/>
                </a:solidFill>
                <a:cs typeface="Times New Roman" pitchFamily="18" charset="0"/>
              </a:rPr>
              <a:t>Luyện tập chung</a:t>
            </a:r>
          </a:p>
        </p:txBody>
      </p:sp>
      <p:sp>
        <p:nvSpPr>
          <p:cNvPr id="12308" name="Text Box 31"/>
          <p:cNvSpPr txBox="1">
            <a:spLocks noChangeArrowheads="1"/>
          </p:cNvSpPr>
          <p:nvPr/>
        </p:nvSpPr>
        <p:spPr bwMode="auto">
          <a:xfrm>
            <a:off x="1143000" y="31750"/>
            <a:ext cx="68580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cs typeface="Times New Roman" pitchFamily="18" charset="0"/>
              </a:rPr>
              <a:t>TOÁN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2" grpId="0" animBg="1"/>
      <p:bldP spid="36873" grpId="0" animBg="1"/>
      <p:bldP spid="36875" grpId="0" animBg="1"/>
      <p:bldP spid="36876" grpId="0" animBg="1"/>
      <p:bldP spid="36877" grpId="0" animBg="1"/>
      <p:bldP spid="36878" grpId="0" animBg="1"/>
      <p:bldP spid="36879" grpId="0" animBg="1"/>
      <p:bldP spid="36880" grpId="0" animBg="1"/>
      <p:bldP spid="36882" grpId="0" animBg="1"/>
      <p:bldP spid="36883" grpId="0" animBg="1"/>
      <p:bldP spid="36887" grpId="0" animBg="1"/>
      <p:bldP spid="36888" grpId="0" animBg="1"/>
      <p:bldP spid="36889" grpId="0" animBg="1"/>
      <p:bldP spid="36891" grpId="0" animBg="1"/>
      <p:bldP spid="368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87313" y="1044575"/>
            <a:ext cx="8959850" cy="145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700" b="1" u="sng">
                <a:cs typeface="Times New Roman" pitchFamily="18" charset="0"/>
              </a:rPr>
              <a:t>Bài 5</a:t>
            </a:r>
            <a:r>
              <a:rPr lang="en-US" altLang="vi-VN" sz="2700" b="1">
                <a:cs typeface="Times New Roman" pitchFamily="18" charset="0"/>
              </a:rPr>
              <a:t>:</a:t>
            </a:r>
            <a:r>
              <a:rPr lang="en-US" altLang="vi-VN" sz="3600" b="1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vi-VN" sz="2700">
                <a:solidFill>
                  <a:srgbClr val="0000FF"/>
                </a:solidFill>
                <a:cs typeface="Times New Roman" pitchFamily="18" charset="0"/>
              </a:rPr>
              <a:t>Người ta xếp 800 cái bánh vào các hộp, mỗi hộp 4 cái. Sau đó xếp các hộp vào thùng, mỗi thùng 5 hộp. Hỏi có bao nhiêu thùng bánh 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160463" y="2390775"/>
            <a:ext cx="12954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u="sng">
                <a:solidFill>
                  <a:srgbClr val="0000FF"/>
                </a:solidFill>
                <a:cs typeface="Times New Roman" pitchFamily="18" charset="0"/>
              </a:rPr>
              <a:t>Tóm tắt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828675" y="2936875"/>
            <a:ext cx="183356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0000FF"/>
                </a:solidFill>
                <a:cs typeface="Times New Roman" pitchFamily="18" charset="0"/>
              </a:rPr>
              <a:t>4 cái : 1 hộp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828675" y="3325813"/>
            <a:ext cx="24003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0000FF"/>
                </a:solidFill>
                <a:cs typeface="Times New Roman" pitchFamily="18" charset="0"/>
              </a:rPr>
              <a:t>800 cái: … hộp ?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828675" y="3754438"/>
            <a:ext cx="24003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0000FF"/>
                </a:solidFill>
                <a:cs typeface="Times New Roman" pitchFamily="18" charset="0"/>
              </a:rPr>
              <a:t>5 hộp : 1 thùng ?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828675" y="4135438"/>
            <a:ext cx="2913063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0000FF"/>
                </a:solidFill>
                <a:cs typeface="Times New Roman" pitchFamily="18" charset="0"/>
              </a:rPr>
              <a:t>Có: … thùng bánh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673725" y="2390775"/>
            <a:ext cx="12414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2400" b="1" u="sng">
                <a:solidFill>
                  <a:srgbClr val="0000FF"/>
                </a:solidFill>
                <a:cs typeface="Times New Roman" pitchFamily="18" charset="0"/>
              </a:rPr>
              <a:t>Bài giải:</a:t>
            </a:r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1081088" y="393700"/>
            <a:ext cx="6738937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FF0000"/>
                </a:solidFill>
                <a:cs typeface="Times New Roman" pitchFamily="18" charset="0"/>
              </a:rPr>
              <a:t>Luyện tập chung</a:t>
            </a:r>
          </a:p>
        </p:txBody>
      </p:sp>
      <p:sp>
        <p:nvSpPr>
          <p:cNvPr id="13322" name="Text Box 23"/>
          <p:cNvSpPr txBox="1">
            <a:spLocks noChangeArrowheads="1"/>
          </p:cNvSpPr>
          <p:nvPr/>
        </p:nvSpPr>
        <p:spPr bwMode="auto">
          <a:xfrm>
            <a:off x="1143000" y="0"/>
            <a:ext cx="6858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vi-VN" sz="36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3323" name="Text Box 24"/>
          <p:cNvSpPr txBox="1">
            <a:spLocks noChangeArrowheads="1"/>
          </p:cNvSpPr>
          <p:nvPr/>
        </p:nvSpPr>
        <p:spPr bwMode="auto">
          <a:xfrm>
            <a:off x="1143000" y="0"/>
            <a:ext cx="6618288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cs typeface="Times New Roman" pitchFamily="18" charset="0"/>
              </a:rPr>
              <a:t>TOÁN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846513" y="2744788"/>
            <a:ext cx="52006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cs typeface="Times New Roman" pitchFamily="18" charset="0"/>
              </a:rPr>
              <a:t>800 cái bánh xếp vào số hộp là: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941763" y="3089275"/>
            <a:ext cx="52006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cs typeface="Times New Roman" pitchFamily="18" charset="0"/>
              </a:rPr>
              <a:t>800 : 4 = 200 ( hộp )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3943350" y="3462338"/>
            <a:ext cx="52006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cs typeface="Times New Roman" pitchFamily="18" charset="0"/>
              </a:rPr>
              <a:t>      Số thùng bánh có là: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648200" y="3900488"/>
            <a:ext cx="3789363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cs typeface="Times New Roman" pitchFamily="18" charset="0"/>
              </a:rPr>
              <a:t>       </a:t>
            </a:r>
            <a:r>
              <a:rPr lang="en-US" altLang="vi-VN" sz="2400" b="1">
                <a:solidFill>
                  <a:srgbClr val="FF0000"/>
                </a:solidFill>
                <a:cs typeface="Times New Roman" pitchFamily="18" charset="0"/>
              </a:rPr>
              <a:t>200 : 5 = 40 ( thùng )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4664075" y="4452938"/>
            <a:ext cx="37877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cs typeface="Times New Roman" pitchFamily="18" charset="0"/>
              </a:rPr>
              <a:t>       </a:t>
            </a:r>
            <a:r>
              <a:rPr lang="en-US" altLang="vi-VN" sz="2400" b="1" u="sng">
                <a:solidFill>
                  <a:srgbClr val="0000FF"/>
                </a:solidFill>
                <a:cs typeface="Times New Roman" pitchFamily="18" charset="0"/>
              </a:rPr>
              <a:t>Đáp số </a:t>
            </a:r>
            <a:r>
              <a:rPr lang="en-US" altLang="vi-VN" sz="2400" b="1">
                <a:solidFill>
                  <a:srgbClr val="0000FF"/>
                </a:solidFill>
                <a:cs typeface="Times New Roman" pitchFamily="18" charset="0"/>
              </a:rPr>
              <a:t>: </a:t>
            </a:r>
            <a:r>
              <a:rPr lang="en-US" altLang="vi-VN" sz="2400" b="1">
                <a:solidFill>
                  <a:srgbClr val="FF0000"/>
                </a:solidFill>
                <a:cs typeface="Times New Roman" pitchFamily="18" charset="0"/>
              </a:rPr>
              <a:t>40  thùng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36888" y="1563688"/>
            <a:ext cx="174307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694488" y="1563688"/>
            <a:ext cx="1905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49763" y="2027238"/>
            <a:ext cx="2244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858000" y="2027238"/>
            <a:ext cx="15795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87313" y="2390775"/>
            <a:ext cx="2368550" cy="12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2" grpId="0"/>
      <p:bldP spid="7183" grpId="0"/>
      <p:bldP spid="3" grpId="0"/>
      <p:bldP spid="15" grpId="0"/>
      <p:bldP spid="16" grpId="0"/>
      <p:bldP spid="17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462338" y="434975"/>
            <a:ext cx="2020887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4400" b="1" u="sng">
                <a:solidFill>
                  <a:srgbClr val="FF0000"/>
                </a:solidFill>
                <a:cs typeface="Times New Roman" pitchFamily="18" charset="0"/>
              </a:rPr>
              <a:t> Dặn dò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70000" y="1550988"/>
            <a:ext cx="662305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0000FF"/>
                </a:solidFill>
                <a:cs typeface="Times New Roman" pitchFamily="18" charset="0"/>
              </a:rPr>
              <a:t>- Hoàn thành bài cô giao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70000" y="2338388"/>
            <a:ext cx="78740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0000FF"/>
                </a:solidFill>
                <a:cs typeface="Times New Roman" pitchFamily="18" charset="0"/>
              </a:rPr>
              <a:t>- Xem trước bài sau “ Hình chữ nhật” trang 84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Hình ảnh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Box 11"/>
          <p:cNvSpPr txBox="1">
            <a:spLocks noChangeArrowheads="1"/>
          </p:cNvSpPr>
          <p:nvPr/>
        </p:nvSpPr>
        <p:spPr bwMode="auto">
          <a:xfrm>
            <a:off x="849313" y="796925"/>
            <a:ext cx="7694612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700" b="1">
                <a:solidFill>
                  <a:srgbClr val="FF0000"/>
                </a:solidFill>
                <a:ea typeface="方正喵呜体"/>
                <a:cs typeface="Times New Roman" pitchFamily="18" charset="0"/>
              </a:rPr>
              <a:t>CÔ CHÀO CÁC EM.</a:t>
            </a:r>
          </a:p>
          <a:p>
            <a:pPr algn="ctr">
              <a:lnSpc>
                <a:spcPct val="150000"/>
              </a:lnSpc>
            </a:pPr>
            <a:r>
              <a:rPr lang="en-US" sz="2700" b="1">
                <a:solidFill>
                  <a:srgbClr val="FF0000"/>
                </a:solidFill>
                <a:ea typeface="方正喵呜体"/>
                <a:cs typeface="Times New Roman" pitchFamily="18" charset="0"/>
              </a:rPr>
              <a:t>CÔ CHÚC CÁC EM CHĂM NGOAN, HỌC  TỐT.</a:t>
            </a:r>
          </a:p>
        </p:txBody>
      </p:sp>
    </p:spTree>
  </p:cSld>
  <p:clrMapOvr>
    <a:masterClrMapping/>
  </p:clrMapOvr>
  <p:transition spd="slow" advTm="16876"/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554</TotalTime>
  <Words>441</Words>
  <Application>Microsoft Office PowerPoint</Application>
  <PresentationFormat>On-screen Show (16:9)</PresentationFormat>
  <Paragraphs>92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.VnArial</vt:lpstr>
      <vt:lpstr>Arial</vt:lpstr>
      <vt:lpstr>Calibri</vt:lpstr>
      <vt:lpstr>Georgia</vt:lpstr>
      <vt:lpstr>Times New Roman</vt:lpstr>
      <vt:lpstr>Trebuchet MS</vt:lpstr>
      <vt:lpstr>VNI-Times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duphong</cp:lastModifiedBy>
  <cp:revision>146</cp:revision>
  <dcterms:created xsi:type="dcterms:W3CDTF">2009-12-08T02:00:06Z</dcterms:created>
  <dcterms:modified xsi:type="dcterms:W3CDTF">2021-12-25T03:46:22Z</dcterms:modified>
</cp:coreProperties>
</file>