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2" r:id="rId2"/>
  </p:sldMasterIdLst>
  <p:notesMasterIdLst>
    <p:notesMasterId r:id="rId28"/>
  </p:notesMasterIdLst>
  <p:sldIdLst>
    <p:sldId id="438" r:id="rId3"/>
    <p:sldId id="387" r:id="rId4"/>
    <p:sldId id="433" r:id="rId5"/>
    <p:sldId id="443" r:id="rId6"/>
    <p:sldId id="403" r:id="rId7"/>
    <p:sldId id="404" r:id="rId8"/>
    <p:sldId id="429" r:id="rId9"/>
    <p:sldId id="430" r:id="rId10"/>
    <p:sldId id="436" r:id="rId11"/>
    <p:sldId id="406" r:id="rId12"/>
    <p:sldId id="405" r:id="rId13"/>
    <p:sldId id="410" r:id="rId14"/>
    <p:sldId id="411" r:id="rId15"/>
    <p:sldId id="414" r:id="rId16"/>
    <p:sldId id="415" r:id="rId17"/>
    <p:sldId id="420" r:id="rId18"/>
    <p:sldId id="416" r:id="rId19"/>
    <p:sldId id="418" r:id="rId20"/>
    <p:sldId id="434" r:id="rId21"/>
    <p:sldId id="421" r:id="rId22"/>
    <p:sldId id="442" r:id="rId23"/>
    <p:sldId id="422" r:id="rId24"/>
    <p:sldId id="425" r:id="rId25"/>
    <p:sldId id="441" r:id="rId26"/>
    <p:sldId id="439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6E63031-AB91-4C43-9656-460619E44487}">
          <p14:sldIdLst/>
        </p14:section>
        <p14:section name="Untitled Section" id="{BCA5BCD3-0D95-4440-8141-82B4099B2B84}">
          <p14:sldIdLst>
            <p14:sldId id="438"/>
            <p14:sldId id="387"/>
            <p14:sldId id="433"/>
            <p14:sldId id="443"/>
            <p14:sldId id="403"/>
            <p14:sldId id="404"/>
            <p14:sldId id="429"/>
            <p14:sldId id="430"/>
            <p14:sldId id="436"/>
            <p14:sldId id="406"/>
            <p14:sldId id="405"/>
            <p14:sldId id="410"/>
            <p14:sldId id="411"/>
            <p14:sldId id="414"/>
            <p14:sldId id="415"/>
            <p14:sldId id="420"/>
            <p14:sldId id="416"/>
            <p14:sldId id="418"/>
            <p14:sldId id="434"/>
            <p14:sldId id="421"/>
            <p14:sldId id="442"/>
            <p14:sldId id="422"/>
            <p14:sldId id="425"/>
            <p14:sldId id="441"/>
            <p14:sldId id="439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uyenlh82@gmail.com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99FF"/>
    <a:srgbClr val="6699FF"/>
    <a:srgbClr val="D60093"/>
    <a:srgbClr val="3399FF"/>
    <a:srgbClr val="009900"/>
    <a:srgbClr val="CC6600"/>
    <a:srgbClr val="FF0066"/>
    <a:srgbClr val="0033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91" autoAdjust="0"/>
    <p:restoredTop sz="92600" autoAdjust="0"/>
  </p:normalViewPr>
  <p:slideViewPr>
    <p:cSldViewPr snapToGrid="0">
      <p:cViewPr varScale="1">
        <p:scale>
          <a:sx n="70" d="100"/>
          <a:sy n="70" d="100"/>
        </p:scale>
        <p:origin x="-60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46266-3DD2-4490-99B6-DD56D83DCC8D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33939-AF03-4334-BA6F-D8B6322C1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83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C6D98-046A-405E-9FCB-494EC8D89F4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8637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C6D98-046A-405E-9FCB-494EC8D89F4D}" type="slidenum">
              <a:rPr lang="zh-CN" altLang="en-US" smtClean="0">
                <a:solidFill>
                  <a:prstClr val="black"/>
                </a:solidFill>
                <a:latin typeface="等线"/>
              </a:rPr>
              <a:pPr/>
              <a:t>5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1845345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C6D98-046A-405E-9FCB-494EC8D89F4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1502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C6D98-046A-405E-9FCB-494EC8D89F4D}" type="slidenum">
              <a:rPr lang="zh-CN" altLang="en-US" smtClean="0">
                <a:solidFill>
                  <a:prstClr val="black"/>
                </a:solidFill>
                <a:latin typeface="等线"/>
              </a:rPr>
              <a:pPr/>
              <a:t>12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1127360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C6D98-046A-405E-9FCB-494EC8D89F4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058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2136" y="99575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5526" y="433644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260E-F5D9-49FF-87C0-BC2230820D6F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A565-90D9-4E3E-B9C8-8B34B957D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05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260E-F5D9-49FF-87C0-BC2230820D6F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A565-90D9-4E3E-B9C8-8B34B957D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95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260E-F5D9-49FF-87C0-BC2230820D6F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A565-90D9-4E3E-B9C8-8B34B957D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15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260E-F5D9-49FF-87C0-BC2230820D6F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A565-90D9-4E3E-B9C8-8B34B957D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93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260E-F5D9-49FF-87C0-BC2230820D6F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A565-90D9-4E3E-B9C8-8B34B957D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37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260E-F5D9-49FF-87C0-BC2230820D6F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A565-90D9-4E3E-B9C8-8B34B957D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22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260E-F5D9-49FF-87C0-BC2230820D6F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A565-90D9-4E3E-B9C8-8B34B957D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71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260E-F5D9-49FF-87C0-BC2230820D6F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A565-90D9-4E3E-B9C8-8B34B957D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716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260E-F5D9-49FF-87C0-BC2230820D6F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A565-90D9-4E3E-B9C8-8B34B957D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2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260E-F5D9-49FF-87C0-BC2230820D6F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A565-90D9-4E3E-B9C8-8B34B957D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03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260E-F5D9-49FF-87C0-BC2230820D6F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A565-90D9-4E3E-B9C8-8B34B957D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85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602" y="2194397"/>
            <a:ext cx="10397198" cy="1028146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602" y="3390313"/>
            <a:ext cx="10397197" cy="2786649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260E-F5D9-49FF-87C0-BC2230820D6F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A565-90D9-4E3E-B9C8-8B34B957D3D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891118" y="4479"/>
            <a:ext cx="63701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vi-VN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ngày 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vi-VN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r>
              <a:rPr lang="vi-VN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năm 201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algn="ctr"/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altLang="en-US" sz="32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84127" y="1013965"/>
            <a:ext cx="10114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0" cap="none" spc="0" baseline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ĂN XIN</a:t>
            </a:r>
            <a:endParaRPr lang="en-US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457071" y="1637186"/>
            <a:ext cx="5734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latin typeface="+mj-lt"/>
              </a:rPr>
              <a:t>Theo</a:t>
            </a:r>
            <a:r>
              <a:rPr lang="en-US" sz="2000" dirty="0">
                <a:latin typeface="+mj-lt"/>
              </a:rPr>
              <a:t> TUỐC</a:t>
            </a:r>
            <a:r>
              <a:rPr lang="en-US" sz="2000" baseline="0" dirty="0">
                <a:latin typeface="+mj-lt"/>
              </a:rPr>
              <a:t>-GHÊ-NHÉP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33414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260E-F5D9-49FF-87C0-BC2230820D6F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A565-90D9-4E3E-B9C8-8B34B957D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12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260E-F5D9-49FF-87C0-BC2230820D6F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A565-90D9-4E3E-B9C8-8B34B957D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616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260E-F5D9-49FF-87C0-BC2230820D6F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A565-90D9-4E3E-B9C8-8B34B957D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980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260E-F5D9-49FF-87C0-BC2230820D6F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A565-90D9-4E3E-B9C8-8B34B957D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600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260E-F5D9-49FF-87C0-BC2230820D6F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A565-90D9-4E3E-B9C8-8B34B957D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748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260E-F5D9-49FF-87C0-BC2230820D6F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A565-90D9-4E3E-B9C8-8B34B957D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49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260E-F5D9-49FF-87C0-BC2230820D6F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A565-90D9-4E3E-B9C8-8B34B957D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353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260E-F5D9-49FF-87C0-BC2230820D6F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A565-90D9-4E3E-B9C8-8B34B957D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328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260E-F5D9-49FF-87C0-BC2230820D6F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A565-90D9-4E3E-B9C8-8B34B957D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1675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260E-F5D9-49FF-87C0-BC2230820D6F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A565-90D9-4E3E-B9C8-8B34B957D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91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260E-F5D9-49FF-87C0-BC2230820D6F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A565-90D9-4E3E-B9C8-8B34B957D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386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260E-F5D9-49FF-87C0-BC2230820D6F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A565-90D9-4E3E-B9C8-8B34B957D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43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260E-F5D9-49FF-87C0-BC2230820D6F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A565-90D9-4E3E-B9C8-8B34B957D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900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260E-F5D9-49FF-87C0-BC2230820D6F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A565-90D9-4E3E-B9C8-8B34B957D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431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260E-F5D9-49FF-87C0-BC2230820D6F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A565-90D9-4E3E-B9C8-8B34B957D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0160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260E-F5D9-49FF-87C0-BC2230820D6F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A565-90D9-4E3E-B9C8-8B34B957D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253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260E-F5D9-49FF-87C0-BC2230820D6F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A565-90D9-4E3E-B9C8-8B34B957D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638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629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7340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3635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090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260E-F5D9-49FF-87C0-BC2230820D6F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A565-90D9-4E3E-B9C8-8B34B957D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475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600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565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7951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8481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8916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780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260E-F5D9-49FF-87C0-BC2230820D6F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A565-90D9-4E3E-B9C8-8B34B957D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45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260E-F5D9-49FF-87C0-BC2230820D6F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A565-90D9-4E3E-B9C8-8B34B957D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38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260E-F5D9-49FF-87C0-BC2230820D6F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A565-90D9-4E3E-B9C8-8B34B957D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71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260E-F5D9-49FF-87C0-BC2230820D6F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A565-90D9-4E3E-B9C8-8B34B957D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70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260E-F5D9-49FF-87C0-BC2230820D6F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A565-90D9-4E3E-B9C8-8B34B957D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4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7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A260E-F5D9-49FF-87C0-BC2230820D6F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9A565-90D9-4E3E-B9C8-8B34B957D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3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722" r:id="rId4"/>
    <p:sldLayoutId id="2147483710" r:id="rId5"/>
    <p:sldLayoutId id="2147483709" r:id="rId6"/>
    <p:sldLayoutId id="2147483652" r:id="rId7"/>
    <p:sldLayoutId id="2147483653" r:id="rId8"/>
    <p:sldLayoutId id="2147483654" r:id="rId9"/>
    <p:sldLayoutId id="2147483712" r:id="rId10"/>
    <p:sldLayoutId id="2147483655" r:id="rId11"/>
    <p:sldLayoutId id="2147483727" r:id="rId12"/>
    <p:sldLayoutId id="2147483726" r:id="rId13"/>
    <p:sldLayoutId id="2147483725" r:id="rId14"/>
    <p:sldLayoutId id="2147483724" r:id="rId15"/>
    <p:sldLayoutId id="2147483723" r:id="rId16"/>
    <p:sldLayoutId id="2147483721" r:id="rId17"/>
    <p:sldLayoutId id="2147483720" r:id="rId18"/>
    <p:sldLayoutId id="2147483719" r:id="rId19"/>
    <p:sldLayoutId id="2147483718" r:id="rId20"/>
    <p:sldLayoutId id="2147483717" r:id="rId21"/>
    <p:sldLayoutId id="2147483716" r:id="rId22"/>
    <p:sldLayoutId id="2147483715" r:id="rId23"/>
    <p:sldLayoutId id="2147483714" r:id="rId24"/>
    <p:sldLayoutId id="2147483713" r:id="rId25"/>
    <p:sldLayoutId id="2147483711" r:id="rId26"/>
    <p:sldLayoutId id="2147483708" r:id="rId27"/>
    <p:sldLayoutId id="2147483700" r:id="rId28"/>
    <p:sldLayoutId id="2147483698" r:id="rId29"/>
    <p:sldLayoutId id="2147483693" r:id="rId30"/>
    <p:sldLayoutId id="2147483688" r:id="rId31"/>
    <p:sldLayoutId id="2147483656" r:id="rId32"/>
    <p:sldLayoutId id="2147483657" r:id="rId33"/>
    <p:sldLayoutId id="2147483658" r:id="rId34"/>
    <p:sldLayoutId id="2147483659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16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.xml"/><Relationship Id="rId1" Type="http://schemas.openxmlformats.org/officeDocument/2006/relationships/tags" Target="../tags/tag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.xml"/><Relationship Id="rId1" Type="http://schemas.openxmlformats.org/officeDocument/2006/relationships/tags" Target="../tags/tag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.xml"/><Relationship Id="rId1" Type="http://schemas.openxmlformats.org/officeDocument/2006/relationships/tags" Target="../tags/tag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2.xml"/><Relationship Id="rId1" Type="http://schemas.openxmlformats.org/officeDocument/2006/relationships/tags" Target="../tags/tag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7" descr="Poster Phim Hoạt Hình Nền - Đồng Cỏ Park png tải về - Miễn phí trong suốt  Máy Tính Nền png Tải về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48114" y="1143000"/>
            <a:ext cx="8128000" cy="1371600"/>
          </a:xfrm>
          <a:prstGeom prst="rect">
            <a:avLst/>
          </a:prstGeom>
          <a:noFill/>
        </p:spPr>
        <p:txBody>
          <a:bodyPr>
            <a:prstTxWarp prst="textCanUp">
              <a:avLst>
                <a:gd name="adj" fmla="val 79048"/>
              </a:avLst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38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 ĐỌC LỚP 4</a:t>
            </a:r>
            <a:endParaRPr lang="en-US" sz="3038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WordArt 3"/>
          <p:cNvSpPr>
            <a:spLocks noChangeArrowheads="1" noChangeShapeType="1" noTextEdit="1"/>
          </p:cNvSpPr>
          <p:nvPr/>
        </p:nvSpPr>
        <p:spPr bwMode="auto">
          <a:xfrm>
            <a:off x="1460310" y="2514599"/>
            <a:ext cx="9730854" cy="16272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Trong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quán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ăn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“ Ba </a:t>
            </a: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bống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”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6800" y="3962400"/>
            <a:ext cx="4664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ea typeface="+mj-lt"/>
                <a:cs typeface="+mj-lt"/>
              </a:rPr>
              <a:t>(</a:t>
            </a:r>
            <a:r>
              <a:rPr lang="en-US" sz="40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ea typeface="+mj-lt"/>
                <a:cs typeface="+mj-lt"/>
              </a:rPr>
              <a:t>Trang</a:t>
            </a:r>
            <a:r>
              <a:rPr lang="en-US" sz="4000" b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ea typeface="+mj-lt"/>
                <a:cs typeface="+mj-lt"/>
              </a:rPr>
              <a:t> 158)</a:t>
            </a:r>
            <a:endParaRPr lang="en-US" sz="40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ea typeface="+mj-lt"/>
              <a:cs typeface="+mj-lt"/>
            </a:endParaRPr>
          </a:p>
        </p:txBody>
      </p:sp>
      <p:pic>
        <p:nvPicPr>
          <p:cNvPr id="6" name="Picture 16" descr="ctre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1" y="4141857"/>
            <a:ext cx="3714479" cy="271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buom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851" y="3249543"/>
            <a:ext cx="1600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tiere13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4670287"/>
            <a:ext cx="4083051" cy="21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9" descr="buom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29548"/>
            <a:ext cx="9144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9" descr="buom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995" y="4254433"/>
            <a:ext cx="9144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 descr="buom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17" y="42611"/>
            <a:ext cx="9144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9" descr="buom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86694"/>
            <a:ext cx="9144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9" descr="buom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0727"/>
            <a:ext cx="9144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9" descr="buom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61" y="4849744"/>
            <a:ext cx="9144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9" descr="buom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4670287"/>
            <a:ext cx="9144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9" descr="buom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3886201"/>
            <a:ext cx="9144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38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Top 4 chòm sao mê tín nhất trong 12 cung hoàng đạo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" y="0"/>
            <a:ext cx="12191999" cy="6226593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0" y="6226594"/>
            <a:ext cx="11832116" cy="609600"/>
          </a:xfrm>
          <a:prstGeom prst="roundRect">
            <a:avLst/>
          </a:prstGeom>
          <a:solidFill>
            <a:schemeClr val="bg1"/>
          </a:solid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alt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alt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tin </a:t>
            </a:r>
            <a:r>
              <a:rPr lang="en-US" altLang="en-US" sz="2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sz="2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US" altLang="en-US" sz="2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quỷ</a:t>
            </a:r>
            <a:r>
              <a:rPr lang="en-US" altLang="en-US" sz="2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bói</a:t>
            </a:r>
            <a:r>
              <a:rPr lang="en-US" altLang="en-US" sz="2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altLang="en-US" sz="2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08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14"/>
    </mc:Choice>
    <mc:Fallback xmlns="">
      <p:transition spd="slow" advTm="581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11318"/>
            <a:ext cx="12507402" cy="787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16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516"/>
    </mc:Choice>
    <mc:Fallback xmlns="">
      <p:transition spd="slow" advTm="51516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117012" y="2876552"/>
            <a:ext cx="7529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4800" b="1" spc="-300" dirty="0">
              <a:solidFill>
                <a:srgbClr val="39B72B"/>
              </a:solidFill>
              <a:latin typeface="Arial" pitchFamily="34" charset="0"/>
              <a:ea typeface="微软雅黑" panose="020B0503020204020204" charset="-122"/>
              <a:cs typeface="Arial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39884" cy="11150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812932"/>
            <a:ext cx="1168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sz="3200" b="1" dirty="0">
              <a:solidFill>
                <a:srgbClr val="FF0000"/>
              </a:solidFill>
              <a:latin typeface="Times  New Roman"/>
            </a:endParaRPr>
          </a:p>
          <a:p>
            <a:pPr lvl="0" algn="ctr"/>
            <a:endParaRPr lang="en-US" sz="3200" b="1" dirty="0">
              <a:solidFill>
                <a:srgbClr val="FF0000"/>
              </a:solidFill>
              <a:latin typeface="Times  New Roman"/>
            </a:endParaRPr>
          </a:p>
          <a:p>
            <a:pPr lvl="0" algn="ctr"/>
            <a:endParaRPr lang="en-US" sz="3200" b="1" dirty="0">
              <a:solidFill>
                <a:srgbClr val="FF0000"/>
              </a:solidFill>
              <a:latin typeface="Times  New Roman"/>
            </a:endParaRPr>
          </a:p>
          <a:p>
            <a:pPr lvl="0" algn="ctr"/>
            <a:endParaRPr lang="en-US" sz="3200" b="1" dirty="0">
              <a:solidFill>
                <a:srgbClr val="FF0000"/>
              </a:solidFill>
              <a:latin typeface="Times  New Roman"/>
            </a:endParaRPr>
          </a:p>
          <a:p>
            <a:pPr lvl="0" algn="ctr"/>
            <a:endParaRPr lang="en-US" sz="3200" b="1" dirty="0">
              <a:solidFill>
                <a:srgbClr val="FF0000"/>
              </a:solidFill>
              <a:latin typeface="Times  New Roman"/>
            </a:endParaRPr>
          </a:p>
          <a:p>
            <a:pPr lvl="0" algn="ctr"/>
            <a:endParaRPr lang="en-US" sz="3200" b="1" dirty="0">
              <a:solidFill>
                <a:srgbClr val="FF0000"/>
              </a:solidFill>
              <a:latin typeface="Times  New Roman"/>
            </a:endParaRPr>
          </a:p>
          <a:p>
            <a:pPr lvl="0" algn="ctr"/>
            <a:endParaRPr lang="vi-VN" sz="3200" dirty="0">
              <a:solidFill>
                <a:srgbClr val="FF0000"/>
              </a:solidFill>
              <a:latin typeface="Times 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1048" y="812932"/>
            <a:ext cx="1139295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latin typeface="Times  New Roman"/>
              </a:rPr>
              <a:t>    </a:t>
            </a:r>
            <a:r>
              <a:rPr lang="en-US" sz="2800" dirty="0">
                <a:latin typeface="Times  New Roman"/>
              </a:rPr>
              <a:t>Bu-ra-</a:t>
            </a:r>
            <a:r>
              <a:rPr lang="en-US" sz="2800" dirty="0" err="1">
                <a:latin typeface="Times  New Roman"/>
              </a:rPr>
              <a:t>ti</a:t>
            </a:r>
            <a:r>
              <a:rPr lang="en-US" sz="2800" dirty="0">
                <a:latin typeface="Times  New Roman"/>
              </a:rPr>
              <a:t>-</a:t>
            </a:r>
            <a:r>
              <a:rPr lang="en-US" sz="2800" dirty="0" err="1">
                <a:latin typeface="Times  New Roman"/>
              </a:rPr>
              <a:t>nô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là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một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chú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bé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bằng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gỗ</a:t>
            </a:r>
            <a:r>
              <a:rPr lang="en-US" sz="2800" dirty="0">
                <a:latin typeface="Times  New Roman"/>
              </a:rPr>
              <a:t>. </a:t>
            </a:r>
            <a:r>
              <a:rPr lang="en-US" sz="2800" dirty="0" err="1">
                <a:latin typeface="Times  New Roman"/>
              </a:rPr>
              <a:t>Chú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có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cái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mũi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rất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dài</a:t>
            </a:r>
            <a:r>
              <a:rPr lang="en-US" sz="2800" dirty="0">
                <a:latin typeface="Times  New Roman"/>
              </a:rPr>
              <a:t>. </a:t>
            </a:r>
            <a:r>
              <a:rPr lang="en-US" sz="2800" dirty="0" err="1">
                <a:latin typeface="Times  New Roman"/>
              </a:rPr>
              <a:t>Chú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người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gỗ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được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bác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rùa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tốt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bụng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Toóc</a:t>
            </a:r>
            <a:r>
              <a:rPr lang="en-US" sz="2800" dirty="0">
                <a:latin typeface="Times  New Roman"/>
              </a:rPr>
              <a:t>-</a:t>
            </a:r>
            <a:r>
              <a:rPr lang="en-US" sz="2800" dirty="0" err="1">
                <a:latin typeface="Times  New Roman"/>
              </a:rPr>
              <a:t>ti</a:t>
            </a:r>
            <a:r>
              <a:rPr lang="en-US" sz="2800" dirty="0">
                <a:latin typeface="Times  New Roman"/>
              </a:rPr>
              <a:t>-la </a:t>
            </a:r>
            <a:r>
              <a:rPr lang="en-US" sz="2800" dirty="0" err="1">
                <a:latin typeface="Times  New Roman"/>
              </a:rPr>
              <a:t>tặng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cho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chiếc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chìa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khóa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vàng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để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mở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một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kho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báu</a:t>
            </a:r>
            <a:r>
              <a:rPr lang="en-US" sz="2800" dirty="0">
                <a:latin typeface="Times  New Roman"/>
              </a:rPr>
              <a:t>. </a:t>
            </a:r>
            <a:r>
              <a:rPr lang="en-US" sz="2800" dirty="0" err="1">
                <a:latin typeface="Times  New Roman"/>
              </a:rPr>
              <a:t>Nhưng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kho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báu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ấy</a:t>
            </a:r>
            <a:r>
              <a:rPr lang="en-US" sz="2800" dirty="0">
                <a:latin typeface="Times  New Roman"/>
              </a:rPr>
              <a:t> ở </a:t>
            </a:r>
            <a:r>
              <a:rPr lang="en-US" sz="2800" dirty="0" err="1">
                <a:latin typeface="Times  New Roman"/>
              </a:rPr>
              <a:t>đâu</a:t>
            </a:r>
            <a:r>
              <a:rPr lang="en-US" sz="2800" dirty="0">
                <a:latin typeface="Times  New Roman"/>
              </a:rPr>
              <a:t>? Bu-ra-</a:t>
            </a:r>
            <a:r>
              <a:rPr lang="en-US" sz="2800" dirty="0" err="1">
                <a:latin typeface="Times  New Roman"/>
              </a:rPr>
              <a:t>ti</a:t>
            </a:r>
            <a:r>
              <a:rPr lang="en-US" sz="2800" dirty="0">
                <a:latin typeface="Times  New Roman"/>
              </a:rPr>
              <a:t>-</a:t>
            </a:r>
            <a:r>
              <a:rPr lang="en-US" sz="2800" dirty="0" err="1">
                <a:latin typeface="Times  New Roman"/>
              </a:rPr>
              <a:t>nô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tìm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cách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moi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điều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bí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mật</a:t>
            </a:r>
            <a:r>
              <a:rPr lang="en-US" sz="2800" dirty="0">
                <a:latin typeface="Times  New Roman"/>
              </a:rPr>
              <a:t> ở </a:t>
            </a:r>
            <a:r>
              <a:rPr lang="en-US" sz="2800" dirty="0" err="1">
                <a:latin typeface="Times  New Roman"/>
              </a:rPr>
              <a:t>chính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những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kẻ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độc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ác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đang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tìm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bắt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chú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hòng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đoạt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chiếc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chìa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khóa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quý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giá</a:t>
            </a:r>
            <a:r>
              <a:rPr lang="en-US" sz="2800" dirty="0">
                <a:latin typeface="Times  New Roman"/>
              </a:rPr>
              <a:t>.</a:t>
            </a:r>
            <a:r>
              <a:rPr lang="vi-VN" sz="2800" dirty="0">
                <a:latin typeface="Times  New Roman"/>
              </a:rPr>
              <a:t>      </a:t>
            </a:r>
            <a:endParaRPr lang="en-US" sz="2800" dirty="0">
              <a:latin typeface="Times  New Roman"/>
            </a:endParaRPr>
          </a:p>
          <a:p>
            <a:pPr algn="just"/>
            <a:r>
              <a:rPr lang="en-US" sz="2800" dirty="0">
                <a:latin typeface="Times  New Roman"/>
              </a:rPr>
              <a:t>     </a:t>
            </a:r>
            <a:r>
              <a:rPr lang="en-US" sz="2800" dirty="0" err="1">
                <a:latin typeface="Times  New Roman"/>
              </a:rPr>
              <a:t>Biết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là</a:t>
            </a:r>
            <a:r>
              <a:rPr lang="en-US" sz="2800" dirty="0">
                <a:latin typeface="Times  New Roman"/>
              </a:rPr>
              <a:t> Ba-ra-</a:t>
            </a:r>
            <a:r>
              <a:rPr lang="en-US" sz="2800" dirty="0" err="1">
                <a:latin typeface="Times  New Roman"/>
              </a:rPr>
              <a:t>ba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và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Đu</a:t>
            </a:r>
            <a:r>
              <a:rPr lang="en-US" sz="2800" dirty="0">
                <a:latin typeface="Times  New Roman"/>
              </a:rPr>
              <a:t>-</a:t>
            </a:r>
            <a:r>
              <a:rPr lang="en-US" sz="2800" dirty="0" err="1">
                <a:latin typeface="Times  New Roman"/>
              </a:rPr>
              <a:t>rê</a:t>
            </a:r>
            <a:r>
              <a:rPr lang="en-US" sz="2800" dirty="0">
                <a:latin typeface="Times  New Roman"/>
              </a:rPr>
              <a:t>-ma </a:t>
            </a:r>
            <a:r>
              <a:rPr lang="en-US" sz="2800" dirty="0" err="1">
                <a:latin typeface="Times  New Roman"/>
              </a:rPr>
              <a:t>sẽ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vào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quán</a:t>
            </a:r>
            <a:r>
              <a:rPr lang="en-US" sz="2800" dirty="0">
                <a:latin typeface="Times  New Roman"/>
              </a:rPr>
              <a:t> “Ba </a:t>
            </a:r>
            <a:r>
              <a:rPr lang="en-US" sz="2800" dirty="0" err="1">
                <a:latin typeface="Times  New Roman"/>
              </a:rPr>
              <a:t>cá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bống</a:t>
            </a:r>
            <a:r>
              <a:rPr lang="en-US" sz="2800" dirty="0">
                <a:latin typeface="Times  New Roman"/>
              </a:rPr>
              <a:t>”, Bu-ra-</a:t>
            </a:r>
            <a:r>
              <a:rPr lang="en-US" sz="2800" dirty="0" err="1">
                <a:latin typeface="Times  New Roman"/>
              </a:rPr>
              <a:t>ti</a:t>
            </a:r>
            <a:r>
              <a:rPr lang="en-US" sz="2800" dirty="0">
                <a:latin typeface="Times  New Roman"/>
              </a:rPr>
              <a:t>-</a:t>
            </a:r>
            <a:r>
              <a:rPr lang="en-US" sz="2800" dirty="0" err="1">
                <a:latin typeface="Times  New Roman"/>
              </a:rPr>
              <a:t>nô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chui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vào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một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cái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bình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bằng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đất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trên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bàn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ăn</a:t>
            </a:r>
            <a:r>
              <a:rPr lang="en-US" sz="2800" dirty="0">
                <a:latin typeface="Times  New Roman"/>
              </a:rPr>
              <a:t>, </a:t>
            </a:r>
            <a:r>
              <a:rPr lang="en-US" sz="2800" dirty="0" err="1">
                <a:latin typeface="Times  New Roman"/>
              </a:rPr>
              <a:t>ngồi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im</a:t>
            </a:r>
            <a:r>
              <a:rPr lang="en-US" sz="2800" dirty="0">
                <a:latin typeface="Times  New Roman"/>
              </a:rPr>
              <a:t> thin </a:t>
            </a:r>
            <a:r>
              <a:rPr lang="en-US" sz="2800" dirty="0" err="1">
                <a:latin typeface="Times  New Roman"/>
              </a:rPr>
              <a:t>thít</a:t>
            </a:r>
            <a:r>
              <a:rPr lang="en-US" sz="2800" dirty="0">
                <a:latin typeface="Times  New Roman"/>
              </a:rPr>
              <a:t>.</a:t>
            </a:r>
          </a:p>
          <a:p>
            <a:pPr algn="just"/>
            <a:r>
              <a:rPr lang="en-US" sz="2800" dirty="0">
                <a:latin typeface="Times  New Roman"/>
              </a:rPr>
              <a:t>     Ba-ra-</a:t>
            </a:r>
            <a:r>
              <a:rPr lang="en-US" sz="2800" dirty="0" err="1">
                <a:latin typeface="Times  New Roman"/>
              </a:rPr>
              <a:t>ba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uống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rượu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đã</a:t>
            </a:r>
            <a:r>
              <a:rPr lang="en-US" sz="2800" dirty="0">
                <a:latin typeface="Times  New Roman"/>
              </a:rPr>
              <a:t> say. </a:t>
            </a:r>
            <a:r>
              <a:rPr lang="en-US" sz="2800" dirty="0" err="1">
                <a:latin typeface="Times  New Roman"/>
              </a:rPr>
              <a:t>Vừa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hơ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bộ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râu</a:t>
            </a:r>
            <a:r>
              <a:rPr lang="en-US" sz="2800" dirty="0">
                <a:latin typeface="Times  New Roman"/>
              </a:rPr>
              <a:t>, </a:t>
            </a:r>
            <a:r>
              <a:rPr lang="en-US" sz="2800" dirty="0" err="1">
                <a:latin typeface="Times  New Roman"/>
              </a:rPr>
              <a:t>lão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vừa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nói</a:t>
            </a:r>
            <a:r>
              <a:rPr lang="en-US" sz="2800" dirty="0">
                <a:latin typeface="Times  New Roman"/>
              </a:rPr>
              <a:t>:</a:t>
            </a:r>
          </a:p>
          <a:p>
            <a:pPr algn="just"/>
            <a:r>
              <a:rPr lang="en-US" sz="2800" dirty="0">
                <a:latin typeface="Times  New Roman"/>
              </a:rPr>
              <a:t>  - </a:t>
            </a:r>
            <a:r>
              <a:rPr lang="en-US" sz="2800" dirty="0" err="1">
                <a:latin typeface="Times  New Roman"/>
              </a:rPr>
              <a:t>Bắt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được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thằng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người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gỗ</a:t>
            </a:r>
            <a:r>
              <a:rPr lang="en-US" sz="2800" dirty="0">
                <a:latin typeface="Times  New Roman"/>
              </a:rPr>
              <a:t>, ta </a:t>
            </a:r>
            <a:r>
              <a:rPr lang="en-US" sz="2800" dirty="0" err="1">
                <a:latin typeface="Times  New Roman"/>
              </a:rPr>
              <a:t>sẽ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tống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nó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vào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cái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lò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sưởi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này</a:t>
            </a:r>
            <a:r>
              <a:rPr lang="en-US" sz="2800" dirty="0">
                <a:latin typeface="Times  New Roman"/>
              </a:rPr>
              <a:t>.</a:t>
            </a: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Times  New Roman"/>
              </a:rPr>
              <a:t>    </a:t>
            </a:r>
            <a:r>
              <a:rPr lang="en-US" sz="2800" b="1" dirty="0">
                <a:solidFill>
                  <a:srgbClr val="D60093"/>
                </a:solidFill>
                <a:latin typeface="Times  New Roman"/>
              </a:rPr>
              <a:t>Bu-ra-</a:t>
            </a:r>
            <a:r>
              <a:rPr lang="en-US" sz="2800" b="1" dirty="0" err="1">
                <a:solidFill>
                  <a:srgbClr val="D60093"/>
                </a:solidFill>
                <a:latin typeface="Times  New Roman"/>
              </a:rPr>
              <a:t>ti</a:t>
            </a:r>
            <a:r>
              <a:rPr lang="en-US" sz="2800" b="1" dirty="0">
                <a:solidFill>
                  <a:srgbClr val="D60093"/>
                </a:solidFill>
                <a:latin typeface="Times  New Roman"/>
              </a:rPr>
              <a:t>-</a:t>
            </a:r>
            <a:r>
              <a:rPr lang="en-US" sz="2800" b="1" dirty="0" err="1">
                <a:solidFill>
                  <a:srgbClr val="D60093"/>
                </a:solidFill>
                <a:latin typeface="Times  New Roman"/>
              </a:rPr>
              <a:t>nô</a:t>
            </a:r>
            <a:r>
              <a:rPr lang="en-US" sz="2800" b="1" dirty="0">
                <a:solidFill>
                  <a:srgbClr val="D60093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latin typeface="Times  New Roman"/>
              </a:rPr>
              <a:t>hét</a:t>
            </a:r>
            <a:r>
              <a:rPr lang="en-US" sz="2800" b="1" dirty="0">
                <a:solidFill>
                  <a:srgbClr val="D60093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latin typeface="Times  New Roman"/>
              </a:rPr>
              <a:t>lên</a:t>
            </a:r>
            <a:r>
              <a:rPr lang="en-US" sz="2800" b="1" dirty="0">
                <a:solidFill>
                  <a:srgbClr val="D60093"/>
                </a:solidFill>
                <a:latin typeface="Times  New Roman"/>
              </a:rPr>
              <a:t>:</a:t>
            </a:r>
          </a:p>
          <a:p>
            <a:pPr algn="just"/>
            <a:r>
              <a:rPr lang="en-US" sz="2800" b="1" dirty="0">
                <a:solidFill>
                  <a:srgbClr val="D60093"/>
                </a:solidFill>
                <a:latin typeface="Times  New Roman"/>
              </a:rPr>
              <a:t>  - Ba-ra-</a:t>
            </a:r>
            <a:r>
              <a:rPr lang="en-US" sz="2800" b="1" dirty="0" err="1">
                <a:solidFill>
                  <a:srgbClr val="D60093"/>
                </a:solidFill>
                <a:latin typeface="Times  New Roman"/>
              </a:rPr>
              <a:t>ba</a:t>
            </a:r>
            <a:r>
              <a:rPr lang="en-US" sz="2800" b="1" dirty="0">
                <a:solidFill>
                  <a:srgbClr val="D60093"/>
                </a:solidFill>
                <a:latin typeface="Times  New Roman"/>
              </a:rPr>
              <a:t>! Kho </a:t>
            </a:r>
            <a:r>
              <a:rPr lang="en-US" sz="2800" b="1" dirty="0" err="1">
                <a:solidFill>
                  <a:srgbClr val="D60093"/>
                </a:solidFill>
                <a:latin typeface="Times  New Roman"/>
              </a:rPr>
              <a:t>báu</a:t>
            </a:r>
            <a:r>
              <a:rPr lang="en-US" sz="2800" b="1" dirty="0">
                <a:solidFill>
                  <a:srgbClr val="D60093"/>
                </a:solidFill>
                <a:latin typeface="Times  New Roman"/>
              </a:rPr>
              <a:t> ở </a:t>
            </a:r>
            <a:r>
              <a:rPr lang="en-US" sz="2800" b="1" dirty="0" err="1">
                <a:solidFill>
                  <a:srgbClr val="D60093"/>
                </a:solidFill>
                <a:latin typeface="Times  New Roman"/>
              </a:rPr>
              <a:t>đâu</a:t>
            </a:r>
            <a:r>
              <a:rPr lang="en-US" sz="2800" b="1" dirty="0">
                <a:solidFill>
                  <a:srgbClr val="D60093"/>
                </a:solidFill>
                <a:latin typeface="Times  New Roman"/>
              </a:rPr>
              <a:t>, </a:t>
            </a:r>
            <a:r>
              <a:rPr lang="en-US" sz="2800" b="1" dirty="0" err="1">
                <a:solidFill>
                  <a:srgbClr val="D60093"/>
                </a:solidFill>
                <a:latin typeface="Times  New Roman"/>
              </a:rPr>
              <a:t>nói</a:t>
            </a:r>
            <a:r>
              <a:rPr lang="en-US" sz="2800" b="1" dirty="0">
                <a:solidFill>
                  <a:srgbClr val="D60093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latin typeface="Times  New Roman"/>
              </a:rPr>
              <a:t>ngay</a:t>
            </a:r>
            <a:r>
              <a:rPr lang="en-US" sz="2800" b="1" dirty="0">
                <a:solidFill>
                  <a:srgbClr val="D60093"/>
                </a:solidFill>
                <a:latin typeface="Times  New Roman"/>
              </a:rPr>
              <a:t>!</a:t>
            </a:r>
          </a:p>
          <a:p>
            <a:pPr algn="just"/>
            <a:r>
              <a:rPr lang="en-US" sz="2800" b="1" dirty="0">
                <a:solidFill>
                  <a:srgbClr val="D60093"/>
                </a:solidFill>
                <a:latin typeface="Times  New Roman"/>
              </a:rPr>
              <a:t>    Ba-ra-</a:t>
            </a:r>
            <a:r>
              <a:rPr lang="en-US" sz="2800" b="1" dirty="0" err="1">
                <a:solidFill>
                  <a:srgbClr val="D60093"/>
                </a:solidFill>
                <a:latin typeface="Times  New Roman"/>
              </a:rPr>
              <a:t>ba</a:t>
            </a:r>
            <a:r>
              <a:rPr lang="en-US" sz="2800" b="1" dirty="0">
                <a:solidFill>
                  <a:srgbClr val="D60093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latin typeface="Times  New Roman"/>
              </a:rPr>
              <a:t>giật</a:t>
            </a:r>
            <a:r>
              <a:rPr lang="en-US" sz="2800" b="1" dirty="0">
                <a:solidFill>
                  <a:srgbClr val="D60093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latin typeface="Times  New Roman"/>
              </a:rPr>
              <a:t>mình</a:t>
            </a:r>
            <a:r>
              <a:rPr lang="en-US" sz="2800" b="1" dirty="0">
                <a:solidFill>
                  <a:srgbClr val="D60093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latin typeface="Times  New Roman"/>
              </a:rPr>
              <a:t>nhìn</a:t>
            </a:r>
            <a:r>
              <a:rPr lang="en-US" sz="2800" b="1" dirty="0">
                <a:solidFill>
                  <a:srgbClr val="D60093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latin typeface="Times  New Roman"/>
              </a:rPr>
              <a:t>Đu</a:t>
            </a:r>
            <a:r>
              <a:rPr lang="en-US" sz="2800" b="1" dirty="0">
                <a:solidFill>
                  <a:srgbClr val="D60093"/>
                </a:solidFill>
                <a:latin typeface="Times  New Roman"/>
              </a:rPr>
              <a:t>-</a:t>
            </a:r>
            <a:r>
              <a:rPr lang="en-US" sz="2800" b="1" dirty="0" err="1">
                <a:solidFill>
                  <a:srgbClr val="D60093"/>
                </a:solidFill>
                <a:latin typeface="Times  New Roman"/>
              </a:rPr>
              <a:t>rê</a:t>
            </a:r>
            <a:r>
              <a:rPr lang="en-US" sz="2800" b="1" dirty="0">
                <a:solidFill>
                  <a:srgbClr val="D60093"/>
                </a:solidFill>
                <a:latin typeface="Times  New Roman"/>
              </a:rPr>
              <a:t>-ma. </a:t>
            </a:r>
            <a:r>
              <a:rPr lang="en-US" sz="2800" b="1" dirty="0" err="1">
                <a:solidFill>
                  <a:srgbClr val="D60093"/>
                </a:solidFill>
                <a:latin typeface="Times  New Roman"/>
              </a:rPr>
              <a:t>Đu</a:t>
            </a:r>
            <a:r>
              <a:rPr lang="en-US" sz="2800" b="1" dirty="0">
                <a:solidFill>
                  <a:srgbClr val="D60093"/>
                </a:solidFill>
                <a:latin typeface="Times  New Roman"/>
              </a:rPr>
              <a:t>-</a:t>
            </a:r>
            <a:r>
              <a:rPr lang="en-US" sz="2800" b="1" dirty="0" err="1">
                <a:solidFill>
                  <a:srgbClr val="D60093"/>
                </a:solidFill>
                <a:latin typeface="Times  New Roman"/>
              </a:rPr>
              <a:t>rê</a:t>
            </a:r>
            <a:r>
              <a:rPr lang="en-US" sz="2800" b="1" dirty="0">
                <a:solidFill>
                  <a:srgbClr val="D60093"/>
                </a:solidFill>
                <a:latin typeface="Times  New Roman"/>
              </a:rPr>
              <a:t>-ma </a:t>
            </a:r>
            <a:r>
              <a:rPr lang="en-US" sz="2800" b="1" dirty="0" err="1">
                <a:solidFill>
                  <a:srgbClr val="D60093"/>
                </a:solidFill>
                <a:latin typeface="Times  New Roman"/>
              </a:rPr>
              <a:t>vốn</a:t>
            </a:r>
            <a:r>
              <a:rPr lang="en-US" sz="2800" b="1" dirty="0">
                <a:solidFill>
                  <a:srgbClr val="D60093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latin typeface="Times  New Roman"/>
              </a:rPr>
              <a:t>mê</a:t>
            </a:r>
            <a:r>
              <a:rPr lang="en-US" sz="2800" b="1" dirty="0">
                <a:solidFill>
                  <a:srgbClr val="D60093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latin typeface="Times  New Roman"/>
              </a:rPr>
              <a:t>tín</a:t>
            </a:r>
            <a:r>
              <a:rPr lang="en-US" sz="2800" b="1" dirty="0">
                <a:solidFill>
                  <a:srgbClr val="D60093"/>
                </a:solidFill>
                <a:latin typeface="Times  New Roman"/>
              </a:rPr>
              <a:t>,</a:t>
            </a:r>
          </a:p>
          <a:p>
            <a:pPr algn="just"/>
            <a:r>
              <a:rPr lang="en-US" sz="2800" b="1" dirty="0">
                <a:solidFill>
                  <a:srgbClr val="D60093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latin typeface="Times  New Roman"/>
              </a:rPr>
              <a:t>lại</a:t>
            </a:r>
            <a:r>
              <a:rPr lang="en-US" sz="2800" b="1" dirty="0">
                <a:solidFill>
                  <a:srgbClr val="D60093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latin typeface="Times  New Roman"/>
              </a:rPr>
              <a:t>nốc</a:t>
            </a:r>
            <a:r>
              <a:rPr lang="en-US" sz="2800" b="1" dirty="0">
                <a:solidFill>
                  <a:srgbClr val="D60093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latin typeface="Times  New Roman"/>
              </a:rPr>
              <a:t>lắm</a:t>
            </a:r>
            <a:r>
              <a:rPr lang="en-US" sz="2800" b="1" dirty="0">
                <a:solidFill>
                  <a:srgbClr val="D60093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latin typeface="Times  New Roman"/>
              </a:rPr>
              <a:t>rượu</a:t>
            </a:r>
            <a:r>
              <a:rPr lang="en-US" sz="2800" b="1" dirty="0">
                <a:solidFill>
                  <a:srgbClr val="D60093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latin typeface="Times  New Roman"/>
              </a:rPr>
              <a:t>nên</a:t>
            </a:r>
            <a:r>
              <a:rPr lang="en-US" sz="2800" b="1" dirty="0">
                <a:solidFill>
                  <a:srgbClr val="D60093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latin typeface="Times  New Roman"/>
              </a:rPr>
              <a:t>sợ</a:t>
            </a:r>
            <a:r>
              <a:rPr lang="en-US" sz="2800" b="1" dirty="0">
                <a:solidFill>
                  <a:srgbClr val="D60093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latin typeface="Times  New Roman"/>
              </a:rPr>
              <a:t>tái</a:t>
            </a:r>
            <a:r>
              <a:rPr lang="en-US" sz="2800" b="1" dirty="0">
                <a:solidFill>
                  <a:srgbClr val="D60093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latin typeface="Times  New Roman"/>
              </a:rPr>
              <a:t>xanh</a:t>
            </a:r>
            <a:r>
              <a:rPr lang="en-US" sz="2800" b="1" dirty="0">
                <a:solidFill>
                  <a:srgbClr val="D60093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latin typeface="Times  New Roman"/>
              </a:rPr>
              <a:t>cả</a:t>
            </a:r>
            <a:r>
              <a:rPr lang="en-US" sz="2800" b="1" dirty="0">
                <a:solidFill>
                  <a:srgbClr val="D60093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latin typeface="Times  New Roman"/>
              </a:rPr>
              <a:t>mặt</a:t>
            </a:r>
            <a:r>
              <a:rPr lang="en-US" sz="2800" b="1" dirty="0">
                <a:solidFill>
                  <a:srgbClr val="D60093"/>
                </a:solidFill>
                <a:latin typeface="Times  New Roman"/>
              </a:rPr>
              <a:t>. </a:t>
            </a:r>
            <a:r>
              <a:rPr lang="en-US" sz="2800" b="1" dirty="0" err="1">
                <a:solidFill>
                  <a:srgbClr val="D60093"/>
                </a:solidFill>
                <a:latin typeface="Times  New Roman"/>
              </a:rPr>
              <a:t>Thấy</a:t>
            </a:r>
            <a:r>
              <a:rPr lang="en-US" sz="2800" b="1" dirty="0">
                <a:solidFill>
                  <a:srgbClr val="D60093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latin typeface="Times  New Roman"/>
              </a:rPr>
              <a:t>thế</a:t>
            </a:r>
            <a:r>
              <a:rPr lang="en-US" sz="2800" b="1" dirty="0">
                <a:solidFill>
                  <a:srgbClr val="D60093"/>
                </a:solidFill>
                <a:latin typeface="Times  New Roman"/>
              </a:rPr>
              <a:t>, Ba-ra-</a:t>
            </a:r>
            <a:r>
              <a:rPr lang="en-US" sz="2800" b="1" dirty="0" err="1">
                <a:solidFill>
                  <a:srgbClr val="D60093"/>
                </a:solidFill>
                <a:latin typeface="Times  New Roman"/>
              </a:rPr>
              <a:t>ba</a:t>
            </a:r>
            <a:r>
              <a:rPr lang="en-US" sz="2800" b="1" dirty="0">
                <a:solidFill>
                  <a:srgbClr val="D60093"/>
                </a:solidFill>
                <a:latin typeface="Times  New Roman"/>
              </a:rPr>
              <a:t> </a:t>
            </a:r>
          </a:p>
          <a:p>
            <a:pPr algn="just"/>
            <a:r>
              <a:rPr lang="en-US" sz="2800" b="1" dirty="0" err="1">
                <a:solidFill>
                  <a:srgbClr val="D60093"/>
                </a:solidFill>
                <a:latin typeface="Times  New Roman"/>
              </a:rPr>
              <a:t>cũng</a:t>
            </a:r>
            <a:r>
              <a:rPr lang="en-US" sz="2800" b="1" dirty="0">
                <a:solidFill>
                  <a:srgbClr val="D60093"/>
                </a:solidFill>
                <a:latin typeface="Times  New Roman"/>
              </a:rPr>
              <a:t> hoảng, </a:t>
            </a:r>
            <a:r>
              <a:rPr lang="en-US" sz="2800" b="1" dirty="0" err="1">
                <a:solidFill>
                  <a:srgbClr val="D60093"/>
                </a:solidFill>
                <a:latin typeface="Times  New Roman"/>
              </a:rPr>
              <a:t>răng</a:t>
            </a:r>
            <a:r>
              <a:rPr lang="en-US" sz="2800" b="1" dirty="0">
                <a:solidFill>
                  <a:srgbClr val="D60093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latin typeface="Times  New Roman"/>
              </a:rPr>
              <a:t>đánh</a:t>
            </a:r>
            <a:r>
              <a:rPr lang="en-US" sz="2800" b="1" dirty="0">
                <a:solidFill>
                  <a:srgbClr val="D60093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latin typeface="Times  New Roman"/>
              </a:rPr>
              <a:t>vào</a:t>
            </a:r>
            <a:r>
              <a:rPr lang="en-US" sz="2800" b="1" dirty="0">
                <a:solidFill>
                  <a:srgbClr val="D60093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latin typeface="Times  New Roman"/>
              </a:rPr>
              <a:t>nhau</a:t>
            </a:r>
            <a:r>
              <a:rPr lang="en-US" sz="2800" b="1" dirty="0">
                <a:solidFill>
                  <a:srgbClr val="D60093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latin typeface="Times  New Roman"/>
              </a:rPr>
              <a:t>cầm</a:t>
            </a:r>
            <a:r>
              <a:rPr lang="en-US" sz="2800" b="1" dirty="0">
                <a:solidFill>
                  <a:srgbClr val="D60093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latin typeface="Times  New Roman"/>
              </a:rPr>
              <a:t>cập</a:t>
            </a:r>
            <a:r>
              <a:rPr lang="en-US" sz="2800" b="1" dirty="0">
                <a:solidFill>
                  <a:srgbClr val="D60093"/>
                </a:solidFill>
                <a:latin typeface="Times  New Roman"/>
              </a:rPr>
              <a:t>.</a:t>
            </a:r>
          </a:p>
          <a:p>
            <a:pPr algn="just"/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="" xmlns:a16="http://schemas.microsoft.com/office/drawing/2014/main" id="{4F3BA65C-BE9C-4EB8-ABA9-BF7777F59ED4}"/>
              </a:ext>
            </a:extLst>
          </p:cNvPr>
          <p:cNvSpPr txBox="1"/>
          <p:nvPr/>
        </p:nvSpPr>
        <p:spPr>
          <a:xfrm>
            <a:off x="2117011" y="-81675"/>
            <a:ext cx="752913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endParaRPr lang="en-US" sz="2800" b="1" dirty="0" smtClean="0">
              <a:solidFill>
                <a:srgbClr val="FF0000"/>
              </a:solidFill>
              <a:latin typeface="Times  New Roman"/>
            </a:endParaRPr>
          </a:p>
          <a:p>
            <a:pPr lvl="0" algn="ctr"/>
            <a:r>
              <a:rPr lang="en-US" sz="2800" b="1" dirty="0" err="1" smtClean="0">
                <a:solidFill>
                  <a:srgbClr val="FF0000"/>
                </a:solidFill>
                <a:latin typeface="Times  New Roman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 New Roman"/>
              </a:rPr>
              <a:t>quán</a:t>
            </a:r>
            <a:r>
              <a:rPr lang="en-US" sz="2800" b="1" dirty="0" smtClean="0">
                <a:solidFill>
                  <a:srgbClr val="FF0000"/>
                </a:solidFill>
                <a:latin typeface="Times 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 New Roman"/>
              </a:rPr>
              <a:t>ăn</a:t>
            </a:r>
            <a:r>
              <a:rPr lang="en-US" sz="2800" b="1" dirty="0" smtClean="0">
                <a:solidFill>
                  <a:srgbClr val="FF0000"/>
                </a:solidFill>
                <a:latin typeface="Times  New Roman"/>
              </a:rPr>
              <a:t> “Ba </a:t>
            </a:r>
            <a:r>
              <a:rPr lang="en-US" sz="2800" b="1" dirty="0" err="1" smtClean="0">
                <a:solidFill>
                  <a:srgbClr val="FF0000"/>
                </a:solidFill>
                <a:latin typeface="Times  New Roman"/>
              </a:rPr>
              <a:t>cá</a:t>
            </a:r>
            <a:r>
              <a:rPr lang="en-US" sz="2800" b="1" dirty="0" smtClean="0">
                <a:solidFill>
                  <a:srgbClr val="FF0000"/>
                </a:solidFill>
                <a:latin typeface="Times 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 New Roman"/>
              </a:rPr>
              <a:t>bống</a:t>
            </a:r>
            <a:r>
              <a:rPr lang="en-US" sz="2800" b="1" dirty="0" smtClean="0">
                <a:solidFill>
                  <a:srgbClr val="FF0000"/>
                </a:solidFill>
                <a:latin typeface="Times  New Roman"/>
              </a:rPr>
              <a:t>”</a:t>
            </a:r>
            <a:endParaRPr lang="en-US" sz="2800" b="1" dirty="0">
              <a:solidFill>
                <a:srgbClr val="FF0000"/>
              </a:solidFill>
              <a:latin typeface="Times 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627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669">
        <p:blinds dir="vert"/>
      </p:transition>
    </mc:Choice>
    <mc:Fallback xmlns="">
      <p:transition spd="slow" advTm="9669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66239"/>
            <a:ext cx="12192000" cy="772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D60093"/>
                </a:solidFill>
                <a:latin typeface="Times  New Roman"/>
              </a:rPr>
              <a:t>    </a:t>
            </a:r>
            <a:r>
              <a:rPr lang="en-US" sz="2800" b="1" dirty="0" err="1">
                <a:solidFill>
                  <a:srgbClr val="D60093"/>
                </a:solidFill>
                <a:latin typeface="Times  New Roman"/>
              </a:rPr>
              <a:t>Cái</a:t>
            </a:r>
            <a:r>
              <a:rPr lang="en-US" sz="2800" b="1" dirty="0">
                <a:solidFill>
                  <a:srgbClr val="D60093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latin typeface="Times  New Roman"/>
              </a:rPr>
              <a:t>tiếng</a:t>
            </a:r>
            <a:r>
              <a:rPr lang="en-US" sz="2800" b="1" dirty="0">
                <a:solidFill>
                  <a:srgbClr val="D60093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latin typeface="Times  New Roman"/>
              </a:rPr>
              <a:t>bí</a:t>
            </a:r>
            <a:r>
              <a:rPr lang="en-US" sz="2800" b="1" dirty="0">
                <a:solidFill>
                  <a:srgbClr val="D60093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latin typeface="Times  New Roman"/>
              </a:rPr>
              <a:t>mật</a:t>
            </a:r>
            <a:r>
              <a:rPr lang="en-US" sz="2800" b="1" dirty="0">
                <a:solidFill>
                  <a:srgbClr val="D60093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latin typeface="Times  New Roman"/>
              </a:rPr>
              <a:t>trong</a:t>
            </a:r>
            <a:r>
              <a:rPr lang="en-US" sz="2800" b="1" dirty="0">
                <a:solidFill>
                  <a:srgbClr val="D60093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latin typeface="Times  New Roman"/>
              </a:rPr>
              <a:t>bình</a:t>
            </a:r>
            <a:r>
              <a:rPr lang="en-US" sz="2800" b="1" dirty="0">
                <a:solidFill>
                  <a:srgbClr val="D60093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latin typeface="Times  New Roman"/>
              </a:rPr>
              <a:t>lại</a:t>
            </a:r>
            <a:r>
              <a:rPr lang="en-US" sz="2800" b="1" dirty="0">
                <a:solidFill>
                  <a:srgbClr val="D60093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latin typeface="Times  New Roman"/>
              </a:rPr>
              <a:t>hét</a:t>
            </a:r>
            <a:r>
              <a:rPr lang="en-US" sz="2800" b="1" dirty="0">
                <a:solidFill>
                  <a:srgbClr val="D60093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latin typeface="Times  New Roman"/>
              </a:rPr>
              <a:t>lên</a:t>
            </a:r>
            <a:r>
              <a:rPr lang="en-US" sz="2800" b="1" dirty="0">
                <a:solidFill>
                  <a:srgbClr val="D60093"/>
                </a:solidFill>
                <a:latin typeface="Times  New Roman"/>
              </a:rPr>
              <a:t> :</a:t>
            </a:r>
          </a:p>
          <a:p>
            <a:pPr algn="just"/>
            <a:r>
              <a:rPr lang="en-US" sz="2800" b="1" dirty="0">
                <a:solidFill>
                  <a:srgbClr val="D60093"/>
                </a:solidFill>
                <a:latin typeface="Times  New Roman"/>
              </a:rPr>
              <a:t>  - </a:t>
            </a:r>
            <a:r>
              <a:rPr lang="en-US" sz="2800" b="1" dirty="0" err="1">
                <a:solidFill>
                  <a:srgbClr val="D60093"/>
                </a:solidFill>
                <a:latin typeface="Times  New Roman"/>
              </a:rPr>
              <a:t>Nói</a:t>
            </a:r>
            <a:r>
              <a:rPr lang="en-US" sz="2800" b="1" dirty="0">
                <a:solidFill>
                  <a:srgbClr val="D60093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latin typeface="Times  New Roman"/>
              </a:rPr>
              <a:t>mau</a:t>
            </a:r>
            <a:r>
              <a:rPr lang="en-US" sz="2800" b="1" dirty="0">
                <a:solidFill>
                  <a:srgbClr val="D60093"/>
                </a:solidFill>
                <a:latin typeface="Times  New Roman"/>
              </a:rPr>
              <a:t> !</a:t>
            </a:r>
          </a:p>
          <a:p>
            <a:pPr algn="just"/>
            <a:r>
              <a:rPr lang="en-US" sz="2800" b="1" dirty="0">
                <a:solidFill>
                  <a:srgbClr val="D60093"/>
                </a:solidFill>
                <a:latin typeface="Times  New Roman"/>
              </a:rPr>
              <a:t>    Ba- ra-</a:t>
            </a:r>
            <a:r>
              <a:rPr lang="en-US" sz="2800" b="1" dirty="0" err="1">
                <a:solidFill>
                  <a:srgbClr val="D60093"/>
                </a:solidFill>
                <a:latin typeface="Times  New Roman"/>
              </a:rPr>
              <a:t>ba</a:t>
            </a:r>
            <a:r>
              <a:rPr lang="en-US" sz="2800" b="1" dirty="0">
                <a:solidFill>
                  <a:srgbClr val="D60093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latin typeface="Times  New Roman"/>
              </a:rPr>
              <a:t>ấp</a:t>
            </a:r>
            <a:r>
              <a:rPr lang="en-US" sz="2800" b="1" dirty="0">
                <a:solidFill>
                  <a:srgbClr val="D60093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latin typeface="Times  New Roman"/>
              </a:rPr>
              <a:t>úng</a:t>
            </a:r>
            <a:r>
              <a:rPr lang="en-US" sz="2800" b="1" dirty="0">
                <a:solidFill>
                  <a:srgbClr val="D60093"/>
                </a:solidFill>
                <a:latin typeface="Times  New Roman"/>
              </a:rPr>
              <a:t>: </a:t>
            </a:r>
          </a:p>
          <a:p>
            <a:pPr algn="just"/>
            <a:r>
              <a:rPr lang="en-US" sz="2800" b="1" dirty="0">
                <a:solidFill>
                  <a:srgbClr val="D60093"/>
                </a:solidFill>
                <a:latin typeface="Times  New Roman"/>
              </a:rPr>
              <a:t>  - Ở… Sau </a:t>
            </a:r>
            <a:r>
              <a:rPr lang="en-US" sz="2800" b="1" dirty="0" err="1">
                <a:solidFill>
                  <a:srgbClr val="D60093"/>
                </a:solidFill>
                <a:latin typeface="Times  New Roman"/>
              </a:rPr>
              <a:t>bức</a:t>
            </a:r>
            <a:r>
              <a:rPr lang="en-US" sz="2800" b="1" dirty="0">
                <a:solidFill>
                  <a:srgbClr val="D60093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latin typeface="Times  New Roman"/>
              </a:rPr>
              <a:t>tra</a:t>
            </a:r>
            <a:r>
              <a:rPr lang="en-US" sz="2800" b="1" dirty="0">
                <a:solidFill>
                  <a:srgbClr val="D60093"/>
                </a:solidFill>
                <a:latin typeface="Times  New Roman"/>
              </a:rPr>
              <a:t>…</a:t>
            </a:r>
            <a:r>
              <a:rPr lang="en-US" sz="2800" b="1" dirty="0" err="1">
                <a:solidFill>
                  <a:srgbClr val="D60093"/>
                </a:solidFill>
                <a:latin typeface="Times  New Roman"/>
              </a:rPr>
              <a:t>anh</a:t>
            </a:r>
            <a:r>
              <a:rPr lang="en-US" sz="2800" b="1" dirty="0">
                <a:solidFill>
                  <a:srgbClr val="D60093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latin typeface="Times  New Roman"/>
              </a:rPr>
              <a:t>trong</a:t>
            </a:r>
            <a:r>
              <a:rPr lang="en-US" sz="2800" b="1" dirty="0">
                <a:solidFill>
                  <a:srgbClr val="D60093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latin typeface="Times  New Roman"/>
              </a:rPr>
              <a:t>nhà</a:t>
            </a:r>
            <a:r>
              <a:rPr lang="en-US" sz="2800" b="1" dirty="0">
                <a:solidFill>
                  <a:srgbClr val="D60093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latin typeface="Times  New Roman"/>
              </a:rPr>
              <a:t>bác</a:t>
            </a:r>
            <a:r>
              <a:rPr lang="en-US" sz="2800" b="1" dirty="0">
                <a:solidFill>
                  <a:srgbClr val="D60093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latin typeface="Times  New Roman"/>
              </a:rPr>
              <a:t>Các-lô</a:t>
            </a:r>
            <a:r>
              <a:rPr lang="en-US" sz="2800" b="1" dirty="0">
                <a:solidFill>
                  <a:srgbClr val="D60093"/>
                </a:solidFill>
                <a:latin typeface="Times  New Roman"/>
              </a:rPr>
              <a:t> ạ.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 New Roman"/>
              </a:rPr>
              <a:t>   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Vừa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lúc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ấy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,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gã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chủ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quán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dẫn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cáo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A-li-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xa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và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mèo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A-di-li-ô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vào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.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Cáo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lễ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phép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ngả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mũ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chào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rồi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nói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: </a:t>
            </a:r>
          </a:p>
          <a:p>
            <a:pPr algn="just"/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-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Ngài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cho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chúng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cháu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mười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đồng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tiền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vàng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,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chúng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cháu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xin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nộp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ngay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thằng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người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gỗ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ấy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  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Lão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Ba-ra-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ba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luồn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tay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vào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túi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,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móc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ra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mười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đồng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  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Cáo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đếm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đi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đếm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lại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mãi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,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rồi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thở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dài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đưa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cho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mèo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một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nửa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.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Nó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lấy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chân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trỏ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vào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cái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bình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:</a:t>
            </a:r>
          </a:p>
          <a:p>
            <a:pPr algn="just"/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- 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Nó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ở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ngay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dưới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mũi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ngài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đây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  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Lão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Ba-ra-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ba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vớ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lấy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cái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bình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,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ném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bốp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xuống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sàn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lát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đá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. Bu-ra-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ti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-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nô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bò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lổm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ngổm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giữa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những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mảnh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bình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.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Thừa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dịp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mọi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người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đang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há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hốc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mồm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ngơ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ngác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,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chú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lao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ra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ngoài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,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nhanh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như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mũi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Times  New Roman"/>
              </a:rPr>
              <a:t>tên</a:t>
            </a:r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. </a:t>
            </a:r>
          </a:p>
          <a:p>
            <a:pPr lvl="0" algn="just"/>
            <a:r>
              <a:rPr lang="en-US" sz="2800" b="1" dirty="0">
                <a:solidFill>
                  <a:srgbClr val="3399FF"/>
                </a:solidFill>
                <a:latin typeface="Times  New Roman"/>
              </a:rPr>
              <a:t>                                                              </a:t>
            </a:r>
            <a:r>
              <a:rPr lang="en-US" sz="2800" b="1" dirty="0">
                <a:ln w="0"/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A-</a:t>
            </a:r>
            <a:r>
              <a:rPr lang="en-US" sz="2800" b="1" dirty="0" err="1">
                <a:ln w="0"/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lếch</a:t>
            </a:r>
            <a:r>
              <a:rPr lang="en-US" sz="2800" b="1" dirty="0">
                <a:ln w="0"/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ln w="0"/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b="1" dirty="0">
                <a:ln w="0"/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Tôn-xtôi</a:t>
            </a:r>
            <a:endParaRPr lang="en-US" sz="2400" b="1" dirty="0">
              <a:solidFill>
                <a:srgbClr val="0099FF"/>
              </a:solidFill>
              <a:latin typeface="Times  New Roman"/>
            </a:endParaRPr>
          </a:p>
          <a:p>
            <a:pPr algn="just"/>
            <a:endParaRPr lang="en-US" sz="2400" dirty="0">
              <a:solidFill>
                <a:srgbClr val="0099FF"/>
              </a:solidFill>
              <a:latin typeface="Times  New Roman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Times  New Roman"/>
              </a:rPr>
              <a:t>	</a:t>
            </a:r>
          </a:p>
        </p:txBody>
      </p:sp>
      <p:sp>
        <p:nvSpPr>
          <p:cNvPr id="5" name="AutoShape 2" descr="Huế cấm mê tín dị đoan, thu hồi dự án 600 tỉ - Tuổi Trẻ On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4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72">
        <p:blinds dir="vert"/>
      </p:transition>
    </mc:Choice>
    <mc:Fallback xmlns="">
      <p:transition spd="slow" advTm="172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uare">
            <a:extLst>
              <a:ext uri="{FF2B5EF4-FFF2-40B4-BE49-F238E27FC236}">
                <a16:creationId xmlns="" xmlns:a16="http://schemas.microsoft.com/office/drawing/2014/main" id="{A223EB06-842B-4819-BC19-FCB7042F8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63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>
            <a:extLst>
              <a:ext uri="{FF2B5EF4-FFF2-40B4-BE49-F238E27FC236}">
                <a16:creationId xmlns="" xmlns:a16="http://schemas.microsoft.com/office/drawing/2014/main" id="{DD11AFB9-FF32-42CB-BBA5-394590B2BA8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96237" y="2253804"/>
            <a:ext cx="5653825" cy="22675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kern="1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kern="1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b="1" kern="1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90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96"/>
    </mc:Choice>
    <mc:Fallback xmlns="">
      <p:transition spd="slow" advTm="10296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ong bóng Ý nghĩ: Hình đám mây 9">
            <a:extLst>
              <a:ext uri="{FF2B5EF4-FFF2-40B4-BE49-F238E27FC236}">
                <a16:creationId xmlns="" xmlns:a16="http://schemas.microsoft.com/office/drawing/2014/main" id="{73EF7993-F785-41F3-B135-CD7805F63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1" y="5627614"/>
            <a:ext cx="9812942" cy="112511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3">
              <a:lumMod val="20000"/>
              <a:lumOff val="8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Bu-ra-ti-nô cần biết kho báu ở đâu.</a:t>
            </a:r>
            <a:endParaRPr lang="en-US" sz="32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Hình chữ nhật 11">
            <a:extLst>
              <a:ext uri="{FF2B5EF4-FFF2-40B4-BE49-F238E27FC236}">
                <a16:creationId xmlns="" xmlns:a16="http://schemas.microsoft.com/office/drawing/2014/main" id="{FAE4C73E-EC7A-4C9D-8BC8-482813B79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9612" y="4750573"/>
            <a:ext cx="8098316" cy="608907"/>
          </a:xfrm>
          <a:prstGeom prst="rect">
            <a:avLst/>
          </a:prstGeom>
          <a:solidFill>
            <a:schemeClr val="bg2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Bu-ra-</a:t>
            </a:r>
            <a:r>
              <a:rPr lang="en-US" sz="3200" b="1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</a:t>
            </a:r>
            <a:r>
              <a:rPr lang="en-US" sz="32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</a:t>
            </a:r>
            <a:r>
              <a:rPr lang="en-US" sz="3200" b="1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nô</a:t>
            </a:r>
            <a:r>
              <a:rPr lang="en-US" sz="32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cần</a:t>
            </a:r>
            <a:r>
              <a:rPr lang="en-US" sz="32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moi</a:t>
            </a:r>
            <a:r>
              <a:rPr lang="en-US" sz="32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bí</a:t>
            </a:r>
            <a:r>
              <a:rPr lang="en-US" sz="32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mật</a:t>
            </a:r>
            <a:r>
              <a:rPr lang="en-US" sz="32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gì</a:t>
            </a:r>
            <a:r>
              <a:rPr lang="en-US" sz="32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ở </a:t>
            </a:r>
            <a:r>
              <a:rPr lang="en-US" sz="3200" b="1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lão</a:t>
            </a:r>
            <a:r>
              <a:rPr lang="en-US" sz="32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Ba-ra-</a:t>
            </a:r>
            <a:r>
              <a:rPr lang="en-US" sz="3200" b="1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ba</a:t>
            </a:r>
            <a:r>
              <a:rPr lang="en-US" sz="32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="" xmlns:a16="http://schemas.microsoft.com/office/drawing/2014/main" id="{AFD01698-3097-49BA-954D-04BE040C4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3605" y="1963802"/>
            <a:ext cx="9144000" cy="57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125"/>
              </a:spcAft>
            </a:pPr>
            <a:r>
              <a:rPr lang="vi-VN" altLang="vi-VN" sz="3200" b="1">
                <a:solidFill>
                  <a:srgbClr val="00206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 </a:t>
            </a:r>
            <a:endParaRPr lang="vi-VN" altLang="vi-VN" sz="3200">
              <a:solidFill>
                <a:srgbClr val="00B050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="" xmlns:a16="http://schemas.microsoft.com/office/drawing/2014/main" id="{037627BC-885F-4283-BB4C-31684D26C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768591"/>
            <a:ext cx="3581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vi-V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vi-VN" altLang="vi-VN">
              <a:solidFill>
                <a:srgbClr val="FF0066"/>
              </a:solidFill>
            </a:endParaRPr>
          </a:p>
        </p:txBody>
      </p:sp>
      <p:sp>
        <p:nvSpPr>
          <p:cNvPr id="19" name="Hình Bầu dục 18">
            <a:extLst>
              <a:ext uri="{FF2B5EF4-FFF2-40B4-BE49-F238E27FC236}">
                <a16:creationId xmlns="" xmlns:a16="http://schemas.microsoft.com/office/drawing/2014/main" id="{162F638C-F753-4776-B2B0-2A5523B80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051" y="4691342"/>
            <a:ext cx="914400" cy="830997"/>
          </a:xfrm>
          <a:prstGeom prst="ellipse">
            <a:avLst/>
          </a:prstGeom>
          <a:solidFill>
            <a:schemeClr val="bg2">
              <a:lumMod val="9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vi-VN" altLang="vi-VN" sz="4000" b="1" dirty="0">
                <a:solidFill>
                  <a:srgbClr val="00B0F0"/>
                </a:solidFill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222637" y="943009"/>
            <a:ext cx="1174476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 New Roman"/>
              </a:rPr>
              <a:t>     Bu-ra-</a:t>
            </a:r>
            <a:r>
              <a:rPr lang="en-US" sz="2800" dirty="0" err="1">
                <a:latin typeface="Times  New Roman"/>
              </a:rPr>
              <a:t>ti</a:t>
            </a:r>
            <a:r>
              <a:rPr lang="en-US" sz="2800" dirty="0">
                <a:latin typeface="Times  New Roman"/>
              </a:rPr>
              <a:t>-</a:t>
            </a:r>
            <a:r>
              <a:rPr lang="en-US" sz="2800" dirty="0" err="1">
                <a:latin typeface="Times  New Roman"/>
              </a:rPr>
              <a:t>nô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là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một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chú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bé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bằng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gỗ</a:t>
            </a:r>
            <a:r>
              <a:rPr lang="en-US" sz="2800" dirty="0">
                <a:latin typeface="Times  New Roman"/>
              </a:rPr>
              <a:t>. </a:t>
            </a:r>
            <a:r>
              <a:rPr lang="en-US" sz="2800" dirty="0" err="1">
                <a:latin typeface="Times  New Roman"/>
              </a:rPr>
              <a:t>Chú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có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cái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mũi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rất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dài</a:t>
            </a:r>
            <a:r>
              <a:rPr lang="en-US" sz="2800" dirty="0">
                <a:latin typeface="Times  New Roman"/>
              </a:rPr>
              <a:t>. </a:t>
            </a:r>
            <a:r>
              <a:rPr lang="en-US" sz="2800" dirty="0" err="1">
                <a:latin typeface="Times  New Roman"/>
              </a:rPr>
              <a:t>Chú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người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gỗ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được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bác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rùa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tốt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bụng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Toóc</a:t>
            </a:r>
            <a:r>
              <a:rPr lang="en-US" sz="2800" dirty="0">
                <a:latin typeface="Times  New Roman"/>
              </a:rPr>
              <a:t>-</a:t>
            </a:r>
            <a:r>
              <a:rPr lang="en-US" sz="2800" dirty="0" err="1">
                <a:latin typeface="Times  New Roman"/>
              </a:rPr>
              <a:t>ti</a:t>
            </a:r>
            <a:r>
              <a:rPr lang="en-US" sz="2800" dirty="0">
                <a:latin typeface="Times  New Roman"/>
              </a:rPr>
              <a:t>-la </a:t>
            </a:r>
            <a:r>
              <a:rPr lang="en-US" sz="2800" dirty="0" err="1">
                <a:latin typeface="Times  New Roman"/>
              </a:rPr>
              <a:t>tặng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cho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chiếc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chìa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khóa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vàng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để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mở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một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kho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báu</a:t>
            </a:r>
            <a:r>
              <a:rPr lang="en-US" sz="2800" dirty="0">
                <a:latin typeface="Times  New Roman"/>
              </a:rPr>
              <a:t>. </a:t>
            </a:r>
            <a:r>
              <a:rPr lang="en-US" sz="2800" dirty="0" err="1">
                <a:latin typeface="Times  New Roman"/>
              </a:rPr>
              <a:t>Nhưng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kho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báu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ấy</a:t>
            </a:r>
            <a:r>
              <a:rPr lang="en-US" sz="2800" dirty="0">
                <a:latin typeface="Times  New Roman"/>
              </a:rPr>
              <a:t> ở </a:t>
            </a:r>
            <a:r>
              <a:rPr lang="en-US" sz="2800" dirty="0" err="1">
                <a:latin typeface="Times  New Roman"/>
              </a:rPr>
              <a:t>đâu</a:t>
            </a:r>
            <a:r>
              <a:rPr lang="en-US" sz="2800" dirty="0">
                <a:latin typeface="Times  New Roman"/>
              </a:rPr>
              <a:t>? Bu-ra-</a:t>
            </a:r>
            <a:r>
              <a:rPr lang="en-US" sz="2800" dirty="0" err="1">
                <a:latin typeface="Times  New Roman"/>
              </a:rPr>
              <a:t>ti</a:t>
            </a:r>
            <a:r>
              <a:rPr lang="en-US" sz="2800" dirty="0">
                <a:latin typeface="Times  New Roman"/>
              </a:rPr>
              <a:t>-</a:t>
            </a:r>
            <a:r>
              <a:rPr lang="en-US" sz="2800" dirty="0" err="1">
                <a:latin typeface="Times  New Roman"/>
              </a:rPr>
              <a:t>nô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tìm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cách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moi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điều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bí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mật</a:t>
            </a:r>
            <a:r>
              <a:rPr lang="en-US" sz="2800" dirty="0">
                <a:latin typeface="Times  New Roman"/>
              </a:rPr>
              <a:t> ở </a:t>
            </a:r>
            <a:r>
              <a:rPr lang="en-US" sz="2800" dirty="0" err="1">
                <a:latin typeface="Times  New Roman"/>
              </a:rPr>
              <a:t>chính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những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kẻ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độc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ác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đang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tìm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bắt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chú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hòng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đoạt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chiếc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chìa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khóa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quý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giá</a:t>
            </a:r>
            <a:r>
              <a:rPr lang="en-US" sz="2800" dirty="0">
                <a:latin typeface="Times  New Roman"/>
              </a:rPr>
              <a:t>.</a:t>
            </a:r>
            <a:r>
              <a:rPr lang="vi-VN" sz="2800" dirty="0">
                <a:latin typeface="Times  New Roman"/>
              </a:rPr>
              <a:t>      </a:t>
            </a:r>
            <a:endParaRPr lang="en-US" sz="2800" dirty="0">
              <a:latin typeface="Times  New Roman"/>
            </a:endParaRPr>
          </a:p>
          <a:p>
            <a:pPr algn="just"/>
            <a:r>
              <a:rPr lang="en-US" sz="2800" dirty="0">
                <a:latin typeface="Times  New Roman"/>
              </a:rPr>
              <a:t>     </a:t>
            </a:r>
            <a:r>
              <a:rPr lang="en-US" sz="2800" dirty="0" err="1">
                <a:latin typeface="Times  New Roman"/>
              </a:rPr>
              <a:t>Biết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là</a:t>
            </a:r>
            <a:r>
              <a:rPr lang="en-US" sz="2800" dirty="0">
                <a:latin typeface="Times  New Roman"/>
              </a:rPr>
              <a:t> Ba-ra-</a:t>
            </a:r>
            <a:r>
              <a:rPr lang="en-US" sz="2800" dirty="0" err="1">
                <a:latin typeface="Times  New Roman"/>
              </a:rPr>
              <a:t>ba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và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Đu</a:t>
            </a:r>
            <a:r>
              <a:rPr lang="en-US" sz="2800" dirty="0">
                <a:latin typeface="Times  New Roman"/>
              </a:rPr>
              <a:t>-</a:t>
            </a:r>
            <a:r>
              <a:rPr lang="en-US" sz="2800" dirty="0" err="1">
                <a:latin typeface="Times  New Roman"/>
              </a:rPr>
              <a:t>rê</a:t>
            </a:r>
            <a:r>
              <a:rPr lang="en-US" sz="2800" dirty="0">
                <a:latin typeface="Times  New Roman"/>
              </a:rPr>
              <a:t>-ma </a:t>
            </a:r>
            <a:r>
              <a:rPr lang="en-US" sz="2800" dirty="0" err="1">
                <a:latin typeface="Times  New Roman"/>
              </a:rPr>
              <a:t>sẽ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vào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quán</a:t>
            </a:r>
            <a:r>
              <a:rPr lang="en-US" sz="2800" dirty="0">
                <a:latin typeface="Times  New Roman"/>
              </a:rPr>
              <a:t> “Ba </a:t>
            </a:r>
            <a:r>
              <a:rPr lang="en-US" sz="2800" dirty="0" err="1">
                <a:latin typeface="Times  New Roman"/>
              </a:rPr>
              <a:t>cá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bống</a:t>
            </a:r>
            <a:r>
              <a:rPr lang="en-US" sz="2800" dirty="0">
                <a:latin typeface="Times  New Roman"/>
              </a:rPr>
              <a:t>”, Bu-ra-</a:t>
            </a:r>
            <a:r>
              <a:rPr lang="en-US" sz="2800" dirty="0" err="1">
                <a:latin typeface="Times  New Roman"/>
              </a:rPr>
              <a:t>ti</a:t>
            </a:r>
            <a:r>
              <a:rPr lang="en-US" sz="2800" dirty="0">
                <a:latin typeface="Times  New Roman"/>
              </a:rPr>
              <a:t>-</a:t>
            </a:r>
            <a:r>
              <a:rPr lang="en-US" sz="2800" dirty="0" err="1">
                <a:latin typeface="Times  New Roman"/>
              </a:rPr>
              <a:t>nô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chui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vào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một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cái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bình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bằng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đất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trên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bàn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ăn</a:t>
            </a:r>
            <a:r>
              <a:rPr lang="en-US" sz="2800" dirty="0">
                <a:latin typeface="Times  New Roman"/>
              </a:rPr>
              <a:t>, </a:t>
            </a:r>
            <a:r>
              <a:rPr lang="en-US" sz="2800" dirty="0" err="1">
                <a:latin typeface="Times  New Roman"/>
              </a:rPr>
              <a:t>ngồi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im</a:t>
            </a:r>
            <a:r>
              <a:rPr lang="en-US" sz="2800" dirty="0">
                <a:latin typeface="Times  New Roman"/>
              </a:rPr>
              <a:t> thin </a:t>
            </a:r>
            <a:r>
              <a:rPr lang="en-US" sz="2800" dirty="0" err="1">
                <a:latin typeface="Times  New Roman"/>
              </a:rPr>
              <a:t>thít</a:t>
            </a:r>
            <a:r>
              <a:rPr lang="en-US" sz="2800" dirty="0">
                <a:latin typeface="Times  New Roman"/>
              </a:rPr>
              <a:t>.</a:t>
            </a:r>
          </a:p>
          <a:p>
            <a:pPr algn="just"/>
            <a:r>
              <a:rPr lang="en-US" sz="2800" dirty="0">
                <a:latin typeface="Times  New Roman"/>
              </a:rPr>
              <a:t>     Ba-ra-</a:t>
            </a:r>
            <a:r>
              <a:rPr lang="en-US" sz="2800" dirty="0" err="1">
                <a:latin typeface="Times  New Roman"/>
              </a:rPr>
              <a:t>ba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uống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rượu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đã</a:t>
            </a:r>
            <a:r>
              <a:rPr lang="en-US" sz="2800" dirty="0">
                <a:latin typeface="Times  New Roman"/>
              </a:rPr>
              <a:t> say. </a:t>
            </a:r>
            <a:r>
              <a:rPr lang="en-US" sz="2800" dirty="0" err="1">
                <a:latin typeface="Times  New Roman"/>
              </a:rPr>
              <a:t>Vừa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hơ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bộ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râu</a:t>
            </a:r>
            <a:r>
              <a:rPr lang="en-US" sz="2800" dirty="0">
                <a:latin typeface="Times  New Roman"/>
              </a:rPr>
              <a:t>, </a:t>
            </a:r>
            <a:r>
              <a:rPr lang="en-US" sz="2800" dirty="0" err="1">
                <a:latin typeface="Times  New Roman"/>
              </a:rPr>
              <a:t>lão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vừa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nói</a:t>
            </a:r>
            <a:r>
              <a:rPr lang="en-US" sz="2800" dirty="0">
                <a:latin typeface="Times  New Roman"/>
              </a:rPr>
              <a:t>:</a:t>
            </a:r>
          </a:p>
          <a:p>
            <a:pPr algn="just"/>
            <a:r>
              <a:rPr lang="en-US" sz="2800" dirty="0">
                <a:latin typeface="Times  New Roman"/>
              </a:rPr>
              <a:t>  - </a:t>
            </a:r>
            <a:r>
              <a:rPr lang="en-US" sz="2800" dirty="0" err="1">
                <a:latin typeface="Times  New Roman"/>
              </a:rPr>
              <a:t>Bắt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được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thằng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người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gỗ</a:t>
            </a:r>
            <a:r>
              <a:rPr lang="en-US" sz="2800" dirty="0">
                <a:latin typeface="Times  New Roman"/>
              </a:rPr>
              <a:t>, ta </a:t>
            </a:r>
            <a:r>
              <a:rPr lang="en-US" sz="2800" dirty="0" err="1">
                <a:latin typeface="Times  New Roman"/>
              </a:rPr>
              <a:t>sẽ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tống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nó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vào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cái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lò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sưởi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này</a:t>
            </a:r>
            <a:r>
              <a:rPr lang="en-US" sz="2800" dirty="0">
                <a:latin typeface="Times  New Roman"/>
              </a:rPr>
              <a:t>.</a:t>
            </a:r>
          </a:p>
        </p:txBody>
      </p:sp>
      <p:sp>
        <p:nvSpPr>
          <p:cNvPr id="3" name="7-Point Star 2"/>
          <p:cNvSpPr/>
          <p:nvPr/>
        </p:nvSpPr>
        <p:spPr>
          <a:xfrm>
            <a:off x="4274331" y="56760"/>
            <a:ext cx="2416203" cy="803847"/>
          </a:xfrm>
          <a:prstGeom prst="star7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638382"/>
      </p:ext>
    </p:extLst>
  </p:cSld>
  <p:clrMapOvr>
    <a:masterClrMapping/>
  </p:clrMapOvr>
  <p:transition spd="med" advTm="47449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6" grpId="0"/>
      <p:bldP spid="18" grpId="0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03" y="0"/>
            <a:ext cx="11983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11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18"/>
    </mc:Choice>
    <mc:Fallback xmlns="">
      <p:transition spd="slow" advTm="13318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ộp Văn bản 15">
            <a:extLst>
              <a:ext uri="{FF2B5EF4-FFF2-40B4-BE49-F238E27FC236}">
                <a16:creationId xmlns="" xmlns:a16="http://schemas.microsoft.com/office/drawing/2014/main" id="{AFD01698-3097-49BA-954D-04BE040C4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3605" y="1963802"/>
            <a:ext cx="9144000" cy="57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125"/>
              </a:spcAft>
            </a:pPr>
            <a:r>
              <a:rPr lang="vi-VN" altLang="vi-VN" sz="3200" b="1">
                <a:solidFill>
                  <a:srgbClr val="00206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 </a:t>
            </a:r>
            <a:endParaRPr lang="vi-VN" altLang="vi-VN" sz="3200">
              <a:solidFill>
                <a:srgbClr val="00B050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="" xmlns:a16="http://schemas.microsoft.com/office/drawing/2014/main" id="{037627BC-885F-4283-BB4C-31684D26C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768591"/>
            <a:ext cx="3581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vi-V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vi-VN" altLang="vi-VN">
              <a:solidFill>
                <a:srgbClr val="FF0066"/>
              </a:solidFill>
            </a:endParaRPr>
          </a:p>
        </p:txBody>
      </p:sp>
      <p:sp>
        <p:nvSpPr>
          <p:cNvPr id="19" name="Hình Bầu dục 18">
            <a:extLst>
              <a:ext uri="{FF2B5EF4-FFF2-40B4-BE49-F238E27FC236}">
                <a16:creationId xmlns="" xmlns:a16="http://schemas.microsoft.com/office/drawing/2014/main" id="{162F638C-F753-4776-B2B0-2A5523B80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95" y="4986225"/>
            <a:ext cx="608974" cy="62523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vi-VN" sz="4000" b="1" dirty="0">
                <a:solidFill>
                  <a:srgbClr val="00B0F0"/>
                </a:solidFill>
              </a:rPr>
              <a:t>2</a:t>
            </a:r>
            <a:endParaRPr lang="vi-VN" altLang="vi-VN" sz="4000" b="1" dirty="0">
              <a:solidFill>
                <a:srgbClr val="00B0F0"/>
              </a:solidFill>
            </a:endParaRPr>
          </a:p>
        </p:txBody>
      </p:sp>
      <p:sp>
        <p:nvSpPr>
          <p:cNvPr id="3" name="7-Point Star 2"/>
          <p:cNvSpPr/>
          <p:nvPr/>
        </p:nvSpPr>
        <p:spPr>
          <a:xfrm>
            <a:off x="4424154" y="28761"/>
            <a:ext cx="2242268" cy="666914"/>
          </a:xfrm>
          <a:prstGeom prst="star7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-40395" y="652048"/>
            <a:ext cx="121920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Bu-ra-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hét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Ba-ra-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Kho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báu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Ba-ra-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giật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-ma.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-ma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nốc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Ba-ra-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hoảng,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hét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just"/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mau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  <a:p>
            <a:pPr algn="just"/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Ba-ra-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úng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Ở… Sau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Các-lô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ạ.</a:t>
            </a:r>
          </a:p>
          <a:p>
            <a:pPr algn="just"/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ình chữ nhật 11">
            <a:extLst>
              <a:ext uri="{FF2B5EF4-FFF2-40B4-BE49-F238E27FC236}">
                <a16:creationId xmlns="" xmlns:a16="http://schemas.microsoft.com/office/drawing/2014/main" id="{FAE4C73E-EC7A-4C9D-8BC8-482813B79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159" y="5064281"/>
            <a:ext cx="9983455" cy="469127"/>
          </a:xfrm>
          <a:prstGeom prst="rect">
            <a:avLst/>
          </a:prstGeom>
          <a:solidFill>
            <a:schemeClr val="bg2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just"/>
            <a:r>
              <a:rPr lang="vi-VN" sz="2400" b="1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vi-VN" sz="24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vi-VN" sz="24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vi-VN" sz="24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vi-VN" sz="24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vi-VN" sz="24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vi-VN" sz="24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vi-VN" sz="24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vi-VN" sz="24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vi-VN" sz="24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Ba-ra-ba </a:t>
            </a:r>
            <a:r>
              <a:rPr lang="vi-VN" sz="2400" b="1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vi-VN" sz="24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vi-VN" sz="24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vi-VN" sz="2400" b="1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vi-VN" sz="24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vi-VN" sz="24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vi-VN" sz="24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i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Bong bóng Ý nghĩ: Hình đám mây 9">
            <a:extLst>
              <a:ext uri="{FF2B5EF4-FFF2-40B4-BE49-F238E27FC236}">
                <a16:creationId xmlns="" xmlns:a16="http://schemas.microsoft.com/office/drawing/2014/main" id="{D2297BD1-A4D1-4819-8CCC-CD0DF0E43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15115"/>
            <a:ext cx="11245708" cy="1019224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6">
              <a:lumMod val="40000"/>
              <a:lumOff val="6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Chú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chui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vào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một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cái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bình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đặt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trên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thét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lên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khiến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hai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tên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độc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ác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sợ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xanh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mặt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nên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đã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nói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ra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bí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mật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8693990"/>
      </p:ext>
    </p:extLst>
  </p:cSld>
  <p:clrMapOvr>
    <a:masterClrMapping/>
  </p:clrMapOvr>
  <p:transition spd="med" advTm="56202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 animBg="1"/>
      <p:bldP spid="11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ộp Văn bản 15">
            <a:extLst>
              <a:ext uri="{FF2B5EF4-FFF2-40B4-BE49-F238E27FC236}">
                <a16:creationId xmlns="" xmlns:a16="http://schemas.microsoft.com/office/drawing/2014/main" id="{AFD01698-3097-49BA-954D-04BE040C4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3605" y="1963802"/>
            <a:ext cx="9144000" cy="57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125"/>
              </a:spcAft>
            </a:pPr>
            <a:r>
              <a:rPr lang="vi-VN" altLang="vi-VN" sz="3200" b="1">
                <a:solidFill>
                  <a:srgbClr val="00206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 </a:t>
            </a:r>
            <a:endParaRPr lang="vi-VN" altLang="vi-VN" sz="3200">
              <a:solidFill>
                <a:srgbClr val="00B050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3999" y="1413439"/>
            <a:ext cx="93584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>
                <a:solidFill>
                  <a:schemeClr val="accent2"/>
                </a:solidFill>
                <a:latin typeface="Times  New Roman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402486"/>
            <a:ext cx="121920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A-li-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A-di-li-ô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ngả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thằng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Ba-ra-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luồn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Ba-ra-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bốp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Bu-ra-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lổm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ngổm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ngơ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16-Point Star 3"/>
          <p:cNvSpPr/>
          <p:nvPr/>
        </p:nvSpPr>
        <p:spPr>
          <a:xfrm>
            <a:off x="4674168" y="0"/>
            <a:ext cx="2410443" cy="527177"/>
          </a:xfrm>
          <a:prstGeom prst="star16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</a:p>
        </p:txBody>
      </p:sp>
      <p:sp>
        <p:nvSpPr>
          <p:cNvPr id="7" name="Hình Bầu dục 6">
            <a:extLst>
              <a:ext uri="{FF2B5EF4-FFF2-40B4-BE49-F238E27FC236}">
                <a16:creationId xmlns="" xmlns:a16="http://schemas.microsoft.com/office/drawing/2014/main" id="{AF94A87D-7CED-453D-A1F9-C451FB47C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37" y="4831676"/>
            <a:ext cx="747422" cy="489564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vi-VN" sz="2800" b="1" dirty="0">
                <a:solidFill>
                  <a:srgbClr val="FF0000"/>
                </a:solidFill>
              </a:rPr>
              <a:t>3</a:t>
            </a:r>
            <a:endParaRPr lang="vi-VN" altLang="vi-VN" sz="2800" b="1" dirty="0">
              <a:solidFill>
                <a:srgbClr val="FF0000"/>
              </a:solidFill>
            </a:endParaRPr>
          </a:p>
        </p:txBody>
      </p:sp>
      <p:sp>
        <p:nvSpPr>
          <p:cNvPr id="10" name="Hình chữ nhật 9">
            <a:extLst>
              <a:ext uri="{FF2B5EF4-FFF2-40B4-BE49-F238E27FC236}">
                <a16:creationId xmlns="" xmlns:a16="http://schemas.microsoft.com/office/drawing/2014/main" id="{3C91EA53-E7B2-466A-AADF-B08CDDF05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896" y="4873887"/>
            <a:ext cx="10476089" cy="48956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Chú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bé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gỗ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gặp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điều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gì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nguy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hiểm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và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đã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thoát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thân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ra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sao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</a:t>
            </a:r>
          </a:p>
        </p:txBody>
      </p:sp>
      <p:sp>
        <p:nvSpPr>
          <p:cNvPr id="12" name="Bong bóng Ý nghĩ: Hình đám mây 9">
            <a:extLst>
              <a:ext uri="{FF2B5EF4-FFF2-40B4-BE49-F238E27FC236}">
                <a16:creationId xmlns="" xmlns:a16="http://schemas.microsoft.com/office/drawing/2014/main" id="{E0006321-3449-4571-A1AB-E96DB8CE2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51" y="5329287"/>
            <a:ext cx="10576166" cy="1627119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6">
              <a:lumMod val="40000"/>
              <a:lumOff val="6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Cáo</a:t>
            </a:r>
            <a:r>
              <a:rPr lang="en-US" sz="24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A-li-</a:t>
            </a:r>
            <a:r>
              <a:rPr lang="en-US" sz="24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xa</a:t>
            </a:r>
            <a:r>
              <a:rPr lang="en-US" sz="24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mèo</a:t>
            </a:r>
            <a:r>
              <a:rPr lang="en-US" sz="24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A-di-li-ô </a:t>
            </a:r>
            <a:r>
              <a:rPr lang="en-US" sz="24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biết</a:t>
            </a:r>
            <a:r>
              <a:rPr lang="en-US" sz="24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chú</a:t>
            </a:r>
            <a:r>
              <a:rPr lang="en-US" sz="24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bé</a:t>
            </a:r>
            <a:r>
              <a:rPr lang="en-US" sz="24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gỗ</a:t>
            </a:r>
            <a:r>
              <a:rPr lang="en-US" sz="24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đang</a:t>
            </a:r>
            <a:r>
              <a:rPr lang="en-US" sz="24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trong</a:t>
            </a:r>
            <a:r>
              <a:rPr lang="en-US" sz="24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bình</a:t>
            </a:r>
            <a:r>
              <a:rPr lang="en-US" sz="24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đất</a:t>
            </a:r>
            <a:r>
              <a:rPr lang="en-US" sz="24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thừa</a:t>
            </a:r>
            <a:r>
              <a:rPr lang="en-US" sz="24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dịp</a:t>
            </a:r>
            <a:r>
              <a:rPr lang="en-US" sz="24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bọn</a:t>
            </a:r>
            <a:r>
              <a:rPr lang="en-US" sz="24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ác</a:t>
            </a:r>
            <a:r>
              <a:rPr lang="en-US" sz="24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đang</a:t>
            </a:r>
            <a:r>
              <a:rPr lang="en-US" sz="24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há</a:t>
            </a:r>
            <a:r>
              <a:rPr lang="en-US" sz="24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hốc</a:t>
            </a:r>
            <a:r>
              <a:rPr lang="en-US" sz="24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mồm</a:t>
            </a:r>
            <a:r>
              <a:rPr lang="en-US" sz="24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ngạc</a:t>
            </a:r>
            <a:r>
              <a:rPr lang="en-US" sz="24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nhiên</a:t>
            </a:r>
            <a:r>
              <a:rPr lang="en-US" sz="24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chú</a:t>
            </a:r>
            <a:r>
              <a:rPr lang="en-US" sz="24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lao</a:t>
            </a:r>
            <a:r>
              <a:rPr lang="en-US" sz="24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ra </a:t>
            </a:r>
            <a:r>
              <a:rPr lang="en-US" sz="24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ngoài</a:t>
            </a:r>
            <a:r>
              <a:rPr lang="en-US" sz="24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3214388"/>
      </p:ext>
    </p:extLst>
  </p:cSld>
  <p:clrMapOvr>
    <a:masterClrMapping/>
  </p:clrMapOvr>
  <p:transition spd="med" advTm="103152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 animBg="1"/>
      <p:bldP spid="10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ình chữ nhật 11">
            <a:extLst>
              <a:ext uri="{FF2B5EF4-FFF2-40B4-BE49-F238E27FC236}">
                <a16:creationId xmlns="" xmlns:a16="http://schemas.microsoft.com/office/drawing/2014/main" id="{FAE4C73E-EC7A-4C9D-8BC8-482813B79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46807" y="312738"/>
            <a:ext cx="156774" cy="31056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just"/>
            <a:endParaRPr lang="en-US" sz="32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="" xmlns:a16="http://schemas.microsoft.com/office/drawing/2014/main" id="{AFD01698-3097-49BA-954D-04BE040C4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6619" y="2011794"/>
            <a:ext cx="9144000" cy="57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125"/>
              </a:spcAft>
            </a:pPr>
            <a:r>
              <a:rPr lang="vi-VN" altLang="vi-VN" sz="3200" b="1">
                <a:solidFill>
                  <a:srgbClr val="00206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 </a:t>
            </a:r>
            <a:endParaRPr lang="vi-VN" altLang="vi-VN" sz="3200">
              <a:solidFill>
                <a:srgbClr val="00B050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="" xmlns:a16="http://schemas.microsoft.com/office/drawing/2014/main" id="{037627BC-885F-4283-BB4C-31684D26C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768591"/>
            <a:ext cx="3581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vi-V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vi-VN" altLang="vi-VN">
              <a:solidFill>
                <a:srgbClr val="FF0066"/>
              </a:solidFill>
            </a:endParaRPr>
          </a:p>
        </p:txBody>
      </p:sp>
      <p:sp>
        <p:nvSpPr>
          <p:cNvPr id="19" name="Hình Bầu dục 18">
            <a:extLst>
              <a:ext uri="{FF2B5EF4-FFF2-40B4-BE49-F238E27FC236}">
                <a16:creationId xmlns="" xmlns:a16="http://schemas.microsoft.com/office/drawing/2014/main" id="{162F638C-F753-4776-B2B0-2A5523B80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683" y="2474677"/>
            <a:ext cx="914400" cy="83099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vi-VN" sz="4000" b="1" dirty="0">
                <a:solidFill>
                  <a:srgbClr val="0099FF"/>
                </a:solidFill>
              </a:rPr>
              <a:t>4</a:t>
            </a:r>
            <a:endParaRPr lang="vi-VN" altLang="vi-VN" sz="4000" b="1" dirty="0">
              <a:solidFill>
                <a:srgbClr val="0099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3999" y="1413439"/>
            <a:ext cx="93584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>
                <a:solidFill>
                  <a:schemeClr val="accent2"/>
                </a:solidFill>
                <a:latin typeface="Times  New Roman"/>
              </a:rPr>
              <a:t>.</a:t>
            </a:r>
          </a:p>
        </p:txBody>
      </p:sp>
      <p:sp>
        <p:nvSpPr>
          <p:cNvPr id="9" name="Bong bóng Ý nghĩ: Hình đám mây 9">
            <a:extLst>
              <a:ext uri="{FF2B5EF4-FFF2-40B4-BE49-F238E27FC236}">
                <a16:creationId xmlns="" xmlns:a16="http://schemas.microsoft.com/office/drawing/2014/main" id="{73EF7993-F785-41F3-B135-CD7805F63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2713" y="2601884"/>
            <a:ext cx="187294" cy="66501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bg1">
              <a:lumMod val="65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n-US" sz="2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Cậu Bé Người Gỗ Pinocchio - Sự trở lại của một trong những biểu tượng hoạt  hình nổi tiếng nhất thế giới | Tin tức, Lịch chiế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Cậu Bé Người Gỗ Pinocchio - Sự trở lại của một trong những biểu tượng hoạt  hình nổi tiếng nhất thế giới | Tin tức, Lịch chiế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Hình chữ nhật 11">
            <a:extLst>
              <a:ext uri="{FF2B5EF4-FFF2-40B4-BE49-F238E27FC236}">
                <a16:creationId xmlns="" xmlns:a16="http://schemas.microsoft.com/office/drawing/2014/main" id="{FAE4C73E-EC7A-4C9D-8BC8-482813B79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6619" y="2395676"/>
            <a:ext cx="8641298" cy="138746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Những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hình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ảnh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chi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nào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trong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em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cho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là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ngộ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nghĩnh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và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lí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thú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7492711"/>
      </p:ext>
    </p:extLst>
  </p:cSld>
  <p:clrMapOvr>
    <a:masterClrMapping/>
  </p:clrMapOvr>
  <p:transition spd="med" advTm="2350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18" grpId="0"/>
      <p:bldP spid="19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9"/>
          <a:stretch>
            <a:fillRect/>
          </a:stretch>
        </p:blipFill>
        <p:spPr bwMode="auto">
          <a:xfrm>
            <a:off x="0" y="116212"/>
            <a:ext cx="12085504" cy="6741787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5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31"/>
    </mc:Choice>
    <mc:Fallback xmlns="">
      <p:transition spd="slow" advTm="2843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CDB04A2-1544-4129-8FF7-C55CC6D1D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926" y="7937"/>
            <a:ext cx="9990013" cy="7323166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F35E496B-5DA3-4348-84BA-FEDE325E5E62}"/>
              </a:ext>
            </a:extLst>
          </p:cNvPr>
          <p:cNvSpPr txBox="1"/>
          <p:nvPr/>
        </p:nvSpPr>
        <p:spPr>
          <a:xfrm>
            <a:off x="2910177" y="617537"/>
            <a:ext cx="866904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 </a:t>
            </a:r>
            <a:r>
              <a:rPr lang="en-US" sz="2800" b="1" dirty="0"/>
              <a:t>                         </a:t>
            </a:r>
            <a:r>
              <a:rPr lang="en-US" sz="2600" b="1" dirty="0" err="1"/>
              <a:t>Thứ</a:t>
            </a:r>
            <a:r>
              <a:rPr lang="en-US" sz="2600" b="1" dirty="0"/>
              <a:t> </a:t>
            </a:r>
            <a:r>
              <a:rPr lang="en-US" sz="2600" b="1" dirty="0" err="1"/>
              <a:t>tư</a:t>
            </a:r>
            <a:r>
              <a:rPr lang="en-US" sz="2600" b="1" dirty="0"/>
              <a:t> </a:t>
            </a:r>
            <a:r>
              <a:rPr lang="en-US" sz="2600" b="1" dirty="0" err="1"/>
              <a:t>ngày</a:t>
            </a:r>
            <a:r>
              <a:rPr lang="en-US" sz="2600" b="1" dirty="0"/>
              <a:t> </a:t>
            </a:r>
            <a:r>
              <a:rPr lang="en-US" sz="2600" b="1" dirty="0" smtClean="0"/>
              <a:t>22 </a:t>
            </a:r>
            <a:r>
              <a:rPr lang="en-US" sz="2600" b="1" dirty="0" err="1"/>
              <a:t>tháng</a:t>
            </a:r>
            <a:r>
              <a:rPr lang="en-US" sz="2600" b="1" dirty="0"/>
              <a:t> </a:t>
            </a:r>
            <a:r>
              <a:rPr lang="en-US" sz="2600" b="1" dirty="0" smtClean="0"/>
              <a:t>12 </a:t>
            </a:r>
            <a:r>
              <a:rPr lang="en-US" sz="2600" b="1" dirty="0" err="1"/>
              <a:t>năm</a:t>
            </a:r>
            <a:r>
              <a:rPr lang="en-US" sz="2600" b="1" dirty="0"/>
              <a:t> </a:t>
            </a:r>
            <a:r>
              <a:rPr lang="en-US" sz="2600" b="1" dirty="0" smtClean="0"/>
              <a:t>2021</a:t>
            </a:r>
            <a:endParaRPr lang="en-US" sz="2600" b="1" dirty="0"/>
          </a:p>
          <a:p>
            <a:r>
              <a:rPr lang="en-US" sz="26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                                       </a:t>
            </a:r>
            <a:r>
              <a:rPr lang="en-US" sz="2600" u="sng" dirty="0" err="1">
                <a:latin typeface="HP001 4 hàng" panose="020B0603050302020204" pitchFamily="34" charset="-93"/>
              </a:rPr>
              <a:t>Tập</a:t>
            </a:r>
            <a:r>
              <a:rPr lang="en-US" sz="2600" u="sng" dirty="0">
                <a:latin typeface="HP001 4 hàng" panose="020B0603050302020204" pitchFamily="34" charset="-93"/>
              </a:rPr>
              <a:t> </a:t>
            </a:r>
            <a:r>
              <a:rPr lang="en-US" sz="2600" u="sng" dirty="0" err="1">
                <a:latin typeface="HP001 4 hàng" panose="020B0603050302020204" pitchFamily="34" charset="-93"/>
              </a:rPr>
              <a:t>đọc</a:t>
            </a:r>
            <a:endParaRPr lang="en-US" sz="2600" u="sng" dirty="0">
              <a:latin typeface="HP001 4 hàng" panose="020B0603050302020204" pitchFamily="34" charset="-93"/>
            </a:endParaRPr>
          </a:p>
          <a:p>
            <a:r>
              <a:rPr lang="en-US" sz="26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                       </a:t>
            </a:r>
            <a:r>
              <a:rPr lang="en-US" sz="2600" b="1" dirty="0" err="1">
                <a:solidFill>
                  <a:srgbClr val="0099FF"/>
                </a:solidFill>
                <a:latin typeface="HP001 4 hàng" panose="020B0603050302020204" pitchFamily="34" charset="-93"/>
              </a:rPr>
              <a:t>Trong</a:t>
            </a:r>
            <a:r>
              <a:rPr lang="en-US" sz="2600" b="1" dirty="0">
                <a:solidFill>
                  <a:srgbClr val="0099FF"/>
                </a:solidFill>
                <a:latin typeface="HP001 4 hàng" panose="020B0603050302020204" pitchFamily="34" charset="-93"/>
              </a:rPr>
              <a:t> </a:t>
            </a:r>
            <a:r>
              <a:rPr lang="en-US" sz="2600" b="1" dirty="0" err="1">
                <a:solidFill>
                  <a:srgbClr val="0099FF"/>
                </a:solidFill>
                <a:latin typeface="HP001 4 hàng" panose="020B0603050302020204" pitchFamily="34" charset="-93"/>
              </a:rPr>
              <a:t>quán</a:t>
            </a:r>
            <a:r>
              <a:rPr lang="en-US" sz="2600" b="1" dirty="0">
                <a:solidFill>
                  <a:srgbClr val="0099FF"/>
                </a:solidFill>
                <a:latin typeface="HP001 4 hàng" panose="020B0603050302020204" pitchFamily="34" charset="-93"/>
              </a:rPr>
              <a:t> </a:t>
            </a:r>
            <a:r>
              <a:rPr lang="en-US" sz="2600" b="1" dirty="0" err="1">
                <a:solidFill>
                  <a:srgbClr val="0099FF"/>
                </a:solidFill>
                <a:latin typeface="HP001 4 hàng" panose="020B0603050302020204" pitchFamily="34" charset="-93"/>
              </a:rPr>
              <a:t>ăn</a:t>
            </a:r>
            <a:r>
              <a:rPr lang="en-US" sz="2600" b="1" dirty="0">
                <a:solidFill>
                  <a:srgbClr val="0099FF"/>
                </a:solidFill>
                <a:latin typeface="HP001 4 hàng" panose="020B0603050302020204" pitchFamily="34" charset="-93"/>
              </a:rPr>
              <a:t> “Ba </a:t>
            </a:r>
            <a:r>
              <a:rPr lang="en-US" sz="2600" b="1" dirty="0" err="1">
                <a:solidFill>
                  <a:srgbClr val="0099FF"/>
                </a:solidFill>
                <a:latin typeface="HP001 4 hàng" panose="020B0603050302020204" pitchFamily="34" charset="-93"/>
              </a:rPr>
              <a:t>cá</a:t>
            </a:r>
            <a:r>
              <a:rPr lang="en-US" sz="2600" b="1" dirty="0">
                <a:solidFill>
                  <a:srgbClr val="0099FF"/>
                </a:solidFill>
                <a:latin typeface="HP001 4 hàng" panose="020B0603050302020204" pitchFamily="34" charset="-93"/>
              </a:rPr>
              <a:t> </a:t>
            </a:r>
            <a:r>
              <a:rPr lang="en-US" sz="2600" b="1" dirty="0" err="1">
                <a:solidFill>
                  <a:srgbClr val="0099FF"/>
                </a:solidFill>
                <a:latin typeface="HP001 4 hàng" panose="020B0603050302020204" pitchFamily="34" charset="-93"/>
              </a:rPr>
              <a:t>bống</a:t>
            </a:r>
            <a:r>
              <a:rPr lang="en-US" sz="2600" b="1" dirty="0">
                <a:solidFill>
                  <a:srgbClr val="0099FF"/>
                </a:solidFill>
                <a:latin typeface="HP001 4 hàng" panose="020B0603050302020204" pitchFamily="34" charset="-93"/>
              </a:rPr>
              <a:t>”</a:t>
            </a:r>
          </a:p>
          <a:p>
            <a:r>
              <a:rPr lang="en-US" sz="26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      </a:t>
            </a:r>
            <a:r>
              <a:rPr lang="en-US" sz="2600" b="1" dirty="0" err="1">
                <a:solidFill>
                  <a:srgbClr val="FF0000"/>
                </a:solidFill>
                <a:latin typeface="HP001 4 hàng" panose="020B0603050302020204" pitchFamily="34" charset="-93"/>
              </a:rPr>
              <a:t>Nội</a:t>
            </a:r>
            <a:r>
              <a:rPr lang="en-US" sz="26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 dung:</a:t>
            </a:r>
          </a:p>
          <a:p>
            <a:r>
              <a:rPr lang="en-US" sz="2600" b="1" dirty="0">
                <a:latin typeface="HP001 4 hàng" panose="020B0603050302020204" pitchFamily="34" charset="-93"/>
              </a:rPr>
              <a:t>      Ca </a:t>
            </a:r>
            <a:r>
              <a:rPr lang="en-US" sz="2600" b="1" dirty="0" err="1">
                <a:latin typeface="HP001 4 hàng" panose="020B0603050302020204" pitchFamily="34" charset="-93"/>
              </a:rPr>
              <a:t>ngợi</a:t>
            </a:r>
            <a:r>
              <a:rPr lang="en-US" sz="2600" b="1" dirty="0">
                <a:latin typeface="HP001 4 hàng" panose="020B0603050302020204" pitchFamily="34" charset="-93"/>
              </a:rPr>
              <a:t> </a:t>
            </a:r>
            <a:r>
              <a:rPr lang="en-US" sz="2600" b="1" dirty="0" err="1">
                <a:latin typeface="HP001 4 hàng" panose="020B0603050302020204" pitchFamily="34" charset="-93"/>
              </a:rPr>
              <a:t>chú</a:t>
            </a:r>
            <a:r>
              <a:rPr lang="en-US" sz="2600" b="1" dirty="0">
                <a:latin typeface="HP001 4 hàng" panose="020B0603050302020204" pitchFamily="34" charset="-93"/>
              </a:rPr>
              <a:t> </a:t>
            </a:r>
            <a:r>
              <a:rPr lang="en-US" sz="2600" b="1" dirty="0" err="1">
                <a:latin typeface="HP001 4 hàng" panose="020B0603050302020204" pitchFamily="34" charset="-93"/>
              </a:rPr>
              <a:t>bé</a:t>
            </a:r>
            <a:r>
              <a:rPr lang="en-US" sz="2600" b="1" dirty="0">
                <a:latin typeface="HP001 4 hàng" panose="020B0603050302020204" pitchFamily="34" charset="-93"/>
              </a:rPr>
              <a:t> </a:t>
            </a:r>
            <a:r>
              <a:rPr lang="en-US" sz="2600" b="1" dirty="0" err="1">
                <a:latin typeface="HP001 4 hàng" panose="020B0603050302020204" pitchFamily="34" charset="-93"/>
              </a:rPr>
              <a:t>người</a:t>
            </a:r>
            <a:r>
              <a:rPr lang="en-US" sz="2600" b="1" dirty="0">
                <a:latin typeface="HP001 4 hàng" panose="020B0603050302020204" pitchFamily="34" charset="-93"/>
              </a:rPr>
              <a:t> </a:t>
            </a:r>
            <a:r>
              <a:rPr lang="en-US" sz="2600" b="1" dirty="0" err="1">
                <a:latin typeface="HP001 4 hàng" panose="020B0603050302020204" pitchFamily="34" charset="-93"/>
              </a:rPr>
              <a:t>gỗ</a:t>
            </a:r>
            <a:r>
              <a:rPr lang="en-US" sz="2600" b="1" dirty="0">
                <a:latin typeface="HP001 4 hàng" panose="020B0603050302020204" pitchFamily="34" charset="-93"/>
              </a:rPr>
              <a:t> Bu-ra-</a:t>
            </a:r>
            <a:r>
              <a:rPr lang="en-US" sz="2600" b="1" dirty="0" err="1">
                <a:latin typeface="HP001 4 hàng" panose="020B0603050302020204" pitchFamily="34" charset="-93"/>
              </a:rPr>
              <a:t>ti</a:t>
            </a:r>
            <a:r>
              <a:rPr lang="en-US" sz="2600" b="1" dirty="0">
                <a:latin typeface="HP001 4 hàng" panose="020B0603050302020204" pitchFamily="34" charset="-93"/>
              </a:rPr>
              <a:t>-</a:t>
            </a:r>
            <a:r>
              <a:rPr lang="en-US" sz="2600" b="1" dirty="0" err="1">
                <a:latin typeface="HP001 4 hàng" panose="020B0603050302020204" pitchFamily="34" charset="-93"/>
              </a:rPr>
              <a:t>nô</a:t>
            </a:r>
            <a:r>
              <a:rPr lang="en-US" sz="2600" b="1" dirty="0">
                <a:latin typeface="HP001 4 hàng" panose="020B0603050302020204" pitchFamily="34" charset="-93"/>
              </a:rPr>
              <a:t> </a:t>
            </a:r>
            <a:r>
              <a:rPr lang="en-US" sz="2600" b="1" dirty="0" err="1">
                <a:latin typeface="HP001 4 hàng" panose="020B0603050302020204" pitchFamily="34" charset="-93"/>
              </a:rPr>
              <a:t>thông</a:t>
            </a:r>
            <a:r>
              <a:rPr lang="en-US" sz="2600" b="1" dirty="0">
                <a:latin typeface="HP001 4 hàng" panose="020B0603050302020204" pitchFamily="34" charset="-93"/>
              </a:rPr>
              <a:t> </a:t>
            </a:r>
            <a:r>
              <a:rPr lang="en-US" sz="2600" b="1" dirty="0" err="1">
                <a:latin typeface="HP001 4 hàng" panose="020B0603050302020204" pitchFamily="34" charset="-93"/>
              </a:rPr>
              <a:t>minh</a:t>
            </a:r>
            <a:r>
              <a:rPr lang="en-US" sz="2600" b="1" dirty="0">
                <a:latin typeface="HP001 4 hàng" panose="020B0603050302020204" pitchFamily="34" charset="-93"/>
              </a:rPr>
              <a:t> </a:t>
            </a:r>
            <a:r>
              <a:rPr lang="en-US" sz="2600" b="1" dirty="0" err="1">
                <a:latin typeface="HP001 4 hàng" panose="020B0603050302020204" pitchFamily="34" charset="-93"/>
              </a:rPr>
              <a:t>đã</a:t>
            </a:r>
            <a:r>
              <a:rPr lang="en-US" sz="2600" b="1" dirty="0">
                <a:latin typeface="HP001 4 hàng" panose="020B0603050302020204" pitchFamily="34" charset="-93"/>
              </a:rPr>
              <a:t> </a:t>
            </a:r>
            <a:r>
              <a:rPr lang="en-US" sz="2600" b="1" dirty="0" err="1">
                <a:latin typeface="HP001 4 hàng" panose="020B0603050302020204" pitchFamily="34" charset="-93"/>
              </a:rPr>
              <a:t>biết</a:t>
            </a:r>
            <a:r>
              <a:rPr lang="en-US" sz="2600" b="1" dirty="0">
                <a:latin typeface="HP001 4 hàng" panose="020B0603050302020204" pitchFamily="34" charset="-93"/>
              </a:rPr>
              <a:t> </a:t>
            </a:r>
            <a:r>
              <a:rPr lang="en-US" sz="2600" b="1" dirty="0" err="1">
                <a:latin typeface="HP001 4 hàng" panose="020B0603050302020204" pitchFamily="34" charset="-93"/>
              </a:rPr>
              <a:t>dùng</a:t>
            </a:r>
            <a:r>
              <a:rPr lang="en-US" sz="2600" b="1" dirty="0">
                <a:latin typeface="HP001 4 hàng" panose="020B0603050302020204" pitchFamily="34" charset="-93"/>
              </a:rPr>
              <a:t> </a:t>
            </a:r>
            <a:r>
              <a:rPr lang="en-US" sz="2600" b="1" dirty="0" err="1">
                <a:latin typeface="HP001 4 hàng" panose="020B0603050302020204" pitchFamily="34" charset="-93"/>
              </a:rPr>
              <a:t>mưu</a:t>
            </a:r>
            <a:r>
              <a:rPr lang="en-US" sz="2600" b="1" dirty="0">
                <a:latin typeface="HP001 4 hàng" panose="020B0603050302020204" pitchFamily="34" charset="-93"/>
              </a:rPr>
              <a:t> </a:t>
            </a:r>
            <a:r>
              <a:rPr lang="en-US" sz="2600" b="1" dirty="0" err="1">
                <a:latin typeface="HP001 4 hàng" panose="020B0603050302020204" pitchFamily="34" charset="-93"/>
              </a:rPr>
              <a:t>moi</a:t>
            </a:r>
            <a:r>
              <a:rPr lang="en-US" sz="2600" b="1" dirty="0">
                <a:latin typeface="HP001 4 hàng" panose="020B0603050302020204" pitchFamily="34" charset="-93"/>
              </a:rPr>
              <a:t> </a:t>
            </a:r>
            <a:r>
              <a:rPr lang="en-US" sz="2600" b="1" dirty="0" err="1">
                <a:latin typeface="HP001 4 hàng" panose="020B0603050302020204" pitchFamily="34" charset="-93"/>
              </a:rPr>
              <a:t>được</a:t>
            </a:r>
            <a:r>
              <a:rPr lang="en-US" sz="2600" b="1" dirty="0">
                <a:latin typeface="HP001 4 hàng" panose="020B0603050302020204" pitchFamily="34" charset="-93"/>
              </a:rPr>
              <a:t> </a:t>
            </a:r>
            <a:r>
              <a:rPr lang="en-US" sz="2600" b="1" dirty="0" err="1">
                <a:latin typeface="HP001 4 hàng" panose="020B0603050302020204" pitchFamily="34" charset="-93"/>
              </a:rPr>
              <a:t>bí</a:t>
            </a:r>
            <a:r>
              <a:rPr lang="en-US" sz="2600" b="1" dirty="0">
                <a:latin typeface="HP001 4 hàng" panose="020B0603050302020204" pitchFamily="34" charset="-93"/>
              </a:rPr>
              <a:t> </a:t>
            </a:r>
            <a:r>
              <a:rPr lang="en-US" sz="2600" b="1" dirty="0" err="1">
                <a:latin typeface="HP001 4 hàng" panose="020B0603050302020204" pitchFamily="34" charset="-93"/>
              </a:rPr>
              <a:t>mật</a:t>
            </a:r>
            <a:r>
              <a:rPr lang="en-US" sz="2600" b="1" dirty="0">
                <a:latin typeface="HP001 4 hàng" panose="020B0603050302020204" pitchFamily="34" charset="-93"/>
              </a:rPr>
              <a:t> </a:t>
            </a:r>
            <a:r>
              <a:rPr lang="en-US" sz="2600" b="1" dirty="0" err="1">
                <a:latin typeface="HP001 4 hàng" panose="020B0603050302020204" pitchFamily="34" charset="-93"/>
              </a:rPr>
              <a:t>về</a:t>
            </a:r>
            <a:r>
              <a:rPr lang="en-US" sz="2600" b="1" dirty="0">
                <a:latin typeface="HP001 4 hàng" panose="020B0603050302020204" pitchFamily="34" charset="-93"/>
              </a:rPr>
              <a:t> </a:t>
            </a:r>
            <a:r>
              <a:rPr lang="en-US" sz="2600" b="1" dirty="0" err="1">
                <a:latin typeface="HP001 4 hàng" panose="020B0603050302020204" pitchFamily="34" charset="-93"/>
              </a:rPr>
              <a:t>chiếc</a:t>
            </a:r>
            <a:r>
              <a:rPr lang="en-US" sz="2600" b="1" dirty="0">
                <a:latin typeface="HP001 4 hàng" panose="020B0603050302020204" pitchFamily="34" charset="-93"/>
              </a:rPr>
              <a:t> </a:t>
            </a:r>
            <a:r>
              <a:rPr lang="en-US" sz="2600" b="1" dirty="0" err="1">
                <a:latin typeface="HP001 4 hàng" panose="020B0603050302020204" pitchFamily="34" charset="-93"/>
              </a:rPr>
              <a:t>chìa</a:t>
            </a:r>
            <a:r>
              <a:rPr lang="en-US" sz="2600" b="1" dirty="0">
                <a:latin typeface="HP001 4 hàng" panose="020B0603050302020204" pitchFamily="34" charset="-93"/>
              </a:rPr>
              <a:t> </a:t>
            </a:r>
            <a:r>
              <a:rPr lang="en-US" sz="2600" b="1" dirty="0" err="1">
                <a:latin typeface="HP001 4 hàng" panose="020B0603050302020204" pitchFamily="34" charset="-93"/>
              </a:rPr>
              <a:t>khóa</a:t>
            </a:r>
            <a:r>
              <a:rPr lang="en-US" sz="2600" b="1" dirty="0">
                <a:latin typeface="HP001 4 hàng" panose="020B0603050302020204" pitchFamily="34" charset="-93"/>
              </a:rPr>
              <a:t> </a:t>
            </a:r>
            <a:r>
              <a:rPr lang="en-US" sz="2600" b="1" dirty="0" err="1">
                <a:latin typeface="HP001 4 hàng" panose="020B0603050302020204" pitchFamily="34" charset="-93"/>
              </a:rPr>
              <a:t>vàng</a:t>
            </a:r>
            <a:r>
              <a:rPr lang="en-US" sz="2600" b="1" dirty="0">
                <a:latin typeface="HP001 4 hàng" panose="020B0603050302020204" pitchFamily="34" charset="-93"/>
              </a:rPr>
              <a:t> ở </a:t>
            </a:r>
            <a:r>
              <a:rPr lang="en-US" sz="2600" b="1" dirty="0" err="1">
                <a:latin typeface="HP001 4 hàng" panose="020B0603050302020204" pitchFamily="34" charset="-93"/>
              </a:rPr>
              <a:t>những</a:t>
            </a:r>
            <a:r>
              <a:rPr lang="en-US" sz="2600" b="1" dirty="0">
                <a:latin typeface="HP001 4 hàng" panose="020B0603050302020204" pitchFamily="34" charset="-93"/>
              </a:rPr>
              <a:t> </a:t>
            </a:r>
            <a:r>
              <a:rPr lang="en-US" sz="2600" b="1" dirty="0" err="1">
                <a:latin typeface="HP001 4 hàng" panose="020B0603050302020204" pitchFamily="34" charset="-93"/>
              </a:rPr>
              <a:t>kẻ</a:t>
            </a:r>
            <a:r>
              <a:rPr lang="en-US" sz="2600" b="1" dirty="0">
                <a:latin typeface="HP001 4 hàng" panose="020B0603050302020204" pitchFamily="34" charset="-93"/>
              </a:rPr>
              <a:t> </a:t>
            </a:r>
            <a:r>
              <a:rPr lang="en-US" sz="2600" b="1" dirty="0" err="1">
                <a:latin typeface="HP001 4 hàng" panose="020B0603050302020204" pitchFamily="34" charset="-93"/>
              </a:rPr>
              <a:t>độc</a:t>
            </a:r>
            <a:r>
              <a:rPr lang="en-US" sz="2600" b="1" dirty="0">
                <a:latin typeface="HP001 4 hàng" panose="020B0603050302020204" pitchFamily="34" charset="-93"/>
              </a:rPr>
              <a:t> </a:t>
            </a:r>
            <a:r>
              <a:rPr lang="en-US" sz="2600" b="1" dirty="0" err="1">
                <a:latin typeface="HP001 4 hàng" panose="020B0603050302020204" pitchFamily="34" charset="-93"/>
              </a:rPr>
              <a:t>ác</a:t>
            </a:r>
            <a:r>
              <a:rPr lang="en-US" sz="2600" b="1" dirty="0">
                <a:latin typeface="HP001 4 hàng" panose="020B0603050302020204" pitchFamily="34" charset="-93"/>
              </a:rPr>
              <a:t> </a:t>
            </a:r>
            <a:r>
              <a:rPr lang="en-US" sz="2600" b="1" dirty="0" err="1">
                <a:latin typeface="HP001 4 hàng" panose="020B0603050302020204" pitchFamily="34" charset="-93"/>
              </a:rPr>
              <a:t>đang</a:t>
            </a:r>
            <a:r>
              <a:rPr lang="en-US" sz="2600" b="1" dirty="0">
                <a:latin typeface="HP001 4 hàng" panose="020B0603050302020204" pitchFamily="34" charset="-93"/>
              </a:rPr>
              <a:t> </a:t>
            </a:r>
            <a:r>
              <a:rPr lang="en-US" sz="2600" b="1" dirty="0" err="1">
                <a:latin typeface="HP001 4 hàng" panose="020B0603050302020204" pitchFamily="34" charset="-93"/>
              </a:rPr>
              <a:t>tìm</a:t>
            </a:r>
            <a:r>
              <a:rPr lang="en-US" sz="2600" b="1" dirty="0">
                <a:latin typeface="HP001 4 hàng" panose="020B0603050302020204" pitchFamily="34" charset="-93"/>
              </a:rPr>
              <a:t> </a:t>
            </a:r>
            <a:r>
              <a:rPr lang="en-US" sz="2600" b="1" dirty="0" err="1">
                <a:latin typeface="HP001 4 hàng" panose="020B0603050302020204" pitchFamily="34" charset="-93"/>
              </a:rPr>
              <a:t>cách</a:t>
            </a:r>
            <a:r>
              <a:rPr lang="en-US" sz="2600" b="1" dirty="0">
                <a:latin typeface="HP001 4 hàng" panose="020B0603050302020204" pitchFamily="34" charset="-93"/>
              </a:rPr>
              <a:t> </a:t>
            </a:r>
            <a:r>
              <a:rPr lang="en-US" sz="2600" b="1" dirty="0" err="1">
                <a:latin typeface="HP001 4 hàng" panose="020B0603050302020204" pitchFamily="34" charset="-93"/>
              </a:rPr>
              <a:t>bắt</a:t>
            </a:r>
            <a:r>
              <a:rPr lang="en-US" sz="2600" b="1" dirty="0">
                <a:latin typeface="HP001 4 hàng" panose="020B0603050302020204" pitchFamily="34" charset="-93"/>
              </a:rPr>
              <a:t> </a:t>
            </a:r>
            <a:r>
              <a:rPr lang="en-US" sz="2600" b="1" dirty="0" err="1">
                <a:latin typeface="HP001 4 hàng" panose="020B0603050302020204" pitchFamily="34" charset="-93"/>
              </a:rPr>
              <a:t>chú</a:t>
            </a:r>
            <a:r>
              <a:rPr lang="en-US" sz="2600" b="1" dirty="0">
                <a:latin typeface="HP001 4 hàng" panose="020B0603050302020204" pitchFamily="34" charset="-93"/>
              </a:rPr>
              <a:t>. </a:t>
            </a:r>
            <a:endParaRPr lang="en-US" sz="2600" b="1" dirty="0"/>
          </a:p>
          <a:p>
            <a:endParaRPr lang="vi-VN" sz="3200" b="1" dirty="0">
              <a:solidFill>
                <a:srgbClr val="002060"/>
              </a:solidFill>
            </a:endParaRPr>
          </a:p>
          <a:p>
            <a:endParaRPr lang="vi-VN" sz="2800" b="1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" y="1449784"/>
            <a:ext cx="2084719" cy="3551586"/>
          </a:xfrm>
          <a:prstGeom prst="rect">
            <a:avLst/>
          </a:prstGeom>
        </p:spPr>
      </p:pic>
      <p:sp>
        <p:nvSpPr>
          <p:cNvPr id="5" name="AutoShape 2" descr="Đồ Cậu Bé Người Gỗ Pinocchio Trẻ Em Giá Tốt Nhất Tại BBCosplay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Đồ Cậu Bé Người Gỗ Pinocchio Trẻ Em Giá Tốt Nhất Tại BBCosplay.c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Đồ Cậu Bé Người Gỗ Pinocchio Trẻ Em Giá Tốt Nhất Tại BBCosplay.co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Đồ Cậu Bé Người Gỗ Pinocchio Trẻ Em Giá Tốt Nhất Tại BBCosplay.com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Đồ Cậu Bé Người Gỗ Pinocchio Trẻ Em Giá Tốt Nhất Tại BBCosplay.com"/>
          <p:cNvSpPr>
            <a:spLocks noChangeAspect="1" noChangeArrowheads="1"/>
          </p:cNvSpPr>
          <p:nvPr/>
        </p:nvSpPr>
        <p:spPr bwMode="auto">
          <a:xfrm>
            <a:off x="12287940" y="517230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b="1" dirty="0">
              <a:solidFill>
                <a:srgbClr val="FF0000"/>
              </a:solidFill>
              <a:latin typeface="Times 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54090466"/>
      </p:ext>
    </p:extLst>
  </p:cSld>
  <p:clrMapOvr>
    <a:masterClrMapping/>
  </p:clrMapOvr>
  <p:transition spd="med" advTm="24158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uare">
            <a:extLst>
              <a:ext uri="{FF2B5EF4-FFF2-40B4-BE49-F238E27FC236}">
                <a16:creationId xmlns="" xmlns:a16="http://schemas.microsoft.com/office/drawing/2014/main" id="{A223EB06-842B-4819-BC19-FCB7042F8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63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>
            <a:extLst>
              <a:ext uri="{FF2B5EF4-FFF2-40B4-BE49-F238E27FC236}">
                <a16:creationId xmlns="" xmlns:a16="http://schemas.microsoft.com/office/drawing/2014/main" id="{DD11AFB9-FF32-42CB-BBA5-394590B2BA8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84645" y="2253804"/>
            <a:ext cx="5965417" cy="22675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kern="1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kern="1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b="1" kern="1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sz="3600" b="1" kern="1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26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96"/>
    </mc:Choice>
    <mc:Fallback xmlns="">
      <p:transition spd="slow" advTm="10296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E33AF7A3-5414-4334-BCCD-2084B45090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33" y="1441607"/>
            <a:ext cx="11321934" cy="6248399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074598B2-9C5C-448C-B76B-47FFF3B91634}"/>
              </a:ext>
            </a:extLst>
          </p:cNvPr>
          <p:cNvSpPr txBox="1"/>
          <p:nvPr/>
        </p:nvSpPr>
        <p:spPr>
          <a:xfrm>
            <a:off x="1665316" y="1346661"/>
            <a:ext cx="914400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32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NI-Juni" pitchFamily="2" charset="0"/>
            </a:endParaRPr>
          </a:p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HP001 4 hàng" panose="020B0603050302020204" pitchFamily="34" charset="-93"/>
              </a:rPr>
              <a:t>Luyện</a:t>
            </a:r>
            <a:r>
              <a:rPr lang="en-US" sz="2800" b="1" dirty="0" smtClean="0">
                <a:solidFill>
                  <a:srgbClr val="FFFF00"/>
                </a:solidFill>
                <a:latin typeface="HP001 4 hàng" panose="020B0603050302020204" pitchFamily="34" charset="-93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-93"/>
              </a:rPr>
              <a:t>đọc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-93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-93"/>
              </a:rPr>
              <a:t>diễn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-93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-93"/>
              </a:rPr>
              <a:t>cảm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-93"/>
              </a:rPr>
              <a:t> </a:t>
            </a:r>
          </a:p>
          <a:p>
            <a:pPr algn="ctr"/>
            <a:r>
              <a:rPr lang="en-US" sz="3200" b="1" dirty="0">
                <a:ln w="11430"/>
                <a:latin typeface="VNI-Juni" pitchFamily="2" charset="0"/>
              </a:rPr>
              <a:t>                          </a:t>
            </a:r>
            <a:r>
              <a:rPr lang="en-US" b="1" dirty="0">
                <a:ln w="11430"/>
                <a:latin typeface="VNI-Juni" pitchFamily="2" charset="0"/>
              </a:rPr>
              <a:t>                                                         </a:t>
            </a: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NI-Auchon" pitchFamily="2" charset="0"/>
              </a:rPr>
              <a:t> </a:t>
            </a:r>
            <a:endParaRPr lang="vi-VN" dirty="0"/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A5F59F03-378B-45DD-9BF1-047E6ED1CFAA}"/>
              </a:ext>
            </a:extLst>
          </p:cNvPr>
          <p:cNvSpPr txBox="1"/>
          <p:nvPr/>
        </p:nvSpPr>
        <p:spPr>
          <a:xfrm>
            <a:off x="4139738" y="2377980"/>
            <a:ext cx="59743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Đọc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toàn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bài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nhanh,bất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ngờ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. </a:t>
            </a:r>
          </a:p>
          <a:p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.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Lời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  Bu-ra-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ti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-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nô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 :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thét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dọa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nạt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. </a:t>
            </a:r>
          </a:p>
          <a:p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.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Lời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lão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 Ba-ra-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ba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lúc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đầu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hùng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hổ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sau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ấp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úng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. </a:t>
            </a:r>
          </a:p>
          <a:p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.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Lời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cáo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 A-li-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xa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: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chậm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rãi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ranh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mảnh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 </a:t>
            </a:r>
            <a:endParaRPr lang="vi-VN" sz="28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5150941"/>
      </p:ext>
    </p:extLst>
  </p:cSld>
  <p:clrMapOvr>
    <a:masterClrMapping/>
  </p:clrMapOvr>
  <p:transition spd="slow" advTm="6535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9"/>
          <p:cNvSpPr txBox="1">
            <a:spLocks noChangeArrowheads="1"/>
          </p:cNvSpPr>
          <p:nvPr/>
        </p:nvSpPr>
        <p:spPr bwMode="auto">
          <a:xfrm>
            <a:off x="0" y="655630"/>
            <a:ext cx="12192000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gã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quán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A-li-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A-di-li-ô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ngả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nộp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thằng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Ba-ra-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luồn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Ba-ra-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ném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bốp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sàn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lát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Bu-ra-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lổm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ngổm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hốc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mồm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ngơ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ngác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Line 30"/>
          <p:cNvSpPr>
            <a:spLocks noChangeShapeType="1"/>
          </p:cNvSpPr>
          <p:nvPr/>
        </p:nvSpPr>
        <p:spPr bwMode="auto">
          <a:xfrm>
            <a:off x="3545378" y="2261058"/>
            <a:ext cx="2923385" cy="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Line 30"/>
          <p:cNvSpPr>
            <a:spLocks noChangeShapeType="1"/>
          </p:cNvSpPr>
          <p:nvPr/>
        </p:nvSpPr>
        <p:spPr bwMode="auto">
          <a:xfrm flipV="1">
            <a:off x="8945995" y="2261058"/>
            <a:ext cx="1328485" cy="2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Line 30"/>
          <p:cNvSpPr>
            <a:spLocks noChangeShapeType="1"/>
          </p:cNvSpPr>
          <p:nvPr/>
        </p:nvSpPr>
        <p:spPr bwMode="auto">
          <a:xfrm flipV="1">
            <a:off x="1044927" y="3927077"/>
            <a:ext cx="2133700" cy="1253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Line 30"/>
          <p:cNvSpPr>
            <a:spLocks noChangeShapeType="1"/>
          </p:cNvSpPr>
          <p:nvPr/>
        </p:nvSpPr>
        <p:spPr bwMode="auto">
          <a:xfrm flipV="1">
            <a:off x="4504221" y="3928331"/>
            <a:ext cx="934590" cy="13991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WordArt 19"/>
          <p:cNvSpPr>
            <a:spLocks noChangeArrowheads="1" noChangeShapeType="1" noTextEdit="1"/>
          </p:cNvSpPr>
          <p:nvPr/>
        </p:nvSpPr>
        <p:spPr bwMode="auto">
          <a:xfrm>
            <a:off x="12403772" y="655630"/>
            <a:ext cx="286097" cy="1174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>
                  <a:alpha val="98822"/>
                </a:srgb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6" name="WordArt 20"/>
          <p:cNvSpPr>
            <a:spLocks noChangeArrowheads="1" noChangeShapeType="1" noTextEdit="1"/>
          </p:cNvSpPr>
          <p:nvPr/>
        </p:nvSpPr>
        <p:spPr bwMode="auto">
          <a:xfrm>
            <a:off x="3886201" y="304800"/>
            <a:ext cx="4264377" cy="1181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D60093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" name="WordArt 11"/>
          <p:cNvSpPr>
            <a:spLocks noChangeArrowheads="1" noChangeShapeType="1" noTextEdit="1"/>
          </p:cNvSpPr>
          <p:nvPr/>
        </p:nvSpPr>
        <p:spPr bwMode="auto">
          <a:xfrm>
            <a:off x="1905001" y="533400"/>
            <a:ext cx="8517571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" name="WordArt 11"/>
          <p:cNvSpPr>
            <a:spLocks noChangeArrowheads="1" noChangeShapeType="1" noTextEdit="1"/>
          </p:cNvSpPr>
          <p:nvPr/>
        </p:nvSpPr>
        <p:spPr bwMode="auto">
          <a:xfrm>
            <a:off x="12546820" y="1094197"/>
            <a:ext cx="333292" cy="196699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2800" kern="1200">
                <a:solidFill>
                  <a:srgbClr val="CC3300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2800" kern="1200">
                <a:solidFill>
                  <a:srgbClr val="CC3300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2800" kern="1200">
                <a:solidFill>
                  <a:srgbClr val="CC3300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2800" kern="1200">
                <a:solidFill>
                  <a:srgbClr val="CC3300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2800" kern="1200">
                <a:solidFill>
                  <a:srgbClr val="CC3300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rgbClr val="CC3300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rgbClr val="CC3300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rgbClr val="CC3300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rgbClr val="CC3300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 algn="ctr"/>
            <a:endParaRPr lang="en-US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="" xmlns:a16="http://schemas.microsoft.com/office/drawing/2014/main" id="{D1CE84B4-E4F1-4450-90F3-962B9FF10C3C}"/>
              </a:ext>
            </a:extLst>
          </p:cNvPr>
          <p:cNvSpPr txBox="1"/>
          <p:nvPr/>
        </p:nvSpPr>
        <p:spPr>
          <a:xfrm>
            <a:off x="1640277" y="68026"/>
            <a:ext cx="85175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HP001 4 hàng" panose="020B0603050302020204" pitchFamily="34" charset="-93"/>
              </a:rPr>
              <a:t>Luyện</a:t>
            </a:r>
            <a:r>
              <a:rPr lang="en-US" sz="3600" b="1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-93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-93"/>
              </a:rPr>
              <a:t>diễn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-93"/>
              </a:rPr>
              <a:t>cảm</a:t>
            </a:r>
            <a:endParaRPr lang="en-US" sz="3600" b="1" dirty="0"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  <p:sp>
        <p:nvSpPr>
          <p:cNvPr id="20" name="Line 30">
            <a:extLst>
              <a:ext uri="{FF2B5EF4-FFF2-40B4-BE49-F238E27FC236}">
                <a16:creationId xmlns="" xmlns:a16="http://schemas.microsoft.com/office/drawing/2014/main" id="{E67FCFF1-2A08-4F12-90A5-392B6CD129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49068" y="4978363"/>
            <a:ext cx="2133700" cy="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</a:endParaRPr>
          </a:p>
        </p:txBody>
      </p:sp>
      <p:sp>
        <p:nvSpPr>
          <p:cNvPr id="21" name="Line 30">
            <a:extLst>
              <a:ext uri="{FF2B5EF4-FFF2-40B4-BE49-F238E27FC236}">
                <a16:creationId xmlns="" xmlns:a16="http://schemas.microsoft.com/office/drawing/2014/main" id="{5DF5C267-C1BE-4E28-9FE5-8D683BD561C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3162" y="5656810"/>
            <a:ext cx="1558838" cy="7339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</a:endParaRPr>
          </a:p>
        </p:txBody>
      </p:sp>
      <p:sp>
        <p:nvSpPr>
          <p:cNvPr id="22" name="Line 30">
            <a:extLst>
              <a:ext uri="{FF2B5EF4-FFF2-40B4-BE49-F238E27FC236}">
                <a16:creationId xmlns="" xmlns:a16="http://schemas.microsoft.com/office/drawing/2014/main" id="{1A109A47-D21D-474C-AE45-8D70808F4B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06887" y="6046827"/>
            <a:ext cx="1044926" cy="15237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</a:endParaRPr>
          </a:p>
        </p:txBody>
      </p:sp>
      <p:sp>
        <p:nvSpPr>
          <p:cNvPr id="23" name="Line 30">
            <a:extLst>
              <a:ext uri="{FF2B5EF4-FFF2-40B4-BE49-F238E27FC236}">
                <a16:creationId xmlns="" xmlns:a16="http://schemas.microsoft.com/office/drawing/2014/main" id="{ED947FCF-3DF8-46F9-86AB-4F9006B1D1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278624" y="6062064"/>
            <a:ext cx="490921" cy="2747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626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936"/>
    </mc:Choice>
    <mc:Fallback xmlns="">
      <p:transition spd="slow" advTm="929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Có thể là hình ảnh về h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38100"/>
            <a:ext cx="12890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22439" y="2057400"/>
            <a:ext cx="9802113" cy="2857500"/>
          </a:xfrm>
          <a:prstGeom prst="rect">
            <a:avLst/>
          </a:prstGeom>
          <a:noFill/>
        </p:spPr>
        <p:txBody>
          <a:bodyPr>
            <a:prstTxWarp prst="textDe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4400" b="1" dirty="0">
                <a:ln w="11430"/>
                <a:solidFill>
                  <a:srgbClr val="EF1DA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VẬN DỤNG- TRẢI NGHIỆM</a:t>
            </a:r>
          </a:p>
        </p:txBody>
      </p:sp>
    </p:spTree>
    <p:extLst>
      <p:ext uri="{BB962C8B-B14F-4D97-AF65-F5344CB8AC3E}">
        <p14:creationId xmlns:p14="http://schemas.microsoft.com/office/powerpoint/2010/main" val="12195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47"/>
    </mc:Choice>
    <mc:Fallback xmlns="">
      <p:transition spd="slow" advTm="167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ộ hình nền &amp;quot;Hoạt hình siêu dễ thương&amp;quot; chất lượng cao cho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16000" y="1066801"/>
            <a:ext cx="10058400" cy="2819400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rgbClr val="00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HelvetInsH" pitchFamily="34" charset="0"/>
                <a:cs typeface="+mn-cs"/>
              </a:rPr>
              <a:t>CHÀO CÁC EM </a:t>
            </a:r>
            <a:endParaRPr lang="en-US" sz="5400" b="1" dirty="0">
              <a:ln w="12700">
                <a:solidFill>
                  <a:srgbClr val="00FF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.VnHelvetInsH" pitchFamily="34" charset="0"/>
              <a:cs typeface="+mn-cs"/>
            </a:endParaRPr>
          </a:p>
        </p:txBody>
      </p:sp>
      <p:pic>
        <p:nvPicPr>
          <p:cNvPr id="12292" name="Picture 40" descr="Gif0405_031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3048000"/>
            <a:ext cx="2235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3" descr="su tu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317" y="4876800"/>
            <a:ext cx="253788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27" descr="465791lnieeghsa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400" y="1066800"/>
            <a:ext cx="143086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27" descr="465791lnieeghsa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66" y="1219200"/>
            <a:ext cx="143086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5" descr="flora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1589"/>
            <a:ext cx="1096433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5" descr="flora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1" y="363539"/>
            <a:ext cx="1096433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5" descr="flora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2" y="220664"/>
            <a:ext cx="1096433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99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68215"/>
            <a:ext cx="12206605" cy="1726642"/>
          </a:xfrm>
          <a:prstGeom prst="rect">
            <a:avLst/>
          </a:prstGeom>
        </p:spPr>
      </p:pic>
      <p:pic>
        <p:nvPicPr>
          <p:cNvPr id="5" name="图片 4" descr="dabcd06a6544a19734e2cd66cdc765b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91190"/>
            <a:ext cx="3167380" cy="3745230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B3FDD549-37CF-4E59-A7B8-6BBA2C3712B4}"/>
              </a:ext>
            </a:extLst>
          </p:cNvPr>
          <p:cNvSpPr txBox="1"/>
          <p:nvPr/>
        </p:nvSpPr>
        <p:spPr>
          <a:xfrm>
            <a:off x="2222185" y="186833"/>
            <a:ext cx="76139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HP001 4 hàng" panose="020B0603050302020204" pitchFamily="34" charset="-93"/>
              </a:rPr>
              <a:t>Thứ</a:t>
            </a:r>
            <a:r>
              <a:rPr lang="en-US" sz="2800" b="1" dirty="0">
                <a:latin typeface="HP001 4 hàng" panose="020B0603050302020204" pitchFamily="34" charset="-93"/>
              </a:rPr>
              <a:t> </a:t>
            </a:r>
            <a:r>
              <a:rPr lang="en-US" sz="2800" b="1" dirty="0" err="1">
                <a:latin typeface="HP001 4 hàng" panose="020B0603050302020204" pitchFamily="34" charset="-93"/>
              </a:rPr>
              <a:t>tư</a:t>
            </a:r>
            <a:r>
              <a:rPr lang="en-US" sz="2800" b="1" dirty="0">
                <a:latin typeface="HP001 4 hàng" panose="020B0603050302020204" pitchFamily="34" charset="-93"/>
              </a:rPr>
              <a:t> </a:t>
            </a:r>
            <a:r>
              <a:rPr lang="en-US" sz="2800" b="1" dirty="0" err="1">
                <a:latin typeface="HP001 4 hàng" panose="020B0603050302020204" pitchFamily="34" charset="-93"/>
              </a:rPr>
              <a:t>ngày</a:t>
            </a:r>
            <a:r>
              <a:rPr lang="en-US" sz="2800" b="1" dirty="0">
                <a:latin typeface="HP001 4 hàng" panose="020B0603050302020204" pitchFamily="34" charset="-93"/>
              </a:rPr>
              <a:t> </a:t>
            </a:r>
            <a:r>
              <a:rPr lang="en-US" sz="2800" b="1" dirty="0" smtClean="0">
                <a:latin typeface="HP001 4 hàng" panose="020B0603050302020204" pitchFamily="34" charset="-93"/>
              </a:rPr>
              <a:t>22 </a:t>
            </a:r>
            <a:r>
              <a:rPr lang="en-US" sz="2800" b="1" dirty="0" err="1">
                <a:latin typeface="HP001 4 hàng" panose="020B0603050302020204" pitchFamily="34" charset="-93"/>
              </a:rPr>
              <a:t>tháng</a:t>
            </a:r>
            <a:r>
              <a:rPr lang="en-US" sz="2800" b="1" dirty="0">
                <a:latin typeface="HP001 4 hàng" panose="020B0603050302020204" pitchFamily="34" charset="-93"/>
              </a:rPr>
              <a:t> </a:t>
            </a:r>
            <a:r>
              <a:rPr lang="en-US" sz="2800" b="1" dirty="0" smtClean="0">
                <a:latin typeface="HP001 4 hàng" panose="020B0603050302020204" pitchFamily="34" charset="-93"/>
              </a:rPr>
              <a:t>12 </a:t>
            </a:r>
            <a:r>
              <a:rPr lang="en-US" sz="2800" b="1" dirty="0" err="1">
                <a:latin typeface="HP001 4 hàng" panose="020B0603050302020204" pitchFamily="34" charset="-93"/>
              </a:rPr>
              <a:t>năm</a:t>
            </a:r>
            <a:r>
              <a:rPr lang="en-US" sz="2800" b="1" dirty="0">
                <a:latin typeface="HP001 4 hàng" panose="020B0603050302020204" pitchFamily="34" charset="-93"/>
              </a:rPr>
              <a:t> </a:t>
            </a:r>
            <a:r>
              <a:rPr lang="en-US" sz="2800" b="1" dirty="0" smtClean="0">
                <a:latin typeface="HP001 4 hàng" panose="020B0603050302020204" pitchFamily="34" charset="-93"/>
              </a:rPr>
              <a:t>2021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="" xmlns:a16="http://schemas.microsoft.com/office/drawing/2014/main" id="{41737EA9-62CE-439F-B80F-2AA13BCCDF0F}"/>
              </a:ext>
            </a:extLst>
          </p:cNvPr>
          <p:cNvSpPr txBox="1"/>
          <p:nvPr/>
        </p:nvSpPr>
        <p:spPr>
          <a:xfrm>
            <a:off x="1840708" y="939910"/>
            <a:ext cx="898274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u="sng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600" b="1" u="sng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360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“Ba </a:t>
            </a:r>
            <a:r>
              <a:rPr lang="en-US" sz="360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360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36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en-US" sz="28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A-</a:t>
            </a:r>
            <a:r>
              <a:rPr lang="en-US" sz="2800" dirty="0" err="1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lếch</a:t>
            </a:r>
            <a:r>
              <a:rPr lang="en-US" sz="28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Tôn-xtôi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68287108"/>
      </p:ext>
    </p:extLst>
  </p:cSld>
  <p:clrMapOvr>
    <a:masterClrMapping/>
  </p:clrMapOvr>
  <p:transition spd="slow" advTm="763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uare">
            <a:extLst>
              <a:ext uri="{FF2B5EF4-FFF2-40B4-BE49-F238E27FC236}">
                <a16:creationId xmlns="" xmlns:a16="http://schemas.microsoft.com/office/drawing/2014/main" id="{A223EB06-842B-4819-BC19-FCB7042F8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63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>
            <a:extLst>
              <a:ext uri="{FF2B5EF4-FFF2-40B4-BE49-F238E27FC236}">
                <a16:creationId xmlns="" xmlns:a16="http://schemas.microsoft.com/office/drawing/2014/main" id="{DD11AFB9-FF32-42CB-BBA5-394590B2BA8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96237" y="2253804"/>
            <a:ext cx="5653825" cy="22675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kern="1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600" b="1" kern="1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49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96"/>
    </mc:Choice>
    <mc:Fallback xmlns="">
      <p:transition spd="slow" advTm="1029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 flipV="1">
            <a:off x="12192000" y="6801599"/>
            <a:ext cx="2697770" cy="191504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117012" y="2876552"/>
            <a:ext cx="7529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4800" b="1" spc="-300" dirty="0">
              <a:solidFill>
                <a:srgbClr val="39B72B"/>
              </a:solidFill>
              <a:latin typeface="Arial" pitchFamily="34" charset="0"/>
              <a:ea typeface="微软雅黑" panose="020B0503020204020204" charset="-122"/>
              <a:cs typeface="Arial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0" y="49466"/>
            <a:ext cx="1428390" cy="9334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127" y="25357"/>
            <a:ext cx="1437873" cy="1044976"/>
          </a:xfrm>
          <a:prstGeom prst="rect">
            <a:avLst/>
          </a:prstGeom>
        </p:spPr>
      </p:pic>
      <p:pic>
        <p:nvPicPr>
          <p:cNvPr id="10" name="图片 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 flipV="1">
            <a:off x="6752995" y="6816231"/>
            <a:ext cx="88380" cy="23915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5610" y="0"/>
            <a:ext cx="1219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err="1" smtClean="0">
                <a:solidFill>
                  <a:srgbClr val="FF0000"/>
                </a:solidFill>
                <a:latin typeface="Times  New Roman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 New Roman"/>
              </a:rPr>
              <a:t>quán</a:t>
            </a:r>
            <a:r>
              <a:rPr lang="en-US" sz="2800" b="1" dirty="0">
                <a:solidFill>
                  <a:srgbClr val="FF0000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 New Roman"/>
              </a:rPr>
              <a:t>ăn</a:t>
            </a:r>
            <a:r>
              <a:rPr lang="en-US" sz="2800" b="1" dirty="0">
                <a:solidFill>
                  <a:srgbClr val="FF0000"/>
                </a:solidFill>
                <a:latin typeface="Times  New Roman"/>
              </a:rPr>
              <a:t> “Ba </a:t>
            </a:r>
            <a:r>
              <a:rPr lang="en-US" sz="2800" b="1" dirty="0" err="1">
                <a:solidFill>
                  <a:srgbClr val="FF0000"/>
                </a:solidFill>
                <a:latin typeface="Times  New Roman"/>
              </a:rPr>
              <a:t>cá</a:t>
            </a:r>
            <a:r>
              <a:rPr lang="en-US" sz="2800" b="1" dirty="0">
                <a:solidFill>
                  <a:srgbClr val="FF0000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 New Roman"/>
              </a:rPr>
              <a:t>bống</a:t>
            </a:r>
            <a:r>
              <a:rPr lang="en-US" sz="2800" b="1" dirty="0">
                <a:solidFill>
                  <a:srgbClr val="FF0000"/>
                </a:solidFill>
                <a:latin typeface="Times  New Roman"/>
              </a:rPr>
              <a:t>”</a:t>
            </a:r>
          </a:p>
          <a:p>
            <a:pPr lvl="0" algn="ctr"/>
            <a:endParaRPr lang="en-US" sz="3200" b="1" dirty="0">
              <a:solidFill>
                <a:srgbClr val="FF0000"/>
              </a:solidFill>
              <a:latin typeface="Times  New Roman"/>
            </a:endParaRPr>
          </a:p>
          <a:p>
            <a:pPr lvl="0" algn="ctr"/>
            <a:endParaRPr lang="en-US" sz="3200" b="1" dirty="0">
              <a:solidFill>
                <a:srgbClr val="FF0000"/>
              </a:solidFill>
              <a:latin typeface="Times  New Roman"/>
            </a:endParaRPr>
          </a:p>
          <a:p>
            <a:pPr lvl="0" algn="ctr"/>
            <a:endParaRPr lang="en-US" sz="3200" b="1" dirty="0">
              <a:solidFill>
                <a:srgbClr val="FF0000"/>
              </a:solidFill>
              <a:latin typeface="Times  New Roman"/>
            </a:endParaRPr>
          </a:p>
          <a:p>
            <a:pPr lvl="0" algn="ctr"/>
            <a:endParaRPr lang="en-US" sz="3200" b="1" dirty="0">
              <a:solidFill>
                <a:srgbClr val="FF0000"/>
              </a:solidFill>
              <a:latin typeface="Times  New Roman"/>
            </a:endParaRPr>
          </a:p>
          <a:p>
            <a:pPr lvl="0" algn="ctr"/>
            <a:endParaRPr lang="en-US" sz="3200" b="1" dirty="0">
              <a:solidFill>
                <a:srgbClr val="FF0000"/>
              </a:solidFill>
              <a:latin typeface="Times  New Roman"/>
            </a:endParaRPr>
          </a:p>
          <a:p>
            <a:pPr lvl="0" algn="ctr"/>
            <a:endParaRPr lang="en-US" sz="3200" b="1" dirty="0">
              <a:solidFill>
                <a:srgbClr val="FF0000"/>
              </a:solidFill>
              <a:latin typeface="Times  New Roman"/>
            </a:endParaRPr>
          </a:p>
          <a:p>
            <a:pPr lvl="0" algn="ctr"/>
            <a:endParaRPr lang="vi-VN" sz="3200" dirty="0">
              <a:solidFill>
                <a:srgbClr val="FF0000"/>
              </a:solidFill>
              <a:latin typeface="Times 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5422" y="676992"/>
            <a:ext cx="12191999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latin typeface="Times  New Roman"/>
              </a:rPr>
              <a:t>    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Bu-ra-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ti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-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nô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chú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bé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bằng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gỗ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Chú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cái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mũi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rất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dài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Chú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gỗ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bác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rùa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tốt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bụng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Toóc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-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ti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-la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tặng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chiếc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chìa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khóa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vàng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mở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kho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báu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Nhưng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kho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báu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ấy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đâu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? Bu-ra-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ti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-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nô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cách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moi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điều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bí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mật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chính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kẻ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độc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ác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đang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bắt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chú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hòng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đoạt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chiếc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chìa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khóa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quý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giá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.</a:t>
            </a:r>
            <a:r>
              <a:rPr lang="vi-VN" sz="2800" dirty="0">
                <a:solidFill>
                  <a:srgbClr val="000000"/>
                </a:solidFill>
                <a:latin typeface="Times  New Roman"/>
              </a:rPr>
              <a:t>      </a:t>
            </a:r>
            <a:endParaRPr lang="en-US" sz="2800" dirty="0">
              <a:solidFill>
                <a:srgbClr val="000000"/>
              </a:solidFill>
              <a:latin typeface="Times  New Roman"/>
            </a:endParaRP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 New Roman"/>
              </a:rPr>
              <a:t> 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Biết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Ba-ra-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ba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Đu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-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rê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-ma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sẽ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vào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quán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“ Ba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cá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bống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”, Bu-ra-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ti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-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nô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chui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vào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cái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bình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bằng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đất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bàn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ăn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ngồi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im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thin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thít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.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 New Roman"/>
              </a:rPr>
              <a:t>    Ba-ra-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ba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uống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rượu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say.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Vừa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hơ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bộ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râu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lão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vừa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nói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: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 New Roman"/>
              </a:rPr>
              <a:t>  -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Bắt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thằng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gỗ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, ta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sẽ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tống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nó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vào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cái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lò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sưởi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này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.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 New Roman"/>
              </a:rPr>
              <a:t>    Bu-ra-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ti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-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nô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hét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lên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: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 New Roman"/>
              </a:rPr>
              <a:t>  - Ba-ra-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ba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! Kho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báu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đâu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nói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ngay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!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 New Roman"/>
              </a:rPr>
              <a:t>    Ba-ra-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ba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giật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mình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nhìn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Đu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-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rê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-ma.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Đu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-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rê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-ma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vốn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mê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tín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nốc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lắm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rượu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nên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sợ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tái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xanh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cả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mặt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Thấy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thế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, Ba-ra-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ba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cũng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hoảng,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răng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đánh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vào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nhau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cầm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cập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.</a:t>
            </a:r>
          </a:p>
          <a:p>
            <a:pPr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5064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1155">
        <p:blinds dir="vert"/>
      </p:transition>
    </mc:Choice>
    <mc:Fallback xmlns="">
      <p:transition spd="slow" advTm="71155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0"/>
            <a:ext cx="12191999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0000"/>
                </a:solidFill>
                <a:latin typeface="Times  New Roman"/>
              </a:rPr>
              <a:t> 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Cái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tiếng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bí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mật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bình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hét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lên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: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 New Roman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Nói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mau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!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 New Roman"/>
              </a:rPr>
              <a:t>  Ba- ra-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ba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ấp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úng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: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 New Roman"/>
              </a:rPr>
              <a:t>  Ở… Sau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bức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tra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…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anh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bác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Các-lô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ạ.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 New Roman"/>
              </a:rPr>
              <a:t> 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Vừa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lúc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ấy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gã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chủ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quán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dẫn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cáo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A-li-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xa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mèo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A-di-li-ô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vào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Cáo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lễ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phép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ngả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mũ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chào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rồi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nói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: 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 New Roman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Ngài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chúng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cháu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mười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đồng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tiền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vàng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chúng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cháu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xin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nộp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ngay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thằng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gỗ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ấy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.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 New Roman"/>
              </a:rPr>
              <a:t> 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Lão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Ba-ra-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ba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luồn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tay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vào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túi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móc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ra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mười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đồng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.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 New Roman"/>
              </a:rPr>
              <a:t> 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Cáo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đếm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đi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đếm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mãi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rồi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thở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dài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đưa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mèo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nửa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Nó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lấy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chân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trỏ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vào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cái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bình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: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 New Roman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Nó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ngay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dưới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mũi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ngài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đây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.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 New Roman"/>
              </a:rPr>
              <a:t> 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Lão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Ba-ra-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ba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vớ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lấy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cái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bình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ném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bốp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xuống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sàn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lát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đá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. Bu-ra-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ti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-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nô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bò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lổm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ngổm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giữa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mảnh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bình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Thừa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dịp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mọi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đang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há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hốc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mồm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ngơ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ngác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chú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lao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ra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ngoài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nhanh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như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mũi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 New Roman"/>
              </a:rPr>
              <a:t>tên</a:t>
            </a:r>
            <a:r>
              <a:rPr lang="en-US" sz="2800" dirty="0">
                <a:solidFill>
                  <a:srgbClr val="000000"/>
                </a:solidFill>
                <a:latin typeface="Times  New Roman"/>
              </a:rPr>
              <a:t>.</a:t>
            </a:r>
            <a:r>
              <a:rPr lang="en-US" sz="28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 New Roman"/>
              </a:rPr>
              <a:t>	</a:t>
            </a:r>
            <a:r>
              <a:rPr lang="en-US" sz="2800" dirty="0">
                <a:ln w="0"/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Theo A-</a:t>
            </a:r>
            <a:r>
              <a:rPr lang="en-US" sz="2800" dirty="0" err="1">
                <a:ln w="0"/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lếch</a:t>
            </a:r>
            <a:r>
              <a:rPr lang="en-US" sz="2800" dirty="0">
                <a:ln w="0"/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n w="0"/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n w="0"/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Tôn-xtôi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 New Roman"/>
              </a:rPr>
              <a:t> </a:t>
            </a:r>
            <a:endParaRPr lang="en-US" sz="2800" dirty="0">
              <a:solidFill>
                <a:srgbClr val="000000"/>
              </a:solidFill>
              <a:latin typeface="Times  New Roman"/>
            </a:endParaRPr>
          </a:p>
        </p:txBody>
      </p:sp>
      <p:sp>
        <p:nvSpPr>
          <p:cNvPr id="5" name="AutoShape 2" descr="Huế cấm mê tín dị đoan, thu hồi dự án 600 tỉ - Tuổi Trẻ On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2610">
        <p:blinds dir="vert"/>
      </p:transition>
    </mc:Choice>
    <mc:Fallback xmlns="">
      <p:transition spd="slow" advTm="62610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DACD1081-C021-40F3-A207-44C6DD98A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527801"/>
          </a:xfrm>
          <a:prstGeom prst="rect">
            <a:avLst/>
          </a:prstGeom>
        </p:spPr>
      </p:pic>
      <p:sp>
        <p:nvSpPr>
          <p:cNvPr id="10242" name="Hộp Văn bản 2">
            <a:extLst>
              <a:ext uri="{FF2B5EF4-FFF2-40B4-BE49-F238E27FC236}">
                <a16:creationId xmlns="" xmlns:a16="http://schemas.microsoft.com/office/drawing/2014/main" id="{941E1C4F-A211-4E79-A912-6D9458A23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8189"/>
            <a:ext cx="6096000" cy="4632743"/>
          </a:xfrm>
          <a:prstGeom prst="rect">
            <a:avLst/>
          </a:prstGeom>
          <a:solidFill>
            <a:srgbClr val="D5FED0"/>
          </a:solidFill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en-US" altLang="vi-VN" sz="3200" b="1" dirty="0" smtClean="0">
                <a:solidFill>
                  <a:srgbClr val="FF0000"/>
                </a:solidFill>
                <a:latin typeface="Times  New Roman"/>
                <a:ea typeface="Arial" panose="020B0604020202020204" pitchFamily="34" charset="0"/>
                <a:cs typeface="Times New Roman" panose="02020603050405020304" pitchFamily="18" charset="0"/>
              </a:rPr>
              <a:t>Chia </a:t>
            </a:r>
            <a:r>
              <a:rPr lang="en-US" altLang="vi-VN" sz="3200" b="1" dirty="0" err="1">
                <a:solidFill>
                  <a:srgbClr val="FF0000"/>
                </a:solidFill>
                <a:latin typeface="Times  New Roman"/>
                <a:ea typeface="Arial" panose="020B0604020202020204" pitchFamily="34" charset="0"/>
                <a:cs typeface="Times New Roman" panose="02020603050405020304" pitchFamily="18" charset="0"/>
              </a:rPr>
              <a:t>đoạn</a:t>
            </a:r>
            <a:r>
              <a:rPr lang="en-US" altLang="vi-VN" sz="3200" b="1" dirty="0">
                <a:solidFill>
                  <a:srgbClr val="FF0000"/>
                </a:solidFill>
                <a:latin typeface="Times  New Roman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vi-VN" altLang="vi-VN" sz="3200" b="1" dirty="0" err="1">
                <a:solidFill>
                  <a:srgbClr val="CC66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Đoạn</a:t>
            </a:r>
            <a:r>
              <a:rPr lang="en-US" altLang="vi-VN" sz="3200" b="1" dirty="0">
                <a:solidFill>
                  <a:srgbClr val="CC66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vi-VN" sz="3200" b="1" dirty="0">
                <a:solidFill>
                  <a:srgbClr val="CC66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1</a:t>
            </a:r>
            <a:r>
              <a:rPr lang="vi-VN" altLang="vi-VN" sz="3200" dirty="0">
                <a:solidFill>
                  <a:srgbClr val="CC66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altLang="vi-VN" sz="3200" dirty="0">
                <a:solidFill>
                  <a:srgbClr val="CC66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“</a:t>
            </a:r>
            <a:r>
              <a:rPr lang="en-US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Bu-ra-</a:t>
            </a:r>
            <a:r>
              <a:rPr lang="en-US" sz="3200" b="1" dirty="0" err="1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</a:t>
            </a:r>
            <a:r>
              <a:rPr lang="en-US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</a:t>
            </a:r>
            <a:r>
              <a:rPr lang="en-US" sz="3200" b="1" dirty="0" err="1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nô</a:t>
            </a:r>
            <a:r>
              <a:rPr lang="en-US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… </a:t>
            </a:r>
            <a:r>
              <a:rPr lang="en-US" sz="3200" b="1" dirty="0" err="1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cái</a:t>
            </a:r>
            <a:r>
              <a:rPr lang="en-US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 err="1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lò</a:t>
            </a:r>
            <a:r>
              <a:rPr lang="en-US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 err="1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sưởi</a:t>
            </a:r>
            <a:r>
              <a:rPr lang="en-US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 err="1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này</a:t>
            </a:r>
            <a:r>
              <a:rPr lang="en-US" sz="32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”</a:t>
            </a:r>
          </a:p>
          <a:p>
            <a:pPr>
              <a:lnSpc>
                <a:spcPct val="107000"/>
              </a:lnSpc>
              <a:spcAft>
                <a:spcPts val="636"/>
              </a:spcAft>
            </a:pPr>
            <a:r>
              <a:rPr lang="vi-VN" altLang="vi-VN" sz="3200" b="1" dirty="0">
                <a:solidFill>
                  <a:srgbClr val="0099FF"/>
                </a:solidFill>
                <a:latin typeface="+mj-lt"/>
                <a:cs typeface="Times New Roman" panose="02020603050405020304" pitchFamily="18" charset="0"/>
              </a:rPr>
              <a:t>Đoạn2</a:t>
            </a:r>
            <a:r>
              <a:rPr lang="vi-VN" altLang="vi-VN" sz="3200" dirty="0">
                <a:solidFill>
                  <a:srgbClr val="0099FF"/>
                </a:solidFill>
                <a:latin typeface="+mj-lt"/>
                <a:cs typeface="Times New Roman" panose="02020603050405020304" pitchFamily="18" charset="0"/>
              </a:rPr>
              <a:t>:</a:t>
            </a:r>
            <a:r>
              <a:rPr lang="en-US" altLang="vi-VN" sz="3200" dirty="0">
                <a:solidFill>
                  <a:srgbClr val="0099FF"/>
                </a:solidFill>
                <a:latin typeface="+mj-lt"/>
                <a:cs typeface="Times New Roman" panose="02020603050405020304" pitchFamily="18" charset="0"/>
              </a:rPr>
              <a:t> “</a:t>
            </a:r>
            <a:r>
              <a:rPr lang="en-US" sz="32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Bu-ra-</a:t>
            </a:r>
            <a:r>
              <a:rPr lang="en-US" sz="3200" b="1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</a:t>
            </a:r>
            <a:r>
              <a:rPr lang="en-US" sz="32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</a:t>
            </a:r>
            <a:r>
              <a:rPr lang="en-US" sz="3200" b="1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nô</a:t>
            </a:r>
            <a:r>
              <a:rPr lang="en-US" sz="32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hét</a:t>
            </a:r>
            <a:r>
              <a:rPr lang="en-US" sz="32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lên</a:t>
            </a:r>
            <a:r>
              <a:rPr lang="en-US" sz="32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… </a:t>
            </a:r>
            <a:r>
              <a:rPr lang="en-US" sz="3200" b="1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Các-lô</a:t>
            </a:r>
            <a:r>
              <a:rPr lang="en-US" sz="32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ạ”</a:t>
            </a:r>
            <a:endParaRPr lang="en-US" altLang="vi-VN" sz="3200" dirty="0">
              <a:solidFill>
                <a:srgbClr val="0099FF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36"/>
              </a:spcAft>
            </a:pPr>
            <a:r>
              <a:rPr lang="vi-VN" altLang="vi-VN" sz="3200" b="1" dirty="0" err="1">
                <a:solidFill>
                  <a:srgbClr val="009900"/>
                </a:solidFill>
                <a:latin typeface="+mj-lt"/>
                <a:cs typeface="Times New Roman" panose="02020603050405020304" pitchFamily="18" charset="0"/>
              </a:rPr>
              <a:t>Đoạn</a:t>
            </a:r>
            <a:r>
              <a:rPr lang="vi-VN" altLang="vi-VN" sz="3200" b="1" dirty="0">
                <a:solidFill>
                  <a:srgbClr val="0099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3200" b="1" dirty="0">
                <a:solidFill>
                  <a:srgbClr val="009900"/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lang="vi-VN" altLang="vi-VN" sz="3200" dirty="0">
                <a:solidFill>
                  <a:srgbClr val="009900"/>
                </a:solidFill>
                <a:latin typeface="+mj-lt"/>
                <a:cs typeface="Times New Roman" panose="02020603050405020304" pitchFamily="18" charset="0"/>
              </a:rPr>
              <a:t>:</a:t>
            </a:r>
            <a:r>
              <a:rPr lang="en-US" altLang="vi-VN" sz="3200" dirty="0">
                <a:solidFill>
                  <a:srgbClr val="009900"/>
                </a:solidFill>
                <a:latin typeface="+mj-lt"/>
                <a:cs typeface="Times New Roman" panose="02020603050405020304" pitchFamily="18" charset="0"/>
              </a:rPr>
              <a:t>“</a:t>
            </a:r>
            <a:r>
              <a:rPr lang="en-US" sz="32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Vừa</a:t>
            </a:r>
            <a:r>
              <a:rPr lang="en-US" sz="32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lúc</a:t>
            </a:r>
            <a:r>
              <a:rPr lang="en-US" sz="32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ấy</a:t>
            </a:r>
            <a:r>
              <a:rPr lang="en-US" sz="32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…</a:t>
            </a:r>
            <a:r>
              <a:rPr lang="en-US" sz="32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nhanh</a:t>
            </a:r>
            <a:r>
              <a:rPr lang="en-US" sz="32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như</a:t>
            </a:r>
            <a:r>
              <a:rPr lang="en-US" sz="32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mũi</a:t>
            </a:r>
            <a:r>
              <a:rPr lang="en-US" sz="32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tên</a:t>
            </a:r>
            <a:r>
              <a:rPr lang="en-US" sz="32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” </a:t>
            </a:r>
          </a:p>
          <a:p>
            <a:pPr algn="just">
              <a:lnSpc>
                <a:spcPct val="107000"/>
              </a:lnSpc>
              <a:spcAft>
                <a:spcPts val="636"/>
              </a:spcAft>
            </a:pPr>
            <a:endParaRPr lang="vi-VN" altLang="vi-VN" sz="2400" dirty="0">
              <a:solidFill>
                <a:srgbClr val="009900"/>
              </a:solidFill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vi-VN" altLang="vi-VN" sz="2000" dirty="0">
                <a:solidFill>
                  <a:srgbClr val="009900"/>
                </a:solidFill>
                <a:latin typeface="+mj-lt"/>
                <a:cs typeface="Times New Roman" panose="02020603050405020304" pitchFamily="18" charset="0"/>
              </a:rPr>
              <a:t>                   </a:t>
            </a:r>
            <a:r>
              <a:rPr lang="en-US" altLang="vi-VN" sz="2000" dirty="0">
                <a:solidFill>
                  <a:srgbClr val="00990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vi-VN" altLang="vi-VN" sz="1400" dirty="0">
              <a:solidFill>
                <a:srgbClr val="00990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Picture 4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9"/>
          <a:stretch>
            <a:fillRect/>
          </a:stretch>
        </p:blipFill>
        <p:spPr bwMode="auto">
          <a:xfrm>
            <a:off x="0" y="138721"/>
            <a:ext cx="5996198" cy="6661090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82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6573">
        <p:checker/>
      </p:transition>
    </mc:Choice>
    <mc:Fallback xmlns="">
      <p:transition spd="slow" advTm="26573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ộp Văn bản 12">
            <a:extLst>
              <a:ext uri="{FF2B5EF4-FFF2-40B4-BE49-F238E27FC236}">
                <a16:creationId xmlns="" xmlns:a16="http://schemas.microsoft.com/office/drawing/2014/main" id="{FF934325-B5B9-457E-918C-172A04EE2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5394" y="1488479"/>
            <a:ext cx="3838563" cy="35394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3300"/>
                </a:solidFill>
                <a:latin typeface="HP001 4 hàng" panose="020B0603050302020204" pitchFamily="34" charset="-93"/>
              </a:rPr>
              <a:t>Bu-ra-</a:t>
            </a:r>
            <a:r>
              <a:rPr lang="en-US" sz="2800" b="1" dirty="0" err="1">
                <a:solidFill>
                  <a:srgbClr val="003300"/>
                </a:solidFill>
                <a:latin typeface="HP001 4 hàng" panose="020B0603050302020204" pitchFamily="34" charset="-93"/>
              </a:rPr>
              <a:t>ti</a:t>
            </a:r>
            <a:r>
              <a:rPr lang="en-US" sz="2800" b="1" dirty="0">
                <a:solidFill>
                  <a:srgbClr val="003300"/>
                </a:solidFill>
                <a:latin typeface="HP001 4 hàng" panose="020B0603050302020204" pitchFamily="34" charset="-93"/>
              </a:rPr>
              <a:t>-</a:t>
            </a:r>
            <a:r>
              <a:rPr lang="en-US" sz="2800" b="1" dirty="0" err="1">
                <a:solidFill>
                  <a:srgbClr val="003300"/>
                </a:solidFill>
                <a:latin typeface="HP001 4 hàng" panose="020B0603050302020204" pitchFamily="34" charset="-93"/>
              </a:rPr>
              <a:t>nô</a:t>
            </a:r>
            <a:r>
              <a:rPr lang="en-US" sz="2800" b="1" dirty="0">
                <a:solidFill>
                  <a:srgbClr val="003300"/>
                </a:solidFill>
                <a:latin typeface="HP001 4 hàng" panose="020B0603050302020204" pitchFamily="34" charset="-93"/>
              </a:rPr>
              <a:t>        </a:t>
            </a:r>
          </a:p>
          <a:p>
            <a:r>
              <a:rPr lang="en-US" sz="2800" b="1" dirty="0">
                <a:solidFill>
                  <a:srgbClr val="003300"/>
                </a:solidFill>
                <a:latin typeface="HP001 4 hàng" panose="020B0603050302020204" pitchFamily="34" charset="-93"/>
              </a:rPr>
              <a:t>Ba-ra-</a:t>
            </a:r>
            <a:r>
              <a:rPr lang="en-US" sz="2800" b="1" dirty="0" err="1">
                <a:solidFill>
                  <a:srgbClr val="003300"/>
                </a:solidFill>
                <a:latin typeface="HP001 4 hàng" panose="020B0603050302020204" pitchFamily="34" charset="-93"/>
              </a:rPr>
              <a:t>ba</a:t>
            </a:r>
            <a:endParaRPr lang="en-US" sz="2800" b="1" dirty="0">
              <a:solidFill>
                <a:srgbClr val="003300"/>
              </a:solidFill>
              <a:latin typeface="HP001 4 hàng" panose="020B0603050302020204" pitchFamily="34" charset="-93"/>
            </a:endParaRPr>
          </a:p>
          <a:p>
            <a:r>
              <a:rPr lang="en-US" sz="2800" b="1" dirty="0" err="1">
                <a:solidFill>
                  <a:srgbClr val="003300"/>
                </a:solidFill>
                <a:latin typeface="HP001 4 hàng" panose="020B0603050302020204" pitchFamily="34" charset="-93"/>
              </a:rPr>
              <a:t>Toóc</a:t>
            </a:r>
            <a:r>
              <a:rPr lang="en-US" sz="2800" b="1" dirty="0">
                <a:solidFill>
                  <a:srgbClr val="003300"/>
                </a:solidFill>
                <a:latin typeface="HP001 4 hàng" panose="020B0603050302020204" pitchFamily="34" charset="-93"/>
              </a:rPr>
              <a:t>-</a:t>
            </a:r>
            <a:r>
              <a:rPr lang="en-US" sz="2800" b="1" dirty="0" err="1">
                <a:solidFill>
                  <a:srgbClr val="003300"/>
                </a:solidFill>
                <a:latin typeface="HP001 4 hàng" panose="020B0603050302020204" pitchFamily="34" charset="-93"/>
              </a:rPr>
              <a:t>ti</a:t>
            </a:r>
            <a:r>
              <a:rPr lang="en-US" sz="2800" b="1" dirty="0">
                <a:solidFill>
                  <a:srgbClr val="003300"/>
                </a:solidFill>
                <a:latin typeface="HP001 4 hàng" panose="020B0603050302020204" pitchFamily="34" charset="-93"/>
              </a:rPr>
              <a:t>-la           </a:t>
            </a:r>
          </a:p>
          <a:p>
            <a:r>
              <a:rPr lang="en-US" sz="2800" b="1" dirty="0" err="1">
                <a:solidFill>
                  <a:srgbClr val="003300"/>
                </a:solidFill>
                <a:latin typeface="HP001 4 hàng" panose="020B0603050302020204" pitchFamily="34" charset="-93"/>
              </a:rPr>
              <a:t>Đu</a:t>
            </a:r>
            <a:r>
              <a:rPr lang="en-US" sz="2800" b="1" dirty="0">
                <a:solidFill>
                  <a:srgbClr val="003300"/>
                </a:solidFill>
                <a:latin typeface="HP001 4 hàng" panose="020B0603050302020204" pitchFamily="34" charset="-93"/>
              </a:rPr>
              <a:t>-</a:t>
            </a:r>
            <a:r>
              <a:rPr lang="en-US" sz="2800" b="1" dirty="0" err="1">
                <a:solidFill>
                  <a:srgbClr val="003300"/>
                </a:solidFill>
                <a:latin typeface="HP001 4 hàng" panose="020B0603050302020204" pitchFamily="34" charset="-93"/>
              </a:rPr>
              <a:t>rê</a:t>
            </a:r>
            <a:r>
              <a:rPr lang="en-US" sz="2800" b="1" dirty="0">
                <a:solidFill>
                  <a:srgbClr val="003300"/>
                </a:solidFill>
                <a:latin typeface="HP001 4 hàng" panose="020B0603050302020204" pitchFamily="34" charset="-93"/>
              </a:rPr>
              <a:t>-ma</a:t>
            </a:r>
          </a:p>
          <a:p>
            <a:r>
              <a:rPr lang="en-US" sz="2800" b="1" dirty="0">
                <a:solidFill>
                  <a:srgbClr val="003300"/>
                </a:solidFill>
                <a:latin typeface="HP001 4 hàng" panose="020B0603050302020204" pitchFamily="34" charset="-93"/>
              </a:rPr>
              <a:t>A-li-</a:t>
            </a:r>
            <a:r>
              <a:rPr lang="en-US" sz="2800" b="1" dirty="0" err="1">
                <a:solidFill>
                  <a:srgbClr val="003300"/>
                </a:solidFill>
                <a:latin typeface="HP001 4 hàng" panose="020B0603050302020204" pitchFamily="34" charset="-93"/>
              </a:rPr>
              <a:t>xa</a:t>
            </a:r>
            <a:endParaRPr lang="en-US" sz="2800" b="1" dirty="0">
              <a:solidFill>
                <a:srgbClr val="003300"/>
              </a:solidFill>
              <a:latin typeface="HP001 4 hàng" panose="020B0603050302020204" pitchFamily="34" charset="-93"/>
            </a:endParaRPr>
          </a:p>
          <a:p>
            <a:r>
              <a:rPr lang="en-US" sz="2800" b="1" dirty="0">
                <a:solidFill>
                  <a:srgbClr val="003300"/>
                </a:solidFill>
                <a:latin typeface="HP001 4 hàng" panose="020B0603050302020204" pitchFamily="34" charset="-93"/>
              </a:rPr>
              <a:t>A-di-li-ô</a:t>
            </a:r>
          </a:p>
          <a:p>
            <a:r>
              <a:rPr lang="en-US" sz="2800" b="1" dirty="0" err="1">
                <a:solidFill>
                  <a:srgbClr val="003300"/>
                </a:solidFill>
                <a:latin typeface="HP001 4 hàng" panose="020B0603050302020204" pitchFamily="34" charset="-93"/>
              </a:rPr>
              <a:t>l</a:t>
            </a:r>
            <a:r>
              <a:rPr lang="en-US" sz="2800" b="1" u="sng" dirty="0" err="1">
                <a:solidFill>
                  <a:srgbClr val="D60093"/>
                </a:solidFill>
                <a:latin typeface="HP001 4 hàng" panose="020B0603050302020204" pitchFamily="34" charset="-93"/>
              </a:rPr>
              <a:t>ổm</a:t>
            </a:r>
            <a:r>
              <a:rPr lang="en-US" sz="2800" b="1" dirty="0">
                <a:solidFill>
                  <a:srgbClr val="003300"/>
                </a:solidFill>
                <a:latin typeface="HP001 4 hàng" panose="020B0603050302020204" pitchFamily="34" charset="-93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HP001 4 hàng" panose="020B0603050302020204" pitchFamily="34" charset="-93"/>
              </a:rPr>
              <a:t>ng</a:t>
            </a:r>
            <a:r>
              <a:rPr lang="en-US" sz="2800" b="1" u="sng" dirty="0" err="1">
                <a:solidFill>
                  <a:srgbClr val="D60093"/>
                </a:solidFill>
                <a:latin typeface="HP001 4 hàng" panose="020B0603050302020204" pitchFamily="34" charset="-93"/>
              </a:rPr>
              <a:t>ổm</a:t>
            </a:r>
            <a:r>
              <a:rPr lang="en-US" sz="2800" b="1" dirty="0">
                <a:solidFill>
                  <a:srgbClr val="003300"/>
                </a:solidFill>
                <a:latin typeface="HP001 4 hàng" panose="020B0603050302020204" pitchFamily="34" charset="-93"/>
              </a:rPr>
              <a:t>, </a:t>
            </a:r>
            <a:r>
              <a:rPr lang="en-US" sz="2800" b="1" dirty="0" err="1">
                <a:solidFill>
                  <a:srgbClr val="003300"/>
                </a:solidFill>
                <a:latin typeface="HP001 4 hàng" panose="020B0603050302020204" pitchFamily="34" charset="-93"/>
              </a:rPr>
              <a:t>ngơ</a:t>
            </a:r>
            <a:r>
              <a:rPr lang="en-US" sz="2800" b="1" dirty="0">
                <a:solidFill>
                  <a:srgbClr val="003300"/>
                </a:solidFill>
                <a:latin typeface="HP001 4 hàng" panose="020B0603050302020204" pitchFamily="34" charset="-93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HP001 4 hàng" panose="020B0603050302020204" pitchFamily="34" charset="-93"/>
              </a:rPr>
              <a:t>ng</a:t>
            </a:r>
            <a:r>
              <a:rPr lang="en-US" sz="2800" b="1" u="sng" dirty="0" err="1">
                <a:solidFill>
                  <a:srgbClr val="D60093"/>
                </a:solidFill>
                <a:latin typeface="HP001 4 hàng" panose="020B0603050302020204" pitchFamily="34" charset="-93"/>
              </a:rPr>
              <a:t>ác</a:t>
            </a:r>
            <a:endParaRPr lang="en-US" sz="2800" b="1" u="sng" dirty="0">
              <a:solidFill>
                <a:srgbClr val="D60093"/>
              </a:solidFill>
              <a:latin typeface="HP001 4 hàng" panose="020B0603050302020204" pitchFamily="34" charset="-93"/>
            </a:endParaRPr>
          </a:p>
          <a:p>
            <a:endParaRPr lang="vi-VN" altLang="vi-VN" sz="2800" b="1" dirty="0">
              <a:solidFill>
                <a:srgbClr val="FF0000"/>
              </a:solidFill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="" xmlns:a16="http://schemas.microsoft.com/office/drawing/2014/main" id="{ADF59A4D-FBAF-4D65-B56E-9C6D5EEEE878}"/>
              </a:ext>
            </a:extLst>
          </p:cNvPr>
          <p:cNvSpPr txBox="1"/>
          <p:nvPr/>
        </p:nvSpPr>
        <p:spPr>
          <a:xfrm>
            <a:off x="742375" y="5390149"/>
            <a:ext cx="9050404" cy="1384995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?/ Bu-ra-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/ở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hòng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chìa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.//</a:t>
            </a:r>
          </a:p>
        </p:txBody>
      </p:sp>
      <p:sp>
        <p:nvSpPr>
          <p:cNvPr id="2" name="Mũi tên: Phải 1">
            <a:extLst>
              <a:ext uri="{FF2B5EF4-FFF2-40B4-BE49-F238E27FC236}">
                <a16:creationId xmlns="" xmlns:a16="http://schemas.microsoft.com/office/drawing/2014/main" id="{EAC1CB69-35D6-40C4-B27E-BAFAF6E57D99}"/>
              </a:ext>
            </a:extLst>
          </p:cNvPr>
          <p:cNvSpPr/>
          <p:nvPr/>
        </p:nvSpPr>
        <p:spPr>
          <a:xfrm>
            <a:off x="169117" y="2323696"/>
            <a:ext cx="3838563" cy="21588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đọc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đúng</a:t>
            </a:r>
            <a:endParaRPr lang="vi-VN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Đường kết nối Mũi tên Thẳng 3">
            <a:extLst>
              <a:ext uri="{FF2B5EF4-FFF2-40B4-BE49-F238E27FC236}">
                <a16:creationId xmlns="" xmlns:a16="http://schemas.microsoft.com/office/drawing/2014/main" id="{C048708D-6925-4B91-A313-BDFBC76F7276}"/>
              </a:ext>
            </a:extLst>
          </p:cNvPr>
          <p:cNvCxnSpPr>
            <a:cxnSpLocks/>
          </p:cNvCxnSpPr>
          <p:nvPr/>
        </p:nvCxnSpPr>
        <p:spPr>
          <a:xfrm flipV="1">
            <a:off x="3344200" y="2184552"/>
            <a:ext cx="1450437" cy="6243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kết nối Mũi tên Thẳng 16">
            <a:extLst>
              <a:ext uri="{FF2B5EF4-FFF2-40B4-BE49-F238E27FC236}">
                <a16:creationId xmlns="" xmlns:a16="http://schemas.microsoft.com/office/drawing/2014/main" id="{21C44113-95DD-4C35-902B-D435401C4998}"/>
              </a:ext>
            </a:extLst>
          </p:cNvPr>
          <p:cNvCxnSpPr>
            <a:cxnSpLocks/>
          </p:cNvCxnSpPr>
          <p:nvPr/>
        </p:nvCxnSpPr>
        <p:spPr>
          <a:xfrm>
            <a:off x="3355109" y="3975652"/>
            <a:ext cx="1305143" cy="989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Hộp Văn bản 18">
            <a:extLst>
              <a:ext uri="{FF2B5EF4-FFF2-40B4-BE49-F238E27FC236}">
                <a16:creationId xmlns="" xmlns:a16="http://schemas.microsoft.com/office/drawing/2014/main" id="{DFBA54D1-319E-4F4B-AD09-21BE00DEBFE4}"/>
              </a:ext>
            </a:extLst>
          </p:cNvPr>
          <p:cNvSpPr txBox="1"/>
          <p:nvPr/>
        </p:nvSpPr>
        <p:spPr>
          <a:xfrm>
            <a:off x="4898305" y="1702450"/>
            <a:ext cx="1040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>
                <a:solidFill>
                  <a:srgbClr val="00B050"/>
                </a:solidFill>
              </a:rPr>
              <a:t>Từ</a:t>
            </a:r>
            <a:r>
              <a:rPr lang="vi-VN" sz="2800" b="1" dirty="0">
                <a:solidFill>
                  <a:srgbClr val="00B050"/>
                </a:solidFill>
              </a:rPr>
              <a:t> :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="" xmlns:a16="http://schemas.microsoft.com/office/drawing/2014/main" id="{37FCFB8B-2BD9-4748-8955-52A95247E179}"/>
              </a:ext>
            </a:extLst>
          </p:cNvPr>
          <p:cNvSpPr txBox="1"/>
          <p:nvPr/>
        </p:nvSpPr>
        <p:spPr>
          <a:xfrm>
            <a:off x="4666289" y="4862737"/>
            <a:ext cx="15041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B050"/>
                </a:solidFill>
              </a:rPr>
              <a:t>Câu :</a:t>
            </a:r>
          </a:p>
          <a:p>
            <a:endParaRPr lang="vi-V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591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6542">
        <p14:prism/>
      </p:transition>
    </mc:Choice>
    <mc:Fallback xmlns="">
      <p:transition spd="slow" advTm="765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" grpId="0" animBg="1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4">
            <a:extLst>
              <a:ext uri="{FF2B5EF4-FFF2-40B4-BE49-F238E27FC236}">
                <a16:creationId xmlns="" xmlns:a16="http://schemas.microsoft.com/office/drawing/2014/main" id="{83ADB5D8-E399-4CC1-91D7-244CC3BE5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4368" y="814237"/>
            <a:ext cx="3177229" cy="119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>
              <a:lnSpc>
                <a:spcPct val="107000"/>
              </a:lnSpc>
              <a:spcAft>
                <a:spcPts val="1125"/>
              </a:spcAft>
            </a:pPr>
            <a:endParaRPr lang="en-US" sz="3600" b="1" dirty="0">
              <a:solidFill>
                <a:srgbClr val="FF0000"/>
              </a:solidFill>
              <a:latin typeface="Times  New Roman"/>
            </a:endParaRPr>
          </a:p>
        </p:txBody>
      </p:sp>
      <p:sp>
        <p:nvSpPr>
          <p:cNvPr id="2" name="Mũi tên: Phải 1">
            <a:extLst>
              <a:ext uri="{FF2B5EF4-FFF2-40B4-BE49-F238E27FC236}">
                <a16:creationId xmlns="" xmlns:a16="http://schemas.microsoft.com/office/drawing/2014/main" id="{EAC1CB69-35D6-40C4-B27E-BAFAF6E57D99}"/>
              </a:ext>
            </a:extLst>
          </p:cNvPr>
          <p:cNvSpPr/>
          <p:nvPr/>
        </p:nvSpPr>
        <p:spPr>
          <a:xfrm>
            <a:off x="1585223" y="1662772"/>
            <a:ext cx="8497453" cy="3720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tin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quỷ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987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1408">
        <p14:prism/>
      </p:transition>
    </mc:Choice>
    <mc:Fallback xmlns="">
      <p:transition spd="slow" advTm="314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567174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3.5|0.8|0.8|27|4.4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2|9.8|1.2|24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3.7|0.9|0.9|9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1|2.5|1|1.2|9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2.2|0.6|0.8|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3.5|2.7|2.9|2.2|2.6|4|2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3830</TotalTime>
  <Words>1360</Words>
  <Application>Microsoft Office PowerPoint</Application>
  <PresentationFormat>Custom</PresentationFormat>
  <Paragraphs>150</Paragraphs>
  <Slides>25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UYEN</dc:creator>
  <cp:lastModifiedBy>THANHDAT</cp:lastModifiedBy>
  <cp:revision>225</cp:revision>
  <dcterms:created xsi:type="dcterms:W3CDTF">2019-01-10T14:58:25Z</dcterms:created>
  <dcterms:modified xsi:type="dcterms:W3CDTF">2021-12-18T15:08:22Z</dcterms:modified>
</cp:coreProperties>
</file>