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509" r:id="rId3"/>
    <p:sldId id="515" r:id="rId4"/>
    <p:sldId id="375" r:id="rId5"/>
    <p:sldId id="27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6" d="100"/>
          <a:sy n="86" d="100"/>
        </p:scale>
        <p:origin x="43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8/5/2021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175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8/5/2021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8/5/2021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6.png"/><Relationship Id="rId18" Type="http://schemas.openxmlformats.org/officeDocument/2006/relationships/image" Target="../media/image39.gif"/><Relationship Id="rId26" Type="http://schemas.microsoft.com/office/2007/relationships/hdphoto" Target="../media/hdphoto10.wdp"/><Relationship Id="rId3" Type="http://schemas.openxmlformats.org/officeDocument/2006/relationships/image" Target="../media/image30.png"/><Relationship Id="rId21" Type="http://schemas.openxmlformats.org/officeDocument/2006/relationships/image" Target="../media/image41.png"/><Relationship Id="rId7" Type="http://schemas.openxmlformats.org/officeDocument/2006/relationships/image" Target="../media/image32.png"/><Relationship Id="rId12" Type="http://schemas.openxmlformats.org/officeDocument/2006/relationships/image" Target="../media/image35.gif"/><Relationship Id="rId17" Type="http://schemas.openxmlformats.org/officeDocument/2006/relationships/image" Target="../media/image38.png"/><Relationship Id="rId25" Type="http://schemas.openxmlformats.org/officeDocument/2006/relationships/image" Target="../media/image43.png"/><Relationship Id="rId2" Type="http://schemas.openxmlformats.org/officeDocument/2006/relationships/image" Target="../media/image29.gif"/><Relationship Id="rId16" Type="http://schemas.microsoft.com/office/2007/relationships/hdphoto" Target="../media/hdphoto6.wdp"/><Relationship Id="rId20" Type="http://schemas.microsoft.com/office/2007/relationships/hdphoto" Target="../media/hdphoto7.wdp"/><Relationship Id="rId29" Type="http://schemas.openxmlformats.org/officeDocument/2006/relationships/image" Target="../media/image45.gif"/><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34.gif"/><Relationship Id="rId24" Type="http://schemas.microsoft.com/office/2007/relationships/hdphoto" Target="../media/hdphoto9.wdp"/><Relationship Id="rId5" Type="http://schemas.openxmlformats.org/officeDocument/2006/relationships/image" Target="../media/image31.png"/><Relationship Id="rId15" Type="http://schemas.openxmlformats.org/officeDocument/2006/relationships/image" Target="../media/image37.png"/><Relationship Id="rId23" Type="http://schemas.openxmlformats.org/officeDocument/2006/relationships/image" Target="../media/image42.png"/><Relationship Id="rId28" Type="http://schemas.microsoft.com/office/2007/relationships/hdphoto" Target="../media/hdphoto11.wdp"/><Relationship Id="rId10" Type="http://schemas.microsoft.com/office/2007/relationships/hdphoto" Target="../media/hdphoto4.wdp"/><Relationship Id="rId19" Type="http://schemas.openxmlformats.org/officeDocument/2006/relationships/image" Target="../media/image40.png"/><Relationship Id="rId31"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3.png"/><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44.png"/><Relationship Id="rId30"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00B050"/>
                </a:solidFill>
              </a:rPr>
              <a:t>Tiết</a:t>
            </a:r>
            <a:r>
              <a:rPr lang="en-US" sz="6600" b="1" dirty="0">
                <a:solidFill>
                  <a:srgbClr val="00B050"/>
                </a:solidFill>
              </a:rPr>
              <a:t> 5 + 6 </a:t>
            </a:r>
          </a:p>
          <a:p>
            <a:pPr algn="ctr"/>
            <a:r>
              <a:rPr lang="en-US" sz="6600" b="1" dirty="0" err="1">
                <a:solidFill>
                  <a:srgbClr val="00B050"/>
                </a:solidFill>
              </a:rPr>
              <a:t>Luyện</a:t>
            </a:r>
            <a:r>
              <a:rPr lang="en-US" sz="6600" b="1" dirty="0">
                <a:solidFill>
                  <a:srgbClr val="00B050"/>
                </a:solidFill>
              </a:rPr>
              <a:t> </a:t>
            </a:r>
            <a:r>
              <a:rPr lang="en-US" sz="6600" b="1" dirty="0" err="1">
                <a:solidFill>
                  <a:srgbClr val="00B050"/>
                </a:solidFill>
              </a:rPr>
              <a:t>viết</a:t>
            </a:r>
            <a:r>
              <a:rPr lang="en-US" sz="6600" b="1" dirty="0">
                <a:solidFill>
                  <a:srgbClr val="00B050"/>
                </a:solidFill>
              </a:rPr>
              <a:t> </a:t>
            </a:r>
            <a:r>
              <a:rPr lang="en-US" sz="6600" b="1" dirty="0" err="1">
                <a:solidFill>
                  <a:srgbClr val="00B050"/>
                </a:solidFill>
              </a:rPr>
              <a:t>đoạn</a:t>
            </a:r>
            <a:endParaRPr lang="en-US" sz="6600" b="1" dirty="0">
              <a:solidFill>
                <a:srgbClr val="00B050"/>
              </a:solidFill>
            </a:endParaRPr>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46B0A3-DC01-4314-AA51-C614AC67EC36}"/>
              </a:ext>
            </a:extLst>
          </p:cNvPr>
          <p:cNvSpPr txBox="1"/>
          <p:nvPr/>
        </p:nvSpPr>
        <p:spPr>
          <a:xfrm>
            <a:off x="1587081" y="703393"/>
            <a:ext cx="8229600" cy="4524315"/>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đoạn văn và trả lời câu 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nhà, mẹ là người luôn ở bên tôi. Mỗi khi tôi ốm hay mệt, mẹ thức thâu đêm để chăm sóc tôi. Mỗi khi tôi gặp bài học khó, mẹ là người động viên giúp đỡ tôi. Được ai khen tôi nghĩ ngay đến mẹ. Tôi biết mẹ sẽ rất vui khi tôi làm được việc tốt. Tôi rất yêu mẹ tôi.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B68BA864-9E39-40D1-A229-3F7FB1FD7D51}"/>
              </a:ext>
            </a:extLst>
          </p:cNvPr>
          <p:cNvSpPr/>
          <p:nvPr/>
        </p:nvSpPr>
        <p:spPr>
          <a:xfrm>
            <a:off x="931053" y="5268496"/>
            <a:ext cx="7464056" cy="9781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5" name="Straight Connector 4">
            <a:extLst>
              <a:ext uri="{FF2B5EF4-FFF2-40B4-BE49-F238E27FC236}">
                <a16:creationId xmlns:a16="http://schemas.microsoft.com/office/drawing/2014/main" id="{04673118-A85F-4024-8DA1-EF1A063996B1}"/>
              </a:ext>
            </a:extLst>
          </p:cNvPr>
          <p:cNvCxnSpPr>
            <a:cxnSpLocks/>
          </p:cNvCxnSpPr>
          <p:nvPr/>
        </p:nvCxnSpPr>
        <p:spPr>
          <a:xfrm>
            <a:off x="3621090" y="2206320"/>
            <a:ext cx="627321" cy="0"/>
          </a:xfrm>
          <a:prstGeom prst="line">
            <a:avLst/>
          </a:prstGeom>
        </p:spPr>
        <p:style>
          <a:lnRef idx="3">
            <a:schemeClr val="accent2"/>
          </a:lnRef>
          <a:fillRef idx="0">
            <a:schemeClr val="accent2"/>
          </a:fillRef>
          <a:effectRef idx="2">
            <a:schemeClr val="accent2"/>
          </a:effectRef>
          <a:fontRef idx="minor">
            <a:schemeClr val="tx1"/>
          </a:fontRef>
        </p:style>
      </p:cxnSp>
      <p:sp>
        <p:nvSpPr>
          <p:cNvPr id="6" name="Rectangle: Rounded Corners 5">
            <a:extLst>
              <a:ext uri="{FF2B5EF4-FFF2-40B4-BE49-F238E27FC236}">
                <a16:creationId xmlns:a16="http://schemas.microsoft.com/office/drawing/2014/main" id="{A0FC1660-E87E-4411-BA01-DB1D48D62A49}"/>
              </a:ext>
            </a:extLst>
          </p:cNvPr>
          <p:cNvSpPr/>
          <p:nvPr/>
        </p:nvSpPr>
        <p:spPr>
          <a:xfrm>
            <a:off x="778653" y="5268496"/>
            <a:ext cx="7464056" cy="97819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Những câu nào thể hiện tình cảm của bạn nhỏ đối với người đó?</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a:extLst>
              <a:ext uri="{FF2B5EF4-FFF2-40B4-BE49-F238E27FC236}">
                <a16:creationId xmlns:a16="http://schemas.microsoft.com/office/drawing/2014/main" id="{F5D60F10-969F-4E1F-821E-8C6922BE819A}"/>
              </a:ext>
            </a:extLst>
          </p:cNvPr>
          <p:cNvCxnSpPr>
            <a:cxnSpLocks/>
          </p:cNvCxnSpPr>
          <p:nvPr/>
        </p:nvCxnSpPr>
        <p:spPr>
          <a:xfrm>
            <a:off x="4266132" y="4120181"/>
            <a:ext cx="555054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90B8332E-96FC-4A0F-9F44-6C96474520F3}"/>
              </a:ext>
            </a:extLst>
          </p:cNvPr>
          <p:cNvCxnSpPr>
            <a:cxnSpLocks/>
          </p:cNvCxnSpPr>
          <p:nvPr/>
        </p:nvCxnSpPr>
        <p:spPr>
          <a:xfrm>
            <a:off x="1735406" y="4715604"/>
            <a:ext cx="5306000"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Rectangle: Rounded Corners 8">
            <a:extLst>
              <a:ext uri="{FF2B5EF4-FFF2-40B4-BE49-F238E27FC236}">
                <a16:creationId xmlns:a16="http://schemas.microsoft.com/office/drawing/2014/main" id="{49C5525B-6CDF-4DEB-BD5E-FF6A5FD162D0}"/>
              </a:ext>
            </a:extLst>
          </p:cNvPr>
          <p:cNvSpPr/>
          <p:nvPr/>
        </p:nvSpPr>
        <p:spPr>
          <a:xfrm>
            <a:off x="793473" y="5268496"/>
            <a:ext cx="7464056" cy="97819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sao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quý</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hought Bubble: Cloud 9">
            <a:extLst>
              <a:ext uri="{FF2B5EF4-FFF2-40B4-BE49-F238E27FC236}">
                <a16:creationId xmlns:a16="http://schemas.microsoft.com/office/drawing/2014/main" id="{9989EAFA-8215-443D-8467-BDBA97CA13E0}"/>
              </a:ext>
            </a:extLst>
          </p:cNvPr>
          <p:cNvSpPr/>
          <p:nvPr/>
        </p:nvSpPr>
        <p:spPr>
          <a:xfrm>
            <a:off x="8543434" y="4016373"/>
            <a:ext cx="3211563" cy="2060196"/>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Vì</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luôn</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chăm</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sóc</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giúp</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đỡ</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bạn</a:t>
            </a: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white"/>
                </a:solidFill>
                <a:effectLst/>
                <a:uLnTx/>
                <a:uFillTx/>
                <a:latin typeface="Arial-Rounded"/>
                <a:ea typeface="Arial-Rounded"/>
                <a:cs typeface="+mn-cs"/>
              </a:rPr>
              <a:t>nhỏ</a:t>
            </a:r>
            <a:endParaRPr kumimoji="0" lang="en-US" sz="2800" b="0" i="0" u="none" strike="noStrike" kern="1200" cap="none" spc="0" normalizeH="0" baseline="0" noProof="0" dirty="0">
              <a:ln>
                <a:noFill/>
              </a:ln>
              <a:solidFill>
                <a:prstClr val="white"/>
              </a:solidFill>
              <a:effectLst/>
              <a:uLnTx/>
              <a:uFillTx/>
              <a:latin typeface="Arial-Rounded"/>
              <a:ea typeface="Arial-Rounded"/>
              <a:cs typeface="+mn-cs"/>
            </a:endParaRPr>
          </a:p>
        </p:txBody>
      </p:sp>
    </p:spTree>
    <p:extLst>
      <p:ext uri="{BB962C8B-B14F-4D97-AF65-F5344CB8AC3E}">
        <p14:creationId xmlns:p14="http://schemas.microsoft.com/office/powerpoint/2010/main" val="6339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2" nodeType="clickEffect">
                                  <p:stCondLst>
                                    <p:cond delay="0"/>
                                  </p:stCondLst>
                                  <p:childTnLst>
                                    <p:anim calcmode="lin" valueType="num">
                                      <p:cBhvr additive="base">
                                        <p:cTn id="47" dur="500"/>
                                        <p:tgtEl>
                                          <p:spTgt spid="6"/>
                                        </p:tgtEl>
                                        <p:attrNameLst>
                                          <p:attrName>ppt_x</p:attrName>
                                        </p:attrNameLst>
                                      </p:cBhvr>
                                      <p:tavLst>
                                        <p:tav tm="0">
                                          <p:val>
                                            <p:strVal val="ppt_x"/>
                                          </p:val>
                                        </p:tav>
                                        <p:tav tm="100000">
                                          <p:val>
                                            <p:strVal val="ppt_x"/>
                                          </p:val>
                                        </p:tav>
                                      </p:tavLst>
                                    </p:anim>
                                    <p:anim calcmode="lin" valueType="num">
                                      <p:cBhvr additive="base">
                                        <p:cTn id="48" dur="500"/>
                                        <p:tgtEl>
                                          <p:spTgt spid="6"/>
                                        </p:tgtEl>
                                        <p:attrNameLst>
                                          <p:attrName>ppt_y</p:attrName>
                                        </p:attrNameLst>
                                      </p:cBhvr>
                                      <p:tavLst>
                                        <p:tav tm="0">
                                          <p:val>
                                            <p:strVal val="ppt_y"/>
                                          </p:val>
                                        </p:tav>
                                        <p:tav tm="100000">
                                          <p:val>
                                            <p:strVal val="1+ppt_h/2"/>
                                          </p:val>
                                        </p:tav>
                                      </p:tavLst>
                                    </p:anim>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2" nodeType="clickEffect">
                                  <p:stCondLst>
                                    <p:cond delay="0"/>
                                  </p:stCondLst>
                                  <p:childTnLst>
                                    <p:anim calcmode="lin" valueType="num">
                                      <p:cBhvr additive="base">
                                        <p:cTn id="66" dur="500"/>
                                        <p:tgtEl>
                                          <p:spTgt spid="9"/>
                                        </p:tgtEl>
                                        <p:attrNameLst>
                                          <p:attrName>ppt_x</p:attrName>
                                        </p:attrNameLst>
                                      </p:cBhvr>
                                      <p:tavLst>
                                        <p:tav tm="0">
                                          <p:val>
                                            <p:strVal val="ppt_x"/>
                                          </p:val>
                                        </p:tav>
                                        <p:tav tm="100000">
                                          <p:val>
                                            <p:strVal val="ppt_x"/>
                                          </p:val>
                                        </p:tav>
                                      </p:tavLst>
                                    </p:anim>
                                    <p:anim calcmode="lin" valueType="num">
                                      <p:cBhvr additive="base">
                                        <p:cTn id="67" dur="500"/>
                                        <p:tgtEl>
                                          <p:spTgt spid="9"/>
                                        </p:tgtEl>
                                        <p:attrNameLst>
                                          <p:attrName>ppt_y</p:attrName>
                                        </p:attrNameLst>
                                      </p:cBhvr>
                                      <p:tavLst>
                                        <p:tav tm="0">
                                          <p:val>
                                            <p:strVal val="ppt_y"/>
                                          </p:val>
                                        </p:tav>
                                        <p:tav tm="100000">
                                          <p:val>
                                            <p:strVal val="1+ppt_h/2"/>
                                          </p:val>
                                        </p:tav>
                                      </p:tavLst>
                                    </p:anim>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wipe(down)">
                                      <p:cBhvr>
                                        <p:cTn id="7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6" grpId="2" animBg="1"/>
      <p:bldP spid="9" grpId="0" animBg="1"/>
      <p:bldP spid="9" grpId="1" animBg="1"/>
      <p:bldP spid="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08745" y="1017190"/>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3" name="TextBox 2">
            <a:extLst>
              <a:ext uri="{FF2B5EF4-FFF2-40B4-BE49-F238E27FC236}">
                <a16:creationId xmlns:a16="http://schemas.microsoft.com/office/drawing/2014/main" id="{589B3C22-7DF9-4178-B0DA-2C2687E2F5D1}"/>
              </a:ext>
            </a:extLst>
          </p:cNvPr>
          <p:cNvSpPr txBox="1"/>
          <p:nvPr/>
        </p:nvSpPr>
        <p:spPr>
          <a:xfrm>
            <a:off x="6875512" y="2499272"/>
            <a:ext cx="4796529" cy="1938992"/>
          </a:xfrm>
          <a:prstGeom prst="rect">
            <a:avLst/>
          </a:prstGeom>
          <a:noFill/>
        </p:spPr>
        <p:txBody>
          <a:bodyPr wrap="square" rtlCol="0">
            <a:spAutoFit/>
          </a:bodyPr>
          <a:lstStyle/>
          <a:p>
            <a:pPr algn="ct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3-4 câu thể hiện tình cảm của em đối với người thân.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193</Words>
  <Application>Microsoft Office PowerPoint</Application>
  <PresentationFormat>Widescreen</PresentationFormat>
  <Paragraphs>15</Paragraphs>
  <Slides>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等线</vt:lpstr>
      <vt:lpstr>Arial</vt:lpstr>
      <vt:lpstr>Arial-Rounded</vt:lpstr>
      <vt:lpstr>Calibri</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23</cp:revision>
  <dcterms:created xsi:type="dcterms:W3CDTF">2021-07-20T01:55:21Z</dcterms:created>
  <dcterms:modified xsi:type="dcterms:W3CDTF">2021-08-05T10:59:23Z</dcterms:modified>
</cp:coreProperties>
</file>