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6" r:id="rId2"/>
    <p:sldId id="282" r:id="rId3"/>
    <p:sldId id="283" r:id="rId4"/>
    <p:sldId id="284" r:id="rId5"/>
    <p:sldId id="257" r:id="rId6"/>
    <p:sldId id="260" r:id="rId7"/>
    <p:sldId id="285" r:id="rId8"/>
    <p:sldId id="286" r:id="rId9"/>
    <p:sldId id="288" r:id="rId10"/>
    <p:sldId id="287" r:id="rId11"/>
    <p:sldId id="268" r:id="rId12"/>
    <p:sldId id="264" r:id="rId13"/>
    <p:sldId id="266" r:id="rId14"/>
    <p:sldId id="289" r:id="rId15"/>
    <p:sldId id="290" r:id="rId16"/>
    <p:sldId id="291" r:id="rId17"/>
    <p:sldId id="292" r:id="rId18"/>
    <p:sldId id="293" r:id="rId19"/>
    <p:sldId id="296" r:id="rId20"/>
    <p:sldId id="295" r:id="rId21"/>
    <p:sldId id="294" r:id="rId22"/>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4554"/>
    <a:srgbClr val="396B5D"/>
    <a:srgbClr val="633211"/>
    <a:srgbClr val="42210B"/>
    <a:srgbClr val="86513D"/>
    <a:srgbClr val="385723"/>
    <a:srgbClr val="CC00FF"/>
    <a:srgbClr val="548235"/>
    <a:srgbClr val="FE8A8A"/>
    <a:srgbClr val="F0A7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2857"/>
  </p:normalViewPr>
  <p:slideViewPr>
    <p:cSldViewPr snapToGrid="0">
      <p:cViewPr varScale="1">
        <p:scale>
          <a:sx n="57" d="100"/>
          <a:sy n="57" d="100"/>
        </p:scale>
        <p:origin x="2656" y="168"/>
      </p:cViewPr>
      <p:guideLst/>
    </p:cSldViewPr>
  </p:slideViewPr>
  <p:notesTextViewPr>
    <p:cViewPr>
      <p:scale>
        <a:sx n="1" d="1"/>
        <a:sy n="1" d="1"/>
      </p:scale>
      <p:origin x="0" y="0"/>
    </p:cViewPr>
  </p:notesTextViewPr>
  <p:notesViewPr>
    <p:cSldViewPr snapToGrid="0">
      <p:cViewPr varScale="1">
        <p:scale>
          <a:sx n="83" d="100"/>
          <a:sy n="83" d="100"/>
        </p:scale>
        <p:origin x="325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20005602-A8B7-49B4-99CE-EA3DF5D392F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0957A910-55F2-4C58-9B2E-60B7E774DAB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B8A15E-CD3D-4EB1-9F42-C3FF18ADAFC3}" type="datetimeFigureOut">
              <a:rPr lang="zh-CN" altLang="en-US" smtClean="0"/>
              <a:t>2021/12/12</a:t>
            </a:fld>
            <a:endParaRPr lang="zh-CN" altLang="en-US"/>
          </a:p>
        </p:txBody>
      </p:sp>
      <p:sp>
        <p:nvSpPr>
          <p:cNvPr id="4" name="页脚占位符 3">
            <a:extLst>
              <a:ext uri="{FF2B5EF4-FFF2-40B4-BE49-F238E27FC236}">
                <a16:creationId xmlns:a16="http://schemas.microsoft.com/office/drawing/2014/main" id="{842A42C7-8979-485A-ADC3-1C3A0F2AE54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14E856F1-D1EA-4994-8763-D7AD04082E3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7B7298-DF3D-4B91-8527-078FDC333B80}" type="slidenum">
              <a:rPr lang="zh-CN" altLang="en-US" smtClean="0"/>
              <a:t>‹#›</a:t>
            </a:fld>
            <a:endParaRPr lang="zh-CN" altLang="en-US"/>
          </a:p>
        </p:txBody>
      </p:sp>
    </p:spTree>
    <p:extLst>
      <p:ext uri="{BB962C8B-B14F-4D97-AF65-F5344CB8AC3E}">
        <p14:creationId xmlns:p14="http://schemas.microsoft.com/office/powerpoint/2010/main" val="2182835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C9E3CA-E13D-41D1-9FBE-EF4967256E02}" type="datetimeFigureOut">
              <a:rPr lang="zh-CN" altLang="en-US" smtClean="0"/>
              <a:t>2021/12/12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3961D5-7F54-4043-BAAA-550F3161ECA7}" type="slidenum">
              <a:rPr lang="zh-CN" altLang="en-US" smtClean="0"/>
              <a:t>‹#›</a:t>
            </a:fld>
            <a:endParaRPr lang="zh-CN" altLang="en-US"/>
          </a:p>
        </p:txBody>
      </p:sp>
    </p:spTree>
    <p:extLst>
      <p:ext uri="{BB962C8B-B14F-4D97-AF65-F5344CB8AC3E}">
        <p14:creationId xmlns:p14="http://schemas.microsoft.com/office/powerpoint/2010/main" val="373110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1</a:t>
            </a:fld>
            <a:endParaRPr lang="zh-CN" altLang="en-US"/>
          </a:p>
        </p:txBody>
      </p:sp>
    </p:spTree>
    <p:extLst>
      <p:ext uri="{BB962C8B-B14F-4D97-AF65-F5344CB8AC3E}">
        <p14:creationId xmlns:p14="http://schemas.microsoft.com/office/powerpoint/2010/main" val="1543798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19</a:t>
            </a:fld>
            <a:endParaRPr lang="zh-CN" altLang="en-US"/>
          </a:p>
        </p:txBody>
      </p:sp>
    </p:spTree>
    <p:extLst>
      <p:ext uri="{BB962C8B-B14F-4D97-AF65-F5344CB8AC3E}">
        <p14:creationId xmlns:p14="http://schemas.microsoft.com/office/powerpoint/2010/main" val="1010576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21</a:t>
            </a:fld>
            <a:endParaRPr lang="zh-CN" altLang="en-US"/>
          </a:p>
        </p:txBody>
      </p:sp>
    </p:spTree>
    <p:extLst>
      <p:ext uri="{BB962C8B-B14F-4D97-AF65-F5344CB8AC3E}">
        <p14:creationId xmlns:p14="http://schemas.microsoft.com/office/powerpoint/2010/main" val="2889504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3961D5-7F54-4043-BAAA-550F3161ECA7}" type="slidenum">
              <a:rPr lang="zh-CN" altLang="en-US" smtClean="0"/>
              <a:t>2</a:t>
            </a:fld>
            <a:endParaRPr lang="zh-CN" altLang="en-US"/>
          </a:p>
        </p:txBody>
      </p:sp>
    </p:spTree>
    <p:extLst>
      <p:ext uri="{BB962C8B-B14F-4D97-AF65-F5344CB8AC3E}">
        <p14:creationId xmlns:p14="http://schemas.microsoft.com/office/powerpoint/2010/main" val="270135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4</a:t>
            </a:fld>
            <a:endParaRPr lang="zh-CN" altLang="en-US"/>
          </a:p>
        </p:txBody>
      </p:sp>
    </p:spTree>
    <p:extLst>
      <p:ext uri="{BB962C8B-B14F-4D97-AF65-F5344CB8AC3E}">
        <p14:creationId xmlns:p14="http://schemas.microsoft.com/office/powerpoint/2010/main" val="2763141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5</a:t>
            </a:fld>
            <a:endParaRPr lang="zh-CN" altLang="en-US"/>
          </a:p>
        </p:txBody>
      </p:sp>
    </p:spTree>
    <p:extLst>
      <p:ext uri="{BB962C8B-B14F-4D97-AF65-F5344CB8AC3E}">
        <p14:creationId xmlns:p14="http://schemas.microsoft.com/office/powerpoint/2010/main" val="405499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6</a:t>
            </a:fld>
            <a:endParaRPr lang="zh-CN" altLang="en-US"/>
          </a:p>
        </p:txBody>
      </p:sp>
    </p:spTree>
    <p:extLst>
      <p:ext uri="{BB962C8B-B14F-4D97-AF65-F5344CB8AC3E}">
        <p14:creationId xmlns:p14="http://schemas.microsoft.com/office/powerpoint/2010/main" val="3464834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11</a:t>
            </a:fld>
            <a:endParaRPr lang="zh-CN" altLang="en-US"/>
          </a:p>
        </p:txBody>
      </p:sp>
    </p:spTree>
    <p:extLst>
      <p:ext uri="{BB962C8B-B14F-4D97-AF65-F5344CB8AC3E}">
        <p14:creationId xmlns:p14="http://schemas.microsoft.com/office/powerpoint/2010/main" val="3106644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12</a:t>
            </a:fld>
            <a:endParaRPr lang="zh-CN" altLang="en-US"/>
          </a:p>
        </p:txBody>
      </p:sp>
    </p:spTree>
    <p:extLst>
      <p:ext uri="{BB962C8B-B14F-4D97-AF65-F5344CB8AC3E}">
        <p14:creationId xmlns:p14="http://schemas.microsoft.com/office/powerpoint/2010/main" val="1773599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13</a:t>
            </a:fld>
            <a:endParaRPr lang="zh-CN" altLang="en-US"/>
          </a:p>
        </p:txBody>
      </p:sp>
    </p:spTree>
    <p:extLst>
      <p:ext uri="{BB962C8B-B14F-4D97-AF65-F5344CB8AC3E}">
        <p14:creationId xmlns:p14="http://schemas.microsoft.com/office/powerpoint/2010/main" val="2871385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14</a:t>
            </a:fld>
            <a:endParaRPr lang="zh-CN" altLang="en-US"/>
          </a:p>
        </p:txBody>
      </p:sp>
    </p:spTree>
    <p:extLst>
      <p:ext uri="{BB962C8B-B14F-4D97-AF65-F5344CB8AC3E}">
        <p14:creationId xmlns:p14="http://schemas.microsoft.com/office/powerpoint/2010/main" val="40807130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sp>
        <p:nvSpPr>
          <p:cNvPr id="3" name="TextBox 2">
            <a:extLst>
              <a:ext uri="{FF2B5EF4-FFF2-40B4-BE49-F238E27FC236}">
                <a16:creationId xmlns:a16="http://schemas.microsoft.com/office/drawing/2014/main" id="{45C6ABF3-3B93-42E6-B494-F58AA003D512}"/>
              </a:ext>
            </a:extLst>
          </p:cNvPr>
          <p:cNvSpPr txBox="1"/>
          <p:nvPr userDrawn="1"/>
        </p:nvSpPr>
        <p:spPr>
          <a:xfrm>
            <a:off x="0" y="-2627"/>
            <a:ext cx="991891" cy="369332"/>
          </a:xfrm>
          <a:prstGeom prst="rect">
            <a:avLst/>
          </a:prstGeom>
          <a:noFill/>
        </p:spPr>
        <p:txBody>
          <a:bodyPr wrap="square" rtlCol="0">
            <a:spAutoFit/>
          </a:bodyPr>
          <a:lstStyle/>
          <a:p>
            <a:r>
              <a:rPr lang="en-US">
                <a:solidFill>
                  <a:schemeClr val="accent6"/>
                </a:solidFill>
              </a:rPr>
              <a:t>EduFive</a:t>
            </a:r>
          </a:p>
        </p:txBody>
      </p:sp>
      <p:sp>
        <p:nvSpPr>
          <p:cNvPr id="4" name="TextBox 3">
            <a:extLst>
              <a:ext uri="{FF2B5EF4-FFF2-40B4-BE49-F238E27FC236}">
                <a16:creationId xmlns:a16="http://schemas.microsoft.com/office/drawing/2014/main" id="{0A8C94CC-1A3A-4F21-B764-B46152C8FE6C}"/>
              </a:ext>
            </a:extLst>
          </p:cNvPr>
          <p:cNvSpPr txBox="1"/>
          <p:nvPr userDrawn="1"/>
        </p:nvSpPr>
        <p:spPr>
          <a:xfrm>
            <a:off x="11262102" y="6488668"/>
            <a:ext cx="991891" cy="369332"/>
          </a:xfrm>
          <a:prstGeom prst="rect">
            <a:avLst/>
          </a:prstGeom>
          <a:noFill/>
        </p:spPr>
        <p:txBody>
          <a:bodyPr wrap="square" rtlCol="0">
            <a:spAutoFit/>
          </a:bodyPr>
          <a:lstStyle/>
          <a:p>
            <a:r>
              <a:rPr lang="en-US">
                <a:solidFill>
                  <a:schemeClr val="accent6"/>
                </a:solidFill>
              </a:rPr>
              <a:t>EduFive</a:t>
            </a:r>
          </a:p>
        </p:txBody>
      </p:sp>
    </p:spTree>
    <p:extLst>
      <p:ext uri="{BB962C8B-B14F-4D97-AF65-F5344CB8AC3E}">
        <p14:creationId xmlns:p14="http://schemas.microsoft.com/office/powerpoint/2010/main" val="215588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sp>
        <p:nvSpPr>
          <p:cNvPr id="3" name="TextBox 2">
            <a:extLst>
              <a:ext uri="{FF2B5EF4-FFF2-40B4-BE49-F238E27FC236}">
                <a16:creationId xmlns:a16="http://schemas.microsoft.com/office/drawing/2014/main" id="{FA581DE6-D98B-4D3E-A057-579CF3AD2A7F}"/>
              </a:ext>
            </a:extLst>
          </p:cNvPr>
          <p:cNvSpPr txBox="1"/>
          <p:nvPr userDrawn="1"/>
        </p:nvSpPr>
        <p:spPr>
          <a:xfrm>
            <a:off x="0" y="-2627"/>
            <a:ext cx="991891" cy="369332"/>
          </a:xfrm>
          <a:prstGeom prst="rect">
            <a:avLst/>
          </a:prstGeom>
          <a:noFill/>
        </p:spPr>
        <p:txBody>
          <a:bodyPr wrap="square" rtlCol="0">
            <a:spAutoFit/>
          </a:bodyPr>
          <a:lstStyle/>
          <a:p>
            <a:r>
              <a:rPr lang="en-US">
                <a:solidFill>
                  <a:schemeClr val="accent6"/>
                </a:solidFill>
              </a:rPr>
              <a:t>EduFive</a:t>
            </a:r>
          </a:p>
        </p:txBody>
      </p:sp>
      <p:sp>
        <p:nvSpPr>
          <p:cNvPr id="4" name="TextBox 3">
            <a:extLst>
              <a:ext uri="{FF2B5EF4-FFF2-40B4-BE49-F238E27FC236}">
                <a16:creationId xmlns:a16="http://schemas.microsoft.com/office/drawing/2014/main" id="{789CD2F9-D871-4DCA-8CC5-4C5823EE418D}"/>
              </a:ext>
            </a:extLst>
          </p:cNvPr>
          <p:cNvSpPr txBox="1"/>
          <p:nvPr userDrawn="1"/>
        </p:nvSpPr>
        <p:spPr>
          <a:xfrm>
            <a:off x="11262102" y="6488668"/>
            <a:ext cx="991891" cy="369332"/>
          </a:xfrm>
          <a:prstGeom prst="rect">
            <a:avLst/>
          </a:prstGeom>
          <a:noFill/>
        </p:spPr>
        <p:txBody>
          <a:bodyPr wrap="square" rtlCol="0">
            <a:spAutoFit/>
          </a:bodyPr>
          <a:lstStyle/>
          <a:p>
            <a:r>
              <a:rPr lang="en-US">
                <a:solidFill>
                  <a:schemeClr val="accent6"/>
                </a:solidFill>
              </a:rPr>
              <a:t>EduFive</a:t>
            </a:r>
          </a:p>
        </p:txBody>
      </p:sp>
    </p:spTree>
    <p:extLst>
      <p:ext uri="{BB962C8B-B14F-4D97-AF65-F5344CB8AC3E}">
        <p14:creationId xmlns:p14="http://schemas.microsoft.com/office/powerpoint/2010/main" val="308589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54708"/>
            <a:ext cx="12192000" cy="6092189"/>
          </a:xfrm>
          <a:prstGeom prst="rect">
            <a:avLst/>
          </a:prstGeom>
        </p:spPr>
      </p:pic>
      <p:sp>
        <p:nvSpPr>
          <p:cNvPr id="7" name="TextBox 6">
            <a:extLst>
              <a:ext uri="{FF2B5EF4-FFF2-40B4-BE49-F238E27FC236}">
                <a16:creationId xmlns:a16="http://schemas.microsoft.com/office/drawing/2014/main" id="{D9680EDA-C4BE-4D95-BD94-06900D63E36D}"/>
              </a:ext>
            </a:extLst>
          </p:cNvPr>
          <p:cNvSpPr txBox="1"/>
          <p:nvPr userDrawn="1"/>
        </p:nvSpPr>
        <p:spPr>
          <a:xfrm>
            <a:off x="0" y="-2627"/>
            <a:ext cx="991891" cy="369332"/>
          </a:xfrm>
          <a:prstGeom prst="rect">
            <a:avLst/>
          </a:prstGeom>
          <a:noFill/>
        </p:spPr>
        <p:txBody>
          <a:bodyPr wrap="square" rtlCol="0">
            <a:spAutoFit/>
          </a:bodyPr>
          <a:lstStyle/>
          <a:p>
            <a:r>
              <a:rPr lang="en-US">
                <a:solidFill>
                  <a:schemeClr val="accent6"/>
                </a:solidFill>
              </a:rPr>
              <a:t>EduFive</a:t>
            </a:r>
          </a:p>
        </p:txBody>
      </p:sp>
      <p:sp>
        <p:nvSpPr>
          <p:cNvPr id="13" name="TextBox 12">
            <a:extLst>
              <a:ext uri="{FF2B5EF4-FFF2-40B4-BE49-F238E27FC236}">
                <a16:creationId xmlns:a16="http://schemas.microsoft.com/office/drawing/2014/main" id="{09137983-D627-4E62-B09A-50D80D80DF9C}"/>
              </a:ext>
            </a:extLst>
          </p:cNvPr>
          <p:cNvSpPr txBox="1"/>
          <p:nvPr userDrawn="1"/>
        </p:nvSpPr>
        <p:spPr>
          <a:xfrm>
            <a:off x="11262102" y="6488668"/>
            <a:ext cx="991891" cy="369332"/>
          </a:xfrm>
          <a:prstGeom prst="rect">
            <a:avLst/>
          </a:prstGeom>
          <a:noFill/>
        </p:spPr>
        <p:txBody>
          <a:bodyPr wrap="square" rtlCol="0">
            <a:spAutoFit/>
          </a:bodyPr>
          <a:lstStyle/>
          <a:p>
            <a:r>
              <a:rPr lang="en-US">
                <a:solidFill>
                  <a:schemeClr val="accent6"/>
                </a:solidFill>
              </a:rPr>
              <a:t>EduFive</a:t>
            </a:r>
          </a:p>
        </p:txBody>
      </p:sp>
    </p:spTree>
    <p:extLst>
      <p:ext uri="{BB962C8B-B14F-4D97-AF65-F5344CB8AC3E}">
        <p14:creationId xmlns:p14="http://schemas.microsoft.com/office/powerpoint/2010/main" val="414978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28136"/>
            <a:ext cx="12192000" cy="6886136"/>
          </a:xfrm>
          <a:prstGeom prst="rect">
            <a:avLst/>
          </a:prstGeom>
        </p:spPr>
      </p:pic>
      <p:sp>
        <p:nvSpPr>
          <p:cNvPr id="4" name="TextBox 3">
            <a:extLst>
              <a:ext uri="{FF2B5EF4-FFF2-40B4-BE49-F238E27FC236}">
                <a16:creationId xmlns:a16="http://schemas.microsoft.com/office/drawing/2014/main" id="{7DB3DAB0-CD48-48B6-8BA8-1445E29CAFA0}"/>
              </a:ext>
            </a:extLst>
          </p:cNvPr>
          <p:cNvSpPr txBox="1"/>
          <p:nvPr userDrawn="1"/>
        </p:nvSpPr>
        <p:spPr>
          <a:xfrm>
            <a:off x="0" y="-2627"/>
            <a:ext cx="991891" cy="369332"/>
          </a:xfrm>
          <a:prstGeom prst="rect">
            <a:avLst/>
          </a:prstGeom>
          <a:noFill/>
        </p:spPr>
        <p:txBody>
          <a:bodyPr wrap="square" rtlCol="0">
            <a:spAutoFit/>
          </a:bodyPr>
          <a:lstStyle/>
          <a:p>
            <a:r>
              <a:rPr lang="en-US">
                <a:solidFill>
                  <a:schemeClr val="accent6"/>
                </a:solidFill>
              </a:rPr>
              <a:t>EduFive</a:t>
            </a:r>
          </a:p>
        </p:txBody>
      </p:sp>
      <p:sp>
        <p:nvSpPr>
          <p:cNvPr id="5" name="TextBox 4">
            <a:extLst>
              <a:ext uri="{FF2B5EF4-FFF2-40B4-BE49-F238E27FC236}">
                <a16:creationId xmlns:a16="http://schemas.microsoft.com/office/drawing/2014/main" id="{F7586A2E-22FB-4A90-8B2C-D29099DF34BD}"/>
              </a:ext>
            </a:extLst>
          </p:cNvPr>
          <p:cNvSpPr txBox="1"/>
          <p:nvPr userDrawn="1"/>
        </p:nvSpPr>
        <p:spPr>
          <a:xfrm>
            <a:off x="11262102" y="6488668"/>
            <a:ext cx="991891" cy="369332"/>
          </a:xfrm>
          <a:prstGeom prst="rect">
            <a:avLst/>
          </a:prstGeom>
          <a:noFill/>
        </p:spPr>
        <p:txBody>
          <a:bodyPr wrap="square" rtlCol="0">
            <a:spAutoFit/>
          </a:bodyPr>
          <a:lstStyle/>
          <a:p>
            <a:r>
              <a:rPr lang="en-US">
                <a:solidFill>
                  <a:schemeClr val="accent6"/>
                </a:solidFill>
              </a:rPr>
              <a:t>EduFive</a:t>
            </a:r>
          </a:p>
        </p:txBody>
      </p:sp>
    </p:spTree>
    <p:extLst>
      <p:ext uri="{BB962C8B-B14F-4D97-AF65-F5344CB8AC3E}">
        <p14:creationId xmlns:p14="http://schemas.microsoft.com/office/powerpoint/2010/main" val="20414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43735" b="85449" l="3448" r="93481">
                        <a14:foregroundMark x1="47629" y1="72231" x2="47629" y2="72231"/>
                        <a14:foregroundMark x1="36853" y1="68876" x2="36853" y2="68876"/>
                        <a14:foregroundMark x1="41864" y1="69159" x2="41864" y2="69159"/>
                        <a14:foregroundMark x1="66433" y1="79830" x2="66433" y2="79830"/>
                        <a14:foregroundMark x1="52101" y1="85449" x2="52101" y2="85449"/>
                      </a14:backgroundRemoval>
                    </a14:imgEffect>
                  </a14:imgLayer>
                </a14:imgProps>
              </a:ext>
              <a:ext uri="{28A0092B-C50C-407E-A947-70E740481C1C}">
                <a14:useLocalDpi xmlns:a14="http://schemas.microsoft.com/office/drawing/2010/main" val="0"/>
              </a:ext>
            </a:extLst>
          </a:blip>
          <a:srcRect l="11842" t="57044" r="17500" b="29240"/>
          <a:stretch/>
        </p:blipFill>
        <p:spPr>
          <a:xfrm>
            <a:off x="0" y="0"/>
            <a:ext cx="12191999" cy="6866021"/>
          </a:xfrm>
          <a:prstGeom prst="rect">
            <a:avLst/>
          </a:prstGeom>
        </p:spPr>
      </p:pic>
      <p:sp>
        <p:nvSpPr>
          <p:cNvPr id="4" name="TextBox 3">
            <a:extLst>
              <a:ext uri="{FF2B5EF4-FFF2-40B4-BE49-F238E27FC236}">
                <a16:creationId xmlns:a16="http://schemas.microsoft.com/office/drawing/2014/main" id="{BF117C90-7398-46EA-AB4E-AED3419CCDC5}"/>
              </a:ext>
            </a:extLst>
          </p:cNvPr>
          <p:cNvSpPr txBox="1"/>
          <p:nvPr userDrawn="1"/>
        </p:nvSpPr>
        <p:spPr>
          <a:xfrm>
            <a:off x="0" y="-2627"/>
            <a:ext cx="991891" cy="369332"/>
          </a:xfrm>
          <a:prstGeom prst="rect">
            <a:avLst/>
          </a:prstGeom>
          <a:noFill/>
        </p:spPr>
        <p:txBody>
          <a:bodyPr wrap="square" rtlCol="0">
            <a:spAutoFit/>
          </a:bodyPr>
          <a:lstStyle/>
          <a:p>
            <a:r>
              <a:rPr lang="en-US">
                <a:solidFill>
                  <a:schemeClr val="accent6"/>
                </a:solidFill>
              </a:rPr>
              <a:t>EduFive</a:t>
            </a:r>
          </a:p>
        </p:txBody>
      </p:sp>
      <p:sp>
        <p:nvSpPr>
          <p:cNvPr id="5" name="TextBox 4">
            <a:extLst>
              <a:ext uri="{FF2B5EF4-FFF2-40B4-BE49-F238E27FC236}">
                <a16:creationId xmlns:a16="http://schemas.microsoft.com/office/drawing/2014/main" id="{F878B1F7-C349-467E-A127-F55E68B62998}"/>
              </a:ext>
            </a:extLst>
          </p:cNvPr>
          <p:cNvSpPr txBox="1"/>
          <p:nvPr userDrawn="1"/>
        </p:nvSpPr>
        <p:spPr>
          <a:xfrm>
            <a:off x="11262102" y="6488668"/>
            <a:ext cx="991891" cy="369332"/>
          </a:xfrm>
          <a:prstGeom prst="rect">
            <a:avLst/>
          </a:prstGeom>
          <a:noFill/>
        </p:spPr>
        <p:txBody>
          <a:bodyPr wrap="square" rtlCol="0">
            <a:spAutoFit/>
          </a:bodyPr>
          <a:lstStyle/>
          <a:p>
            <a:r>
              <a:rPr lang="en-US">
                <a:solidFill>
                  <a:schemeClr val="accent6"/>
                </a:solidFill>
              </a:rPr>
              <a:t>EduFive</a:t>
            </a:r>
          </a:p>
        </p:txBody>
      </p:sp>
    </p:spTree>
    <p:extLst>
      <p:ext uri="{BB962C8B-B14F-4D97-AF65-F5344CB8AC3E}">
        <p14:creationId xmlns:p14="http://schemas.microsoft.com/office/powerpoint/2010/main" val="243326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
        <p:nvSpPr>
          <p:cNvPr id="3" name="TextBox 2">
            <a:extLst>
              <a:ext uri="{FF2B5EF4-FFF2-40B4-BE49-F238E27FC236}">
                <a16:creationId xmlns:a16="http://schemas.microsoft.com/office/drawing/2014/main" id="{E45C6018-B221-43EB-B095-FD015EF59D0D}"/>
              </a:ext>
            </a:extLst>
          </p:cNvPr>
          <p:cNvSpPr txBox="1"/>
          <p:nvPr userDrawn="1"/>
        </p:nvSpPr>
        <p:spPr>
          <a:xfrm>
            <a:off x="0" y="-2627"/>
            <a:ext cx="991891" cy="369332"/>
          </a:xfrm>
          <a:prstGeom prst="rect">
            <a:avLst/>
          </a:prstGeom>
          <a:noFill/>
        </p:spPr>
        <p:txBody>
          <a:bodyPr wrap="square" rtlCol="0">
            <a:spAutoFit/>
          </a:bodyPr>
          <a:lstStyle/>
          <a:p>
            <a:r>
              <a:rPr lang="en-US">
                <a:solidFill>
                  <a:schemeClr val="accent6"/>
                </a:solidFill>
              </a:rPr>
              <a:t>EduFive</a:t>
            </a:r>
          </a:p>
        </p:txBody>
      </p:sp>
      <p:sp>
        <p:nvSpPr>
          <p:cNvPr id="4" name="TextBox 3">
            <a:extLst>
              <a:ext uri="{FF2B5EF4-FFF2-40B4-BE49-F238E27FC236}">
                <a16:creationId xmlns:a16="http://schemas.microsoft.com/office/drawing/2014/main" id="{B6BD6914-A096-4C77-BD6D-F6434BA3FE01}"/>
              </a:ext>
            </a:extLst>
          </p:cNvPr>
          <p:cNvSpPr txBox="1"/>
          <p:nvPr userDrawn="1"/>
        </p:nvSpPr>
        <p:spPr>
          <a:xfrm>
            <a:off x="11262102" y="6488668"/>
            <a:ext cx="991891" cy="369332"/>
          </a:xfrm>
          <a:prstGeom prst="rect">
            <a:avLst/>
          </a:prstGeom>
          <a:noFill/>
        </p:spPr>
        <p:txBody>
          <a:bodyPr wrap="square" rtlCol="0">
            <a:spAutoFit/>
          </a:bodyPr>
          <a:lstStyle/>
          <a:p>
            <a:r>
              <a:rPr lang="en-US">
                <a:solidFill>
                  <a:schemeClr val="accent6"/>
                </a:solidFill>
              </a:rPr>
              <a:t>EduFive</a:t>
            </a:r>
          </a:p>
        </p:txBody>
      </p:sp>
    </p:spTree>
    <p:extLst>
      <p:ext uri="{BB962C8B-B14F-4D97-AF65-F5344CB8AC3E}">
        <p14:creationId xmlns:p14="http://schemas.microsoft.com/office/powerpoint/2010/main" val="104717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6014350" y="1062319"/>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
        <p:nvSpPr>
          <p:cNvPr id="6" name="TextBox 5">
            <a:extLst>
              <a:ext uri="{FF2B5EF4-FFF2-40B4-BE49-F238E27FC236}">
                <a16:creationId xmlns:a16="http://schemas.microsoft.com/office/drawing/2014/main" id="{EC920DB5-3B9D-4B64-8DDB-AFF0A9128EBF}"/>
              </a:ext>
            </a:extLst>
          </p:cNvPr>
          <p:cNvSpPr txBox="1"/>
          <p:nvPr userDrawn="1"/>
        </p:nvSpPr>
        <p:spPr>
          <a:xfrm>
            <a:off x="0" y="-2627"/>
            <a:ext cx="991891" cy="369332"/>
          </a:xfrm>
          <a:prstGeom prst="rect">
            <a:avLst/>
          </a:prstGeom>
          <a:noFill/>
        </p:spPr>
        <p:txBody>
          <a:bodyPr wrap="square" rtlCol="0">
            <a:spAutoFit/>
          </a:bodyPr>
          <a:lstStyle/>
          <a:p>
            <a:r>
              <a:rPr lang="en-US">
                <a:solidFill>
                  <a:schemeClr val="accent6"/>
                </a:solidFill>
              </a:rPr>
              <a:t>EduFive</a:t>
            </a:r>
          </a:p>
        </p:txBody>
      </p:sp>
      <p:sp>
        <p:nvSpPr>
          <p:cNvPr id="7" name="TextBox 6">
            <a:extLst>
              <a:ext uri="{FF2B5EF4-FFF2-40B4-BE49-F238E27FC236}">
                <a16:creationId xmlns:a16="http://schemas.microsoft.com/office/drawing/2014/main" id="{D4182FEA-83CF-4CF6-BC19-9952BC2DE1A2}"/>
              </a:ext>
            </a:extLst>
          </p:cNvPr>
          <p:cNvSpPr txBox="1"/>
          <p:nvPr userDrawn="1"/>
        </p:nvSpPr>
        <p:spPr>
          <a:xfrm>
            <a:off x="11262102" y="6488668"/>
            <a:ext cx="991891" cy="369332"/>
          </a:xfrm>
          <a:prstGeom prst="rect">
            <a:avLst/>
          </a:prstGeom>
          <a:noFill/>
        </p:spPr>
        <p:txBody>
          <a:bodyPr wrap="square" rtlCol="0">
            <a:spAutoFit/>
          </a:bodyPr>
          <a:lstStyle/>
          <a:p>
            <a:r>
              <a:rPr lang="en-US">
                <a:solidFill>
                  <a:schemeClr val="accent6"/>
                </a:solidFill>
              </a:rPr>
              <a:t>EduFive</a:t>
            </a:r>
          </a:p>
        </p:txBody>
      </p:sp>
    </p:spTree>
    <p:extLst>
      <p:ext uri="{BB962C8B-B14F-4D97-AF65-F5344CB8AC3E}">
        <p14:creationId xmlns:p14="http://schemas.microsoft.com/office/powerpoint/2010/main" val="150920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sp>
        <p:nvSpPr>
          <p:cNvPr id="3" name="TextBox 2">
            <a:extLst>
              <a:ext uri="{FF2B5EF4-FFF2-40B4-BE49-F238E27FC236}">
                <a16:creationId xmlns:a16="http://schemas.microsoft.com/office/drawing/2014/main" id="{B16FEA90-2216-4B5B-97DA-A0402F8890AC}"/>
              </a:ext>
            </a:extLst>
          </p:cNvPr>
          <p:cNvSpPr txBox="1"/>
          <p:nvPr userDrawn="1"/>
        </p:nvSpPr>
        <p:spPr>
          <a:xfrm>
            <a:off x="0" y="-2627"/>
            <a:ext cx="991891" cy="369332"/>
          </a:xfrm>
          <a:prstGeom prst="rect">
            <a:avLst/>
          </a:prstGeom>
          <a:noFill/>
        </p:spPr>
        <p:txBody>
          <a:bodyPr wrap="square" rtlCol="0">
            <a:spAutoFit/>
          </a:bodyPr>
          <a:lstStyle/>
          <a:p>
            <a:r>
              <a:rPr lang="en-US">
                <a:solidFill>
                  <a:schemeClr val="accent6"/>
                </a:solidFill>
              </a:rPr>
              <a:t>EduFive</a:t>
            </a:r>
          </a:p>
        </p:txBody>
      </p:sp>
      <p:sp>
        <p:nvSpPr>
          <p:cNvPr id="4" name="TextBox 3">
            <a:extLst>
              <a:ext uri="{FF2B5EF4-FFF2-40B4-BE49-F238E27FC236}">
                <a16:creationId xmlns:a16="http://schemas.microsoft.com/office/drawing/2014/main" id="{90840E90-EB2F-4A33-BB58-8F7CD46AF491}"/>
              </a:ext>
            </a:extLst>
          </p:cNvPr>
          <p:cNvSpPr txBox="1"/>
          <p:nvPr userDrawn="1"/>
        </p:nvSpPr>
        <p:spPr>
          <a:xfrm>
            <a:off x="11262102" y="6488668"/>
            <a:ext cx="991891" cy="369332"/>
          </a:xfrm>
          <a:prstGeom prst="rect">
            <a:avLst/>
          </a:prstGeom>
          <a:noFill/>
        </p:spPr>
        <p:txBody>
          <a:bodyPr wrap="square" rtlCol="0">
            <a:spAutoFit/>
          </a:bodyPr>
          <a:lstStyle/>
          <a:p>
            <a:r>
              <a:rPr lang="en-US">
                <a:solidFill>
                  <a:schemeClr val="accent6"/>
                </a:solidFill>
              </a:rPr>
              <a:t>EduFive</a:t>
            </a:r>
          </a:p>
        </p:txBody>
      </p:sp>
    </p:spTree>
    <p:extLst>
      <p:ext uri="{BB962C8B-B14F-4D97-AF65-F5344CB8AC3E}">
        <p14:creationId xmlns:p14="http://schemas.microsoft.com/office/powerpoint/2010/main" val="375557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0" name="TextBox 9">
            <a:extLst>
              <a:ext uri="{FF2B5EF4-FFF2-40B4-BE49-F238E27FC236}">
                <a16:creationId xmlns:a16="http://schemas.microsoft.com/office/drawing/2014/main" id="{A6069461-47CA-428E-801A-C8219C0A7A15}"/>
              </a:ext>
            </a:extLst>
          </p:cNvPr>
          <p:cNvSpPr txBox="1"/>
          <p:nvPr userDrawn="1"/>
        </p:nvSpPr>
        <p:spPr>
          <a:xfrm>
            <a:off x="0" y="-2627"/>
            <a:ext cx="991891" cy="369332"/>
          </a:xfrm>
          <a:prstGeom prst="rect">
            <a:avLst/>
          </a:prstGeom>
          <a:noFill/>
        </p:spPr>
        <p:txBody>
          <a:bodyPr wrap="square" rtlCol="0">
            <a:spAutoFit/>
          </a:bodyPr>
          <a:lstStyle/>
          <a:p>
            <a:r>
              <a:rPr lang="en-US">
                <a:solidFill>
                  <a:schemeClr val="accent6"/>
                </a:solidFill>
              </a:rPr>
              <a:t>EduFive</a:t>
            </a:r>
          </a:p>
        </p:txBody>
      </p:sp>
      <p:sp>
        <p:nvSpPr>
          <p:cNvPr id="11" name="TextBox 10">
            <a:extLst>
              <a:ext uri="{FF2B5EF4-FFF2-40B4-BE49-F238E27FC236}">
                <a16:creationId xmlns:a16="http://schemas.microsoft.com/office/drawing/2014/main" id="{1A5B369B-87AA-44FA-AD6B-5D668222A6AB}"/>
              </a:ext>
            </a:extLst>
          </p:cNvPr>
          <p:cNvSpPr txBox="1"/>
          <p:nvPr userDrawn="1"/>
        </p:nvSpPr>
        <p:spPr>
          <a:xfrm>
            <a:off x="11262102" y="6488668"/>
            <a:ext cx="991891" cy="369332"/>
          </a:xfrm>
          <a:prstGeom prst="rect">
            <a:avLst/>
          </a:prstGeom>
          <a:noFill/>
        </p:spPr>
        <p:txBody>
          <a:bodyPr wrap="square" rtlCol="0">
            <a:spAutoFit/>
          </a:bodyPr>
          <a:lstStyle/>
          <a:p>
            <a:r>
              <a:rPr lang="en-US">
                <a:solidFill>
                  <a:schemeClr val="accent6"/>
                </a:solidFill>
              </a:rPr>
              <a:t>EduFive</a:t>
            </a:r>
          </a:p>
        </p:txBody>
      </p:sp>
    </p:spTree>
    <p:extLst>
      <p:ext uri="{BB962C8B-B14F-4D97-AF65-F5344CB8AC3E}">
        <p14:creationId xmlns:p14="http://schemas.microsoft.com/office/powerpoint/2010/main" val="47664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7" name="TextBox 6">
            <a:extLst>
              <a:ext uri="{FF2B5EF4-FFF2-40B4-BE49-F238E27FC236}">
                <a16:creationId xmlns:a16="http://schemas.microsoft.com/office/drawing/2014/main" id="{4E88A0DB-F993-416F-A947-E29DFC6D881F}"/>
              </a:ext>
            </a:extLst>
          </p:cNvPr>
          <p:cNvSpPr txBox="1"/>
          <p:nvPr userDrawn="1"/>
        </p:nvSpPr>
        <p:spPr>
          <a:xfrm>
            <a:off x="0" y="-2627"/>
            <a:ext cx="991891" cy="369332"/>
          </a:xfrm>
          <a:prstGeom prst="rect">
            <a:avLst/>
          </a:prstGeom>
          <a:noFill/>
        </p:spPr>
        <p:txBody>
          <a:bodyPr wrap="square" rtlCol="0">
            <a:spAutoFit/>
          </a:bodyPr>
          <a:lstStyle/>
          <a:p>
            <a:r>
              <a:rPr lang="en-US">
                <a:solidFill>
                  <a:schemeClr val="accent6"/>
                </a:solidFill>
              </a:rPr>
              <a:t>EduFive</a:t>
            </a:r>
          </a:p>
        </p:txBody>
      </p:sp>
      <p:sp>
        <p:nvSpPr>
          <p:cNvPr id="8" name="TextBox 7">
            <a:extLst>
              <a:ext uri="{FF2B5EF4-FFF2-40B4-BE49-F238E27FC236}">
                <a16:creationId xmlns:a16="http://schemas.microsoft.com/office/drawing/2014/main" id="{BFCFD3B8-DAB0-443E-AF2B-19388A0F29AD}"/>
              </a:ext>
            </a:extLst>
          </p:cNvPr>
          <p:cNvSpPr txBox="1"/>
          <p:nvPr userDrawn="1"/>
        </p:nvSpPr>
        <p:spPr>
          <a:xfrm>
            <a:off x="11262102" y="6488668"/>
            <a:ext cx="991891" cy="369332"/>
          </a:xfrm>
          <a:prstGeom prst="rect">
            <a:avLst/>
          </a:prstGeom>
          <a:noFill/>
        </p:spPr>
        <p:txBody>
          <a:bodyPr wrap="square" rtlCol="0">
            <a:spAutoFit/>
          </a:bodyPr>
          <a:lstStyle/>
          <a:p>
            <a:r>
              <a:rPr lang="en-US">
                <a:solidFill>
                  <a:schemeClr val="accent6"/>
                </a:solidFill>
              </a:rPr>
              <a:t>EduFive</a:t>
            </a:r>
          </a:p>
        </p:txBody>
      </p:sp>
      <p:sp>
        <p:nvSpPr>
          <p:cNvPr id="9" name="TextBox 8">
            <a:extLst>
              <a:ext uri="{FF2B5EF4-FFF2-40B4-BE49-F238E27FC236}">
                <a16:creationId xmlns:a16="http://schemas.microsoft.com/office/drawing/2014/main" id="{2CF2D7AE-EB3A-4868-871F-80F0A71005D6}"/>
              </a:ext>
            </a:extLst>
          </p:cNvPr>
          <p:cNvSpPr txBox="1"/>
          <p:nvPr userDrawn="1"/>
        </p:nvSpPr>
        <p:spPr>
          <a:xfrm>
            <a:off x="152400" y="149773"/>
            <a:ext cx="991891" cy="369332"/>
          </a:xfrm>
          <a:prstGeom prst="rect">
            <a:avLst/>
          </a:prstGeom>
          <a:noFill/>
        </p:spPr>
        <p:txBody>
          <a:bodyPr wrap="square" rtlCol="0">
            <a:spAutoFit/>
          </a:bodyPr>
          <a:lstStyle/>
          <a:p>
            <a:r>
              <a:rPr lang="en-US">
                <a:solidFill>
                  <a:schemeClr val="accent6"/>
                </a:solidFill>
              </a:rPr>
              <a:t>EduFive</a:t>
            </a:r>
          </a:p>
        </p:txBody>
      </p:sp>
      <p:sp>
        <p:nvSpPr>
          <p:cNvPr id="10" name="TextBox 9">
            <a:extLst>
              <a:ext uri="{FF2B5EF4-FFF2-40B4-BE49-F238E27FC236}">
                <a16:creationId xmlns:a16="http://schemas.microsoft.com/office/drawing/2014/main" id="{093F13AA-A6A7-4616-B4ED-D0BDA0FA1081}"/>
              </a:ext>
            </a:extLst>
          </p:cNvPr>
          <p:cNvSpPr txBox="1"/>
          <p:nvPr userDrawn="1"/>
        </p:nvSpPr>
        <p:spPr>
          <a:xfrm>
            <a:off x="11414502" y="6641068"/>
            <a:ext cx="991891" cy="369332"/>
          </a:xfrm>
          <a:prstGeom prst="rect">
            <a:avLst/>
          </a:prstGeom>
          <a:noFill/>
        </p:spPr>
        <p:txBody>
          <a:bodyPr wrap="square" rtlCol="0">
            <a:spAutoFit/>
          </a:bodyPr>
          <a:lstStyle/>
          <a:p>
            <a:r>
              <a:rPr lang="en-US">
                <a:solidFill>
                  <a:schemeClr val="accent6"/>
                </a:solidFill>
              </a:rPr>
              <a:t>EduFive</a:t>
            </a:r>
          </a:p>
        </p:txBody>
      </p:sp>
    </p:spTree>
    <p:extLst>
      <p:ext uri="{BB962C8B-B14F-4D97-AF65-F5344CB8AC3E}">
        <p14:creationId xmlns:p14="http://schemas.microsoft.com/office/powerpoint/2010/main" val="29711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13729"/>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 name="TextBox 5">
            <a:extLst>
              <a:ext uri="{FF2B5EF4-FFF2-40B4-BE49-F238E27FC236}">
                <a16:creationId xmlns:a16="http://schemas.microsoft.com/office/drawing/2014/main" id="{16B8CA7A-0FA0-4B39-85BC-16095B66F9D0}"/>
              </a:ext>
            </a:extLst>
          </p:cNvPr>
          <p:cNvSpPr txBox="1"/>
          <p:nvPr userDrawn="1"/>
        </p:nvSpPr>
        <p:spPr>
          <a:xfrm>
            <a:off x="0" y="-2627"/>
            <a:ext cx="991891" cy="369332"/>
          </a:xfrm>
          <a:prstGeom prst="rect">
            <a:avLst/>
          </a:prstGeom>
          <a:noFill/>
        </p:spPr>
        <p:txBody>
          <a:bodyPr wrap="square" rtlCol="0">
            <a:spAutoFit/>
          </a:bodyPr>
          <a:lstStyle/>
          <a:p>
            <a:r>
              <a:rPr lang="en-US">
                <a:solidFill>
                  <a:schemeClr val="accent6"/>
                </a:solidFill>
              </a:rPr>
              <a:t>EduFive</a:t>
            </a:r>
          </a:p>
        </p:txBody>
      </p:sp>
      <p:sp>
        <p:nvSpPr>
          <p:cNvPr id="9" name="TextBox 8">
            <a:extLst>
              <a:ext uri="{FF2B5EF4-FFF2-40B4-BE49-F238E27FC236}">
                <a16:creationId xmlns:a16="http://schemas.microsoft.com/office/drawing/2014/main" id="{6678190F-6DAB-48C9-801F-7C44593A9353}"/>
              </a:ext>
            </a:extLst>
          </p:cNvPr>
          <p:cNvSpPr txBox="1"/>
          <p:nvPr userDrawn="1"/>
        </p:nvSpPr>
        <p:spPr>
          <a:xfrm>
            <a:off x="11262102" y="6488668"/>
            <a:ext cx="991891" cy="369332"/>
          </a:xfrm>
          <a:prstGeom prst="rect">
            <a:avLst/>
          </a:prstGeom>
          <a:noFill/>
        </p:spPr>
        <p:txBody>
          <a:bodyPr wrap="square" rtlCol="0">
            <a:spAutoFit/>
          </a:bodyPr>
          <a:lstStyle/>
          <a:p>
            <a:r>
              <a:rPr lang="en-US">
                <a:solidFill>
                  <a:schemeClr val="accent6"/>
                </a:solidFill>
              </a:rPr>
              <a:t>EduFive</a:t>
            </a:r>
          </a:p>
        </p:txBody>
      </p:sp>
    </p:spTree>
    <p:extLst>
      <p:ext uri="{BB962C8B-B14F-4D97-AF65-F5344CB8AC3E}">
        <p14:creationId xmlns:p14="http://schemas.microsoft.com/office/powerpoint/2010/main" val="287139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sp>
        <p:nvSpPr>
          <p:cNvPr id="3" name="TextBox 2">
            <a:extLst>
              <a:ext uri="{FF2B5EF4-FFF2-40B4-BE49-F238E27FC236}">
                <a16:creationId xmlns:a16="http://schemas.microsoft.com/office/drawing/2014/main" id="{53668726-18F1-4CC9-AC16-A1196425C0C7}"/>
              </a:ext>
            </a:extLst>
          </p:cNvPr>
          <p:cNvSpPr txBox="1"/>
          <p:nvPr userDrawn="1"/>
        </p:nvSpPr>
        <p:spPr>
          <a:xfrm>
            <a:off x="0" y="-2627"/>
            <a:ext cx="991891" cy="369332"/>
          </a:xfrm>
          <a:prstGeom prst="rect">
            <a:avLst/>
          </a:prstGeom>
          <a:noFill/>
        </p:spPr>
        <p:txBody>
          <a:bodyPr wrap="square" rtlCol="0">
            <a:spAutoFit/>
          </a:bodyPr>
          <a:lstStyle/>
          <a:p>
            <a:r>
              <a:rPr lang="en-US">
                <a:solidFill>
                  <a:schemeClr val="accent6"/>
                </a:solidFill>
              </a:rPr>
              <a:t>EduFive</a:t>
            </a:r>
          </a:p>
        </p:txBody>
      </p:sp>
      <p:sp>
        <p:nvSpPr>
          <p:cNvPr id="4" name="TextBox 3">
            <a:extLst>
              <a:ext uri="{FF2B5EF4-FFF2-40B4-BE49-F238E27FC236}">
                <a16:creationId xmlns:a16="http://schemas.microsoft.com/office/drawing/2014/main" id="{1AACC1E3-B198-4D3A-8B09-D25E16BFD737}"/>
              </a:ext>
            </a:extLst>
          </p:cNvPr>
          <p:cNvSpPr txBox="1"/>
          <p:nvPr userDrawn="1"/>
        </p:nvSpPr>
        <p:spPr>
          <a:xfrm>
            <a:off x="11262102" y="6488668"/>
            <a:ext cx="991891" cy="369332"/>
          </a:xfrm>
          <a:prstGeom prst="rect">
            <a:avLst/>
          </a:prstGeom>
          <a:noFill/>
        </p:spPr>
        <p:txBody>
          <a:bodyPr wrap="square" rtlCol="0">
            <a:spAutoFit/>
          </a:bodyPr>
          <a:lstStyle/>
          <a:p>
            <a:r>
              <a:rPr lang="en-US">
                <a:solidFill>
                  <a:schemeClr val="accent6"/>
                </a:solidFill>
              </a:rPr>
              <a:t>EduFive</a:t>
            </a:r>
          </a:p>
        </p:txBody>
      </p:sp>
    </p:spTree>
    <p:extLst>
      <p:ext uri="{BB962C8B-B14F-4D97-AF65-F5344CB8AC3E}">
        <p14:creationId xmlns:p14="http://schemas.microsoft.com/office/powerpoint/2010/main" val="50793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sp>
        <p:nvSpPr>
          <p:cNvPr id="3" name="TextBox 2">
            <a:extLst>
              <a:ext uri="{FF2B5EF4-FFF2-40B4-BE49-F238E27FC236}">
                <a16:creationId xmlns:a16="http://schemas.microsoft.com/office/drawing/2014/main" id="{1936DEE9-7C5B-4F03-9B12-954750D96165}"/>
              </a:ext>
            </a:extLst>
          </p:cNvPr>
          <p:cNvSpPr txBox="1"/>
          <p:nvPr userDrawn="1"/>
        </p:nvSpPr>
        <p:spPr>
          <a:xfrm>
            <a:off x="0" y="-2627"/>
            <a:ext cx="991891" cy="369332"/>
          </a:xfrm>
          <a:prstGeom prst="rect">
            <a:avLst/>
          </a:prstGeom>
          <a:noFill/>
        </p:spPr>
        <p:txBody>
          <a:bodyPr wrap="square" rtlCol="0">
            <a:spAutoFit/>
          </a:bodyPr>
          <a:lstStyle/>
          <a:p>
            <a:r>
              <a:rPr lang="en-US">
                <a:solidFill>
                  <a:schemeClr val="accent6"/>
                </a:solidFill>
              </a:rPr>
              <a:t>EduFive</a:t>
            </a:r>
          </a:p>
        </p:txBody>
      </p:sp>
      <p:sp>
        <p:nvSpPr>
          <p:cNvPr id="4" name="TextBox 3">
            <a:extLst>
              <a:ext uri="{FF2B5EF4-FFF2-40B4-BE49-F238E27FC236}">
                <a16:creationId xmlns:a16="http://schemas.microsoft.com/office/drawing/2014/main" id="{98586E2C-376A-4853-9EA4-1B409BFA4D47}"/>
              </a:ext>
            </a:extLst>
          </p:cNvPr>
          <p:cNvSpPr txBox="1"/>
          <p:nvPr userDrawn="1"/>
        </p:nvSpPr>
        <p:spPr>
          <a:xfrm>
            <a:off x="11262102" y="6488668"/>
            <a:ext cx="991891" cy="369332"/>
          </a:xfrm>
          <a:prstGeom prst="rect">
            <a:avLst/>
          </a:prstGeom>
          <a:noFill/>
        </p:spPr>
        <p:txBody>
          <a:bodyPr wrap="square" rtlCol="0">
            <a:spAutoFit/>
          </a:bodyPr>
          <a:lstStyle/>
          <a:p>
            <a:r>
              <a:rPr lang="en-US">
                <a:solidFill>
                  <a:schemeClr val="accent6"/>
                </a:solidFill>
              </a:rPr>
              <a:t>EduFive</a:t>
            </a:r>
          </a:p>
        </p:txBody>
      </p:sp>
    </p:spTree>
    <p:extLst>
      <p:ext uri="{BB962C8B-B14F-4D97-AF65-F5344CB8AC3E}">
        <p14:creationId xmlns:p14="http://schemas.microsoft.com/office/powerpoint/2010/main" val="407279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E0D8B2B-783F-4FCB-BD30-0C092ECF4F70}"/>
              </a:ext>
            </a:extLst>
          </p:cNvPr>
          <p:cNvSpPr>
            <a:spLocks noChangeAspect="1"/>
          </p:cNvSpPr>
          <p:nvPr userDrawn="1">
            <p:custDataLst>
              <p:tags r:id="rId15"/>
            </p:custDataLst>
          </p:nvPr>
        </p:nvSpPr>
        <p:spPr>
          <a:xfrm>
            <a:off x="-3125499" y="-1316523"/>
            <a:ext cx="1068550" cy="1068550"/>
          </a:xfrm>
          <a:prstGeom prst="ellipse">
            <a:avLst/>
          </a:prstGeom>
          <a:blipFill dpi="0" rotWithShape="0">
            <a:blip r:embed="rId17"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F0914E78-5DF0-4281-A78F-900DC37A12AA}"/>
              </a:ext>
            </a:extLst>
          </p:cNvPr>
          <p:cNvSpPr>
            <a:spLocks noChangeAspect="1"/>
          </p:cNvSpPr>
          <p:nvPr userDrawn="1">
            <p:custDataLst>
              <p:tags r:id="rId16"/>
            </p:custDataLst>
          </p:nvPr>
        </p:nvSpPr>
        <p:spPr>
          <a:xfrm>
            <a:off x="14493491" y="6724515"/>
            <a:ext cx="1068550" cy="1068550"/>
          </a:xfrm>
          <a:prstGeom prst="ellipse">
            <a:avLst/>
          </a:prstGeom>
          <a:blipFill dpi="0" rotWithShape="0">
            <a:blip r:embed="rId17"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D7B2E2E-F125-42CE-B35D-F38A7F20A980}"/>
              </a:ext>
            </a:extLst>
          </p:cNvPr>
          <p:cNvSpPr txBox="1"/>
          <p:nvPr userDrawn="1"/>
        </p:nvSpPr>
        <p:spPr>
          <a:xfrm>
            <a:off x="0" y="-2627"/>
            <a:ext cx="991891" cy="369332"/>
          </a:xfrm>
          <a:prstGeom prst="rect">
            <a:avLst/>
          </a:prstGeom>
          <a:noFill/>
        </p:spPr>
        <p:txBody>
          <a:bodyPr wrap="square" rtlCol="0">
            <a:spAutoFit/>
          </a:bodyPr>
          <a:lstStyle/>
          <a:p>
            <a:r>
              <a:rPr lang="en-US">
                <a:solidFill>
                  <a:schemeClr val="accent6"/>
                </a:solidFill>
              </a:rPr>
              <a:t>EduFive</a:t>
            </a:r>
          </a:p>
        </p:txBody>
      </p:sp>
      <p:sp>
        <p:nvSpPr>
          <p:cNvPr id="5" name="TextBox 4">
            <a:extLst>
              <a:ext uri="{FF2B5EF4-FFF2-40B4-BE49-F238E27FC236}">
                <a16:creationId xmlns:a16="http://schemas.microsoft.com/office/drawing/2014/main" id="{B707168C-35DC-4CF9-B75B-7C12083B675A}"/>
              </a:ext>
            </a:extLst>
          </p:cNvPr>
          <p:cNvSpPr txBox="1"/>
          <p:nvPr userDrawn="1"/>
        </p:nvSpPr>
        <p:spPr>
          <a:xfrm>
            <a:off x="11262102" y="6488668"/>
            <a:ext cx="991891" cy="369332"/>
          </a:xfrm>
          <a:prstGeom prst="rect">
            <a:avLst/>
          </a:prstGeom>
          <a:noFill/>
        </p:spPr>
        <p:txBody>
          <a:bodyPr wrap="square" rtlCol="0">
            <a:spAutoFit/>
          </a:bodyPr>
          <a:lstStyle/>
          <a:p>
            <a:r>
              <a:rPr lang="en-US">
                <a:solidFill>
                  <a:schemeClr val="accent6"/>
                </a:solidFill>
              </a:rPr>
              <a:t>EduFive</a:t>
            </a:r>
          </a:p>
        </p:txBody>
      </p:sp>
    </p:spTree>
    <p:extLst>
      <p:ext uri="{BB962C8B-B14F-4D97-AF65-F5344CB8AC3E}">
        <p14:creationId xmlns:p14="http://schemas.microsoft.com/office/powerpoint/2010/main" val="1046923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60" r:id="rId4"/>
    <p:sldLayoutId id="2147483654" r:id="rId5"/>
    <p:sldLayoutId id="2147483661" r:id="rId6"/>
    <p:sldLayoutId id="2147483662" r:id="rId7"/>
    <p:sldLayoutId id="2147483655" r:id="rId8"/>
    <p:sldLayoutId id="2147483664" r:id="rId9"/>
    <p:sldLayoutId id="2147483651" r:id="rId10"/>
    <p:sldLayoutId id="2147483652" r:id="rId11"/>
    <p:sldLayoutId id="2147483663" r:id="rId12"/>
    <p:sldLayoutId id="214748366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microsoft.com/office/2007/relationships/hdphoto" Target="../media/hdphoto4.wdp"/><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notesSlide" Target="../notesSlides/notesSlide1.xml"/><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2.gif"/><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7.jp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3.wdp"/><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microsoft.com/office/2007/relationships/hdphoto" Target="../media/hdphoto4.wdp"/><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notesSlide" Target="../notesSlides/notesSlide11.xml"/><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microsoft.com/office/2007/relationships/hdphoto" Target="../media/hdphoto4.wdp"/><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notesSlide" Target="../notesSlides/notesSlide3.xml"/><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43">
            <a:extLst>
              <a:ext uri="{FF2B5EF4-FFF2-40B4-BE49-F238E27FC236}">
                <a16:creationId xmlns:a16="http://schemas.microsoft.com/office/drawing/2014/main" id="{241982AF-DF2C-41F7-8E30-8CDC7AA09A2B}"/>
              </a:ext>
            </a:extLst>
          </p:cNvPr>
          <p:cNvGrpSpPr/>
          <p:nvPr/>
        </p:nvGrpSpPr>
        <p:grpSpPr>
          <a:xfrm>
            <a:off x="2217507" y="1953830"/>
            <a:ext cx="7402284" cy="2557906"/>
            <a:chOff x="6308273" y="1073150"/>
            <a:chExt cx="4800600" cy="4711700"/>
          </a:xfrm>
        </p:grpSpPr>
        <p:sp>
          <p:nvSpPr>
            <p:cNvPr id="3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sp>
          <p:nvSpPr>
            <p:cNvPr id="3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grpSp>
      <p:sp>
        <p:nvSpPr>
          <p:cNvPr id="31" name="矩形: 圆角 30">
            <a:extLst>
              <a:ext uri="{FF2B5EF4-FFF2-40B4-BE49-F238E27FC236}">
                <a16:creationId xmlns:a16="http://schemas.microsoft.com/office/drawing/2014/main" id="{711B1A88-E0B3-45EF-83C8-66A1BE864FA7}"/>
              </a:ext>
            </a:extLst>
          </p:cNvPr>
          <p:cNvSpPr/>
          <p:nvPr/>
        </p:nvSpPr>
        <p:spPr>
          <a:xfrm>
            <a:off x="4425485" y="1617607"/>
            <a:ext cx="2723776" cy="699684"/>
          </a:xfrm>
          <a:prstGeom prst="roundRect">
            <a:avLst>
              <a:gd name="adj" fmla="val 50000"/>
            </a:avLst>
          </a:prstGeom>
          <a:solidFill>
            <a:schemeClr val="accent6">
              <a:lumMod val="75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solidFill>
                  <a:schemeClr val="bg1"/>
                </a:solidFill>
                <a:latin typeface="UTM Impact" panose="02040603050506020204" pitchFamily="18" charset="0"/>
                <a:ea typeface="字魂27号-布丁体" panose="00000500000000000000" pitchFamily="2" charset="-122"/>
              </a:rPr>
              <a:t>Tập đọc</a:t>
            </a:r>
            <a:endParaRPr lang="zh-CN" altLang="en-US" sz="4000" dirty="0">
              <a:solidFill>
                <a:schemeClr val="bg1"/>
              </a:solidFill>
              <a:latin typeface="UTM Impact" panose="02040603050506020204" pitchFamily="18" charset="0"/>
              <a:ea typeface="字魂27号-布丁体" panose="00000500000000000000" pitchFamily="2" charset="-122"/>
            </a:endParaRPr>
          </a:p>
        </p:txBody>
      </p:sp>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sp>
        <p:nvSpPr>
          <p:cNvPr id="2" name="TextBox 1"/>
          <p:cNvSpPr txBox="1"/>
          <p:nvPr/>
        </p:nvSpPr>
        <p:spPr>
          <a:xfrm>
            <a:off x="2508518" y="2469685"/>
            <a:ext cx="7440918" cy="1200329"/>
          </a:xfrm>
          <a:prstGeom prst="rect">
            <a:avLst/>
          </a:prstGeom>
          <a:noFill/>
        </p:spPr>
        <p:txBody>
          <a:bodyPr wrap="square" rtlCol="0">
            <a:spAutoFit/>
          </a:bodyPr>
          <a:lstStyle/>
          <a:p>
            <a:r>
              <a:rPr lang="en-US" sz="7200">
                <a:solidFill>
                  <a:srgbClr val="EC5F22"/>
                </a:solidFill>
                <a:latin typeface="UTM Guanine" panose="02040603050506020204" pitchFamily="18" charset="0"/>
              </a:rPr>
              <a:t>Mùa thảo quả</a:t>
            </a:r>
          </a:p>
        </p:txBody>
      </p:sp>
      <p:sp>
        <p:nvSpPr>
          <p:cNvPr id="3" name="TextBox 2"/>
          <p:cNvSpPr txBox="1"/>
          <p:nvPr/>
        </p:nvSpPr>
        <p:spPr>
          <a:xfrm>
            <a:off x="5698819" y="3670014"/>
            <a:ext cx="3920972" cy="584775"/>
          </a:xfrm>
          <a:prstGeom prst="rect">
            <a:avLst/>
          </a:prstGeom>
          <a:noFill/>
        </p:spPr>
        <p:txBody>
          <a:bodyPr wrap="square" rtlCol="0">
            <a:spAutoFit/>
          </a:bodyPr>
          <a:lstStyle/>
          <a:p>
            <a:r>
              <a:rPr lang="en-US" sz="3200" b="1" i="1">
                <a:solidFill>
                  <a:srgbClr val="396B5D"/>
                </a:solidFill>
                <a:latin typeface="UTM French Vanilla" panose="02040603050506020204" pitchFamily="18" charset="0"/>
              </a:rPr>
              <a:t>Theo Ma Văn Kháng</a:t>
            </a:r>
          </a:p>
        </p:txBody>
      </p:sp>
      <p:pic>
        <p:nvPicPr>
          <p:cNvPr id="38" name="Picture 37"/>
          <p:cNvPicPr>
            <a:picLocks noChangeAspect="1"/>
          </p:cNvPicPr>
          <p:nvPr/>
        </p:nvPicPr>
        <p:blipFill rotWithShape="1">
          <a:blip r:embed="rId6">
            <a:extLst>
              <a:ext uri="{BEBA8EAE-BF5A-486C-A8C5-ECC9F3942E4B}">
                <a14:imgProps xmlns:a14="http://schemas.microsoft.com/office/drawing/2010/main">
                  <a14:imgLayer r:embed="rId7">
                    <a14:imgEffect>
                      <a14:backgroundRemoval t="53586" b="91217" l="28620" r="44413"/>
                    </a14:imgEffect>
                  </a14:imgLayer>
                </a14:imgProps>
              </a:ext>
              <a:ext uri="{28A0092B-C50C-407E-A947-70E740481C1C}">
                <a14:useLocalDpi xmlns:a14="http://schemas.microsoft.com/office/drawing/2010/main" val="0"/>
              </a:ext>
            </a:extLst>
          </a:blip>
          <a:srcRect l="26940" t="51428" r="54942" b="7937"/>
          <a:stretch/>
        </p:blipFill>
        <p:spPr>
          <a:xfrm>
            <a:off x="9379552" y="1903387"/>
            <a:ext cx="3211569" cy="5096042"/>
          </a:xfrm>
          <a:prstGeom prst="rect">
            <a:avLst/>
          </a:prstGeom>
        </p:spPr>
      </p:pic>
      <p:grpSp>
        <p:nvGrpSpPr>
          <p:cNvPr id="42" name="Group 41"/>
          <p:cNvGrpSpPr/>
          <p:nvPr/>
        </p:nvGrpSpPr>
        <p:grpSpPr>
          <a:xfrm flipH="1">
            <a:off x="-784086" y="804462"/>
            <a:ext cx="4192873" cy="5530318"/>
            <a:chOff x="133087" y="939704"/>
            <a:chExt cx="3547367" cy="4544339"/>
          </a:xfrm>
        </p:grpSpPr>
        <p:pic>
          <p:nvPicPr>
            <p:cNvPr id="39" name="Picture 38"/>
            <p:cNvPicPr>
              <a:picLocks noChangeAspect="1"/>
            </p:cNvPicPr>
            <p:nvPr/>
          </p:nvPicPr>
          <p:blipFill>
            <a:blip r:embed="rId8">
              <a:extLst>
                <a:ext uri="{BEBA8EAE-BF5A-486C-A8C5-ECC9F3942E4B}">
                  <a14:imgProps xmlns:a14="http://schemas.microsoft.com/office/drawing/2010/main">
                    <a14:imgLayer r:embed="rId9">
                      <a14:imgEffect>
                        <a14:backgroundRemoval t="3667" b="95000" l="13585" r="84906"/>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1845049" y="3363591"/>
              <a:ext cx="785367" cy="889095"/>
            </a:xfrm>
            <a:prstGeom prst="rect">
              <a:avLst/>
            </a:prstGeom>
          </p:spPr>
        </p:pic>
        <p:pic>
          <p:nvPicPr>
            <p:cNvPr id="41" name="Picture 40"/>
            <p:cNvPicPr>
              <a:picLocks noChangeAspect="1"/>
            </p:cNvPicPr>
            <p:nvPr/>
          </p:nvPicPr>
          <p:blipFill rotWithShape="1">
            <a:blip r:embed="rId10">
              <a:extLst>
                <a:ext uri="{BEBA8EAE-BF5A-486C-A8C5-ECC9F3942E4B}">
                  <a14:imgProps xmlns:a14="http://schemas.microsoft.com/office/drawing/2010/main">
                    <a14:imgLayer r:embed="rId11">
                      <a14:imgEffect>
                        <a14:backgroundRemoval t="52458" b="91861" l="28221" r="46579"/>
                      </a14:imgEffect>
                    </a14:imgLayer>
                  </a14:imgProps>
                </a:ext>
                <a:ext uri="{28A0092B-C50C-407E-A947-70E740481C1C}">
                  <a14:useLocalDpi xmlns:a14="http://schemas.microsoft.com/office/drawing/2010/main" val="0"/>
                </a:ext>
              </a:extLst>
            </a:blip>
            <a:srcRect l="26041" t="50582" r="51049" b="7936"/>
            <a:stretch/>
          </p:blipFill>
          <p:spPr>
            <a:xfrm>
              <a:off x="133087" y="939704"/>
              <a:ext cx="3547367" cy="4544339"/>
            </a:xfrm>
            <a:prstGeom prst="rect">
              <a:avLst/>
            </a:prstGeom>
          </p:spPr>
        </p:pic>
      </p:grpSp>
    </p:spTree>
    <p:extLst>
      <p:ext uri="{BB962C8B-B14F-4D97-AF65-F5344CB8AC3E}">
        <p14:creationId xmlns:p14="http://schemas.microsoft.com/office/powerpoint/2010/main" val="67035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childTnLst>
                          </p:cTn>
                        </p:par>
                        <p:par>
                          <p:cTn id="22" fill="hold">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additive="base">
                                        <p:cTn id="30" dur="500" fill="hold"/>
                                        <p:tgtEl>
                                          <p:spTgt spid="42"/>
                                        </p:tgtEl>
                                        <p:attrNameLst>
                                          <p:attrName>ppt_x</p:attrName>
                                        </p:attrNameLst>
                                      </p:cBhvr>
                                      <p:tavLst>
                                        <p:tav tm="0">
                                          <p:val>
                                            <p:strVal val="0-#ppt_w/2"/>
                                          </p:val>
                                        </p:tav>
                                        <p:tav tm="100000">
                                          <p:val>
                                            <p:strVal val="#ppt_x"/>
                                          </p:val>
                                        </p:tav>
                                      </p:tavLst>
                                    </p:anim>
                                    <p:anim calcmode="lin" valueType="num">
                                      <p:cBhvr additive="base">
                                        <p:cTn id="31" dur="500" fill="hold"/>
                                        <p:tgtEl>
                                          <p:spTgt spid="42"/>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1+#ppt_w/2"/>
                                          </p:val>
                                        </p:tav>
                                        <p:tav tm="100000">
                                          <p:val>
                                            <p:strVal val="#ppt_x"/>
                                          </p:val>
                                        </p:tav>
                                      </p:tavLst>
                                    </p:anim>
                                    <p:anim calcmode="lin" valueType="num">
                                      <p:cBhvr additive="base">
                                        <p:cTn id="36"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remove" display="0">
                  <p:stCondLst>
                    <p:cond delay="indefinite"/>
                  </p:stCondLst>
                  <p:endCondLst>
                    <p:cond evt="onStopAudio" delay="0">
                      <p:tgtEl>
                        <p:sldTgt/>
                      </p:tgtEl>
                    </p:cond>
                  </p:endCondLst>
                </p:cTn>
                <p:tgtEl>
                  <p:spTgt spid="32"/>
                </p:tgtEl>
              </p:cMediaNode>
            </p:audio>
          </p:childTnLst>
        </p:cTn>
      </p:par>
    </p:tnLst>
    <p:bldLst>
      <p:bldP spid="31" grpId="0" animBg="1"/>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8">
            <a:extLst>
              <a:ext uri="{FF2B5EF4-FFF2-40B4-BE49-F238E27FC236}">
                <a16:creationId xmlns:a16="http://schemas.microsoft.com/office/drawing/2014/main" id="{1C431A84-16C0-422A-B94B-8DA202A1FAE8}"/>
              </a:ext>
            </a:extLst>
          </p:cNvPr>
          <p:cNvGrpSpPr/>
          <p:nvPr/>
        </p:nvGrpSpPr>
        <p:grpSpPr>
          <a:xfrm>
            <a:off x="160421" y="256674"/>
            <a:ext cx="11903241" cy="6368715"/>
            <a:chOff x="6308273" y="1073150"/>
            <a:chExt cx="4800600" cy="4711700"/>
          </a:xfrm>
        </p:grpSpPr>
        <p:sp>
          <p:nvSpPr>
            <p:cNvPr id="4"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 name="Rectangle 1"/>
          <p:cNvSpPr/>
          <p:nvPr/>
        </p:nvSpPr>
        <p:spPr>
          <a:xfrm>
            <a:off x="4088729" y="479450"/>
            <a:ext cx="7572163" cy="3539430"/>
          </a:xfrm>
          <a:prstGeom prst="rect">
            <a:avLst/>
          </a:prstGeom>
        </p:spPr>
        <p:txBody>
          <a:bodyPr wrap="square">
            <a:spAutoFit/>
          </a:bodyPr>
          <a:lstStyle/>
          <a:p>
            <a:pPr algn="just"/>
            <a:r>
              <a:rPr lang="en-US" sz="2800">
                <a:latin typeface="Times New Roman" panose="02020603050405020304" pitchFamily="18" charset="0"/>
                <a:cs typeface="Times New Roman" panose="02020603050405020304" pitchFamily="18" charset="0"/>
              </a:rPr>
              <a:t>    Sự sống cứ tiếp tục trong âm thầm, hoa thảo quả nảy dưới gốc cây kín đáo và lặng lẽ. Ngày qua, trong sương thu ẩm ướt và mưa rây bụi mùa đông, những chùm hoa khép miệng bắt đầu kết trái. Thảo quả chín dần. Dưới đáy rừng, tựa như đột ngột, bỗng rực lên những chùm thảo quả đỏ chon chót, như chứa lửa, chứa nắng. Rừng ngập hương thơm. Rừng sáng như có lửa hắt lên từ dưới đáy rừng.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3044" y="4018879"/>
            <a:ext cx="3957850" cy="24563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029" y="669282"/>
            <a:ext cx="3695665" cy="2771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621150" y="4089871"/>
            <a:ext cx="6911763"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Rừng say ngây và ấm nóng. Thảo quả như những đốm lửa hồng, ngày qua ngày lại thắp thêm nhiều ngọn mới, nhấp nháy vui mắt.</a:t>
            </a:r>
          </a:p>
        </p:txBody>
      </p:sp>
      <p:sp>
        <p:nvSpPr>
          <p:cNvPr id="9" name="TextBox 8"/>
          <p:cNvSpPr txBox="1"/>
          <p:nvPr/>
        </p:nvSpPr>
        <p:spPr>
          <a:xfrm>
            <a:off x="3966694" y="5474866"/>
            <a:ext cx="3920972" cy="584775"/>
          </a:xfrm>
          <a:prstGeom prst="rect">
            <a:avLst/>
          </a:prstGeom>
          <a:noFill/>
        </p:spPr>
        <p:txBody>
          <a:bodyPr wrap="square" rtlCol="0">
            <a:spAutoFit/>
          </a:bodyPr>
          <a:lstStyle/>
          <a:p>
            <a:r>
              <a:rPr lang="en-US" sz="3200" b="1" i="1">
                <a:solidFill>
                  <a:srgbClr val="396B5D"/>
                </a:solidFill>
                <a:latin typeface="UTM French Vanilla" panose="02040603050506020204" pitchFamily="18" charset="0"/>
              </a:rPr>
              <a:t>Theo Ma Văn Kháng</a:t>
            </a: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7008" t="21719" r="36024" b="22988"/>
          <a:stretch/>
        </p:blipFill>
        <p:spPr>
          <a:xfrm rot="628847">
            <a:off x="-261166" y="4925890"/>
            <a:ext cx="1764632" cy="2035122"/>
          </a:xfrm>
          <a:prstGeom prst="rect">
            <a:avLst/>
          </a:prstGeom>
        </p:spPr>
      </p:pic>
    </p:spTree>
    <p:extLst>
      <p:ext uri="{BB962C8B-B14F-4D97-AF65-F5344CB8AC3E}">
        <p14:creationId xmlns:p14="http://schemas.microsoft.com/office/powerpoint/2010/main" val="102447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right)">
                                      <p:cBhvr>
                                        <p:cTn id="20" dur="500"/>
                                        <p:tgtEl>
                                          <p:spTgt spid="2"/>
                                        </p:tgtEl>
                                      </p:cBhvr>
                                    </p:animEffect>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right)">
                                      <p:cBhvr>
                                        <p:cTn id="24" dur="500"/>
                                        <p:tgtEl>
                                          <p:spTgt spid="6"/>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wipe(left)">
                                      <p:cBhvr>
                                        <p:cTn id="28" dur="500"/>
                                        <p:tgtEl>
                                          <p:spTgt spid="8">
                                            <p:txEl>
                                              <p:pRg st="0" end="0"/>
                                            </p:txEl>
                                          </p:spTgt>
                                        </p:tgtEl>
                                      </p:cBhvr>
                                    </p:animEffect>
                                  </p:childTnLst>
                                </p:cTn>
                              </p:par>
                            </p:childTnLst>
                          </p:cTn>
                        </p:par>
                        <p:par>
                          <p:cTn id="29" fill="hold">
                            <p:stCondLst>
                              <p:cond delay="2000"/>
                            </p:stCondLst>
                            <p:childTnLst>
                              <p:par>
                                <p:cTn id="30" presetID="2" presetClass="entr" presetSubtype="8"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5">
            <a:extLst>
              <a:ext uri="{FF2B5EF4-FFF2-40B4-BE49-F238E27FC236}">
                <a16:creationId xmlns:a16="http://schemas.microsoft.com/office/drawing/2014/main" id="{A4C6C8F7-D02C-4EE5-BD23-E4B4EF7B792E}"/>
              </a:ext>
            </a:extLst>
          </p:cNvPr>
          <p:cNvGrpSpPr/>
          <p:nvPr/>
        </p:nvGrpSpPr>
        <p:grpSpPr>
          <a:xfrm>
            <a:off x="1366150" y="590563"/>
            <a:ext cx="10419447" cy="5613366"/>
            <a:chOff x="6308273" y="1073150"/>
            <a:chExt cx="4800600" cy="4711700"/>
          </a:xfrm>
        </p:grpSpPr>
        <p:sp>
          <p:nvSpPr>
            <p:cNvPr id="11"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 name="文本框 2">
            <a:extLst>
              <a:ext uri="{FF2B5EF4-FFF2-40B4-BE49-F238E27FC236}">
                <a16:creationId xmlns:a16="http://schemas.microsoft.com/office/drawing/2014/main" id="{E821F23E-2E2E-4ED9-9A29-2AD9A0CA25A1}"/>
              </a:ext>
            </a:extLst>
          </p:cNvPr>
          <p:cNvSpPr txBox="1"/>
          <p:nvPr/>
        </p:nvSpPr>
        <p:spPr>
          <a:xfrm>
            <a:off x="4317769" y="1547258"/>
            <a:ext cx="7467272" cy="661207"/>
          </a:xfrm>
          <a:prstGeom prst="rect">
            <a:avLst/>
          </a:prstGeom>
          <a:noFill/>
        </p:spPr>
        <p:txBody>
          <a:bodyPr wrap="square" rtlCol="0">
            <a:spAutoFit/>
          </a:bodyPr>
          <a:lstStyle/>
          <a:p>
            <a:pPr indent="457200">
              <a:lnSpc>
                <a:spcPct val="150000"/>
              </a:lnSpc>
            </a:pPr>
            <a:r>
              <a:rPr lang="en-US" altLang="zh-CN" sz="2800" b="1">
                <a:solidFill>
                  <a:srgbClr val="633211"/>
                </a:solidFill>
                <a:latin typeface="Times New Roman" panose="02020603050405020304" pitchFamily="18" charset="0"/>
                <a:ea typeface="字魂27号-布丁体" panose="00000500000000000000" pitchFamily="2" charset="-122"/>
                <a:cs typeface="Times New Roman" panose="02020603050405020304" pitchFamily="18" charset="0"/>
              </a:rPr>
              <a:t>Đoạn 1: </a:t>
            </a:r>
            <a:r>
              <a:rPr lang="en-US" sz="2800" b="1">
                <a:solidFill>
                  <a:srgbClr val="633211"/>
                </a:solidFill>
                <a:latin typeface="Times New Roman" pitchFamily="18" charset="0"/>
                <a:cs typeface="Times New Roman" pitchFamily="18" charset="0"/>
              </a:rPr>
              <a:t>Từ đầu….từng nếp áo, nếp khăn.</a:t>
            </a:r>
          </a:p>
        </p:txBody>
      </p:sp>
      <p:grpSp>
        <p:nvGrpSpPr>
          <p:cNvPr id="9" name="组合 8">
            <a:extLst>
              <a:ext uri="{FF2B5EF4-FFF2-40B4-BE49-F238E27FC236}">
                <a16:creationId xmlns:a16="http://schemas.microsoft.com/office/drawing/2014/main" id="{625E4F45-3DC8-439E-8EC2-E461962F0D9C}"/>
              </a:ext>
            </a:extLst>
          </p:cNvPr>
          <p:cNvGrpSpPr/>
          <p:nvPr/>
        </p:nvGrpSpPr>
        <p:grpSpPr>
          <a:xfrm>
            <a:off x="134464" y="1216960"/>
            <a:ext cx="4183862" cy="4183862"/>
            <a:chOff x="134464" y="1216960"/>
            <a:chExt cx="4183862" cy="4183862"/>
          </a:xfrm>
        </p:grpSpPr>
        <p:grpSp>
          <p:nvGrpSpPr>
            <p:cNvPr id="5" name="组合 4">
              <a:extLst>
                <a:ext uri="{FF2B5EF4-FFF2-40B4-BE49-F238E27FC236}">
                  <a16:creationId xmlns:a16="http://schemas.microsoft.com/office/drawing/2014/main" id="{74048FBE-85EC-4BBE-A4F6-E86CAD4E1AF5}"/>
                </a:ext>
              </a:extLst>
            </p:cNvPr>
            <p:cNvGrpSpPr/>
            <p:nvPr/>
          </p:nvGrpSpPr>
          <p:grpSpPr>
            <a:xfrm>
              <a:off x="134464" y="1216960"/>
              <a:ext cx="4183862" cy="4183862"/>
              <a:chOff x="1161424" y="1002082"/>
              <a:chExt cx="3757808" cy="3757808"/>
            </a:xfrm>
            <a:solidFill>
              <a:schemeClr val="bg1"/>
            </a:solidFill>
          </p:grpSpPr>
          <p:sp>
            <p:nvSpPr>
              <p:cNvPr id="6" name="椭圆 5">
                <a:extLst>
                  <a:ext uri="{FF2B5EF4-FFF2-40B4-BE49-F238E27FC236}">
                    <a16:creationId xmlns:a16="http://schemas.microsoft.com/office/drawing/2014/main" id="{0141849B-6C4F-4255-A842-5386533AB4AA}"/>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7" name="椭圆 6">
                <a:extLst>
                  <a:ext uri="{FF2B5EF4-FFF2-40B4-BE49-F238E27FC236}">
                    <a16:creationId xmlns:a16="http://schemas.microsoft.com/office/drawing/2014/main" id="{8BDDA7FC-224C-4EEB-858C-81B2C74C1DAD}"/>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latin typeface="UTM Alberta Heavy" panose="02040603050506020204" pitchFamily="18" charset="0"/>
                </a:endParaRPr>
              </a:p>
            </p:txBody>
          </p:sp>
        </p:grpSp>
        <p:sp>
          <p:nvSpPr>
            <p:cNvPr id="2" name="文本框 1">
              <a:extLst>
                <a:ext uri="{FF2B5EF4-FFF2-40B4-BE49-F238E27FC236}">
                  <a16:creationId xmlns:a16="http://schemas.microsoft.com/office/drawing/2014/main" id="{6A0815D0-33EE-45E5-AF13-08FDB0D0D6E6}"/>
                </a:ext>
              </a:extLst>
            </p:cNvPr>
            <p:cNvSpPr txBox="1"/>
            <p:nvPr/>
          </p:nvSpPr>
          <p:spPr>
            <a:xfrm>
              <a:off x="1071308" y="2339394"/>
              <a:ext cx="2789491" cy="1938992"/>
            </a:xfrm>
            <a:prstGeom prst="rect">
              <a:avLst/>
            </a:prstGeom>
            <a:noFill/>
          </p:spPr>
          <p:txBody>
            <a:bodyPr wrap="square" rtlCol="0">
              <a:spAutoFit/>
            </a:bodyPr>
            <a:lstStyle/>
            <a:p>
              <a:r>
                <a:rPr lang="en-US" altLang="zh-CN" sz="6000">
                  <a:solidFill>
                    <a:schemeClr val="accent6">
                      <a:lumMod val="75000"/>
                    </a:schemeClr>
                  </a:solidFill>
                  <a:latin typeface="UTM Futura Extra" panose="02040603050506020204" pitchFamily="18" charset="0"/>
                  <a:ea typeface="字魂27号-布丁体" panose="00000500000000000000" pitchFamily="2" charset="-122"/>
                </a:rPr>
                <a:t>Chia đoạn</a:t>
              </a:r>
              <a:endParaRPr lang="zh-CN" altLang="en-US" sz="6000" dirty="0">
                <a:solidFill>
                  <a:schemeClr val="accent6">
                    <a:lumMod val="75000"/>
                  </a:schemeClr>
                </a:solidFill>
                <a:latin typeface="UTM Futura Extra" panose="02040603050506020204" pitchFamily="18" charset="0"/>
                <a:ea typeface="字魂27号-布丁体" panose="00000500000000000000" pitchFamily="2" charset="-122"/>
              </a:endParaRPr>
            </a:p>
          </p:txBody>
        </p:sp>
      </p:grpSp>
      <p:sp>
        <p:nvSpPr>
          <p:cNvPr id="13" name="文本框 2">
            <a:extLst>
              <a:ext uri="{FF2B5EF4-FFF2-40B4-BE49-F238E27FC236}">
                <a16:creationId xmlns:a16="http://schemas.microsoft.com/office/drawing/2014/main" id="{E821F23E-2E2E-4ED9-9A29-2AD9A0CA25A1}"/>
              </a:ext>
            </a:extLst>
          </p:cNvPr>
          <p:cNvSpPr txBox="1"/>
          <p:nvPr/>
        </p:nvSpPr>
        <p:spPr>
          <a:xfrm>
            <a:off x="4835065" y="2474320"/>
            <a:ext cx="6949976" cy="954107"/>
          </a:xfrm>
          <a:prstGeom prst="rect">
            <a:avLst/>
          </a:prstGeom>
          <a:noFill/>
        </p:spPr>
        <p:txBody>
          <a:bodyPr wrap="square" rtlCol="0">
            <a:spAutoFit/>
          </a:bodyPr>
          <a:lstStyle/>
          <a:p>
            <a:pPr marL="1262063" indent="-1262063" fontAlgn="base">
              <a:spcBef>
                <a:spcPct val="50000"/>
              </a:spcBef>
              <a:spcAft>
                <a:spcPct val="0"/>
              </a:spcAft>
            </a:pPr>
            <a:r>
              <a:rPr lang="en-US" altLang="zh-CN" sz="2800" b="1">
                <a:solidFill>
                  <a:srgbClr val="633211"/>
                </a:solidFill>
                <a:latin typeface="Times New Roman" panose="02020603050405020304" pitchFamily="18" charset="0"/>
                <a:ea typeface="字魂27号-布丁体" panose="00000500000000000000" pitchFamily="2" charset="-122"/>
                <a:cs typeface="Times New Roman" panose="02020603050405020304" pitchFamily="18" charset="0"/>
              </a:rPr>
              <a:t>Đoạn 2: </a:t>
            </a:r>
            <a:r>
              <a:rPr lang="en-US" sz="2800" b="1">
                <a:solidFill>
                  <a:srgbClr val="633211"/>
                </a:solidFill>
                <a:latin typeface="Times New Roman" pitchFamily="18" charset="0"/>
                <a:cs typeface="Times New Roman" pitchFamily="18" charset="0"/>
              </a:rPr>
              <a:t>Thảo quả trên rừng…lấn chiếm không gian.</a:t>
            </a:r>
            <a:endParaRPr lang="en-US" sz="2800" b="1">
              <a:solidFill>
                <a:srgbClr val="633211"/>
              </a:solidFill>
              <a:latin typeface=".VnTime" pitchFamily="34" charset="0"/>
            </a:endParaRPr>
          </a:p>
        </p:txBody>
      </p:sp>
      <p:sp>
        <p:nvSpPr>
          <p:cNvPr id="14" name="文本框 2">
            <a:extLst>
              <a:ext uri="{FF2B5EF4-FFF2-40B4-BE49-F238E27FC236}">
                <a16:creationId xmlns:a16="http://schemas.microsoft.com/office/drawing/2014/main" id="{E821F23E-2E2E-4ED9-9A29-2AD9A0CA25A1}"/>
              </a:ext>
            </a:extLst>
          </p:cNvPr>
          <p:cNvSpPr txBox="1"/>
          <p:nvPr/>
        </p:nvSpPr>
        <p:spPr>
          <a:xfrm>
            <a:off x="4835065" y="3672196"/>
            <a:ext cx="6949976" cy="523220"/>
          </a:xfrm>
          <a:prstGeom prst="rect">
            <a:avLst/>
          </a:prstGeom>
          <a:noFill/>
        </p:spPr>
        <p:txBody>
          <a:bodyPr wrap="square" rtlCol="0">
            <a:spAutoFit/>
          </a:bodyPr>
          <a:lstStyle/>
          <a:p>
            <a:pPr marL="1262063" indent="-1262063" fontAlgn="base">
              <a:spcBef>
                <a:spcPct val="50000"/>
              </a:spcBef>
              <a:spcAft>
                <a:spcPct val="0"/>
              </a:spcAft>
            </a:pPr>
            <a:r>
              <a:rPr lang="en-US" altLang="zh-CN" sz="2800" b="1">
                <a:solidFill>
                  <a:srgbClr val="633211"/>
                </a:solidFill>
                <a:latin typeface="Times New Roman" panose="02020603050405020304" pitchFamily="18" charset="0"/>
                <a:ea typeface="字魂27号-布丁体" panose="00000500000000000000" pitchFamily="2" charset="-122"/>
                <a:cs typeface="Times New Roman" panose="02020603050405020304" pitchFamily="18" charset="0"/>
              </a:rPr>
              <a:t>Đoạn 3: </a:t>
            </a:r>
            <a:r>
              <a:rPr lang="en-US" altLang="zh-CN" sz="2800" b="1">
                <a:solidFill>
                  <a:srgbClr val="633211"/>
                </a:solidFill>
                <a:latin typeface="Times New Roman" pitchFamily="18" charset="0"/>
                <a:cs typeface="Times New Roman" pitchFamily="18" charset="0"/>
              </a:rPr>
              <a:t>P</a:t>
            </a:r>
            <a:r>
              <a:rPr lang="en-US" sz="2800" b="1">
                <a:solidFill>
                  <a:srgbClr val="633211"/>
                </a:solidFill>
                <a:latin typeface="Times New Roman" pitchFamily="18" charset="0"/>
                <a:cs typeface="Times New Roman" pitchFamily="18" charset="0"/>
              </a:rPr>
              <a:t>hần còn lại.</a:t>
            </a:r>
            <a:endParaRPr lang="en-US" sz="2800" b="1">
              <a:solidFill>
                <a:srgbClr val="633211"/>
              </a:solidFill>
              <a:latin typeface=".VnTime" pitchFamily="34" charset="0"/>
            </a:endParaRP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37008" t="21719" r="36024" b="22988"/>
          <a:stretch/>
        </p:blipFill>
        <p:spPr>
          <a:xfrm rot="1587505" flipH="1" flipV="1">
            <a:off x="10389839" y="262159"/>
            <a:ext cx="1496126" cy="1725458"/>
          </a:xfrm>
          <a:prstGeom prst="rect">
            <a:avLst/>
          </a:prstGeom>
        </p:spPr>
      </p:pic>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53586" b="91217" l="28620" r="44413"/>
                    </a14:imgEffect>
                  </a14:imgLayer>
                </a14:imgProps>
              </a:ext>
              <a:ext uri="{28A0092B-C50C-407E-A947-70E740481C1C}">
                <a14:useLocalDpi xmlns:a14="http://schemas.microsoft.com/office/drawing/2010/main" val="0"/>
              </a:ext>
            </a:extLst>
          </a:blip>
          <a:srcRect l="26940" t="51428" r="54942" b="7937"/>
          <a:stretch/>
        </p:blipFill>
        <p:spPr>
          <a:xfrm>
            <a:off x="9252105" y="3117943"/>
            <a:ext cx="2406043" cy="3817852"/>
          </a:xfrm>
          <a:prstGeom prst="rect">
            <a:avLst/>
          </a:prstGeom>
        </p:spPr>
      </p:pic>
      <p:pic>
        <p:nvPicPr>
          <p:cNvPr id="17" name="图片 10">
            <a:extLst>
              <a:ext uri="{FF2B5EF4-FFF2-40B4-BE49-F238E27FC236}">
                <a16:creationId xmlns:a16="http://schemas.microsoft.com/office/drawing/2014/main" id="{65B06CA2-04B4-4546-9478-53BA9C3E15F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8584"/>
          <a:stretch/>
        </p:blipFill>
        <p:spPr>
          <a:xfrm>
            <a:off x="0" y="4891099"/>
            <a:ext cx="9390743" cy="2007458"/>
          </a:xfrm>
          <a:prstGeom prst="rect">
            <a:avLst/>
          </a:prstGeom>
        </p:spPr>
      </p:pic>
    </p:spTree>
    <p:extLst>
      <p:ext uri="{BB962C8B-B14F-4D97-AF65-F5344CB8AC3E}">
        <p14:creationId xmlns:p14="http://schemas.microsoft.com/office/powerpoint/2010/main" val="224859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12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left)">
                                      <p:cBhvr>
                                        <p:cTn id="32" dur="500"/>
                                        <p:tgtEl>
                                          <p:spTgt spid="14">
                                            <p:txEl>
                                              <p:pRg st="0" end="0"/>
                                            </p:txEl>
                                          </p:spTgt>
                                        </p:tgtEl>
                                      </p:cBhvr>
                                    </p:animEffec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par>
                          <p:cTn id="37" fill="hold">
                            <p:stCondLst>
                              <p:cond delay="1000"/>
                            </p:stCondLst>
                            <p:childTnLst>
                              <p:par>
                                <p:cTn id="38" presetID="2" presetClass="entr" presetSubtype="2"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1+#ppt_w/2"/>
                                          </p:val>
                                        </p:tav>
                                        <p:tav tm="100000">
                                          <p:val>
                                            <p:strVal val="#ppt_x"/>
                                          </p:val>
                                        </p:tav>
                                      </p:tavLst>
                                    </p:anim>
                                    <p:anim calcmode="lin" valueType="num">
                                      <p:cBhvr additive="base">
                                        <p:cTn id="41" dur="500" fill="hold"/>
                                        <p:tgtEl>
                                          <p:spTgt spid="16"/>
                                        </p:tgtEl>
                                        <p:attrNameLst>
                                          <p:attrName>ppt_y</p:attrName>
                                        </p:attrNameLst>
                                      </p:cBhvr>
                                      <p:tavLst>
                                        <p:tav tm="0">
                                          <p:val>
                                            <p:strVal val="#ppt_y"/>
                                          </p:val>
                                        </p:tav>
                                        <p:tav tm="100000">
                                          <p:val>
                                            <p:strVal val="#ppt_y"/>
                                          </p:val>
                                        </p:tav>
                                      </p:tavLst>
                                    </p:anim>
                                  </p:childTnLst>
                                </p:cTn>
                              </p:par>
                              <p:par>
                                <p:cTn id="42" presetID="22" presetClass="entr" presetSubtype="8"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C810A12E-508D-444D-B170-10CFDD6BA1EF}"/>
              </a:ext>
            </a:extLst>
          </p:cNvPr>
          <p:cNvGrpSpPr/>
          <p:nvPr/>
        </p:nvGrpSpPr>
        <p:grpSpPr>
          <a:xfrm>
            <a:off x="7185898" y="320776"/>
            <a:ext cx="3737975" cy="1377371"/>
            <a:chOff x="7855369" y="177593"/>
            <a:chExt cx="3737975" cy="1377371"/>
          </a:xfrm>
        </p:grpSpPr>
        <p:sp>
          <p:nvSpPr>
            <p:cNvPr id="3" name="椭圆 2">
              <a:extLst>
                <a:ext uri="{FF2B5EF4-FFF2-40B4-BE49-F238E27FC236}">
                  <a16:creationId xmlns:a16="http://schemas.microsoft.com/office/drawing/2014/main" id="{0B0D4929-288B-4C95-B9E3-2D0EFFCDD291}"/>
                </a:ext>
              </a:extLst>
            </p:cNvPr>
            <p:cNvSpPr/>
            <p:nvPr userDrawn="1"/>
          </p:nvSpPr>
          <p:spPr>
            <a:xfrm rot="21221878">
              <a:off x="7855369" y="177593"/>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b="1">
                  <a:solidFill>
                    <a:srgbClr val="E5664F"/>
                  </a:solidFill>
                  <a:latin typeface="Times New Roman" panose="02020603050405020304" pitchFamily="18" charset="0"/>
                  <a:ea typeface="字魂27号-布丁体" panose="00000500000000000000" pitchFamily="2" charset="-122"/>
                  <a:cs typeface="Times New Roman" panose="02020603050405020304" pitchFamily="18" charset="0"/>
                </a:rPr>
                <a:t>Từ</a:t>
              </a:r>
              <a:endParaRPr lang="zh-CN" altLang="en-US" sz="3600" b="1" dirty="0">
                <a:solidFill>
                  <a:srgbClr val="E5664F"/>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4" name="椭圆 3">
              <a:extLst>
                <a:ext uri="{FF2B5EF4-FFF2-40B4-BE49-F238E27FC236}">
                  <a16:creationId xmlns:a16="http://schemas.microsoft.com/office/drawing/2014/main" id="{0100CF42-C5F4-49F1-A875-2D5C17DC40CB}"/>
                </a:ext>
              </a:extLst>
            </p:cNvPr>
            <p:cNvSpPr/>
            <p:nvPr userDrawn="1"/>
          </p:nvSpPr>
          <p:spPr>
            <a:xfrm rot="1221502">
              <a:off x="9042151" y="177593"/>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b="1">
                  <a:solidFill>
                    <a:srgbClr val="FE9903"/>
                  </a:solidFill>
                  <a:latin typeface="Times New Roman" panose="02020603050405020304" pitchFamily="18" charset="0"/>
                  <a:ea typeface="字魂27号-布丁体" panose="00000500000000000000" pitchFamily="2" charset="-122"/>
                  <a:cs typeface="Times New Roman" panose="02020603050405020304" pitchFamily="18" charset="0"/>
                </a:rPr>
                <a:t>khó</a:t>
              </a:r>
              <a:endParaRPr lang="zh-CN" altLang="en-US" sz="3600" b="1" dirty="0">
                <a:solidFill>
                  <a:srgbClr val="FE9903"/>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5" name="椭圆 4">
              <a:extLst>
                <a:ext uri="{FF2B5EF4-FFF2-40B4-BE49-F238E27FC236}">
                  <a16:creationId xmlns:a16="http://schemas.microsoft.com/office/drawing/2014/main" id="{2C01CAD0-E6E0-4AB0-97E2-8036C1F156E0}"/>
                </a:ext>
              </a:extLst>
            </p:cNvPr>
            <p:cNvSpPr/>
            <p:nvPr/>
          </p:nvSpPr>
          <p:spPr>
            <a:xfrm rot="20531752">
              <a:off x="10215973" y="177593"/>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b="1">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rPr>
                <a:t>đọc</a:t>
              </a:r>
              <a:endParaRPr lang="zh-CN" altLang="en-US" sz="3600" b="1"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gr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7008" t="21719" r="36024" b="22988"/>
          <a:stretch/>
        </p:blipFill>
        <p:spPr>
          <a:xfrm rot="628847">
            <a:off x="1231164" y="4507309"/>
            <a:ext cx="1764632" cy="2035122"/>
          </a:xfrm>
          <a:prstGeom prst="rect">
            <a:avLst/>
          </a:prstGeom>
        </p:spPr>
      </p:pic>
      <p:sp>
        <p:nvSpPr>
          <p:cNvPr id="11" name="TextBox 10"/>
          <p:cNvSpPr txBox="1">
            <a:spLocks noChangeArrowheads="1"/>
          </p:cNvSpPr>
          <p:nvPr/>
        </p:nvSpPr>
        <p:spPr bwMode="auto">
          <a:xfrm>
            <a:off x="2605411" y="1769583"/>
            <a:ext cx="2634246" cy="707886"/>
          </a:xfrm>
          <a:prstGeom prst="rect">
            <a:avLst/>
          </a:prstGeom>
          <a:noFill/>
          <a:ln w="9525">
            <a:noFill/>
            <a:miter lim="800000"/>
            <a:headEnd/>
            <a:tailEnd/>
          </a:ln>
        </p:spPr>
        <p:txBody>
          <a:bodyPr wrap="square">
            <a:spAutoFit/>
          </a:bodyPr>
          <a:lstStyle/>
          <a:p>
            <a:r>
              <a:rPr lang="en-US" sz="4000" b="1">
                <a:solidFill>
                  <a:srgbClr val="CC00FF"/>
                </a:solidFill>
                <a:latin typeface="Times New Roman" pitchFamily="18" charset="0"/>
                <a:cs typeface="Times New Roman" pitchFamily="18" charset="0"/>
              </a:rPr>
              <a:t>Đản Khao</a:t>
            </a:r>
          </a:p>
        </p:txBody>
      </p:sp>
      <p:sp>
        <p:nvSpPr>
          <p:cNvPr id="12" name="TextBox 11"/>
          <p:cNvSpPr txBox="1">
            <a:spLocks noChangeArrowheads="1"/>
          </p:cNvSpPr>
          <p:nvPr/>
        </p:nvSpPr>
        <p:spPr bwMode="auto">
          <a:xfrm>
            <a:off x="2656114" y="2669606"/>
            <a:ext cx="2634246" cy="707886"/>
          </a:xfrm>
          <a:prstGeom prst="rect">
            <a:avLst/>
          </a:prstGeom>
          <a:noFill/>
          <a:ln w="9525">
            <a:noFill/>
            <a:miter lim="800000"/>
            <a:headEnd/>
            <a:tailEnd/>
          </a:ln>
        </p:spPr>
        <p:txBody>
          <a:bodyPr wrap="square">
            <a:spAutoFit/>
          </a:bodyPr>
          <a:lstStyle/>
          <a:p>
            <a:r>
              <a:rPr lang="en-US" sz="4000" b="1">
                <a:solidFill>
                  <a:srgbClr val="CC00FF"/>
                </a:solidFill>
                <a:latin typeface="Times New Roman" pitchFamily="18" charset="0"/>
                <a:cs typeface="Times New Roman" pitchFamily="18" charset="0"/>
              </a:rPr>
              <a:t>lướt thướt</a:t>
            </a:r>
          </a:p>
        </p:txBody>
      </p:sp>
      <p:sp>
        <p:nvSpPr>
          <p:cNvPr id="13" name="TextBox 12"/>
          <p:cNvSpPr txBox="1">
            <a:spLocks noChangeArrowheads="1"/>
          </p:cNvSpPr>
          <p:nvPr/>
        </p:nvSpPr>
        <p:spPr bwMode="auto">
          <a:xfrm>
            <a:off x="6297905" y="1665906"/>
            <a:ext cx="2634246" cy="707886"/>
          </a:xfrm>
          <a:prstGeom prst="rect">
            <a:avLst/>
          </a:prstGeom>
          <a:noFill/>
          <a:ln w="9525">
            <a:noFill/>
            <a:miter lim="800000"/>
            <a:headEnd/>
            <a:tailEnd/>
          </a:ln>
        </p:spPr>
        <p:txBody>
          <a:bodyPr wrap="square">
            <a:spAutoFit/>
          </a:bodyPr>
          <a:lstStyle/>
          <a:p>
            <a:r>
              <a:rPr lang="en-US" sz="4000" b="1">
                <a:solidFill>
                  <a:srgbClr val="CC00FF"/>
                </a:solidFill>
                <a:latin typeface="Times New Roman" pitchFamily="18" charset="0"/>
                <a:cs typeface="Times New Roman" pitchFamily="18" charset="0"/>
              </a:rPr>
              <a:t>chon chót</a:t>
            </a:r>
            <a:endParaRPr lang="en-US" sz="4000" b="1" dirty="0">
              <a:solidFill>
                <a:srgbClr val="CC00FF"/>
              </a:solidFill>
              <a:latin typeface="Times New Roman" pitchFamily="18" charset="0"/>
              <a:cs typeface="Times New Roman" pitchFamily="18" charset="0"/>
            </a:endParaRPr>
          </a:p>
        </p:txBody>
      </p:sp>
      <p:sp>
        <p:nvSpPr>
          <p:cNvPr id="14" name="TextBox 13"/>
          <p:cNvSpPr txBox="1">
            <a:spLocks noChangeArrowheads="1"/>
          </p:cNvSpPr>
          <p:nvPr/>
        </p:nvSpPr>
        <p:spPr bwMode="auto">
          <a:xfrm>
            <a:off x="2656114" y="3488658"/>
            <a:ext cx="2634246" cy="707886"/>
          </a:xfrm>
          <a:prstGeom prst="rect">
            <a:avLst/>
          </a:prstGeom>
          <a:noFill/>
          <a:ln w="9525">
            <a:noFill/>
            <a:miter lim="800000"/>
            <a:headEnd/>
            <a:tailEnd/>
          </a:ln>
        </p:spPr>
        <p:txBody>
          <a:bodyPr wrap="square">
            <a:spAutoFit/>
          </a:bodyPr>
          <a:lstStyle/>
          <a:p>
            <a:r>
              <a:rPr lang="en-US" sz="4000" b="1">
                <a:solidFill>
                  <a:srgbClr val="CC00FF"/>
                </a:solidFill>
                <a:latin typeface="Times New Roman" pitchFamily="18" charset="0"/>
                <a:cs typeface="Times New Roman" pitchFamily="18" charset="0"/>
              </a:rPr>
              <a:t>Chin San</a:t>
            </a:r>
          </a:p>
        </p:txBody>
      </p:sp>
      <p:sp>
        <p:nvSpPr>
          <p:cNvPr id="7" name="Rectangle 6"/>
          <p:cNvSpPr/>
          <p:nvPr/>
        </p:nvSpPr>
        <p:spPr>
          <a:xfrm>
            <a:off x="6297904" y="2669606"/>
            <a:ext cx="2532033" cy="707886"/>
          </a:xfrm>
          <a:prstGeom prst="rect">
            <a:avLst/>
          </a:prstGeom>
        </p:spPr>
        <p:txBody>
          <a:bodyPr wrap="square">
            <a:spAutoFit/>
          </a:bodyPr>
          <a:lstStyle/>
          <a:p>
            <a:r>
              <a:rPr lang="en-US" sz="4000" b="1" i="1">
                <a:solidFill>
                  <a:srgbClr val="CC00FF"/>
                </a:solidFill>
                <a:latin typeface="Times New Roman" panose="02020603050405020304" pitchFamily="18" charset="0"/>
                <a:cs typeface="Times New Roman" panose="02020603050405020304" pitchFamily="18" charset="0"/>
              </a:rPr>
              <a:t>ngọt lựng</a:t>
            </a:r>
            <a:endParaRPr lang="en-US" sz="4000" b="1">
              <a:solidFill>
                <a:srgbClr val="CC00FF"/>
              </a:solidFill>
            </a:endParaRPr>
          </a:p>
        </p:txBody>
      </p:sp>
      <p:sp>
        <p:nvSpPr>
          <p:cNvPr id="15" name="Rectangle 14"/>
          <p:cNvSpPr/>
          <p:nvPr/>
        </p:nvSpPr>
        <p:spPr>
          <a:xfrm>
            <a:off x="6297905" y="3519816"/>
            <a:ext cx="2313380" cy="707886"/>
          </a:xfrm>
          <a:prstGeom prst="rect">
            <a:avLst/>
          </a:prstGeom>
        </p:spPr>
        <p:txBody>
          <a:bodyPr wrap="square">
            <a:spAutoFit/>
          </a:bodyPr>
          <a:lstStyle/>
          <a:p>
            <a:r>
              <a:rPr lang="en-US" sz="4000" b="1" i="1">
                <a:solidFill>
                  <a:srgbClr val="CC00FF"/>
                </a:solidFill>
                <a:latin typeface="Times New Roman" panose="02020603050405020304" pitchFamily="18" charset="0"/>
                <a:cs typeface="Times New Roman" panose="02020603050405020304" pitchFamily="18" charset="0"/>
              </a:rPr>
              <a:t>chín nục</a:t>
            </a:r>
            <a:endParaRPr lang="en-US" sz="4000" b="1">
              <a:solidFill>
                <a:srgbClr val="CC00FF"/>
              </a:solidFill>
            </a:endParaRPr>
          </a:p>
        </p:txBody>
      </p:sp>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53586" b="91217" l="28620" r="44413"/>
                    </a14:imgEffect>
                  </a14:imgLayer>
                </a14:imgProps>
              </a:ext>
              <a:ext uri="{28A0092B-C50C-407E-A947-70E740481C1C}">
                <a14:useLocalDpi xmlns:a14="http://schemas.microsoft.com/office/drawing/2010/main" val="0"/>
              </a:ext>
            </a:extLst>
          </a:blip>
          <a:srcRect l="26940" t="51428" r="54942" b="7937"/>
          <a:stretch/>
        </p:blipFill>
        <p:spPr>
          <a:xfrm>
            <a:off x="8743598" y="2477469"/>
            <a:ext cx="2406043" cy="3817852"/>
          </a:xfrm>
          <a:prstGeom prst="rect">
            <a:avLst/>
          </a:prstGeom>
        </p:spPr>
      </p:pic>
    </p:spTree>
    <p:extLst>
      <p:ext uri="{BB962C8B-B14F-4D97-AF65-F5344CB8AC3E}">
        <p14:creationId xmlns:p14="http://schemas.microsoft.com/office/powerpoint/2010/main" val="85175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8F21D04-C27B-4A77-84E0-521696A91AA1}"/>
              </a:ext>
            </a:extLst>
          </p:cNvPr>
          <p:cNvGrpSpPr/>
          <p:nvPr/>
        </p:nvGrpSpPr>
        <p:grpSpPr>
          <a:xfrm>
            <a:off x="1280859" y="204194"/>
            <a:ext cx="4105093" cy="1540024"/>
            <a:chOff x="7718772" y="78415"/>
            <a:chExt cx="4105093" cy="1540024"/>
          </a:xfrm>
        </p:grpSpPr>
        <p:sp>
          <p:nvSpPr>
            <p:cNvPr id="3" name="椭圆 2">
              <a:extLst>
                <a:ext uri="{FF2B5EF4-FFF2-40B4-BE49-F238E27FC236}">
                  <a16:creationId xmlns:a16="http://schemas.microsoft.com/office/drawing/2014/main" id="{06B0B033-52AB-4E87-A82A-E05D6F013CC5}"/>
                </a:ext>
              </a:extLst>
            </p:cNvPr>
            <p:cNvSpPr/>
            <p:nvPr userDrawn="1"/>
          </p:nvSpPr>
          <p:spPr>
            <a:xfrm rot="21221878">
              <a:off x="7718772" y="135287"/>
              <a:ext cx="1511639" cy="1427198"/>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200" b="1">
                  <a:solidFill>
                    <a:srgbClr val="E5664F"/>
                  </a:solidFill>
                  <a:latin typeface="Times New Roman" panose="02020603050405020304" pitchFamily="18" charset="0"/>
                  <a:ea typeface="字魂27号-布丁体" panose="00000500000000000000" pitchFamily="2" charset="-122"/>
                  <a:cs typeface="Times New Roman" panose="02020603050405020304" pitchFamily="18" charset="0"/>
                </a:rPr>
                <a:t>Giải</a:t>
              </a:r>
              <a:endParaRPr lang="zh-CN" altLang="en-US" sz="3200" b="1" dirty="0">
                <a:solidFill>
                  <a:srgbClr val="E5664F"/>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4" name="椭圆 3">
              <a:extLst>
                <a:ext uri="{FF2B5EF4-FFF2-40B4-BE49-F238E27FC236}">
                  <a16:creationId xmlns:a16="http://schemas.microsoft.com/office/drawing/2014/main" id="{93FF89BA-4432-4E45-A940-A1CC775D1C9A}"/>
                </a:ext>
              </a:extLst>
            </p:cNvPr>
            <p:cNvSpPr/>
            <p:nvPr userDrawn="1"/>
          </p:nvSpPr>
          <p:spPr>
            <a:xfrm rot="1221502">
              <a:off x="9059959" y="78415"/>
              <a:ext cx="1536490" cy="1508317"/>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800" b="1">
                  <a:solidFill>
                    <a:srgbClr val="FE9903"/>
                  </a:solidFill>
                  <a:latin typeface="Times New Roman" panose="02020603050405020304" pitchFamily="18" charset="0"/>
                  <a:ea typeface="字魂27号-布丁体" panose="00000500000000000000" pitchFamily="2" charset="-122"/>
                  <a:cs typeface="Times New Roman" panose="02020603050405020304" pitchFamily="18" charset="0"/>
                </a:rPr>
                <a:t>nghĩa</a:t>
              </a:r>
              <a:endParaRPr lang="zh-CN" altLang="en-US" sz="2800" b="1" dirty="0">
                <a:solidFill>
                  <a:srgbClr val="FE9903"/>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5" name="椭圆 4">
              <a:extLst>
                <a:ext uri="{FF2B5EF4-FFF2-40B4-BE49-F238E27FC236}">
                  <a16:creationId xmlns:a16="http://schemas.microsoft.com/office/drawing/2014/main" id="{AE6F5AAA-815C-4583-850F-7FB2D60FCC61}"/>
                </a:ext>
              </a:extLst>
            </p:cNvPr>
            <p:cNvSpPr/>
            <p:nvPr/>
          </p:nvSpPr>
          <p:spPr>
            <a:xfrm rot="20531752">
              <a:off x="10327455" y="157390"/>
              <a:ext cx="1496410" cy="1461049"/>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b="1">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rPr>
                <a:t>từ</a:t>
              </a:r>
              <a:endParaRPr lang="zh-CN" altLang="en-US" sz="3600" b="1"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grpSp>
      <p:sp>
        <p:nvSpPr>
          <p:cNvPr id="8" name="文本框 7">
            <a:extLst>
              <a:ext uri="{FF2B5EF4-FFF2-40B4-BE49-F238E27FC236}">
                <a16:creationId xmlns:a16="http://schemas.microsoft.com/office/drawing/2014/main" id="{8ED34384-B692-45AB-ADD0-E3BB24D1292F}"/>
              </a:ext>
            </a:extLst>
          </p:cNvPr>
          <p:cNvSpPr txBox="1"/>
          <p:nvPr/>
        </p:nvSpPr>
        <p:spPr>
          <a:xfrm>
            <a:off x="6553548" y="2962040"/>
            <a:ext cx="3807453" cy="742511"/>
          </a:xfrm>
          <a:prstGeom prst="rect">
            <a:avLst/>
          </a:prstGeom>
          <a:noFill/>
        </p:spPr>
        <p:txBody>
          <a:bodyPr wrap="none" rtlCol="0">
            <a:spAutoFit/>
          </a:bodyPr>
          <a:lstStyle/>
          <a:p>
            <a:pPr>
              <a:lnSpc>
                <a:spcPct val="150000"/>
              </a:lnSpc>
            </a:pPr>
            <a:r>
              <a:rPr lang="en-US" altLang="zh-CN" sz="3200" b="1">
                <a:solidFill>
                  <a:srgbClr val="7030A0"/>
                </a:solidFill>
                <a:latin typeface="Times New Roman" panose="02020603050405020304" pitchFamily="18" charset="0"/>
                <a:ea typeface="字魂27号-布丁体" panose="00000500000000000000" pitchFamily="2" charset="-122"/>
                <a:cs typeface="Times New Roman" panose="02020603050405020304" pitchFamily="18" charset="0"/>
              </a:rPr>
              <a:t>Đản Khảo, Chin San</a:t>
            </a:r>
            <a:endParaRPr lang="zh-CN" altLang="en-US" sz="3200" b="1" dirty="0">
              <a:solidFill>
                <a:srgbClr val="7030A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9" name="文本框 7">
            <a:extLst>
              <a:ext uri="{FF2B5EF4-FFF2-40B4-BE49-F238E27FC236}">
                <a16:creationId xmlns:a16="http://schemas.microsoft.com/office/drawing/2014/main" id="{8ED34384-B692-45AB-ADD0-E3BB24D1292F}"/>
              </a:ext>
            </a:extLst>
          </p:cNvPr>
          <p:cNvSpPr txBox="1"/>
          <p:nvPr/>
        </p:nvSpPr>
        <p:spPr>
          <a:xfrm>
            <a:off x="6582576" y="2131043"/>
            <a:ext cx="1721946" cy="742511"/>
          </a:xfrm>
          <a:prstGeom prst="rect">
            <a:avLst/>
          </a:prstGeom>
          <a:noFill/>
        </p:spPr>
        <p:txBody>
          <a:bodyPr wrap="none" rtlCol="0">
            <a:spAutoFit/>
          </a:bodyPr>
          <a:lstStyle/>
          <a:p>
            <a:pPr>
              <a:lnSpc>
                <a:spcPct val="150000"/>
              </a:lnSpc>
            </a:pPr>
            <a:r>
              <a:rPr lang="en-US" altLang="zh-CN" sz="3200" b="1">
                <a:solidFill>
                  <a:srgbClr val="7030A0"/>
                </a:solidFill>
                <a:latin typeface="Times New Roman" panose="02020603050405020304" pitchFamily="18" charset="0"/>
                <a:ea typeface="字魂27号-布丁体" panose="00000500000000000000" pitchFamily="2" charset="-122"/>
                <a:cs typeface="Times New Roman" panose="02020603050405020304" pitchFamily="18" charset="0"/>
              </a:rPr>
              <a:t>thảo quả</a:t>
            </a:r>
            <a:endParaRPr lang="zh-CN" altLang="en-US" sz="3200" b="1" dirty="0">
              <a:solidFill>
                <a:srgbClr val="7030A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6186" y="1965293"/>
            <a:ext cx="3957850" cy="24563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6" descr="https://upload.wikimedia.org/wikipedia/vi/thumb/b/b3/Mienbac11.jpg/800px-Mienbac11.jpg"/>
          <p:cNvPicPr>
            <a:picLocks noChangeAspect="1" noChangeArrowheads="1"/>
          </p:cNvPicPr>
          <p:nvPr/>
        </p:nvPicPr>
        <p:blipFill>
          <a:blip r:embed="rId4"/>
          <a:srcRect/>
          <a:stretch>
            <a:fillRect/>
          </a:stretch>
        </p:blipFill>
        <p:spPr bwMode="auto">
          <a:xfrm>
            <a:off x="1628026" y="1899386"/>
            <a:ext cx="4749746" cy="28678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文本框 7">
            <a:extLst>
              <a:ext uri="{FF2B5EF4-FFF2-40B4-BE49-F238E27FC236}">
                <a16:creationId xmlns:a16="http://schemas.microsoft.com/office/drawing/2014/main" id="{8ED34384-B692-45AB-ADD0-E3BB24D1292F}"/>
              </a:ext>
            </a:extLst>
          </p:cNvPr>
          <p:cNvSpPr txBox="1"/>
          <p:nvPr/>
        </p:nvSpPr>
        <p:spPr>
          <a:xfrm>
            <a:off x="1628026" y="4494864"/>
            <a:ext cx="4954550" cy="1200329"/>
          </a:xfrm>
          <a:prstGeom prst="rect">
            <a:avLst/>
          </a:prstGeom>
          <a:noFill/>
        </p:spPr>
        <p:txBody>
          <a:bodyPr wrap="square" rtlCol="0">
            <a:spAutoFit/>
          </a:bodyPr>
          <a:lstStyle/>
          <a:p>
            <a:r>
              <a:rPr lang="en-US" altLang="zh-CN" sz="2400" b="1" i="1">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rPr>
              <a:t>Cây thân cỏ, quả hình bầu dục, lúc chín màu đỏ, tỏa mùi thơm ngào ngạt, dung làm thuốc hoặc gia vị.</a:t>
            </a:r>
            <a:endParaRPr lang="zh-CN" altLang="en-US" sz="2400" b="1" i="1"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4" name="文本框 7">
            <a:extLst>
              <a:ext uri="{FF2B5EF4-FFF2-40B4-BE49-F238E27FC236}">
                <a16:creationId xmlns:a16="http://schemas.microsoft.com/office/drawing/2014/main" id="{8ED34384-B692-45AB-ADD0-E3BB24D1292F}"/>
              </a:ext>
            </a:extLst>
          </p:cNvPr>
          <p:cNvSpPr txBox="1"/>
          <p:nvPr/>
        </p:nvSpPr>
        <p:spPr>
          <a:xfrm>
            <a:off x="1441084" y="4904709"/>
            <a:ext cx="5328433" cy="461665"/>
          </a:xfrm>
          <a:prstGeom prst="rect">
            <a:avLst/>
          </a:prstGeom>
          <a:noFill/>
        </p:spPr>
        <p:txBody>
          <a:bodyPr wrap="square" rtlCol="0">
            <a:spAutoFit/>
          </a:bodyPr>
          <a:lstStyle/>
          <a:p>
            <a:r>
              <a:rPr lang="en-US" altLang="zh-CN" sz="2400" b="1" i="1">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rPr>
              <a:t>Tên những vùng đất thuộc tỉnh Lào Cai.</a:t>
            </a:r>
            <a:endParaRPr lang="zh-CN" altLang="en-US" sz="2400" b="1" i="1"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5" name="文本框 7">
            <a:extLst>
              <a:ext uri="{FF2B5EF4-FFF2-40B4-BE49-F238E27FC236}">
                <a16:creationId xmlns:a16="http://schemas.microsoft.com/office/drawing/2014/main" id="{8ED34384-B692-45AB-ADD0-E3BB24D1292F}"/>
              </a:ext>
            </a:extLst>
          </p:cNvPr>
          <p:cNvSpPr txBox="1"/>
          <p:nvPr/>
        </p:nvSpPr>
        <p:spPr>
          <a:xfrm>
            <a:off x="6564714" y="3790942"/>
            <a:ext cx="2823209" cy="742511"/>
          </a:xfrm>
          <a:prstGeom prst="rect">
            <a:avLst/>
          </a:prstGeom>
          <a:noFill/>
        </p:spPr>
        <p:txBody>
          <a:bodyPr wrap="none" rtlCol="0">
            <a:spAutoFit/>
          </a:bodyPr>
          <a:lstStyle/>
          <a:p>
            <a:pPr>
              <a:lnSpc>
                <a:spcPct val="150000"/>
              </a:lnSpc>
            </a:pPr>
            <a:r>
              <a:rPr lang="en-US" altLang="zh-CN" sz="3200" b="1">
                <a:solidFill>
                  <a:srgbClr val="7030A0"/>
                </a:solidFill>
                <a:latin typeface="Times New Roman" panose="02020603050405020304" pitchFamily="18" charset="0"/>
                <a:ea typeface="字魂27号-布丁体" panose="00000500000000000000" pitchFamily="2" charset="-122"/>
                <a:cs typeface="Times New Roman" panose="02020603050405020304" pitchFamily="18" charset="0"/>
              </a:rPr>
              <a:t>tầng rừng thấp</a:t>
            </a:r>
            <a:endParaRPr lang="zh-CN" altLang="en-US" sz="3200" b="1" dirty="0">
              <a:solidFill>
                <a:srgbClr val="7030A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7" name="文本框 7">
            <a:extLst>
              <a:ext uri="{FF2B5EF4-FFF2-40B4-BE49-F238E27FC236}">
                <a16:creationId xmlns:a16="http://schemas.microsoft.com/office/drawing/2014/main" id="{8ED34384-B692-45AB-ADD0-E3BB24D1292F}"/>
              </a:ext>
            </a:extLst>
          </p:cNvPr>
          <p:cNvSpPr txBox="1"/>
          <p:nvPr/>
        </p:nvSpPr>
        <p:spPr>
          <a:xfrm>
            <a:off x="1599502" y="4833110"/>
            <a:ext cx="8952086" cy="1200329"/>
          </a:xfrm>
          <a:prstGeom prst="rect">
            <a:avLst/>
          </a:prstGeom>
          <a:noFill/>
        </p:spPr>
        <p:txBody>
          <a:bodyPr wrap="square" rtlCol="0">
            <a:spAutoFit/>
          </a:bodyPr>
          <a:lstStyle/>
          <a:p>
            <a:r>
              <a:rPr lang="en-US" altLang="zh-CN" sz="2400" b="1" i="1">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rPr>
              <a:t>Tầng rừng gồm các loại cây bụi và dây leo dưới đất (tầng rừng giữa gồm các loại cây có độ cao trung bình; tầng rừng cao gồm các loại cây to, thân cao vút, tán rộng.</a:t>
            </a:r>
            <a:endParaRPr lang="zh-CN" altLang="en-US" sz="2400" b="1" i="1"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b="9651"/>
          <a:stretch/>
        </p:blipFill>
        <p:spPr>
          <a:xfrm>
            <a:off x="1827215" y="1873978"/>
            <a:ext cx="4539392" cy="28453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050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nodeType="clickEffect">
                                  <p:stCondLst>
                                    <p:cond delay="0"/>
                                  </p:stCondLst>
                                  <p:childTnLst>
                                    <p:animEffect transition="out" filter="barn(inVertical)">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16" presetClass="exit" presetSubtype="21" fill="hold" grpId="1" nodeType="withEffect">
                                  <p:stCondLst>
                                    <p:cond delay="0"/>
                                  </p:stCondLst>
                                  <p:childTnLst>
                                    <p:animEffect transition="out" filter="barn(inVertic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heel(4)">
                                      <p:cBhvr>
                                        <p:cTn id="37" dur="1000"/>
                                        <p:tgtEl>
                                          <p:spTgt spid="12"/>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righ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xit" presetSubtype="10" fill="hold" nodeType="clickEffect">
                                  <p:stCondLst>
                                    <p:cond delay="0"/>
                                  </p:stCondLst>
                                  <p:childTnLst>
                                    <p:animEffect transition="out" filter="checkerboard(across)">
                                      <p:cBhvr>
                                        <p:cTn id="44" dur="1000"/>
                                        <p:tgtEl>
                                          <p:spTgt spid="12"/>
                                        </p:tgtEl>
                                      </p:cBhvr>
                                    </p:animEffect>
                                    <p:set>
                                      <p:cBhvr>
                                        <p:cTn id="45" dur="1" fill="hold">
                                          <p:stCondLst>
                                            <p:cond delay="999"/>
                                          </p:stCondLst>
                                        </p:cTn>
                                        <p:tgtEl>
                                          <p:spTgt spid="12"/>
                                        </p:tgtEl>
                                        <p:attrNameLst>
                                          <p:attrName>style.visibility</p:attrName>
                                        </p:attrNameLst>
                                      </p:cBhvr>
                                      <p:to>
                                        <p:strVal val="hidden"/>
                                      </p:to>
                                    </p:set>
                                  </p:childTnLst>
                                </p:cTn>
                              </p:par>
                              <p:par>
                                <p:cTn id="46" presetID="16" presetClass="exit" presetSubtype="21" fill="hold" grpId="1" nodeType="withEffect">
                                  <p:stCondLst>
                                    <p:cond delay="0"/>
                                  </p:stCondLst>
                                  <p:childTnLst>
                                    <p:animEffect transition="out" filter="barn(inVertical)">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par>
                          <p:cTn id="54" fill="hold">
                            <p:stCondLst>
                              <p:cond delay="500"/>
                            </p:stCondLst>
                            <p:childTnLst>
                              <p:par>
                                <p:cTn id="55" presetID="22" presetClass="entr" presetSubtype="8" fill="hold"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right)">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xit" presetSubtype="21" fill="hold" grpId="1" nodeType="clickEffect">
                                  <p:stCondLst>
                                    <p:cond delay="0"/>
                                  </p:stCondLst>
                                  <p:childTnLst>
                                    <p:animEffect transition="out" filter="barn(inVertical)">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6" presetClass="exit" presetSubtype="21" fill="hold" nodeType="withEffect">
                                  <p:stCondLst>
                                    <p:cond delay="0"/>
                                  </p:stCondLst>
                                  <p:childTnLst>
                                    <p:animEffect transition="out" filter="barn(inVertical)">
                                      <p:cBhvr>
                                        <p:cTn id="67" dur="500"/>
                                        <p:tgtEl>
                                          <p:spTgt spid="18"/>
                                        </p:tgtEl>
                                      </p:cBhvr>
                                    </p:animEffect>
                                    <p:set>
                                      <p:cBhvr>
                                        <p:cTn id="6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3" grpId="1"/>
      <p:bldP spid="14" grpId="0"/>
      <p:bldP spid="14" grpId="1"/>
      <p:bldP spid="15" grpId="0"/>
      <p:bldP spid="17" grpId="0"/>
      <p:bldP spid="1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8">
            <a:extLst>
              <a:ext uri="{FF2B5EF4-FFF2-40B4-BE49-F238E27FC236}">
                <a16:creationId xmlns:a16="http://schemas.microsoft.com/office/drawing/2014/main" id="{1C431A84-16C0-422A-B94B-8DA202A1FAE8}"/>
              </a:ext>
            </a:extLst>
          </p:cNvPr>
          <p:cNvGrpSpPr/>
          <p:nvPr/>
        </p:nvGrpSpPr>
        <p:grpSpPr>
          <a:xfrm>
            <a:off x="96447" y="575989"/>
            <a:ext cx="11903241" cy="5418412"/>
            <a:chOff x="6308273" y="1073150"/>
            <a:chExt cx="4800600" cy="4711700"/>
          </a:xfrm>
        </p:grpSpPr>
        <p:sp>
          <p:nvSpPr>
            <p:cNvPr id="8"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3" name="Rounded Rectangle 12"/>
          <p:cNvSpPr/>
          <p:nvPr/>
        </p:nvSpPr>
        <p:spPr>
          <a:xfrm>
            <a:off x="537031" y="1598502"/>
            <a:ext cx="5511038" cy="1341163"/>
          </a:xfrm>
          <a:prstGeom prst="roundRect">
            <a:avLst/>
          </a:prstGeom>
          <a:solidFill>
            <a:srgbClr val="5482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椭圆 4">
            <a:extLst>
              <a:ext uri="{FF2B5EF4-FFF2-40B4-BE49-F238E27FC236}">
                <a16:creationId xmlns:a16="http://schemas.microsoft.com/office/drawing/2014/main" id="{3E9D1973-C013-4EE6-8EE6-C76AC1EDD72E}"/>
              </a:ext>
            </a:extLst>
          </p:cNvPr>
          <p:cNvSpPr/>
          <p:nvPr/>
        </p:nvSpPr>
        <p:spPr>
          <a:xfrm>
            <a:off x="544443" y="707559"/>
            <a:ext cx="1083733" cy="1083733"/>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6600" b="1">
                <a:solidFill>
                  <a:schemeClr val="accent6">
                    <a:lumMod val="75000"/>
                  </a:schemeClr>
                </a:solidFill>
                <a:latin typeface="Times New Roman" panose="02020603050405020304" pitchFamily="18" charset="0"/>
                <a:ea typeface="字魂27号-布丁体" panose="00000500000000000000" pitchFamily="2" charset="-122"/>
                <a:cs typeface="Times New Roman" panose="02020603050405020304" pitchFamily="18" charset="0"/>
              </a:rPr>
              <a:t>2</a:t>
            </a:r>
            <a:endParaRPr lang="zh-CN" altLang="en-US" sz="6600" b="1" dirty="0">
              <a:solidFill>
                <a:schemeClr val="accent6">
                  <a:lumMod val="75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6" name="矩形 5">
            <a:extLst>
              <a:ext uri="{FF2B5EF4-FFF2-40B4-BE49-F238E27FC236}">
                <a16:creationId xmlns:a16="http://schemas.microsoft.com/office/drawing/2014/main" id="{AF3698D5-1FE0-459E-AE77-C609C910AA81}"/>
              </a:ext>
            </a:extLst>
          </p:cNvPr>
          <p:cNvSpPr/>
          <p:nvPr/>
        </p:nvSpPr>
        <p:spPr>
          <a:xfrm>
            <a:off x="-192507" y="1715085"/>
            <a:ext cx="7168909" cy="1107996"/>
          </a:xfrm>
          <a:prstGeom prst="rect">
            <a:avLst/>
          </a:prstGeom>
        </p:spPr>
        <p:txBody>
          <a:bodyPr wrap="square">
            <a:spAutoFit/>
          </a:bodyPr>
          <a:lstStyle/>
          <a:p>
            <a:pPr algn="ctr"/>
            <a:r>
              <a:rPr lang="en-US" altLang="zh-CN" sz="6600">
                <a:solidFill>
                  <a:schemeClr val="bg1"/>
                </a:solidFill>
                <a:latin typeface="UTM Windsor BT" panose="02040603050506020204" pitchFamily="18" charset="0"/>
                <a:ea typeface="字魂27号-布丁体" panose="00000500000000000000" pitchFamily="2" charset="-122"/>
              </a:rPr>
              <a:t>Tìm hiểu bài</a:t>
            </a:r>
            <a:endParaRPr lang="zh-CN" altLang="en-US" sz="6600" dirty="0">
              <a:solidFill>
                <a:schemeClr val="bg1"/>
              </a:solidFill>
              <a:latin typeface="UTM Windsor BT" panose="02040603050506020204" pitchFamily="18" charset="0"/>
              <a:ea typeface="字魂27号-布丁体" panose="00000500000000000000" pitchFamily="2" charset="-122"/>
            </a:endParaRPr>
          </a:p>
        </p:txBody>
      </p:sp>
      <p:pic>
        <p:nvPicPr>
          <p:cNvPr id="12" name="图片 10">
            <a:extLst>
              <a:ext uri="{FF2B5EF4-FFF2-40B4-BE49-F238E27FC236}">
                <a16:creationId xmlns:a16="http://schemas.microsoft.com/office/drawing/2014/main" id="{65B06CA2-04B4-4546-9478-53BA9C3E15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234" y="4392507"/>
            <a:ext cx="12434605" cy="249661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9480" y="1349390"/>
            <a:ext cx="5092371" cy="33949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1142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500"/>
                            </p:stCondLst>
                            <p:childTnLst>
                              <p:par>
                                <p:cTn id="18" presetID="16" presetClass="entr" presetSubtype="37"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out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8">
            <a:extLst>
              <a:ext uri="{FF2B5EF4-FFF2-40B4-BE49-F238E27FC236}">
                <a16:creationId xmlns:a16="http://schemas.microsoft.com/office/drawing/2014/main" id="{1C431A84-16C0-422A-B94B-8DA202A1FAE8}"/>
              </a:ext>
            </a:extLst>
          </p:cNvPr>
          <p:cNvGrpSpPr/>
          <p:nvPr/>
        </p:nvGrpSpPr>
        <p:grpSpPr>
          <a:xfrm>
            <a:off x="160421" y="256674"/>
            <a:ext cx="11903241" cy="1644697"/>
            <a:chOff x="6308273" y="1073150"/>
            <a:chExt cx="4800600" cy="4711700"/>
          </a:xfrm>
        </p:grpSpPr>
        <p:sp>
          <p:nvSpPr>
            <p:cNvPr id="4"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 name="TextBox 15"/>
          <p:cNvSpPr txBox="1">
            <a:spLocks noChangeArrowheads="1"/>
          </p:cNvSpPr>
          <p:nvPr/>
        </p:nvSpPr>
        <p:spPr bwMode="auto">
          <a:xfrm>
            <a:off x="828841" y="573316"/>
            <a:ext cx="10566400" cy="1168398"/>
          </a:xfrm>
          <a:prstGeom prst="rect">
            <a:avLst/>
          </a:prstGeom>
          <a:noFill/>
          <a:ln w="9525">
            <a:noFill/>
            <a:miter lim="800000"/>
            <a:headEnd/>
            <a:tailEnd/>
          </a:ln>
        </p:spPr>
        <p:txBody>
          <a:bodyPr/>
          <a:lstStyle/>
          <a:p>
            <a:pPr algn="ctr"/>
            <a:r>
              <a:rPr lang="en-US" sz="3200" b="1" dirty="0">
                <a:solidFill>
                  <a:srgbClr val="E64554"/>
                </a:solidFill>
                <a:latin typeface="Times New Roman" pitchFamily="18" charset="0"/>
                <a:cs typeface="Times New Roman" pitchFamily="18" charset="0"/>
              </a:rPr>
              <a:t>1. </a:t>
            </a:r>
            <a:r>
              <a:rPr lang="en-US" sz="3200" b="1" dirty="0" err="1">
                <a:solidFill>
                  <a:srgbClr val="E64554"/>
                </a:solidFill>
                <a:latin typeface="Times New Roman" pitchFamily="18" charset="0"/>
                <a:cs typeface="Times New Roman" pitchFamily="18" charset="0"/>
              </a:rPr>
              <a:t>Thảo</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quả</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báo</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hiệu</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vào</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mùa</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bằng</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cách</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nào</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Cách</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dùng</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từ</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đặt</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câu</a:t>
            </a:r>
            <a:r>
              <a:rPr lang="en-US" sz="3200" b="1" dirty="0">
                <a:solidFill>
                  <a:srgbClr val="E64554"/>
                </a:solidFill>
                <a:latin typeface="Times New Roman" pitchFamily="18" charset="0"/>
                <a:cs typeface="Times New Roman" pitchFamily="18" charset="0"/>
              </a:rPr>
              <a:t> ở </a:t>
            </a:r>
            <a:r>
              <a:rPr lang="en-US" sz="3200" b="1" dirty="0" err="1">
                <a:solidFill>
                  <a:srgbClr val="E64554"/>
                </a:solidFill>
                <a:latin typeface="Times New Roman" pitchFamily="18" charset="0"/>
                <a:cs typeface="Times New Roman" pitchFamily="18" charset="0"/>
              </a:rPr>
              <a:t>đoạn</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đầu</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có</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gì</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đáng</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chú</a:t>
            </a:r>
            <a:r>
              <a:rPr lang="en-US" sz="3200" b="1" dirty="0">
                <a:solidFill>
                  <a:srgbClr val="E64554"/>
                </a:solidFill>
                <a:latin typeface="Times New Roman" pitchFamily="18" charset="0"/>
                <a:cs typeface="Times New Roman" pitchFamily="18" charset="0"/>
              </a:rPr>
              <a:t> ý?</a:t>
            </a:r>
          </a:p>
        </p:txBody>
      </p:sp>
      <p:grpSp>
        <p:nvGrpSpPr>
          <p:cNvPr id="7" name="组合 8">
            <a:extLst>
              <a:ext uri="{FF2B5EF4-FFF2-40B4-BE49-F238E27FC236}">
                <a16:creationId xmlns:a16="http://schemas.microsoft.com/office/drawing/2014/main" id="{1C431A84-16C0-422A-B94B-8DA202A1FAE8}"/>
              </a:ext>
            </a:extLst>
          </p:cNvPr>
          <p:cNvGrpSpPr/>
          <p:nvPr/>
        </p:nvGrpSpPr>
        <p:grpSpPr>
          <a:xfrm>
            <a:off x="160420" y="1940161"/>
            <a:ext cx="11903241" cy="4576753"/>
            <a:chOff x="6308273" y="1073150"/>
            <a:chExt cx="4800600" cy="4711700"/>
          </a:xfrm>
        </p:grpSpPr>
        <p:sp>
          <p:nvSpPr>
            <p:cNvPr id="8"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0" name="TextBox 14"/>
          <p:cNvSpPr txBox="1">
            <a:spLocks noChangeArrowheads="1"/>
          </p:cNvSpPr>
          <p:nvPr/>
        </p:nvSpPr>
        <p:spPr bwMode="auto">
          <a:xfrm>
            <a:off x="650469" y="2216974"/>
            <a:ext cx="10744772" cy="1384995"/>
          </a:xfrm>
          <a:prstGeom prst="rect">
            <a:avLst/>
          </a:prstGeom>
          <a:noFill/>
          <a:ln w="9525">
            <a:noFill/>
            <a:miter lim="800000"/>
            <a:headEnd/>
            <a:tailEnd/>
          </a:ln>
        </p:spPr>
        <p:txBody>
          <a:bodyPr wrap="square">
            <a:spAutoFit/>
          </a:bodyPr>
          <a:lstStyle/>
          <a:p>
            <a:pPr algn="just"/>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Thảo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mùa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mùi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thơm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thơm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cỏ</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thơm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đất</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trời</a:t>
            </a:r>
            <a:r>
              <a:rPr lang="en-US" sz="2800">
                <a:latin typeface="Times New Roman" pitchFamily="18" charset="0"/>
                <a:cs typeface="Times New Roman" pitchFamily="18" charset="0"/>
              </a:rPr>
              <a:t> thơm, </a:t>
            </a:r>
            <a:r>
              <a:rPr lang="en-US" sz="2800" dirty="0" err="1">
                <a:latin typeface="Times New Roman" pitchFamily="18" charset="0"/>
                <a:cs typeface="Times New Roman" pitchFamily="18" charset="0"/>
              </a:rPr>
              <a:t>từng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cũng</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thơm</a:t>
            </a:r>
            <a:r>
              <a:rPr lang="en-US" sz="280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11" name="TextBox 10"/>
          <p:cNvSpPr txBox="1"/>
          <p:nvPr/>
        </p:nvSpPr>
        <p:spPr>
          <a:xfrm>
            <a:off x="441158" y="3472822"/>
            <a:ext cx="11331457" cy="2893100"/>
          </a:xfrm>
          <a:prstGeom prst="rect">
            <a:avLst/>
          </a:prstGeom>
          <a:noFill/>
        </p:spPr>
        <p:txBody>
          <a:bodyPr wrap="square" rtlCol="0">
            <a:spAutoFit/>
          </a:bodyPr>
          <a:lstStyle/>
          <a:p>
            <a:pPr algn="just">
              <a:lnSpc>
                <a:spcPct val="150000"/>
              </a:lnSpc>
            </a:pPr>
            <a:r>
              <a:rPr lang="en-US" sz="2800">
                <a:latin typeface="Times New Roman" pitchFamily="18" charset="0"/>
                <a:cs typeface="Times New Roman" pitchFamily="18" charset="0"/>
              </a:rPr>
              <a:t>*Cách dùng từ, đặt câu rất tinh tế: </a:t>
            </a:r>
          </a:p>
          <a:p>
            <a:pPr algn="just">
              <a:buFontTx/>
              <a:buChar char="-"/>
            </a:pPr>
            <a:r>
              <a:rPr lang="en-US" sz="2800">
                <a:latin typeface="Times New Roman" pitchFamily="18" charset="0"/>
                <a:cs typeface="Times New Roman" pitchFamily="18" charset="0"/>
              </a:rPr>
              <a:t> Các từ </a:t>
            </a:r>
            <a:r>
              <a:rPr lang="en-US" sz="2800" i="1">
                <a:solidFill>
                  <a:srgbClr val="C00000"/>
                </a:solidFill>
                <a:latin typeface="Times New Roman" pitchFamily="18" charset="0"/>
                <a:cs typeface="Times New Roman" pitchFamily="18" charset="0"/>
              </a:rPr>
              <a:t>hương</a:t>
            </a:r>
            <a:r>
              <a:rPr lang="en-US" sz="2800">
                <a:latin typeface="Times New Roman" pitchFamily="18" charset="0"/>
                <a:cs typeface="Times New Roman" pitchFamily="18" charset="0"/>
              </a:rPr>
              <a:t> và </a:t>
            </a:r>
            <a:r>
              <a:rPr lang="en-US" sz="2800" i="1">
                <a:solidFill>
                  <a:srgbClr val="C00000"/>
                </a:solidFill>
                <a:latin typeface="Times New Roman" pitchFamily="18" charset="0"/>
                <a:cs typeface="Times New Roman" pitchFamily="18" charset="0"/>
              </a:rPr>
              <a:t>thơm</a:t>
            </a:r>
            <a:r>
              <a:rPr lang="en-US" sz="2800">
                <a:latin typeface="Times New Roman" pitchFamily="18" charset="0"/>
                <a:cs typeface="Times New Roman" pitchFamily="18" charset="0"/>
              </a:rPr>
              <a:t> lặp đi lặp lại có tác dụng nhấn mạnh mùi hương đặc biệt của thảo quả. Sử dụng câu dài với các từ gợi tả </a:t>
            </a:r>
            <a:r>
              <a:rPr lang="en-US" sz="2800" i="1">
                <a:solidFill>
                  <a:srgbClr val="C00000"/>
                </a:solidFill>
                <a:latin typeface="Times New Roman" pitchFamily="18" charset="0"/>
                <a:cs typeface="Times New Roman" pitchFamily="18" charset="0"/>
              </a:rPr>
              <a:t>lướt thướt, quyến, rải, ngọt lựng, thơm nồng</a:t>
            </a:r>
            <a:r>
              <a:rPr lang="en-US" sz="2800">
                <a:latin typeface="Times New Roman" pitchFamily="18" charset="0"/>
                <a:cs typeface="Times New Roman" pitchFamily="18" charset="0"/>
              </a:rPr>
              <a:t> gợi cảm giác hương thơm lan tỏa, kéo dài.</a:t>
            </a:r>
          </a:p>
          <a:p>
            <a:pPr algn="just">
              <a:buFontTx/>
              <a:buChar char="-"/>
            </a:pPr>
            <a:r>
              <a:rPr lang="en-US" sz="2800">
                <a:latin typeface="Times New Roman" pitchFamily="18" charset="0"/>
                <a:cs typeface="Times New Roman" pitchFamily="18" charset="0"/>
              </a:rPr>
              <a:t> Sử dụng câu ngắn </a:t>
            </a:r>
            <a:r>
              <a:rPr lang="en-US" sz="2800" i="1">
                <a:solidFill>
                  <a:srgbClr val="C00000"/>
                </a:solidFill>
                <a:latin typeface="Times New Roman" pitchFamily="18" charset="0"/>
                <a:cs typeface="Times New Roman" pitchFamily="18" charset="0"/>
              </a:rPr>
              <a:t>Gió thơm. Cây cỏ thơm. Đất trời thơm</a:t>
            </a:r>
            <a:r>
              <a:rPr lang="en-US" sz="2800" i="1">
                <a:latin typeface="Times New Roman" pitchFamily="18" charset="0"/>
                <a:cs typeface="Times New Roman" pitchFamily="18" charset="0"/>
              </a:rPr>
              <a:t>. ,</a:t>
            </a:r>
            <a:r>
              <a:rPr lang="en-US" sz="2800">
                <a:latin typeface="Times New Roman" pitchFamily="18" charset="0"/>
                <a:cs typeface="Times New Roman" pitchFamily="18" charset="0"/>
              </a:rPr>
              <a:t>lặp lại từ </a:t>
            </a:r>
            <a:r>
              <a:rPr lang="en-US" sz="2800" i="1">
                <a:solidFill>
                  <a:srgbClr val="C00000"/>
                </a:solidFill>
                <a:latin typeface="Times New Roman" pitchFamily="18" charset="0"/>
                <a:cs typeface="Times New Roman" pitchFamily="18" charset="0"/>
              </a:rPr>
              <a:t>thơm</a:t>
            </a:r>
            <a:r>
              <a:rPr lang="en-US" sz="2800" i="1">
                <a:latin typeface="Times New Roman" pitchFamily="18" charset="0"/>
                <a:cs typeface="Times New Roman" pitchFamily="18" charset="0"/>
              </a:rPr>
              <a:t>, </a:t>
            </a:r>
            <a:r>
              <a:rPr lang="en-US" sz="2800">
                <a:latin typeface="Times New Roman" pitchFamily="18" charset="0"/>
                <a:cs typeface="Times New Roman" pitchFamily="18" charset="0"/>
              </a:rPr>
              <a:t>như ta đang hít vào để cảm nhận mùi thơm của thảo quả lan trong không gian.</a:t>
            </a:r>
          </a:p>
        </p:txBody>
      </p:sp>
    </p:spTree>
    <p:extLst>
      <p:ext uri="{BB962C8B-B14F-4D97-AF65-F5344CB8AC3E}">
        <p14:creationId xmlns:p14="http://schemas.microsoft.com/office/powerpoint/2010/main" val="170989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out)">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a:extLst>
              <a:ext uri="{FF2B5EF4-FFF2-40B4-BE49-F238E27FC236}">
                <a16:creationId xmlns:a16="http://schemas.microsoft.com/office/drawing/2014/main" id="{1C431A84-16C0-422A-B94B-8DA202A1FAE8}"/>
              </a:ext>
            </a:extLst>
          </p:cNvPr>
          <p:cNvGrpSpPr/>
          <p:nvPr/>
        </p:nvGrpSpPr>
        <p:grpSpPr>
          <a:xfrm>
            <a:off x="160421" y="256674"/>
            <a:ext cx="11903241" cy="1644697"/>
            <a:chOff x="6308273" y="1073150"/>
            <a:chExt cx="4800600" cy="4711700"/>
          </a:xfrm>
        </p:grpSpPr>
        <p:sp>
          <p:nvSpPr>
            <p:cNvPr id="3"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5" name="AutoShape 19" descr="Newsprint"/>
          <p:cNvSpPr>
            <a:spLocks noChangeArrowheads="1"/>
          </p:cNvSpPr>
          <p:nvPr/>
        </p:nvSpPr>
        <p:spPr bwMode="auto">
          <a:xfrm>
            <a:off x="702604" y="454626"/>
            <a:ext cx="10818874" cy="1568105"/>
          </a:xfrm>
          <a:prstGeom prst="rect">
            <a:avLst/>
          </a:prstGeom>
          <a:noFill/>
          <a:ln w="28575">
            <a:noFill/>
            <a:round/>
            <a:headEnd/>
            <a:tailEnd/>
          </a:ln>
        </p:spPr>
        <p:txBody>
          <a:bodyPr/>
          <a:lstStyle/>
          <a:p>
            <a:r>
              <a:rPr lang="en-US" sz="3600" b="1" dirty="0">
                <a:solidFill>
                  <a:srgbClr val="E64554"/>
                </a:solidFill>
                <a:latin typeface="Times New Roman" pitchFamily="18" charset="0"/>
                <a:cs typeface="Times New Roman" pitchFamily="18" charset="0"/>
              </a:rPr>
              <a:t>2. </a:t>
            </a:r>
            <a:r>
              <a:rPr lang="en-US" sz="3600" b="1" dirty="0" err="1">
                <a:solidFill>
                  <a:srgbClr val="E64554"/>
                </a:solidFill>
                <a:latin typeface="Times New Roman" pitchFamily="18" charset="0"/>
                <a:cs typeface="Times New Roman" pitchFamily="18" charset="0"/>
              </a:rPr>
              <a:t>Tìm</a:t>
            </a:r>
            <a:r>
              <a:rPr lang="en-US" sz="3600" b="1" dirty="0">
                <a:solidFill>
                  <a:srgbClr val="E64554"/>
                </a:solidFill>
                <a:latin typeface="Times New Roman" pitchFamily="18" charset="0"/>
                <a:cs typeface="Times New Roman" pitchFamily="18" charset="0"/>
              </a:rPr>
              <a:t> </a:t>
            </a:r>
            <a:r>
              <a:rPr lang="en-US" sz="3600" b="1" dirty="0" err="1">
                <a:solidFill>
                  <a:srgbClr val="E64554"/>
                </a:solidFill>
                <a:latin typeface="Times New Roman" pitchFamily="18" charset="0"/>
                <a:cs typeface="Times New Roman" pitchFamily="18" charset="0"/>
              </a:rPr>
              <a:t>những</a:t>
            </a:r>
            <a:r>
              <a:rPr lang="en-US" sz="3600" b="1" dirty="0">
                <a:solidFill>
                  <a:srgbClr val="E64554"/>
                </a:solidFill>
                <a:latin typeface="Times New Roman" pitchFamily="18" charset="0"/>
                <a:cs typeface="Times New Roman" pitchFamily="18" charset="0"/>
              </a:rPr>
              <a:t> chi </a:t>
            </a:r>
            <a:r>
              <a:rPr lang="en-US" sz="3600" b="1" dirty="0" err="1">
                <a:solidFill>
                  <a:srgbClr val="E64554"/>
                </a:solidFill>
                <a:latin typeface="Times New Roman" pitchFamily="18" charset="0"/>
                <a:cs typeface="Times New Roman" pitchFamily="18" charset="0"/>
              </a:rPr>
              <a:t>tiết</a:t>
            </a:r>
            <a:r>
              <a:rPr lang="en-US" sz="3600" b="1" dirty="0">
                <a:solidFill>
                  <a:srgbClr val="E64554"/>
                </a:solidFill>
                <a:latin typeface="Times New Roman" pitchFamily="18" charset="0"/>
                <a:cs typeface="Times New Roman" pitchFamily="18" charset="0"/>
              </a:rPr>
              <a:t> </a:t>
            </a:r>
            <a:r>
              <a:rPr lang="en-US" sz="3600" b="1" dirty="0" err="1">
                <a:solidFill>
                  <a:srgbClr val="E64554"/>
                </a:solidFill>
                <a:latin typeface="Times New Roman" pitchFamily="18" charset="0"/>
                <a:cs typeface="Times New Roman" pitchFamily="18" charset="0"/>
              </a:rPr>
              <a:t>cho</a:t>
            </a:r>
            <a:r>
              <a:rPr lang="en-US" sz="3600" b="1" dirty="0">
                <a:solidFill>
                  <a:srgbClr val="E64554"/>
                </a:solidFill>
                <a:latin typeface="Times New Roman" pitchFamily="18" charset="0"/>
                <a:cs typeface="Times New Roman" pitchFamily="18" charset="0"/>
              </a:rPr>
              <a:t> </a:t>
            </a:r>
            <a:r>
              <a:rPr lang="en-US" sz="3600" b="1" dirty="0" err="1">
                <a:solidFill>
                  <a:srgbClr val="E64554"/>
                </a:solidFill>
                <a:latin typeface="Times New Roman" pitchFamily="18" charset="0"/>
                <a:cs typeface="Times New Roman" pitchFamily="18" charset="0"/>
              </a:rPr>
              <a:t>thấy</a:t>
            </a:r>
            <a:r>
              <a:rPr lang="en-US" sz="3600" b="1" dirty="0">
                <a:solidFill>
                  <a:srgbClr val="E64554"/>
                </a:solidFill>
                <a:latin typeface="Times New Roman" pitchFamily="18" charset="0"/>
                <a:cs typeface="Times New Roman" pitchFamily="18" charset="0"/>
              </a:rPr>
              <a:t> </a:t>
            </a:r>
            <a:r>
              <a:rPr lang="en-US" sz="3600" b="1" dirty="0" err="1">
                <a:solidFill>
                  <a:srgbClr val="E64554"/>
                </a:solidFill>
                <a:latin typeface="Times New Roman" pitchFamily="18" charset="0"/>
                <a:cs typeface="Times New Roman" pitchFamily="18" charset="0"/>
              </a:rPr>
              <a:t>cây</a:t>
            </a:r>
            <a:r>
              <a:rPr lang="en-US" sz="3600" b="1" dirty="0">
                <a:solidFill>
                  <a:srgbClr val="E64554"/>
                </a:solidFill>
                <a:latin typeface="Times New Roman" pitchFamily="18" charset="0"/>
                <a:cs typeface="Times New Roman" pitchFamily="18" charset="0"/>
              </a:rPr>
              <a:t> </a:t>
            </a:r>
            <a:r>
              <a:rPr lang="en-US" sz="3600" b="1" dirty="0" err="1">
                <a:solidFill>
                  <a:srgbClr val="E64554"/>
                </a:solidFill>
                <a:latin typeface="Times New Roman" pitchFamily="18" charset="0"/>
                <a:cs typeface="Times New Roman" pitchFamily="18" charset="0"/>
              </a:rPr>
              <a:t>thảo</a:t>
            </a:r>
            <a:r>
              <a:rPr lang="en-US" sz="3600" b="1" dirty="0">
                <a:solidFill>
                  <a:srgbClr val="E64554"/>
                </a:solidFill>
                <a:latin typeface="Times New Roman" pitchFamily="18" charset="0"/>
                <a:cs typeface="Times New Roman" pitchFamily="18" charset="0"/>
              </a:rPr>
              <a:t> </a:t>
            </a:r>
            <a:r>
              <a:rPr lang="en-US" sz="3600" b="1" dirty="0" err="1">
                <a:solidFill>
                  <a:srgbClr val="E64554"/>
                </a:solidFill>
                <a:latin typeface="Times New Roman" pitchFamily="18" charset="0"/>
                <a:cs typeface="Times New Roman" pitchFamily="18" charset="0"/>
              </a:rPr>
              <a:t>quả</a:t>
            </a:r>
            <a:r>
              <a:rPr lang="en-US" sz="3600" b="1" dirty="0">
                <a:solidFill>
                  <a:srgbClr val="E64554"/>
                </a:solidFill>
                <a:latin typeface="Times New Roman" pitchFamily="18" charset="0"/>
                <a:cs typeface="Times New Roman" pitchFamily="18" charset="0"/>
              </a:rPr>
              <a:t> </a:t>
            </a:r>
            <a:r>
              <a:rPr lang="en-US" sz="3600" b="1" dirty="0" err="1">
                <a:solidFill>
                  <a:srgbClr val="E64554"/>
                </a:solidFill>
                <a:latin typeface="Times New Roman" pitchFamily="18" charset="0"/>
                <a:cs typeface="Times New Roman" pitchFamily="18" charset="0"/>
              </a:rPr>
              <a:t>phát</a:t>
            </a:r>
            <a:r>
              <a:rPr lang="en-US" sz="3600" b="1" dirty="0">
                <a:solidFill>
                  <a:srgbClr val="E64554"/>
                </a:solidFill>
                <a:latin typeface="Times New Roman" pitchFamily="18" charset="0"/>
                <a:cs typeface="Times New Roman" pitchFamily="18" charset="0"/>
              </a:rPr>
              <a:t> </a:t>
            </a:r>
            <a:r>
              <a:rPr lang="en-US" sz="3600" b="1" dirty="0" err="1">
                <a:solidFill>
                  <a:srgbClr val="E64554"/>
                </a:solidFill>
                <a:latin typeface="Times New Roman" pitchFamily="18" charset="0"/>
                <a:cs typeface="Times New Roman" pitchFamily="18" charset="0"/>
              </a:rPr>
              <a:t>triển</a:t>
            </a:r>
            <a:r>
              <a:rPr lang="en-US" sz="3600" b="1" dirty="0">
                <a:solidFill>
                  <a:srgbClr val="E64554"/>
                </a:solidFill>
                <a:latin typeface="Times New Roman" pitchFamily="18" charset="0"/>
                <a:cs typeface="Times New Roman" pitchFamily="18" charset="0"/>
              </a:rPr>
              <a:t> </a:t>
            </a:r>
            <a:r>
              <a:rPr lang="en-US" sz="3600" b="1" dirty="0" err="1">
                <a:solidFill>
                  <a:srgbClr val="E64554"/>
                </a:solidFill>
                <a:latin typeface="Times New Roman" pitchFamily="18" charset="0"/>
                <a:cs typeface="Times New Roman" pitchFamily="18" charset="0"/>
              </a:rPr>
              <a:t>rất</a:t>
            </a:r>
            <a:r>
              <a:rPr lang="en-US" sz="3600" b="1" dirty="0">
                <a:solidFill>
                  <a:srgbClr val="E64554"/>
                </a:solidFill>
                <a:latin typeface="Times New Roman" pitchFamily="18" charset="0"/>
                <a:cs typeface="Times New Roman" pitchFamily="18" charset="0"/>
              </a:rPr>
              <a:t> </a:t>
            </a:r>
            <a:r>
              <a:rPr lang="en-US" sz="3600" b="1" dirty="0" err="1">
                <a:solidFill>
                  <a:srgbClr val="E64554"/>
                </a:solidFill>
                <a:latin typeface="Times New Roman" pitchFamily="18" charset="0"/>
                <a:cs typeface="Times New Roman" pitchFamily="18" charset="0"/>
              </a:rPr>
              <a:t>nhanh</a:t>
            </a:r>
            <a:r>
              <a:rPr lang="en-US" sz="3600" b="1" dirty="0">
                <a:solidFill>
                  <a:srgbClr val="E64554"/>
                </a:solidFill>
                <a:latin typeface="Times New Roman" pitchFamily="18" charset="0"/>
                <a:cs typeface="Times New Roman" pitchFamily="18" charset="0"/>
              </a:rPr>
              <a:t>.</a:t>
            </a:r>
          </a:p>
        </p:txBody>
      </p:sp>
      <p:grpSp>
        <p:nvGrpSpPr>
          <p:cNvPr id="6" name="组合 8">
            <a:extLst>
              <a:ext uri="{FF2B5EF4-FFF2-40B4-BE49-F238E27FC236}">
                <a16:creationId xmlns:a16="http://schemas.microsoft.com/office/drawing/2014/main" id="{1C431A84-16C0-422A-B94B-8DA202A1FAE8}"/>
              </a:ext>
            </a:extLst>
          </p:cNvPr>
          <p:cNvGrpSpPr/>
          <p:nvPr/>
        </p:nvGrpSpPr>
        <p:grpSpPr>
          <a:xfrm>
            <a:off x="160420" y="2021742"/>
            <a:ext cx="11903241" cy="4836257"/>
            <a:chOff x="6308273" y="1073150"/>
            <a:chExt cx="4800600" cy="4711700"/>
          </a:xfrm>
        </p:grpSpPr>
        <p:sp>
          <p:nvSpPr>
            <p:cNvPr id="7"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9" name="Rectangle 8"/>
          <p:cNvSpPr/>
          <p:nvPr/>
        </p:nvSpPr>
        <p:spPr>
          <a:xfrm>
            <a:off x="441158" y="2287591"/>
            <a:ext cx="11341768" cy="1815882"/>
          </a:xfrm>
          <a:prstGeom prst="rect">
            <a:avLst/>
          </a:prstGeom>
        </p:spPr>
        <p:txBody>
          <a:bodyPr wrap="square">
            <a:spAutoFit/>
          </a:bodyPr>
          <a:lstStyle/>
          <a:p>
            <a:pPr algn="just"/>
            <a:r>
              <a:rPr lang="vi-VN" sz="2800" dirty="0">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Mới đầu xuân năm kia, những hạt thảo quả reo trên đất</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rừng, qua một năm đã lớn cao tới bụng người.</a:t>
            </a:r>
            <a:endParaRPr lang="en-US" sz="2800" dirty="0">
              <a:latin typeface="Times New Roman" pitchFamily="18" charset="0"/>
              <a:cs typeface="Times New Roman" pitchFamily="18" charset="0"/>
            </a:endParaRPr>
          </a:p>
          <a:p>
            <a:pPr algn="just"/>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 Một năm sau nữa, từ một thân lẻ đâm thêm hai </a:t>
            </a:r>
            <a:r>
              <a:rPr lang="en-US" sz="2800" dirty="0" err="1">
                <a:latin typeface="Times New Roman" pitchFamily="18" charset="0"/>
                <a:cs typeface="Times New Roman" pitchFamily="18" charset="0"/>
              </a:rPr>
              <a:t>nhánh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r>
              <a:rPr lang="en-US" sz="2800" dirty="0">
                <a:latin typeface="Times New Roman" pitchFamily="18" charset="0"/>
                <a:cs typeface="Times New Roman" pitchFamily="18" charset="0"/>
              </a:rPr>
              <a:t>.</a:t>
            </a:r>
          </a:p>
          <a:p>
            <a:pPr algn="just"/>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Thoáng cái, thảo quả vươn ngọn, xòe lá, lấn chiếm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r>
              <a:rPr lang="en-US" sz="2800" dirty="0">
                <a:latin typeface="Times New Roman" pitchFamily="18" charset="0"/>
                <a:cs typeface="Times New Roman" pitchFamily="18" charset="0"/>
              </a:rPr>
              <a:t>.</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9249" y="4223844"/>
            <a:ext cx="3681662" cy="24544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5591" y="4216547"/>
            <a:ext cx="3942731" cy="2461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1396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out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right)">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8">
            <a:extLst>
              <a:ext uri="{FF2B5EF4-FFF2-40B4-BE49-F238E27FC236}">
                <a16:creationId xmlns:a16="http://schemas.microsoft.com/office/drawing/2014/main" id="{1C431A84-16C0-422A-B94B-8DA202A1FAE8}"/>
              </a:ext>
            </a:extLst>
          </p:cNvPr>
          <p:cNvGrpSpPr/>
          <p:nvPr/>
        </p:nvGrpSpPr>
        <p:grpSpPr>
          <a:xfrm>
            <a:off x="160420" y="2021742"/>
            <a:ext cx="11903241" cy="4836257"/>
            <a:chOff x="6308273" y="1073150"/>
            <a:chExt cx="4800600" cy="4711700"/>
          </a:xfrm>
        </p:grpSpPr>
        <p:sp>
          <p:nvSpPr>
            <p:cNvPr id="8"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 name="组合 8">
            <a:extLst>
              <a:ext uri="{FF2B5EF4-FFF2-40B4-BE49-F238E27FC236}">
                <a16:creationId xmlns:a16="http://schemas.microsoft.com/office/drawing/2014/main" id="{1C431A84-16C0-422A-B94B-8DA202A1FAE8}"/>
              </a:ext>
            </a:extLst>
          </p:cNvPr>
          <p:cNvGrpSpPr/>
          <p:nvPr/>
        </p:nvGrpSpPr>
        <p:grpSpPr>
          <a:xfrm>
            <a:off x="160421" y="256675"/>
            <a:ext cx="11903241" cy="1569424"/>
            <a:chOff x="6308273" y="1073150"/>
            <a:chExt cx="4800600" cy="4711700"/>
          </a:xfrm>
        </p:grpSpPr>
        <p:sp>
          <p:nvSpPr>
            <p:cNvPr id="3"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5" name="AutoShape 13" descr="Newsprint"/>
          <p:cNvSpPr>
            <a:spLocks noChangeArrowheads="1"/>
          </p:cNvSpPr>
          <p:nvPr/>
        </p:nvSpPr>
        <p:spPr bwMode="auto">
          <a:xfrm>
            <a:off x="986972" y="438452"/>
            <a:ext cx="10668000" cy="1117600"/>
          </a:xfrm>
          <a:prstGeom prst="rect">
            <a:avLst/>
          </a:prstGeom>
          <a:noFill/>
          <a:ln w="28575">
            <a:noFill/>
            <a:round/>
            <a:headEnd/>
            <a:tailEnd/>
          </a:ln>
        </p:spPr>
        <p:txBody>
          <a:bodyPr/>
          <a:lstStyle/>
          <a:p>
            <a:r>
              <a:rPr lang="en-US" sz="3600" b="1" dirty="0">
                <a:solidFill>
                  <a:srgbClr val="E64554"/>
                </a:solidFill>
                <a:latin typeface="Times New Roman" pitchFamily="18" charset="0"/>
                <a:cs typeface="Times New Roman" pitchFamily="18" charset="0"/>
              </a:rPr>
              <a:t>3. </a:t>
            </a:r>
            <a:r>
              <a:rPr lang="en-US" sz="3600" b="1" dirty="0" err="1">
                <a:solidFill>
                  <a:srgbClr val="E64554"/>
                </a:solidFill>
                <a:latin typeface="Times New Roman" pitchFamily="18" charset="0"/>
                <a:cs typeface="Times New Roman" pitchFamily="18" charset="0"/>
              </a:rPr>
              <a:t>Hoa</a:t>
            </a:r>
            <a:r>
              <a:rPr lang="en-US" sz="3600" b="1" dirty="0">
                <a:solidFill>
                  <a:srgbClr val="E64554"/>
                </a:solidFill>
                <a:latin typeface="Times New Roman" pitchFamily="18" charset="0"/>
                <a:cs typeface="Times New Roman" pitchFamily="18" charset="0"/>
              </a:rPr>
              <a:t> </a:t>
            </a:r>
            <a:r>
              <a:rPr lang="en-US" sz="3600" b="1" dirty="0" err="1">
                <a:solidFill>
                  <a:srgbClr val="E64554"/>
                </a:solidFill>
                <a:latin typeface="Times New Roman" pitchFamily="18" charset="0"/>
                <a:cs typeface="Times New Roman" pitchFamily="18" charset="0"/>
              </a:rPr>
              <a:t>thảo</a:t>
            </a:r>
            <a:r>
              <a:rPr lang="en-US" sz="3600" b="1" dirty="0">
                <a:solidFill>
                  <a:srgbClr val="E64554"/>
                </a:solidFill>
                <a:latin typeface="Times New Roman" pitchFamily="18" charset="0"/>
                <a:cs typeface="Times New Roman" pitchFamily="18" charset="0"/>
              </a:rPr>
              <a:t> </a:t>
            </a:r>
            <a:r>
              <a:rPr lang="en-US" sz="3600" b="1" dirty="0" err="1">
                <a:solidFill>
                  <a:srgbClr val="E64554"/>
                </a:solidFill>
                <a:latin typeface="Times New Roman" pitchFamily="18" charset="0"/>
                <a:cs typeface="Times New Roman" pitchFamily="18" charset="0"/>
              </a:rPr>
              <a:t>quả</a:t>
            </a:r>
            <a:r>
              <a:rPr lang="en-US" sz="3600" b="1" dirty="0">
                <a:solidFill>
                  <a:srgbClr val="E64554"/>
                </a:solidFill>
                <a:latin typeface="Times New Roman" pitchFamily="18" charset="0"/>
                <a:cs typeface="Times New Roman" pitchFamily="18" charset="0"/>
              </a:rPr>
              <a:t> </a:t>
            </a:r>
            <a:r>
              <a:rPr lang="en-US" sz="3600" b="1" dirty="0" err="1">
                <a:solidFill>
                  <a:srgbClr val="E64554"/>
                </a:solidFill>
                <a:latin typeface="Times New Roman" pitchFamily="18" charset="0"/>
                <a:cs typeface="Times New Roman" pitchFamily="18" charset="0"/>
              </a:rPr>
              <a:t>nảy</a:t>
            </a:r>
            <a:r>
              <a:rPr lang="en-US" sz="3600" b="1" dirty="0">
                <a:solidFill>
                  <a:srgbClr val="E64554"/>
                </a:solidFill>
                <a:latin typeface="Times New Roman" pitchFamily="18" charset="0"/>
                <a:cs typeface="Times New Roman" pitchFamily="18" charset="0"/>
              </a:rPr>
              <a:t> </a:t>
            </a:r>
            <a:r>
              <a:rPr lang="en-US" sz="3600" b="1" dirty="0" err="1">
                <a:solidFill>
                  <a:srgbClr val="E64554"/>
                </a:solidFill>
                <a:latin typeface="Times New Roman" pitchFamily="18" charset="0"/>
                <a:cs typeface="Times New Roman" pitchFamily="18" charset="0"/>
              </a:rPr>
              <a:t>ra</a:t>
            </a:r>
            <a:r>
              <a:rPr lang="en-US" sz="3600" b="1" dirty="0">
                <a:solidFill>
                  <a:srgbClr val="E64554"/>
                </a:solidFill>
                <a:latin typeface="Times New Roman" pitchFamily="18" charset="0"/>
                <a:cs typeface="Times New Roman" pitchFamily="18" charset="0"/>
              </a:rPr>
              <a:t> ở </a:t>
            </a:r>
            <a:r>
              <a:rPr lang="en-US" sz="3600" b="1" dirty="0" err="1">
                <a:solidFill>
                  <a:srgbClr val="E64554"/>
                </a:solidFill>
                <a:latin typeface="Times New Roman" pitchFamily="18" charset="0"/>
                <a:cs typeface="Times New Roman" pitchFamily="18" charset="0"/>
              </a:rPr>
              <a:t>đâu</a:t>
            </a:r>
            <a:r>
              <a:rPr lang="en-US" sz="3600" b="1" dirty="0">
                <a:solidFill>
                  <a:srgbClr val="E64554"/>
                </a:solidFill>
                <a:latin typeface="Times New Roman" pitchFamily="18" charset="0"/>
                <a:cs typeface="Times New Roman" pitchFamily="18" charset="0"/>
              </a:rPr>
              <a:t>? </a:t>
            </a:r>
            <a:r>
              <a:rPr lang="vi-VN" sz="3600" b="1" dirty="0">
                <a:solidFill>
                  <a:srgbClr val="E64554"/>
                </a:solidFill>
                <a:latin typeface="Times New Roman" pitchFamily="18" charset="0"/>
                <a:cs typeface="Times New Roman" pitchFamily="18" charset="0"/>
              </a:rPr>
              <a:t>Khi thảo quả chín, rừng có nét gì đẹp?</a:t>
            </a:r>
            <a:endParaRPr lang="en-US" sz="3600" b="1" dirty="0">
              <a:solidFill>
                <a:srgbClr val="E64554"/>
              </a:solidFill>
              <a:latin typeface="Times New Roman" pitchFamily="18" charset="0"/>
              <a:cs typeface="Times New Roman" pitchFamily="18" charset="0"/>
            </a:endParaRPr>
          </a:p>
        </p:txBody>
      </p:sp>
      <p:sp>
        <p:nvSpPr>
          <p:cNvPr id="6" name="Rectangle 5"/>
          <p:cNvSpPr/>
          <p:nvPr/>
        </p:nvSpPr>
        <p:spPr>
          <a:xfrm>
            <a:off x="441158" y="2177712"/>
            <a:ext cx="6409585" cy="4524315"/>
          </a:xfrm>
          <a:prstGeom prst="rect">
            <a:avLst/>
          </a:prstGeom>
        </p:spPr>
        <p:txBody>
          <a:bodyPr wrap="square">
            <a:spAutoFit/>
          </a:bodyPr>
          <a:lstStyle/>
          <a:p>
            <a:pPr algn="just">
              <a:lnSpc>
                <a:spcPct val="150000"/>
              </a:lnSpc>
            </a:pP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Hoa thảo quả nảy dưới gốc c</a:t>
            </a:r>
            <a:r>
              <a:rPr lang="en-US" sz="2400" dirty="0">
                <a:latin typeface="Times New Roman" pitchFamily="18" charset="0"/>
                <a:cs typeface="Times New Roman" pitchFamily="18" charset="0"/>
              </a:rPr>
              <a:t>â</a:t>
            </a:r>
            <a:r>
              <a:rPr lang="vi-VN" sz="2400" dirty="0">
                <a:latin typeface="Times New Roman" pitchFamily="18" charset="0"/>
                <a:cs typeface="Times New Roman" pitchFamily="18" charset="0"/>
              </a:rPr>
              <a:t>y.</a:t>
            </a:r>
          </a:p>
          <a:p>
            <a:pPr algn="just">
              <a:lnSpc>
                <a:spcPct val="150000"/>
              </a:lnSpc>
            </a:pP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Khi thảo quả chín, dưới đáy rừng rực lên những</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chùm thảo quả đỏ chon chót, như chứa lửa, chứa nắng.</a:t>
            </a:r>
          </a:p>
          <a:p>
            <a:pPr algn="just">
              <a:lnSpc>
                <a:spcPct val="150000"/>
              </a:lnSpc>
            </a:pP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Rừng sáng như có lửa hắt lên từ dưới đáy rừng.</a:t>
            </a:r>
          </a:p>
          <a:p>
            <a:pPr algn="just">
              <a:lnSpc>
                <a:spcPct val="150000"/>
              </a:lnSpc>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Rừng</a:t>
            </a:r>
            <a:r>
              <a:rPr lang="en-US" sz="2400" dirty="0">
                <a:latin typeface="Times New Roman" pitchFamily="18" charset="0"/>
                <a:cs typeface="Times New Roman" pitchFamily="18" charset="0"/>
              </a:rPr>
              <a:t> say </a:t>
            </a:r>
            <a:r>
              <a:rPr lang="en-US" sz="2400" dirty="0" err="1">
                <a:latin typeface="Times New Roman" pitchFamily="18" charset="0"/>
                <a:cs typeface="Times New Roman" pitchFamily="18" charset="0"/>
              </a:rPr>
              <a:t>ngây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ấm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nóng</a:t>
            </a:r>
            <a:r>
              <a:rPr lang="en-US" sz="2400" dirty="0">
                <a:latin typeface="Times New Roman" pitchFamily="18" charset="0"/>
                <a:cs typeface="Times New Roman" pitchFamily="18" charset="0"/>
              </a:rPr>
              <a:t>.</a:t>
            </a:r>
          </a:p>
          <a:p>
            <a:pPr algn="just">
              <a:lnSpc>
                <a:spcPct val="150000"/>
              </a:lnSpc>
            </a:pPr>
            <a:r>
              <a:rPr lang="vi-VN" sz="2400" dirty="0">
                <a:latin typeface="Times New Roman" pitchFamily="18" charset="0"/>
                <a:cs typeface="Times New Roman" pitchFamily="18" charset="0"/>
              </a:rPr>
              <a:t>- Thảo quả như những đốm lửa hồng, thắp thêm 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ngọn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mắt</a:t>
            </a:r>
            <a:r>
              <a:rPr lang="en-US" sz="2400" dirty="0">
                <a:latin typeface="Times New Roman" pitchFamily="18" charset="0"/>
                <a:cs typeface="Times New Roman" pitchFamily="18" charset="0"/>
              </a:rPr>
              <a:t>.</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2249" y="1940161"/>
            <a:ext cx="3041953" cy="22814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1481" y="4335689"/>
            <a:ext cx="4523491" cy="2421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487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par>
                          <p:cTn id="29" fill="hold">
                            <p:stCondLst>
                              <p:cond delay="1000"/>
                            </p:stCondLst>
                            <p:childTnLst>
                              <p:par>
                                <p:cTn id="30" presetID="26"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290">
                                          <p:stCondLst>
                                            <p:cond delay="0"/>
                                          </p:stCondLst>
                                        </p:cTn>
                                        <p:tgtEl>
                                          <p:spTgt spid="11"/>
                                        </p:tgtEl>
                                      </p:cBhvr>
                                    </p:animEffect>
                                    <p:anim calcmode="lin" valueType="num">
                                      <p:cBhvr>
                                        <p:cTn id="33"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4"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5"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36"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37"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38" dur="13">
                                          <p:stCondLst>
                                            <p:cond delay="325"/>
                                          </p:stCondLst>
                                        </p:cTn>
                                        <p:tgtEl>
                                          <p:spTgt spid="11"/>
                                        </p:tgtEl>
                                      </p:cBhvr>
                                      <p:to x="100000" y="60000"/>
                                    </p:animScale>
                                    <p:animScale>
                                      <p:cBhvr>
                                        <p:cTn id="39" dur="83" decel="50000">
                                          <p:stCondLst>
                                            <p:cond delay="338"/>
                                          </p:stCondLst>
                                        </p:cTn>
                                        <p:tgtEl>
                                          <p:spTgt spid="11"/>
                                        </p:tgtEl>
                                      </p:cBhvr>
                                      <p:to x="100000" y="100000"/>
                                    </p:animScale>
                                    <p:animScale>
                                      <p:cBhvr>
                                        <p:cTn id="40" dur="13">
                                          <p:stCondLst>
                                            <p:cond delay="656"/>
                                          </p:stCondLst>
                                        </p:cTn>
                                        <p:tgtEl>
                                          <p:spTgt spid="11"/>
                                        </p:tgtEl>
                                      </p:cBhvr>
                                      <p:to x="100000" y="80000"/>
                                    </p:animScale>
                                    <p:animScale>
                                      <p:cBhvr>
                                        <p:cTn id="41" dur="83" decel="50000">
                                          <p:stCondLst>
                                            <p:cond delay="669"/>
                                          </p:stCondLst>
                                        </p:cTn>
                                        <p:tgtEl>
                                          <p:spTgt spid="11"/>
                                        </p:tgtEl>
                                      </p:cBhvr>
                                      <p:to x="100000" y="100000"/>
                                    </p:animScale>
                                    <p:animScale>
                                      <p:cBhvr>
                                        <p:cTn id="42" dur="13">
                                          <p:stCondLst>
                                            <p:cond delay="821"/>
                                          </p:stCondLst>
                                        </p:cTn>
                                        <p:tgtEl>
                                          <p:spTgt spid="11"/>
                                        </p:tgtEl>
                                      </p:cBhvr>
                                      <p:to x="100000" y="90000"/>
                                    </p:animScale>
                                    <p:animScale>
                                      <p:cBhvr>
                                        <p:cTn id="43" dur="83" decel="50000">
                                          <p:stCondLst>
                                            <p:cond delay="834"/>
                                          </p:stCondLst>
                                        </p:cTn>
                                        <p:tgtEl>
                                          <p:spTgt spid="11"/>
                                        </p:tgtEl>
                                      </p:cBhvr>
                                      <p:to x="100000" y="100000"/>
                                    </p:animScale>
                                    <p:animScale>
                                      <p:cBhvr>
                                        <p:cTn id="44" dur="13">
                                          <p:stCondLst>
                                            <p:cond delay="904"/>
                                          </p:stCondLst>
                                        </p:cTn>
                                        <p:tgtEl>
                                          <p:spTgt spid="11"/>
                                        </p:tgtEl>
                                      </p:cBhvr>
                                      <p:to x="100000" y="95000"/>
                                    </p:animScale>
                                    <p:animScale>
                                      <p:cBhvr>
                                        <p:cTn id="45" dur="83" decel="50000">
                                          <p:stCondLst>
                                            <p:cond delay="917"/>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8">
            <a:extLst>
              <a:ext uri="{FF2B5EF4-FFF2-40B4-BE49-F238E27FC236}">
                <a16:creationId xmlns:a16="http://schemas.microsoft.com/office/drawing/2014/main" id="{1C431A84-16C0-422A-B94B-8DA202A1FAE8}"/>
              </a:ext>
            </a:extLst>
          </p:cNvPr>
          <p:cNvGrpSpPr/>
          <p:nvPr/>
        </p:nvGrpSpPr>
        <p:grpSpPr>
          <a:xfrm>
            <a:off x="0" y="1960204"/>
            <a:ext cx="11903241" cy="4274879"/>
            <a:chOff x="6308273" y="1073150"/>
            <a:chExt cx="4800600" cy="4711700"/>
          </a:xfrm>
        </p:grpSpPr>
        <p:sp>
          <p:nvSpPr>
            <p:cNvPr id="5"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 name="Cloud 2"/>
          <p:cNvSpPr/>
          <p:nvPr/>
        </p:nvSpPr>
        <p:spPr>
          <a:xfrm>
            <a:off x="2338325" y="0"/>
            <a:ext cx="7547429" cy="2409371"/>
          </a:xfrm>
          <a:prstGeom prst="cloud">
            <a:avLst/>
          </a:prstGeom>
          <a:solidFill>
            <a:schemeClr val="accent2">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Times New Roman" panose="02020603050405020304" pitchFamily="18" charset="0"/>
                <a:cs typeface="Times New Roman" panose="02020603050405020304" pitchFamily="18" charset="0"/>
              </a:rPr>
              <a:t>Đọc bài văn em cảm nhận được điều gì?</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569" y="2708184"/>
            <a:ext cx="4286250"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4982557" y="2790243"/>
            <a:ext cx="6545225" cy="2862322"/>
          </a:xfrm>
          <a:prstGeom prst="rect">
            <a:avLst/>
          </a:prstGeom>
        </p:spPr>
        <p:txBody>
          <a:bodyPr wrap="square">
            <a:spAutoFit/>
          </a:bodyPr>
          <a:lstStyle/>
          <a:p>
            <a:pPr algn="just">
              <a:defRPr/>
            </a:pPr>
            <a:r>
              <a:rPr lang="en-US" sz="3600" b="1" dirty="0" err="1">
                <a:solidFill>
                  <a:srgbClr val="7030A0"/>
                </a:solidFill>
                <a:latin typeface="Times New Roman" pitchFamily="18" charset="0"/>
                <a:cs typeface="Times New Roman" pitchFamily="18" charset="0"/>
              </a:rPr>
              <a:t>Bài</a:t>
            </a:r>
            <a:r>
              <a:rPr lang="en-US" sz="3600" b="1" dirty="0">
                <a:solidFill>
                  <a:srgbClr val="7030A0"/>
                </a:solidFill>
                <a:latin typeface="Times New Roman" pitchFamily="18" charset="0"/>
                <a:cs typeface="Times New Roman" pitchFamily="18" charset="0"/>
              </a:rPr>
              <a:t> </a:t>
            </a:r>
            <a:r>
              <a:rPr lang="en-US" sz="3600" b="1" err="1">
                <a:solidFill>
                  <a:srgbClr val="7030A0"/>
                </a:solidFill>
                <a:latin typeface="Times New Roman" pitchFamily="18" charset="0"/>
                <a:cs typeface="Times New Roman" pitchFamily="18" charset="0"/>
              </a:rPr>
              <a:t>văn</a:t>
            </a:r>
            <a:r>
              <a:rPr lang="en-US" sz="3600" b="1">
                <a:solidFill>
                  <a:srgbClr val="7030A0"/>
                </a:solidFill>
                <a:latin typeface="Times New Roman" pitchFamily="18" charset="0"/>
                <a:cs typeface="Times New Roman" pitchFamily="18" charset="0"/>
              </a:rPr>
              <a:t> miêu tả vẻ đẹp,  </a:t>
            </a:r>
            <a:r>
              <a:rPr lang="en-US" sz="3600" b="1" dirty="0" err="1">
                <a:solidFill>
                  <a:srgbClr val="7030A0"/>
                </a:solidFill>
                <a:latin typeface="Times New Roman" pitchFamily="18" charset="0"/>
                <a:cs typeface="Times New Roman" pitchFamily="18" charset="0"/>
              </a:rPr>
              <a:t>hương</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thơm</a:t>
            </a:r>
            <a:r>
              <a:rPr lang="en-US" sz="3600" b="1" dirty="0">
                <a:solidFill>
                  <a:srgbClr val="7030A0"/>
                </a:solidFill>
                <a:latin typeface="Times New Roman" pitchFamily="18" charset="0"/>
                <a:cs typeface="Times New Roman" pitchFamily="18" charset="0"/>
              </a:rPr>
              <a:t> </a:t>
            </a:r>
            <a:r>
              <a:rPr lang="en-US" sz="3600" b="1" err="1">
                <a:solidFill>
                  <a:srgbClr val="7030A0"/>
                </a:solidFill>
                <a:latin typeface="Times New Roman" pitchFamily="18" charset="0"/>
                <a:cs typeface="Times New Roman" pitchFamily="18" charset="0"/>
              </a:rPr>
              <a:t>đặc</a:t>
            </a:r>
            <a:r>
              <a:rPr lang="en-US" sz="3600" b="1">
                <a:solidFill>
                  <a:srgbClr val="7030A0"/>
                </a:solidFill>
                <a:latin typeface="Times New Roman" pitchFamily="18" charset="0"/>
                <a:cs typeface="Times New Roman" pitchFamily="18" charset="0"/>
              </a:rPr>
              <a:t> biệt, sự </a:t>
            </a:r>
            <a:r>
              <a:rPr lang="en-US" sz="3600" b="1" dirty="0" err="1">
                <a:solidFill>
                  <a:srgbClr val="7030A0"/>
                </a:solidFill>
                <a:latin typeface="Times New Roman" pitchFamily="18" charset="0"/>
                <a:cs typeface="Times New Roman" pitchFamily="18" charset="0"/>
              </a:rPr>
              <a:t>sinh</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sôi</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phát</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triển</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nhanh</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đến</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bất</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ngờ</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của</a:t>
            </a:r>
            <a:r>
              <a:rPr lang="en-US" sz="3600" b="1" dirty="0">
                <a:solidFill>
                  <a:srgbClr val="7030A0"/>
                </a:solidFill>
                <a:latin typeface="Times New Roman" pitchFamily="18" charset="0"/>
                <a:cs typeface="Times New Roman" pitchFamily="18" charset="0"/>
              </a:rPr>
              <a:t> </a:t>
            </a:r>
            <a:r>
              <a:rPr lang="en-US" sz="3600" b="1" err="1">
                <a:solidFill>
                  <a:srgbClr val="7030A0"/>
                </a:solidFill>
                <a:latin typeface="Times New Roman" pitchFamily="18" charset="0"/>
                <a:cs typeface="Times New Roman" pitchFamily="18" charset="0"/>
              </a:rPr>
              <a:t>thảo</a:t>
            </a:r>
            <a:r>
              <a:rPr lang="en-US" sz="3600" b="1">
                <a:solidFill>
                  <a:srgbClr val="7030A0"/>
                </a:solidFill>
                <a:latin typeface="Times New Roman" pitchFamily="18" charset="0"/>
                <a:cs typeface="Times New Roman" pitchFamily="18" charset="0"/>
              </a:rPr>
              <a:t> quả qua nghệ thuật miêu tả đặc sắc của nhà văn.</a:t>
            </a:r>
            <a:endParaRPr lang="en-US" sz="3600" b="1" dirty="0">
              <a:solidFill>
                <a:srgbClr val="7030A0"/>
              </a:solidFill>
              <a:latin typeface="Times New Roman" pitchFamily="18" charset="0"/>
              <a:cs typeface="Times New Roman" pitchFamily="18" charset="0"/>
            </a:endParaRPr>
          </a:p>
        </p:txBody>
      </p:sp>
      <p:sp>
        <p:nvSpPr>
          <p:cNvPr id="9" name="矩形: 圆角 30">
            <a:extLst>
              <a:ext uri="{FF2B5EF4-FFF2-40B4-BE49-F238E27FC236}">
                <a16:creationId xmlns:a16="http://schemas.microsoft.com/office/drawing/2014/main" id="{711B1A88-E0B3-45EF-83C8-66A1BE864FA7}"/>
              </a:ext>
            </a:extLst>
          </p:cNvPr>
          <p:cNvSpPr/>
          <p:nvPr/>
        </p:nvSpPr>
        <p:spPr>
          <a:xfrm>
            <a:off x="3995410" y="1140816"/>
            <a:ext cx="3653618" cy="1369378"/>
          </a:xfrm>
          <a:prstGeom prst="roundRect">
            <a:avLst>
              <a:gd name="adj" fmla="val 50000"/>
            </a:avLst>
          </a:prstGeom>
          <a:solidFill>
            <a:schemeClr val="accent6">
              <a:lumMod val="75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a:solidFill>
                  <a:schemeClr val="bg1"/>
                </a:solidFill>
                <a:latin typeface="UTM Impact" panose="02040603050506020204" pitchFamily="18" charset="0"/>
                <a:ea typeface="字魂27号-布丁体" panose="00000500000000000000" pitchFamily="2" charset="-122"/>
              </a:rPr>
              <a:t>Nội dung</a:t>
            </a:r>
            <a:endParaRPr lang="zh-CN" altLang="en-US" sz="6000" dirty="0">
              <a:solidFill>
                <a:schemeClr val="bg1"/>
              </a:solidFill>
              <a:latin typeface="UTM Impact" panose="02040603050506020204" pitchFamily="18" charset="0"/>
              <a:ea typeface="字魂27号-布丁体" panose="00000500000000000000" pitchFamily="2" charset="-122"/>
            </a:endParaRPr>
          </a:p>
        </p:txBody>
      </p:sp>
    </p:spTree>
    <p:extLst>
      <p:ext uri="{BB962C8B-B14F-4D97-AF65-F5344CB8AC3E}">
        <p14:creationId xmlns:p14="http://schemas.microsoft.com/office/powerpoint/2010/main" val="239566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xit" presetSubtype="21" fill="hold" grpId="1" nodeType="clickEffect">
                                  <p:stCondLst>
                                    <p:cond delay="0"/>
                                  </p:stCondLst>
                                  <p:childTnLst>
                                    <p:animEffect transition="out" filter="barn(inVertical)">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53" presetClass="entr" presetSubtype="16"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8">
            <a:extLst>
              <a:ext uri="{FF2B5EF4-FFF2-40B4-BE49-F238E27FC236}">
                <a16:creationId xmlns:a16="http://schemas.microsoft.com/office/drawing/2014/main" id="{1C431A84-16C0-422A-B94B-8DA202A1FAE8}"/>
              </a:ext>
            </a:extLst>
          </p:cNvPr>
          <p:cNvGrpSpPr/>
          <p:nvPr/>
        </p:nvGrpSpPr>
        <p:grpSpPr>
          <a:xfrm>
            <a:off x="96447" y="575989"/>
            <a:ext cx="11903241" cy="5418412"/>
            <a:chOff x="6308273" y="1073150"/>
            <a:chExt cx="4800600" cy="4711700"/>
          </a:xfrm>
        </p:grpSpPr>
        <p:sp>
          <p:nvSpPr>
            <p:cNvPr id="8"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3" name="Rounded Rectangle 12"/>
          <p:cNvSpPr/>
          <p:nvPr/>
        </p:nvSpPr>
        <p:spPr>
          <a:xfrm>
            <a:off x="537031" y="1598502"/>
            <a:ext cx="5511038" cy="1341163"/>
          </a:xfrm>
          <a:prstGeom prst="roundRect">
            <a:avLst/>
          </a:prstGeom>
          <a:solidFill>
            <a:srgbClr val="5482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椭圆 4">
            <a:extLst>
              <a:ext uri="{FF2B5EF4-FFF2-40B4-BE49-F238E27FC236}">
                <a16:creationId xmlns:a16="http://schemas.microsoft.com/office/drawing/2014/main" id="{3E9D1973-C013-4EE6-8EE6-C76AC1EDD72E}"/>
              </a:ext>
            </a:extLst>
          </p:cNvPr>
          <p:cNvSpPr/>
          <p:nvPr/>
        </p:nvSpPr>
        <p:spPr>
          <a:xfrm>
            <a:off x="544443" y="707559"/>
            <a:ext cx="1083733" cy="1083733"/>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6600" b="1">
                <a:solidFill>
                  <a:schemeClr val="accent6">
                    <a:lumMod val="75000"/>
                  </a:schemeClr>
                </a:solidFill>
                <a:latin typeface="Times New Roman" panose="02020603050405020304" pitchFamily="18" charset="0"/>
                <a:ea typeface="字魂27号-布丁体" panose="00000500000000000000" pitchFamily="2" charset="-122"/>
                <a:cs typeface="Times New Roman" panose="02020603050405020304" pitchFamily="18" charset="0"/>
              </a:rPr>
              <a:t>3</a:t>
            </a:r>
            <a:endParaRPr lang="zh-CN" altLang="en-US" sz="6600" b="1" dirty="0">
              <a:solidFill>
                <a:schemeClr val="accent6">
                  <a:lumMod val="75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6" name="矩形 5">
            <a:extLst>
              <a:ext uri="{FF2B5EF4-FFF2-40B4-BE49-F238E27FC236}">
                <a16:creationId xmlns:a16="http://schemas.microsoft.com/office/drawing/2014/main" id="{AF3698D5-1FE0-459E-AE77-C609C910AA81}"/>
              </a:ext>
            </a:extLst>
          </p:cNvPr>
          <p:cNvSpPr/>
          <p:nvPr/>
        </p:nvSpPr>
        <p:spPr>
          <a:xfrm>
            <a:off x="-291905" y="1807418"/>
            <a:ext cx="7168909" cy="923330"/>
          </a:xfrm>
          <a:prstGeom prst="rect">
            <a:avLst/>
          </a:prstGeom>
        </p:spPr>
        <p:txBody>
          <a:bodyPr wrap="square">
            <a:spAutoFit/>
          </a:bodyPr>
          <a:lstStyle/>
          <a:p>
            <a:pPr algn="ctr"/>
            <a:r>
              <a:rPr lang="en-US" altLang="zh-CN" sz="5400">
                <a:solidFill>
                  <a:schemeClr val="bg1"/>
                </a:solidFill>
                <a:latin typeface="UTM Windsor BT" panose="02040603050506020204" pitchFamily="18" charset="0"/>
                <a:ea typeface="字魂27号-布丁体" panose="00000500000000000000" pitchFamily="2" charset="-122"/>
              </a:rPr>
              <a:t>Luyện đọc hay</a:t>
            </a:r>
            <a:endParaRPr lang="zh-CN" altLang="en-US" sz="5400" dirty="0">
              <a:solidFill>
                <a:schemeClr val="bg1"/>
              </a:solidFill>
              <a:latin typeface="UTM Windsor BT" panose="02040603050506020204" pitchFamily="18" charset="0"/>
              <a:ea typeface="字魂27号-布丁体" panose="00000500000000000000" pitchFamily="2" charset="-122"/>
            </a:endParaRPr>
          </a:p>
        </p:txBody>
      </p:sp>
      <p:pic>
        <p:nvPicPr>
          <p:cNvPr id="12" name="图片 10">
            <a:extLst>
              <a:ext uri="{FF2B5EF4-FFF2-40B4-BE49-F238E27FC236}">
                <a16:creationId xmlns:a16="http://schemas.microsoft.com/office/drawing/2014/main" id="{65B06CA2-04B4-4546-9478-53BA9C3E15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234" y="4392507"/>
            <a:ext cx="12434605" cy="249661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6421" y="1249425"/>
            <a:ext cx="4963886" cy="3722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1107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500"/>
                            </p:stCondLst>
                            <p:childTnLst>
                              <p:par>
                                <p:cTn id="18" presetID="16" presetClass="entr" presetSubtype="37"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out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8">
            <a:extLst>
              <a:ext uri="{FF2B5EF4-FFF2-40B4-BE49-F238E27FC236}">
                <a16:creationId xmlns:a16="http://schemas.microsoft.com/office/drawing/2014/main" id="{1C431A84-16C0-422A-B94B-8DA202A1FAE8}"/>
              </a:ext>
            </a:extLst>
          </p:cNvPr>
          <p:cNvGrpSpPr/>
          <p:nvPr/>
        </p:nvGrpSpPr>
        <p:grpSpPr>
          <a:xfrm>
            <a:off x="6308273" y="715108"/>
            <a:ext cx="4800600" cy="5069742"/>
            <a:chOff x="6308273" y="1073150"/>
            <a:chExt cx="4800600" cy="4711700"/>
          </a:xfrm>
        </p:grpSpPr>
        <p:sp>
          <p:nvSpPr>
            <p:cNvPr id="11"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 name="TextBox 1"/>
          <p:cNvSpPr txBox="1"/>
          <p:nvPr/>
        </p:nvSpPr>
        <p:spPr>
          <a:xfrm>
            <a:off x="7315200" y="2067506"/>
            <a:ext cx="3452383" cy="2554545"/>
          </a:xfrm>
          <a:prstGeom prst="rect">
            <a:avLst/>
          </a:prstGeom>
          <a:noFill/>
        </p:spPr>
        <p:txBody>
          <a:bodyPr wrap="square" rtlCol="0">
            <a:spAutoFit/>
          </a:bodyPr>
          <a:lstStyle/>
          <a:p>
            <a:r>
              <a:rPr lang="en-US" sz="8000">
                <a:solidFill>
                  <a:srgbClr val="EC5F22"/>
                </a:solidFill>
                <a:latin typeface="UTM Guanine" panose="02040603050506020204" pitchFamily="18" charset="0"/>
              </a:rPr>
              <a:t>Khởi động</a:t>
            </a:r>
          </a:p>
        </p:txBody>
      </p:sp>
      <p:grpSp>
        <p:nvGrpSpPr>
          <p:cNvPr id="3" name="Group 2"/>
          <p:cNvGrpSpPr/>
          <p:nvPr/>
        </p:nvGrpSpPr>
        <p:grpSpPr>
          <a:xfrm flipH="1">
            <a:off x="2801515" y="417094"/>
            <a:ext cx="4489812" cy="6689558"/>
            <a:chOff x="133087" y="939704"/>
            <a:chExt cx="3547367" cy="4544339"/>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3667" b="95000" l="13585" r="84906"/>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1845049" y="3363591"/>
              <a:ext cx="785367" cy="889095"/>
            </a:xfrm>
            <a:prstGeom prst="rect">
              <a:avLst/>
            </a:prstGeom>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52458" b="91861" l="28221" r="46579"/>
                      </a14:imgEffect>
                    </a14:imgLayer>
                  </a14:imgProps>
                </a:ext>
                <a:ext uri="{28A0092B-C50C-407E-A947-70E740481C1C}">
                  <a14:useLocalDpi xmlns:a14="http://schemas.microsoft.com/office/drawing/2010/main" val="0"/>
                </a:ext>
              </a:extLst>
            </a:blip>
            <a:srcRect l="26041" t="50582" r="51049" b="7936"/>
            <a:stretch/>
          </p:blipFill>
          <p:spPr>
            <a:xfrm>
              <a:off x="133087" y="939704"/>
              <a:ext cx="3547367" cy="4544339"/>
            </a:xfrm>
            <a:prstGeom prst="rect">
              <a:avLst/>
            </a:prstGeom>
          </p:spPr>
        </p:pic>
      </p:grpSp>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37008" t="21719" r="36024" b="22988"/>
          <a:stretch/>
        </p:blipFill>
        <p:spPr>
          <a:xfrm rot="628847">
            <a:off x="6063917" y="0"/>
            <a:ext cx="1764632" cy="2035122"/>
          </a:xfrm>
          <a:prstGeom prst="rect">
            <a:avLst/>
          </a:prstGeom>
        </p:spPr>
      </p:pic>
      <p:pic>
        <p:nvPicPr>
          <p:cNvPr id="8" name="图片 7">
            <a:extLst>
              <a:ext uri="{FF2B5EF4-FFF2-40B4-BE49-F238E27FC236}">
                <a16:creationId xmlns:a16="http://schemas.microsoft.com/office/drawing/2014/main" id="{B2CAF3DE-0FF0-4AEF-98E6-747FCDC8574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123" t="487" r="-1580" b="19036"/>
          <a:stretch/>
        </p:blipFill>
        <p:spPr>
          <a:xfrm>
            <a:off x="-24271" y="0"/>
            <a:ext cx="5651573" cy="6858000"/>
          </a:xfrm>
          <a:prstGeom prst="rect">
            <a:avLst/>
          </a:prstGeom>
        </p:spPr>
      </p:pic>
      <p:pic>
        <p:nvPicPr>
          <p:cNvPr id="9" name="图片 10">
            <a:extLst>
              <a:ext uri="{FF2B5EF4-FFF2-40B4-BE49-F238E27FC236}">
                <a16:creationId xmlns:a16="http://schemas.microsoft.com/office/drawing/2014/main" id="{65B06CA2-04B4-4546-9478-53BA9C3E15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271" y="4717692"/>
            <a:ext cx="6280692" cy="2264634"/>
          </a:xfrm>
          <a:prstGeom prst="rect">
            <a:avLst/>
          </a:prstGeom>
        </p:spPr>
      </p:pic>
    </p:spTree>
    <p:extLst>
      <p:ext uri="{BB962C8B-B14F-4D97-AF65-F5344CB8AC3E}">
        <p14:creationId xmlns:p14="http://schemas.microsoft.com/office/powerpoint/2010/main" val="119652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000"/>
                                        <p:tgtEl>
                                          <p:spTgt spid="9"/>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2500"/>
                            </p:stCondLst>
                            <p:childTnLst>
                              <p:par>
                                <p:cTn id="22" presetID="22" presetClass="entr" presetSubtype="4"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par>
                          <p:cTn id="25" fill="hold">
                            <p:stCondLst>
                              <p:cond delay="3000"/>
                            </p:stCondLst>
                            <p:childTnLst>
                              <p:par>
                                <p:cTn id="26" presetID="26" presetClass="entr" presetSubtype="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362">
                                          <p:stCondLst>
                                            <p:cond delay="0"/>
                                          </p:stCondLst>
                                        </p:cTn>
                                        <p:tgtEl>
                                          <p:spTgt spid="2"/>
                                        </p:tgtEl>
                                      </p:cBhvr>
                                    </p:animEffect>
                                    <p:anim calcmode="lin" valueType="num">
                                      <p:cBhvr>
                                        <p:cTn id="29" dur="1139"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0" dur="415"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1" dur="415" tmFilter="0, 0; 0.125,0.2665; 0.25,0.4; 0.375,0.465; 0.5,0.5;  0.625,0.535; 0.75,0.6; 0.875,0.7335; 1,1">
                                          <p:stCondLst>
                                            <p:cond delay="415"/>
                                          </p:stCondLst>
                                        </p:cTn>
                                        <p:tgtEl>
                                          <p:spTgt spid="2"/>
                                        </p:tgtEl>
                                        <p:attrNameLst>
                                          <p:attrName>ppt_y</p:attrName>
                                        </p:attrNameLst>
                                      </p:cBhvr>
                                      <p:tavLst>
                                        <p:tav tm="0" fmla="#ppt_y-sin(pi*$)/9">
                                          <p:val>
                                            <p:fltVal val="0"/>
                                          </p:val>
                                        </p:tav>
                                        <p:tav tm="100000">
                                          <p:val>
                                            <p:fltVal val="1"/>
                                          </p:val>
                                        </p:tav>
                                      </p:tavLst>
                                    </p:anim>
                                    <p:anim calcmode="lin" valueType="num">
                                      <p:cBhvr>
                                        <p:cTn id="32" dur="207" tmFilter="0, 0; 0.125,0.2665; 0.25,0.4; 0.375,0.465; 0.5,0.5;  0.625,0.535; 0.75,0.6; 0.875,0.7335; 1,1">
                                          <p:stCondLst>
                                            <p:cond delay="828"/>
                                          </p:stCondLst>
                                        </p:cTn>
                                        <p:tgtEl>
                                          <p:spTgt spid="2"/>
                                        </p:tgtEl>
                                        <p:attrNameLst>
                                          <p:attrName>ppt_y</p:attrName>
                                        </p:attrNameLst>
                                      </p:cBhvr>
                                      <p:tavLst>
                                        <p:tav tm="0" fmla="#ppt_y-sin(pi*$)/27">
                                          <p:val>
                                            <p:fltVal val="0"/>
                                          </p:val>
                                        </p:tav>
                                        <p:tav tm="100000">
                                          <p:val>
                                            <p:fltVal val="1"/>
                                          </p:val>
                                        </p:tav>
                                      </p:tavLst>
                                    </p:anim>
                                    <p:anim calcmode="lin" valueType="num">
                                      <p:cBhvr>
                                        <p:cTn id="33" dur="103" tmFilter="0, 0; 0.125,0.2665; 0.25,0.4; 0.375,0.465; 0.5,0.5;  0.625,0.535; 0.75,0.6; 0.875,0.7335; 1,1">
                                          <p:stCondLst>
                                            <p:cond delay="1035"/>
                                          </p:stCondLst>
                                        </p:cTn>
                                        <p:tgtEl>
                                          <p:spTgt spid="2"/>
                                        </p:tgtEl>
                                        <p:attrNameLst>
                                          <p:attrName>ppt_y</p:attrName>
                                        </p:attrNameLst>
                                      </p:cBhvr>
                                      <p:tavLst>
                                        <p:tav tm="0" fmla="#ppt_y-sin(pi*$)/81">
                                          <p:val>
                                            <p:fltVal val="0"/>
                                          </p:val>
                                        </p:tav>
                                        <p:tav tm="100000">
                                          <p:val>
                                            <p:fltVal val="1"/>
                                          </p:val>
                                        </p:tav>
                                      </p:tavLst>
                                    </p:anim>
                                    <p:animScale>
                                      <p:cBhvr>
                                        <p:cTn id="34" dur="16">
                                          <p:stCondLst>
                                            <p:cond delay="406"/>
                                          </p:stCondLst>
                                        </p:cTn>
                                        <p:tgtEl>
                                          <p:spTgt spid="2"/>
                                        </p:tgtEl>
                                      </p:cBhvr>
                                      <p:to x="100000" y="60000"/>
                                    </p:animScale>
                                    <p:animScale>
                                      <p:cBhvr>
                                        <p:cTn id="35" dur="104" decel="50000">
                                          <p:stCondLst>
                                            <p:cond delay="423"/>
                                          </p:stCondLst>
                                        </p:cTn>
                                        <p:tgtEl>
                                          <p:spTgt spid="2"/>
                                        </p:tgtEl>
                                      </p:cBhvr>
                                      <p:to x="100000" y="100000"/>
                                    </p:animScale>
                                    <p:animScale>
                                      <p:cBhvr>
                                        <p:cTn id="36" dur="16">
                                          <p:stCondLst>
                                            <p:cond delay="820"/>
                                          </p:stCondLst>
                                        </p:cTn>
                                        <p:tgtEl>
                                          <p:spTgt spid="2"/>
                                        </p:tgtEl>
                                      </p:cBhvr>
                                      <p:to x="100000" y="80000"/>
                                    </p:animScale>
                                    <p:animScale>
                                      <p:cBhvr>
                                        <p:cTn id="37" dur="104" decel="50000">
                                          <p:stCondLst>
                                            <p:cond delay="836"/>
                                          </p:stCondLst>
                                        </p:cTn>
                                        <p:tgtEl>
                                          <p:spTgt spid="2"/>
                                        </p:tgtEl>
                                      </p:cBhvr>
                                      <p:to x="100000" y="100000"/>
                                    </p:animScale>
                                    <p:animScale>
                                      <p:cBhvr>
                                        <p:cTn id="38" dur="16">
                                          <p:stCondLst>
                                            <p:cond delay="1026"/>
                                          </p:stCondLst>
                                        </p:cTn>
                                        <p:tgtEl>
                                          <p:spTgt spid="2"/>
                                        </p:tgtEl>
                                      </p:cBhvr>
                                      <p:to x="100000" y="90000"/>
                                    </p:animScale>
                                    <p:animScale>
                                      <p:cBhvr>
                                        <p:cTn id="39" dur="104" decel="50000">
                                          <p:stCondLst>
                                            <p:cond delay="1042"/>
                                          </p:stCondLst>
                                        </p:cTn>
                                        <p:tgtEl>
                                          <p:spTgt spid="2"/>
                                        </p:tgtEl>
                                      </p:cBhvr>
                                      <p:to x="100000" y="100000"/>
                                    </p:animScale>
                                    <p:animScale>
                                      <p:cBhvr>
                                        <p:cTn id="40" dur="16">
                                          <p:stCondLst>
                                            <p:cond delay="1130"/>
                                          </p:stCondLst>
                                        </p:cTn>
                                        <p:tgtEl>
                                          <p:spTgt spid="2"/>
                                        </p:tgtEl>
                                      </p:cBhvr>
                                      <p:to x="100000" y="95000"/>
                                    </p:animScale>
                                    <p:animScale>
                                      <p:cBhvr>
                                        <p:cTn id="41" dur="104" decel="50000">
                                          <p:stCondLst>
                                            <p:cond delay="1146"/>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8">
            <a:extLst>
              <a:ext uri="{FF2B5EF4-FFF2-40B4-BE49-F238E27FC236}">
                <a16:creationId xmlns:a16="http://schemas.microsoft.com/office/drawing/2014/main" id="{1C431A84-16C0-422A-B94B-8DA202A1FAE8}"/>
              </a:ext>
            </a:extLst>
          </p:cNvPr>
          <p:cNvGrpSpPr/>
          <p:nvPr/>
        </p:nvGrpSpPr>
        <p:grpSpPr>
          <a:xfrm>
            <a:off x="928914" y="1499228"/>
            <a:ext cx="10174515" cy="4836257"/>
            <a:chOff x="6308273" y="1073150"/>
            <a:chExt cx="4800600" cy="4711700"/>
          </a:xfrm>
        </p:grpSpPr>
        <p:sp>
          <p:nvSpPr>
            <p:cNvPr id="16"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 name="Text Box 5"/>
          <p:cNvSpPr txBox="1">
            <a:spLocks noChangeArrowheads="1"/>
          </p:cNvSpPr>
          <p:nvPr/>
        </p:nvSpPr>
        <p:spPr bwMode="auto">
          <a:xfrm>
            <a:off x="1732417" y="2097995"/>
            <a:ext cx="8678862" cy="4032250"/>
          </a:xfrm>
          <a:prstGeom prst="rect">
            <a:avLst/>
          </a:prstGeom>
          <a:noFill/>
          <a:ln w="9525">
            <a:noFill/>
            <a:miter lim="800000"/>
            <a:headEnd/>
            <a:tailEnd/>
          </a:ln>
        </p:spPr>
        <p:txBody>
          <a:bodyPr>
            <a:spAutoFit/>
          </a:bodyPr>
          <a:lstStyle/>
          <a:p>
            <a:pPr algn="just"/>
            <a:r>
              <a:rPr lang="en-US" sz="2800" b="0" dirty="0">
                <a:latin typeface="Times New Roman" pitchFamily="18" charset="0"/>
                <a:cs typeface="Times New Roman" pitchFamily="18" charset="0"/>
              </a:rPr>
              <a:t>     </a:t>
            </a:r>
            <a:r>
              <a:rPr lang="vi-VN" sz="3200" dirty="0">
                <a:solidFill>
                  <a:srgbClr val="002060"/>
                </a:solidFill>
                <a:latin typeface="Times New Roman" pitchFamily="18" charset="0"/>
                <a:cs typeface="Times New Roman" pitchFamily="18" charset="0"/>
              </a:rPr>
              <a:t>Thảo quả trên rừng Đản Khao đã vào mùa.</a:t>
            </a:r>
          </a:p>
          <a:p>
            <a:pPr algn="just"/>
            <a:r>
              <a:rPr lang="vi-VN" sz="3200" dirty="0">
                <a:solidFill>
                  <a:srgbClr val="002060"/>
                </a:solidFill>
                <a:latin typeface="Times New Roman" pitchFamily="18" charset="0"/>
                <a:cs typeface="Times New Roman" pitchFamily="18" charset="0"/>
              </a:rPr>
              <a:t>  </a:t>
            </a:r>
            <a:r>
              <a:rPr lang="en-US" sz="3200" dirty="0">
                <a:solidFill>
                  <a:srgbClr val="002060"/>
                </a:solidFill>
                <a:latin typeface="Times New Roman" pitchFamily="18" charset="0"/>
                <a:cs typeface="Times New Roman" pitchFamily="18" charset="0"/>
              </a:rPr>
              <a:t>  </a:t>
            </a:r>
            <a:r>
              <a:rPr lang="vi-VN" sz="3200" dirty="0">
                <a:solidFill>
                  <a:srgbClr val="002060"/>
                </a:solidFill>
                <a:latin typeface="Times New Roman" pitchFamily="18" charset="0"/>
                <a:cs typeface="Times New Roman" pitchFamily="18" charset="0"/>
              </a:rPr>
              <a:t>Gió tây lướt thướt bay qua rừng, quyến hương thảo quả đi, rải theo triền núi, đưa hương thảo quả ngọt lựng, thơm nồng vào những thôn xóm Chin San. Gió thơm. Cây cỏ thơm. Đất trời thơm. Người đi từ rừng thảo quả về, hương thơm đậm ủ ấp trong từng nếp áo, nếp khăn.</a:t>
            </a:r>
          </a:p>
          <a:p>
            <a:endParaRPr lang="en-US" sz="3200" dirty="0">
              <a:solidFill>
                <a:srgbClr val="002060"/>
              </a:solidFill>
              <a:latin typeface="Times New Roman" pitchFamily="18" charset="0"/>
              <a:cs typeface="Times New Roman" pitchFamily="18" charset="0"/>
            </a:endParaRPr>
          </a:p>
        </p:txBody>
      </p:sp>
      <p:sp>
        <p:nvSpPr>
          <p:cNvPr id="3" name="Line 7"/>
          <p:cNvSpPr>
            <a:spLocks noChangeShapeType="1"/>
          </p:cNvSpPr>
          <p:nvPr/>
        </p:nvSpPr>
        <p:spPr bwMode="auto">
          <a:xfrm flipV="1">
            <a:off x="7747909" y="2598057"/>
            <a:ext cx="1338033" cy="3175"/>
          </a:xfrm>
          <a:prstGeom prst="line">
            <a:avLst/>
          </a:prstGeom>
          <a:noFill/>
          <a:ln w="28575">
            <a:solidFill>
              <a:srgbClr val="FF0066"/>
            </a:solidFill>
            <a:round/>
            <a:headEnd/>
            <a:tailEnd/>
          </a:ln>
        </p:spPr>
        <p:txBody>
          <a:bodyPr/>
          <a:lstStyle/>
          <a:p>
            <a:endParaRPr lang="en-US"/>
          </a:p>
        </p:txBody>
      </p:sp>
      <p:sp>
        <p:nvSpPr>
          <p:cNvPr id="4" name="Line 8"/>
          <p:cNvSpPr>
            <a:spLocks noChangeShapeType="1"/>
          </p:cNvSpPr>
          <p:nvPr/>
        </p:nvSpPr>
        <p:spPr bwMode="auto">
          <a:xfrm>
            <a:off x="3789364" y="3086553"/>
            <a:ext cx="1512887" cy="0"/>
          </a:xfrm>
          <a:prstGeom prst="line">
            <a:avLst/>
          </a:prstGeom>
          <a:noFill/>
          <a:ln w="28575">
            <a:solidFill>
              <a:srgbClr val="FF0066"/>
            </a:solidFill>
            <a:round/>
            <a:headEnd/>
            <a:tailEnd/>
          </a:ln>
        </p:spPr>
        <p:txBody>
          <a:bodyPr/>
          <a:lstStyle/>
          <a:p>
            <a:endParaRPr lang="en-US"/>
          </a:p>
        </p:txBody>
      </p:sp>
      <p:sp>
        <p:nvSpPr>
          <p:cNvPr id="5" name="Line 9"/>
          <p:cNvSpPr>
            <a:spLocks noChangeShapeType="1"/>
          </p:cNvSpPr>
          <p:nvPr/>
        </p:nvSpPr>
        <p:spPr bwMode="auto">
          <a:xfrm>
            <a:off x="8066996" y="3101068"/>
            <a:ext cx="1011237" cy="0"/>
          </a:xfrm>
          <a:prstGeom prst="line">
            <a:avLst/>
          </a:prstGeom>
          <a:noFill/>
          <a:ln w="28575">
            <a:solidFill>
              <a:srgbClr val="FF0066"/>
            </a:solidFill>
            <a:round/>
            <a:headEnd/>
            <a:tailEnd/>
          </a:ln>
        </p:spPr>
        <p:txBody>
          <a:bodyPr/>
          <a:lstStyle/>
          <a:p>
            <a:endParaRPr lang="en-US"/>
          </a:p>
        </p:txBody>
      </p:sp>
      <p:sp>
        <p:nvSpPr>
          <p:cNvPr id="6" name="Line 10"/>
          <p:cNvSpPr>
            <a:spLocks noChangeShapeType="1"/>
          </p:cNvSpPr>
          <p:nvPr/>
        </p:nvSpPr>
        <p:spPr bwMode="auto">
          <a:xfrm>
            <a:off x="1783217" y="4072164"/>
            <a:ext cx="1584325" cy="0"/>
          </a:xfrm>
          <a:prstGeom prst="line">
            <a:avLst/>
          </a:prstGeom>
          <a:noFill/>
          <a:ln w="28575">
            <a:solidFill>
              <a:srgbClr val="FF0066"/>
            </a:solidFill>
            <a:round/>
            <a:headEnd/>
            <a:tailEnd/>
          </a:ln>
        </p:spPr>
        <p:txBody>
          <a:bodyPr/>
          <a:lstStyle/>
          <a:p>
            <a:endParaRPr lang="en-US"/>
          </a:p>
        </p:txBody>
      </p:sp>
      <p:sp>
        <p:nvSpPr>
          <p:cNvPr id="7" name="Line 11"/>
          <p:cNvSpPr>
            <a:spLocks noChangeShapeType="1"/>
          </p:cNvSpPr>
          <p:nvPr/>
        </p:nvSpPr>
        <p:spPr bwMode="auto">
          <a:xfrm flipV="1">
            <a:off x="3724729" y="4043136"/>
            <a:ext cx="1727200" cy="0"/>
          </a:xfrm>
          <a:prstGeom prst="line">
            <a:avLst/>
          </a:prstGeom>
          <a:noFill/>
          <a:ln w="28575">
            <a:solidFill>
              <a:srgbClr val="FF0066"/>
            </a:solidFill>
            <a:round/>
            <a:headEnd/>
            <a:tailEnd/>
          </a:ln>
        </p:spPr>
        <p:txBody>
          <a:bodyPr/>
          <a:lstStyle/>
          <a:p>
            <a:endParaRPr lang="en-US"/>
          </a:p>
        </p:txBody>
      </p:sp>
      <p:sp>
        <p:nvSpPr>
          <p:cNvPr id="8" name="Line 12"/>
          <p:cNvSpPr>
            <a:spLocks noChangeShapeType="1"/>
          </p:cNvSpPr>
          <p:nvPr/>
        </p:nvSpPr>
        <p:spPr bwMode="auto">
          <a:xfrm>
            <a:off x="3387045" y="4543198"/>
            <a:ext cx="863600" cy="0"/>
          </a:xfrm>
          <a:prstGeom prst="line">
            <a:avLst/>
          </a:prstGeom>
          <a:noFill/>
          <a:ln w="28575">
            <a:solidFill>
              <a:srgbClr val="FF0066"/>
            </a:solidFill>
            <a:round/>
            <a:headEnd/>
            <a:tailEnd/>
          </a:ln>
        </p:spPr>
        <p:txBody>
          <a:bodyPr/>
          <a:lstStyle/>
          <a:p>
            <a:endParaRPr lang="en-US"/>
          </a:p>
        </p:txBody>
      </p:sp>
      <p:sp>
        <p:nvSpPr>
          <p:cNvPr id="9" name="Line 13"/>
          <p:cNvSpPr>
            <a:spLocks noChangeShapeType="1"/>
          </p:cNvSpPr>
          <p:nvPr/>
        </p:nvSpPr>
        <p:spPr bwMode="auto">
          <a:xfrm>
            <a:off x="5788026" y="4528684"/>
            <a:ext cx="828675" cy="0"/>
          </a:xfrm>
          <a:prstGeom prst="line">
            <a:avLst/>
          </a:prstGeom>
          <a:noFill/>
          <a:ln w="28575">
            <a:solidFill>
              <a:srgbClr val="FF0066"/>
            </a:solidFill>
            <a:round/>
            <a:headEnd/>
            <a:tailEnd/>
          </a:ln>
        </p:spPr>
        <p:txBody>
          <a:bodyPr/>
          <a:lstStyle/>
          <a:p>
            <a:endParaRPr lang="en-US"/>
          </a:p>
        </p:txBody>
      </p:sp>
      <p:sp>
        <p:nvSpPr>
          <p:cNvPr id="10" name="Line 14"/>
          <p:cNvSpPr>
            <a:spLocks noChangeShapeType="1"/>
          </p:cNvSpPr>
          <p:nvPr/>
        </p:nvSpPr>
        <p:spPr bwMode="auto">
          <a:xfrm>
            <a:off x="8197171" y="4514170"/>
            <a:ext cx="863600" cy="0"/>
          </a:xfrm>
          <a:prstGeom prst="line">
            <a:avLst/>
          </a:prstGeom>
          <a:noFill/>
          <a:ln w="28575">
            <a:solidFill>
              <a:srgbClr val="FF0066"/>
            </a:solidFill>
            <a:round/>
            <a:headEnd/>
            <a:tailEnd/>
          </a:ln>
        </p:spPr>
        <p:txBody>
          <a:bodyPr/>
          <a:lstStyle/>
          <a:p>
            <a:endParaRPr lang="en-US"/>
          </a:p>
        </p:txBody>
      </p:sp>
      <p:sp>
        <p:nvSpPr>
          <p:cNvPr id="11" name="Line 15"/>
          <p:cNvSpPr>
            <a:spLocks noChangeShapeType="1"/>
          </p:cNvSpPr>
          <p:nvPr/>
        </p:nvSpPr>
        <p:spPr bwMode="auto">
          <a:xfrm>
            <a:off x="8610601" y="5028747"/>
            <a:ext cx="719138" cy="0"/>
          </a:xfrm>
          <a:prstGeom prst="line">
            <a:avLst/>
          </a:prstGeom>
          <a:noFill/>
          <a:ln w="28575">
            <a:solidFill>
              <a:srgbClr val="FF0066"/>
            </a:solidFill>
            <a:round/>
            <a:headEnd/>
            <a:tailEnd/>
          </a:ln>
        </p:spPr>
        <p:txBody>
          <a:bodyPr/>
          <a:lstStyle/>
          <a:p>
            <a:endParaRPr lang="en-US"/>
          </a:p>
        </p:txBody>
      </p:sp>
      <p:sp>
        <p:nvSpPr>
          <p:cNvPr id="13" name="Line 18"/>
          <p:cNvSpPr>
            <a:spLocks noChangeShapeType="1"/>
          </p:cNvSpPr>
          <p:nvPr/>
        </p:nvSpPr>
        <p:spPr bwMode="auto">
          <a:xfrm flipV="1">
            <a:off x="3929517" y="3566886"/>
            <a:ext cx="503237" cy="0"/>
          </a:xfrm>
          <a:prstGeom prst="line">
            <a:avLst/>
          </a:prstGeom>
          <a:noFill/>
          <a:ln w="28575">
            <a:solidFill>
              <a:srgbClr val="FF0066"/>
            </a:solidFill>
            <a:round/>
            <a:headEnd/>
            <a:tailEnd/>
          </a:ln>
        </p:spPr>
        <p:txBody>
          <a:bodyPr/>
          <a:lstStyle/>
          <a:p>
            <a:endParaRPr lang="en-US"/>
          </a:p>
        </p:txBody>
      </p:sp>
      <p:sp>
        <p:nvSpPr>
          <p:cNvPr id="14" name="Line 19"/>
          <p:cNvSpPr>
            <a:spLocks noChangeShapeType="1"/>
          </p:cNvSpPr>
          <p:nvPr/>
        </p:nvSpPr>
        <p:spPr bwMode="auto">
          <a:xfrm flipV="1">
            <a:off x="6915378" y="3523342"/>
            <a:ext cx="647700" cy="0"/>
          </a:xfrm>
          <a:prstGeom prst="line">
            <a:avLst/>
          </a:prstGeom>
          <a:noFill/>
          <a:ln w="28575">
            <a:solidFill>
              <a:srgbClr val="FF0066"/>
            </a:solidFill>
            <a:round/>
            <a:headEnd/>
            <a:tailEnd/>
          </a:ln>
        </p:spPr>
        <p:txBody>
          <a:bodyPr/>
          <a:lstStyle/>
          <a:p>
            <a:endParaRPr lang="en-US"/>
          </a:p>
        </p:txBody>
      </p:sp>
      <p:sp>
        <p:nvSpPr>
          <p:cNvPr id="18" name="Rounded Rectangle 17"/>
          <p:cNvSpPr/>
          <p:nvPr/>
        </p:nvSpPr>
        <p:spPr>
          <a:xfrm>
            <a:off x="3123051" y="684652"/>
            <a:ext cx="5511038" cy="1341163"/>
          </a:xfrm>
          <a:prstGeom prst="roundRect">
            <a:avLst/>
          </a:prstGeom>
          <a:solidFill>
            <a:srgbClr val="5482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椭圆 4">
            <a:extLst>
              <a:ext uri="{FF2B5EF4-FFF2-40B4-BE49-F238E27FC236}">
                <a16:creationId xmlns:a16="http://schemas.microsoft.com/office/drawing/2014/main" id="{3E9D1973-C013-4EE6-8EE6-C76AC1EDD72E}"/>
              </a:ext>
            </a:extLst>
          </p:cNvPr>
          <p:cNvSpPr/>
          <p:nvPr/>
        </p:nvSpPr>
        <p:spPr>
          <a:xfrm>
            <a:off x="3130463" y="-206291"/>
            <a:ext cx="1083733" cy="1083733"/>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6600" b="1">
                <a:solidFill>
                  <a:schemeClr val="accent6">
                    <a:lumMod val="75000"/>
                  </a:schemeClr>
                </a:solidFill>
                <a:latin typeface="Times New Roman" panose="02020603050405020304" pitchFamily="18" charset="0"/>
                <a:ea typeface="字魂27号-布丁体" panose="00000500000000000000" pitchFamily="2" charset="-122"/>
                <a:cs typeface="Times New Roman" panose="02020603050405020304" pitchFamily="18" charset="0"/>
              </a:rPr>
              <a:t>3</a:t>
            </a:r>
            <a:endParaRPr lang="zh-CN" altLang="en-US" sz="6600" b="1" dirty="0">
              <a:solidFill>
                <a:schemeClr val="accent6">
                  <a:lumMod val="75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20" name="矩形 5">
            <a:extLst>
              <a:ext uri="{FF2B5EF4-FFF2-40B4-BE49-F238E27FC236}">
                <a16:creationId xmlns:a16="http://schemas.microsoft.com/office/drawing/2014/main" id="{AF3698D5-1FE0-459E-AE77-C609C910AA81}"/>
              </a:ext>
            </a:extLst>
          </p:cNvPr>
          <p:cNvSpPr/>
          <p:nvPr/>
        </p:nvSpPr>
        <p:spPr>
          <a:xfrm>
            <a:off x="2294115" y="893568"/>
            <a:ext cx="7168909" cy="923330"/>
          </a:xfrm>
          <a:prstGeom prst="rect">
            <a:avLst/>
          </a:prstGeom>
        </p:spPr>
        <p:txBody>
          <a:bodyPr wrap="square">
            <a:spAutoFit/>
          </a:bodyPr>
          <a:lstStyle/>
          <a:p>
            <a:pPr algn="ctr"/>
            <a:r>
              <a:rPr lang="en-US" altLang="zh-CN" sz="5400">
                <a:solidFill>
                  <a:schemeClr val="bg1"/>
                </a:solidFill>
                <a:latin typeface="UTM Windsor BT" panose="02040603050506020204" pitchFamily="18" charset="0"/>
                <a:ea typeface="字魂27号-布丁体" panose="00000500000000000000" pitchFamily="2" charset="-122"/>
              </a:rPr>
              <a:t>Luyện đọc hay</a:t>
            </a:r>
            <a:endParaRPr lang="zh-CN" altLang="en-US" sz="5400" dirty="0">
              <a:solidFill>
                <a:schemeClr val="bg1"/>
              </a:solidFill>
              <a:latin typeface="UTM Windsor BT" panose="02040603050506020204" pitchFamily="18" charset="0"/>
              <a:ea typeface="字魂27号-布丁体" panose="00000500000000000000" pitchFamily="2" charset="-122"/>
            </a:endParaRPr>
          </a:p>
        </p:txBody>
      </p:sp>
    </p:spTree>
    <p:extLst>
      <p:ext uri="{BB962C8B-B14F-4D97-AF65-F5344CB8AC3E}">
        <p14:creationId xmlns:p14="http://schemas.microsoft.com/office/powerpoint/2010/main" val="205017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out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5"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heckerboard(down)">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5"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linds(vertic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ox(in)">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ox(out)">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checkerboard(across)">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5"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checkerboard(down)">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diamond(in)">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8" presetClass="entr" presetSubtype="32"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diamond(out)">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8" presetClass="entr" presetSubtype="16"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diamond(in)">
                                      <p:cBhvr>
                                        <p:cTn id="66" dur="5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5"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blinds(vertical)">
                                      <p:cBhvr>
                                        <p:cTn id="71" dur="5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4" presetClass="entr" presetSubtype="16" fill="hold" grpId="0" nodeType="click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box(in)">
                                      <p:cBhvr>
                                        <p:cTn id="76" dur="500"/>
                                        <p:tgtEl>
                                          <p:spTgt spid="10"/>
                                        </p:tgtEl>
                                      </p:cBhvr>
                                    </p:animEffect>
                                  </p:childTnLst>
                                </p:cTn>
                              </p:par>
                            </p:childTnLst>
                          </p:cTn>
                        </p:par>
                      </p:childTnLst>
                    </p:cTn>
                  </p:par>
                  <p:par>
                    <p:cTn id="77" fill="hold">
                      <p:stCondLst>
                        <p:cond delay="indefinite"/>
                      </p:stCondLst>
                      <p:childTnLst>
                        <p:par>
                          <p:cTn id="78" fill="hold">
                            <p:stCondLst>
                              <p:cond delay="0"/>
                            </p:stCondLst>
                            <p:childTnLst>
                              <p:par>
                                <p:cTn id="79" presetID="5" presetClass="entr" presetSubtype="5" fill="hold" grpId="0" nodeType="click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checkerboard(down)">
                                      <p:cBhvr>
                                        <p:cTn id="8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9" grpId="0" animBg="1"/>
      <p:bldP spid="10" grpId="0" animBg="1"/>
      <p:bldP spid="11" grpId="0" animBg="1"/>
      <p:bldP spid="13" grpId="0" animBg="1"/>
      <p:bldP spid="14" grpId="0" animBg="1"/>
      <p:bldP spid="18" grpId="0" animBg="1"/>
      <p:bldP spid="19" grpId="0" animBg="1"/>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43">
            <a:extLst>
              <a:ext uri="{FF2B5EF4-FFF2-40B4-BE49-F238E27FC236}">
                <a16:creationId xmlns:a16="http://schemas.microsoft.com/office/drawing/2014/main" id="{241982AF-DF2C-41F7-8E30-8CDC7AA09A2B}"/>
              </a:ext>
            </a:extLst>
          </p:cNvPr>
          <p:cNvGrpSpPr/>
          <p:nvPr/>
        </p:nvGrpSpPr>
        <p:grpSpPr>
          <a:xfrm>
            <a:off x="2217507" y="1953830"/>
            <a:ext cx="7402284" cy="2557906"/>
            <a:chOff x="6308273" y="1073150"/>
            <a:chExt cx="4800600" cy="4711700"/>
          </a:xfrm>
        </p:grpSpPr>
        <p:sp>
          <p:nvSpPr>
            <p:cNvPr id="3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sp>
          <p:nvSpPr>
            <p:cNvPr id="3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grpSp>
      <p:sp>
        <p:nvSpPr>
          <p:cNvPr id="31" name="矩形: 圆角 30">
            <a:extLst>
              <a:ext uri="{FF2B5EF4-FFF2-40B4-BE49-F238E27FC236}">
                <a16:creationId xmlns:a16="http://schemas.microsoft.com/office/drawing/2014/main" id="{711B1A88-E0B3-45EF-83C8-66A1BE864FA7}"/>
              </a:ext>
            </a:extLst>
          </p:cNvPr>
          <p:cNvSpPr/>
          <p:nvPr/>
        </p:nvSpPr>
        <p:spPr>
          <a:xfrm>
            <a:off x="4425485" y="1617607"/>
            <a:ext cx="2723776" cy="699684"/>
          </a:xfrm>
          <a:prstGeom prst="roundRect">
            <a:avLst>
              <a:gd name="adj" fmla="val 50000"/>
            </a:avLst>
          </a:prstGeom>
          <a:solidFill>
            <a:schemeClr val="accent6">
              <a:lumMod val="75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solidFill>
                  <a:schemeClr val="bg1"/>
                </a:solidFill>
                <a:latin typeface="UTM Impact" panose="02040603050506020204" pitchFamily="18" charset="0"/>
                <a:ea typeface="字魂27号-布丁体" panose="00000500000000000000" pitchFamily="2" charset="-122"/>
              </a:rPr>
              <a:t>Tập đọc</a:t>
            </a:r>
            <a:endParaRPr lang="zh-CN" altLang="en-US" sz="4000" dirty="0">
              <a:solidFill>
                <a:schemeClr val="bg1"/>
              </a:solidFill>
              <a:latin typeface="UTM Impact" panose="02040603050506020204" pitchFamily="18" charset="0"/>
              <a:ea typeface="字魂27号-布丁体" panose="00000500000000000000" pitchFamily="2" charset="-122"/>
            </a:endParaRPr>
          </a:p>
        </p:txBody>
      </p:sp>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sp>
        <p:nvSpPr>
          <p:cNvPr id="2" name="TextBox 1"/>
          <p:cNvSpPr txBox="1"/>
          <p:nvPr/>
        </p:nvSpPr>
        <p:spPr>
          <a:xfrm>
            <a:off x="2508518" y="2469685"/>
            <a:ext cx="7440918" cy="1200329"/>
          </a:xfrm>
          <a:prstGeom prst="rect">
            <a:avLst/>
          </a:prstGeom>
          <a:noFill/>
        </p:spPr>
        <p:txBody>
          <a:bodyPr wrap="square" rtlCol="0">
            <a:spAutoFit/>
          </a:bodyPr>
          <a:lstStyle/>
          <a:p>
            <a:r>
              <a:rPr lang="en-US" sz="7200">
                <a:solidFill>
                  <a:srgbClr val="EC5F22"/>
                </a:solidFill>
                <a:latin typeface="UTM Guanine" panose="02040603050506020204" pitchFamily="18" charset="0"/>
              </a:rPr>
              <a:t>Mùa thảo quả</a:t>
            </a:r>
          </a:p>
        </p:txBody>
      </p:sp>
      <p:sp>
        <p:nvSpPr>
          <p:cNvPr id="3" name="TextBox 2"/>
          <p:cNvSpPr txBox="1"/>
          <p:nvPr/>
        </p:nvSpPr>
        <p:spPr>
          <a:xfrm>
            <a:off x="5698819" y="3670014"/>
            <a:ext cx="3920972" cy="584775"/>
          </a:xfrm>
          <a:prstGeom prst="rect">
            <a:avLst/>
          </a:prstGeom>
          <a:noFill/>
        </p:spPr>
        <p:txBody>
          <a:bodyPr wrap="square" rtlCol="0">
            <a:spAutoFit/>
          </a:bodyPr>
          <a:lstStyle/>
          <a:p>
            <a:r>
              <a:rPr lang="en-US" sz="3200" b="1" i="1">
                <a:solidFill>
                  <a:srgbClr val="396B5D"/>
                </a:solidFill>
                <a:latin typeface="UTM French Vanilla" panose="02040603050506020204" pitchFamily="18" charset="0"/>
              </a:rPr>
              <a:t>Theo Ma Văn Kháng</a:t>
            </a:r>
          </a:p>
        </p:txBody>
      </p:sp>
      <p:sp>
        <p:nvSpPr>
          <p:cNvPr id="36" name="TextBox 35"/>
          <p:cNvSpPr txBox="1"/>
          <p:nvPr/>
        </p:nvSpPr>
        <p:spPr>
          <a:xfrm>
            <a:off x="4257595" y="6334780"/>
            <a:ext cx="3721180" cy="523220"/>
          </a:xfrm>
          <a:prstGeom prst="rect">
            <a:avLst/>
          </a:prstGeom>
          <a:noFill/>
        </p:spPr>
        <p:txBody>
          <a:bodyPr wrap="square" rtlCol="0">
            <a:spAutoFit/>
          </a:bodyPr>
          <a:lstStyle/>
          <a:p>
            <a:r>
              <a:rPr lang="en-US" sz="2800">
                <a:latin typeface="UTM Guanine" panose="02040603050506020204" pitchFamily="18" charset="0"/>
              </a:rPr>
              <a:t>Thực hiện: EduFive</a:t>
            </a:r>
          </a:p>
        </p:txBody>
      </p:sp>
      <p:pic>
        <p:nvPicPr>
          <p:cNvPr id="38" name="Picture 37"/>
          <p:cNvPicPr>
            <a:picLocks noChangeAspect="1"/>
          </p:cNvPicPr>
          <p:nvPr/>
        </p:nvPicPr>
        <p:blipFill rotWithShape="1">
          <a:blip r:embed="rId6">
            <a:extLst>
              <a:ext uri="{BEBA8EAE-BF5A-486C-A8C5-ECC9F3942E4B}">
                <a14:imgProps xmlns:a14="http://schemas.microsoft.com/office/drawing/2010/main">
                  <a14:imgLayer r:embed="rId7">
                    <a14:imgEffect>
                      <a14:backgroundRemoval t="53586" b="91217" l="28620" r="44413"/>
                    </a14:imgEffect>
                  </a14:imgLayer>
                </a14:imgProps>
              </a:ext>
              <a:ext uri="{28A0092B-C50C-407E-A947-70E740481C1C}">
                <a14:useLocalDpi xmlns:a14="http://schemas.microsoft.com/office/drawing/2010/main" val="0"/>
              </a:ext>
            </a:extLst>
          </a:blip>
          <a:srcRect l="26940" t="51428" r="54942" b="7937"/>
          <a:stretch/>
        </p:blipFill>
        <p:spPr>
          <a:xfrm>
            <a:off x="9379552" y="1903387"/>
            <a:ext cx="3211569" cy="5096042"/>
          </a:xfrm>
          <a:prstGeom prst="rect">
            <a:avLst/>
          </a:prstGeom>
        </p:spPr>
      </p:pic>
      <p:grpSp>
        <p:nvGrpSpPr>
          <p:cNvPr id="42" name="Group 41"/>
          <p:cNvGrpSpPr/>
          <p:nvPr/>
        </p:nvGrpSpPr>
        <p:grpSpPr>
          <a:xfrm flipH="1">
            <a:off x="-784086" y="804462"/>
            <a:ext cx="4192873" cy="5530318"/>
            <a:chOff x="133087" y="939704"/>
            <a:chExt cx="3547367" cy="4544339"/>
          </a:xfrm>
        </p:grpSpPr>
        <p:pic>
          <p:nvPicPr>
            <p:cNvPr id="39" name="Picture 38"/>
            <p:cNvPicPr>
              <a:picLocks noChangeAspect="1"/>
            </p:cNvPicPr>
            <p:nvPr/>
          </p:nvPicPr>
          <p:blipFill>
            <a:blip r:embed="rId8">
              <a:extLst>
                <a:ext uri="{BEBA8EAE-BF5A-486C-A8C5-ECC9F3942E4B}">
                  <a14:imgProps xmlns:a14="http://schemas.microsoft.com/office/drawing/2010/main">
                    <a14:imgLayer r:embed="rId9">
                      <a14:imgEffect>
                        <a14:backgroundRemoval t="3667" b="95000" l="13585" r="84906"/>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1845049" y="3363591"/>
              <a:ext cx="785367" cy="889095"/>
            </a:xfrm>
            <a:prstGeom prst="rect">
              <a:avLst/>
            </a:prstGeom>
          </p:spPr>
        </p:pic>
        <p:pic>
          <p:nvPicPr>
            <p:cNvPr id="41" name="Picture 40"/>
            <p:cNvPicPr>
              <a:picLocks noChangeAspect="1"/>
            </p:cNvPicPr>
            <p:nvPr/>
          </p:nvPicPr>
          <p:blipFill rotWithShape="1">
            <a:blip r:embed="rId10">
              <a:extLst>
                <a:ext uri="{BEBA8EAE-BF5A-486C-A8C5-ECC9F3942E4B}">
                  <a14:imgProps xmlns:a14="http://schemas.microsoft.com/office/drawing/2010/main">
                    <a14:imgLayer r:embed="rId11">
                      <a14:imgEffect>
                        <a14:backgroundRemoval t="52458" b="91861" l="28221" r="46579"/>
                      </a14:imgEffect>
                    </a14:imgLayer>
                  </a14:imgProps>
                </a:ext>
                <a:ext uri="{28A0092B-C50C-407E-A947-70E740481C1C}">
                  <a14:useLocalDpi xmlns:a14="http://schemas.microsoft.com/office/drawing/2010/main" val="0"/>
                </a:ext>
              </a:extLst>
            </a:blip>
            <a:srcRect l="26041" t="50582" r="51049" b="7936"/>
            <a:stretch/>
          </p:blipFill>
          <p:spPr>
            <a:xfrm>
              <a:off x="133087" y="939704"/>
              <a:ext cx="3547367" cy="4544339"/>
            </a:xfrm>
            <a:prstGeom prst="rect">
              <a:avLst/>
            </a:prstGeom>
          </p:spPr>
        </p:pic>
      </p:grpSp>
    </p:spTree>
    <p:extLst>
      <p:ext uri="{BB962C8B-B14F-4D97-AF65-F5344CB8AC3E}">
        <p14:creationId xmlns:p14="http://schemas.microsoft.com/office/powerpoint/2010/main" val="17844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childTnLst>
                          </p:cTn>
                        </p:par>
                        <p:par>
                          <p:cTn id="22" fill="hold">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additive="base">
                                        <p:cTn id="30" dur="500" fill="hold"/>
                                        <p:tgtEl>
                                          <p:spTgt spid="42"/>
                                        </p:tgtEl>
                                        <p:attrNameLst>
                                          <p:attrName>ppt_x</p:attrName>
                                        </p:attrNameLst>
                                      </p:cBhvr>
                                      <p:tavLst>
                                        <p:tav tm="0">
                                          <p:val>
                                            <p:strVal val="0-#ppt_w/2"/>
                                          </p:val>
                                        </p:tav>
                                        <p:tav tm="100000">
                                          <p:val>
                                            <p:strVal val="#ppt_x"/>
                                          </p:val>
                                        </p:tav>
                                      </p:tavLst>
                                    </p:anim>
                                    <p:anim calcmode="lin" valueType="num">
                                      <p:cBhvr additive="base">
                                        <p:cTn id="31" dur="500" fill="hold"/>
                                        <p:tgtEl>
                                          <p:spTgt spid="42"/>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1+#ppt_w/2"/>
                                          </p:val>
                                        </p:tav>
                                        <p:tav tm="100000">
                                          <p:val>
                                            <p:strVal val="#ppt_x"/>
                                          </p:val>
                                        </p:tav>
                                      </p:tavLst>
                                    </p:anim>
                                    <p:anim calcmode="lin" valueType="num">
                                      <p:cBhvr additive="base">
                                        <p:cTn id="36" dur="500" fill="hold"/>
                                        <p:tgtEl>
                                          <p:spTgt spid="38"/>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2" presetClass="entr" presetSubtype="1" fill="hold" grpId="0" nodeType="after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up)">
                                      <p:cBhvr>
                                        <p:cTn id="4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31" grpId="0" animBg="1"/>
      <p:bldP spid="2" grpId="0"/>
      <p:bldP spid="3" grpId="0"/>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a:extLst>
              <a:ext uri="{FF2B5EF4-FFF2-40B4-BE49-F238E27FC236}">
                <a16:creationId xmlns:a16="http://schemas.microsoft.com/office/drawing/2014/main" id="{1C431A84-16C0-422A-B94B-8DA202A1FAE8}"/>
              </a:ext>
            </a:extLst>
          </p:cNvPr>
          <p:cNvGrpSpPr/>
          <p:nvPr/>
        </p:nvGrpSpPr>
        <p:grpSpPr>
          <a:xfrm>
            <a:off x="978568" y="715107"/>
            <a:ext cx="10130305" cy="5605481"/>
            <a:chOff x="6308273" y="1073150"/>
            <a:chExt cx="4800600" cy="4711700"/>
          </a:xfrm>
        </p:grpSpPr>
        <p:sp>
          <p:nvSpPr>
            <p:cNvPr id="3"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5" name="TextBox 4"/>
          <p:cNvSpPr txBox="1"/>
          <p:nvPr/>
        </p:nvSpPr>
        <p:spPr>
          <a:xfrm>
            <a:off x="4235116" y="1155032"/>
            <a:ext cx="3465095" cy="369332"/>
          </a:xfrm>
          <a:prstGeom prst="rect">
            <a:avLst/>
          </a:prstGeom>
          <a:noFill/>
        </p:spPr>
        <p:txBody>
          <a:bodyPr wrap="square" rtlCol="0">
            <a:spAutoFit/>
          </a:bodyPr>
          <a:lstStyle/>
          <a:p>
            <a:r>
              <a:rPr lang="en-US"/>
              <a:t>Video giới thiệu về cây thảo quả</a:t>
            </a:r>
          </a:p>
        </p:txBody>
      </p:sp>
    </p:spTree>
    <p:extLst>
      <p:ext uri="{BB962C8B-B14F-4D97-AF65-F5344CB8AC3E}">
        <p14:creationId xmlns:p14="http://schemas.microsoft.com/office/powerpoint/2010/main" val="22236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43">
            <a:extLst>
              <a:ext uri="{FF2B5EF4-FFF2-40B4-BE49-F238E27FC236}">
                <a16:creationId xmlns:a16="http://schemas.microsoft.com/office/drawing/2014/main" id="{241982AF-DF2C-41F7-8E30-8CDC7AA09A2B}"/>
              </a:ext>
            </a:extLst>
          </p:cNvPr>
          <p:cNvGrpSpPr/>
          <p:nvPr/>
        </p:nvGrpSpPr>
        <p:grpSpPr>
          <a:xfrm>
            <a:off x="2217507" y="1953830"/>
            <a:ext cx="7402284" cy="2557906"/>
            <a:chOff x="6308273" y="1073150"/>
            <a:chExt cx="4800600" cy="4711700"/>
          </a:xfrm>
        </p:grpSpPr>
        <p:sp>
          <p:nvSpPr>
            <p:cNvPr id="3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sp>
          <p:nvSpPr>
            <p:cNvPr id="3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grpSp>
      <p:sp>
        <p:nvSpPr>
          <p:cNvPr id="31" name="矩形: 圆角 30">
            <a:extLst>
              <a:ext uri="{FF2B5EF4-FFF2-40B4-BE49-F238E27FC236}">
                <a16:creationId xmlns:a16="http://schemas.microsoft.com/office/drawing/2014/main" id="{711B1A88-E0B3-45EF-83C8-66A1BE864FA7}"/>
              </a:ext>
            </a:extLst>
          </p:cNvPr>
          <p:cNvSpPr/>
          <p:nvPr/>
        </p:nvSpPr>
        <p:spPr>
          <a:xfrm>
            <a:off x="4425485" y="1617607"/>
            <a:ext cx="2723776" cy="699684"/>
          </a:xfrm>
          <a:prstGeom prst="roundRect">
            <a:avLst>
              <a:gd name="adj" fmla="val 50000"/>
            </a:avLst>
          </a:prstGeom>
          <a:solidFill>
            <a:schemeClr val="accent6">
              <a:lumMod val="75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solidFill>
                  <a:schemeClr val="bg1"/>
                </a:solidFill>
                <a:latin typeface="UTM Impact" panose="02040603050506020204" pitchFamily="18" charset="0"/>
                <a:ea typeface="字魂27号-布丁体" panose="00000500000000000000" pitchFamily="2" charset="-122"/>
              </a:rPr>
              <a:t>Tập đọc</a:t>
            </a:r>
            <a:endParaRPr lang="zh-CN" altLang="en-US" sz="4000" dirty="0">
              <a:solidFill>
                <a:schemeClr val="bg1"/>
              </a:solidFill>
              <a:latin typeface="UTM Impact" panose="02040603050506020204" pitchFamily="18" charset="0"/>
              <a:ea typeface="字魂27号-布丁体" panose="00000500000000000000" pitchFamily="2" charset="-122"/>
            </a:endParaRPr>
          </a:p>
        </p:txBody>
      </p:sp>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sp>
        <p:nvSpPr>
          <p:cNvPr id="2" name="TextBox 1"/>
          <p:cNvSpPr txBox="1"/>
          <p:nvPr/>
        </p:nvSpPr>
        <p:spPr>
          <a:xfrm>
            <a:off x="2508518" y="2469685"/>
            <a:ext cx="7440918" cy="1200329"/>
          </a:xfrm>
          <a:prstGeom prst="rect">
            <a:avLst/>
          </a:prstGeom>
          <a:noFill/>
        </p:spPr>
        <p:txBody>
          <a:bodyPr wrap="square" rtlCol="0">
            <a:spAutoFit/>
          </a:bodyPr>
          <a:lstStyle/>
          <a:p>
            <a:r>
              <a:rPr lang="en-US" sz="7200">
                <a:solidFill>
                  <a:srgbClr val="EC5F22"/>
                </a:solidFill>
                <a:latin typeface="UTM Guanine" panose="02040603050506020204" pitchFamily="18" charset="0"/>
              </a:rPr>
              <a:t>Mùa thảo quả</a:t>
            </a:r>
          </a:p>
        </p:txBody>
      </p:sp>
      <p:sp>
        <p:nvSpPr>
          <p:cNvPr id="3" name="TextBox 2"/>
          <p:cNvSpPr txBox="1"/>
          <p:nvPr/>
        </p:nvSpPr>
        <p:spPr>
          <a:xfrm>
            <a:off x="5698819" y="3670014"/>
            <a:ext cx="3920972" cy="584775"/>
          </a:xfrm>
          <a:prstGeom prst="rect">
            <a:avLst/>
          </a:prstGeom>
          <a:noFill/>
        </p:spPr>
        <p:txBody>
          <a:bodyPr wrap="square" rtlCol="0">
            <a:spAutoFit/>
          </a:bodyPr>
          <a:lstStyle/>
          <a:p>
            <a:r>
              <a:rPr lang="en-US" sz="3200" b="1" i="1">
                <a:solidFill>
                  <a:srgbClr val="396B5D"/>
                </a:solidFill>
                <a:latin typeface="UTM French Vanilla" panose="02040603050506020204" pitchFamily="18" charset="0"/>
              </a:rPr>
              <a:t>Theo Ma Văn Kháng</a:t>
            </a:r>
          </a:p>
        </p:txBody>
      </p:sp>
      <p:sp>
        <p:nvSpPr>
          <p:cNvPr id="36" name="TextBox 35"/>
          <p:cNvSpPr txBox="1"/>
          <p:nvPr/>
        </p:nvSpPr>
        <p:spPr>
          <a:xfrm>
            <a:off x="4257595" y="6334780"/>
            <a:ext cx="3721180" cy="523220"/>
          </a:xfrm>
          <a:prstGeom prst="rect">
            <a:avLst/>
          </a:prstGeom>
          <a:noFill/>
        </p:spPr>
        <p:txBody>
          <a:bodyPr wrap="square" rtlCol="0">
            <a:spAutoFit/>
          </a:bodyPr>
          <a:lstStyle/>
          <a:p>
            <a:r>
              <a:rPr lang="en-US" sz="2800">
                <a:latin typeface="UTM Guanine" panose="02040603050506020204" pitchFamily="18" charset="0"/>
              </a:rPr>
              <a:t>Thực hiện: EduFive</a:t>
            </a:r>
          </a:p>
        </p:txBody>
      </p:sp>
      <p:pic>
        <p:nvPicPr>
          <p:cNvPr id="38" name="Picture 37"/>
          <p:cNvPicPr>
            <a:picLocks noChangeAspect="1"/>
          </p:cNvPicPr>
          <p:nvPr/>
        </p:nvPicPr>
        <p:blipFill rotWithShape="1">
          <a:blip r:embed="rId6">
            <a:extLst>
              <a:ext uri="{BEBA8EAE-BF5A-486C-A8C5-ECC9F3942E4B}">
                <a14:imgProps xmlns:a14="http://schemas.microsoft.com/office/drawing/2010/main">
                  <a14:imgLayer r:embed="rId7">
                    <a14:imgEffect>
                      <a14:backgroundRemoval t="53586" b="91217" l="28620" r="44413"/>
                    </a14:imgEffect>
                  </a14:imgLayer>
                </a14:imgProps>
              </a:ext>
              <a:ext uri="{28A0092B-C50C-407E-A947-70E740481C1C}">
                <a14:useLocalDpi xmlns:a14="http://schemas.microsoft.com/office/drawing/2010/main" val="0"/>
              </a:ext>
            </a:extLst>
          </a:blip>
          <a:srcRect l="26940" t="51428" r="54942" b="7937"/>
          <a:stretch/>
        </p:blipFill>
        <p:spPr>
          <a:xfrm>
            <a:off x="9379552" y="1903387"/>
            <a:ext cx="3211569" cy="5096042"/>
          </a:xfrm>
          <a:prstGeom prst="rect">
            <a:avLst/>
          </a:prstGeom>
        </p:spPr>
      </p:pic>
      <p:grpSp>
        <p:nvGrpSpPr>
          <p:cNvPr id="42" name="Group 41"/>
          <p:cNvGrpSpPr/>
          <p:nvPr/>
        </p:nvGrpSpPr>
        <p:grpSpPr>
          <a:xfrm flipH="1">
            <a:off x="-784086" y="804462"/>
            <a:ext cx="4192873" cy="5530318"/>
            <a:chOff x="133087" y="939704"/>
            <a:chExt cx="3547367" cy="4544339"/>
          </a:xfrm>
        </p:grpSpPr>
        <p:pic>
          <p:nvPicPr>
            <p:cNvPr id="39" name="Picture 38"/>
            <p:cNvPicPr>
              <a:picLocks noChangeAspect="1"/>
            </p:cNvPicPr>
            <p:nvPr/>
          </p:nvPicPr>
          <p:blipFill>
            <a:blip r:embed="rId8">
              <a:extLst>
                <a:ext uri="{BEBA8EAE-BF5A-486C-A8C5-ECC9F3942E4B}">
                  <a14:imgProps xmlns:a14="http://schemas.microsoft.com/office/drawing/2010/main">
                    <a14:imgLayer r:embed="rId9">
                      <a14:imgEffect>
                        <a14:backgroundRemoval t="3667" b="95000" l="13585" r="84906"/>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1845049" y="3363591"/>
              <a:ext cx="785367" cy="889095"/>
            </a:xfrm>
            <a:prstGeom prst="rect">
              <a:avLst/>
            </a:prstGeom>
          </p:spPr>
        </p:pic>
        <p:pic>
          <p:nvPicPr>
            <p:cNvPr id="41" name="Picture 40"/>
            <p:cNvPicPr>
              <a:picLocks noChangeAspect="1"/>
            </p:cNvPicPr>
            <p:nvPr/>
          </p:nvPicPr>
          <p:blipFill rotWithShape="1">
            <a:blip r:embed="rId10">
              <a:extLst>
                <a:ext uri="{BEBA8EAE-BF5A-486C-A8C5-ECC9F3942E4B}">
                  <a14:imgProps xmlns:a14="http://schemas.microsoft.com/office/drawing/2010/main">
                    <a14:imgLayer r:embed="rId11">
                      <a14:imgEffect>
                        <a14:backgroundRemoval t="52458" b="91861" l="28221" r="46579"/>
                      </a14:imgEffect>
                    </a14:imgLayer>
                  </a14:imgProps>
                </a:ext>
                <a:ext uri="{28A0092B-C50C-407E-A947-70E740481C1C}">
                  <a14:useLocalDpi xmlns:a14="http://schemas.microsoft.com/office/drawing/2010/main" val="0"/>
                </a:ext>
              </a:extLst>
            </a:blip>
            <a:srcRect l="26041" t="50582" r="51049" b="7936"/>
            <a:stretch/>
          </p:blipFill>
          <p:spPr>
            <a:xfrm>
              <a:off x="133087" y="939704"/>
              <a:ext cx="3547367" cy="4544339"/>
            </a:xfrm>
            <a:prstGeom prst="rect">
              <a:avLst/>
            </a:prstGeom>
          </p:spPr>
        </p:pic>
      </p:grpSp>
    </p:spTree>
    <p:extLst>
      <p:ext uri="{BB962C8B-B14F-4D97-AF65-F5344CB8AC3E}">
        <p14:creationId xmlns:p14="http://schemas.microsoft.com/office/powerpoint/2010/main" val="309509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childTnLst>
                          </p:cTn>
                        </p:par>
                        <p:par>
                          <p:cTn id="22" fill="hold">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additive="base">
                                        <p:cTn id="30" dur="500" fill="hold"/>
                                        <p:tgtEl>
                                          <p:spTgt spid="42"/>
                                        </p:tgtEl>
                                        <p:attrNameLst>
                                          <p:attrName>ppt_x</p:attrName>
                                        </p:attrNameLst>
                                      </p:cBhvr>
                                      <p:tavLst>
                                        <p:tav tm="0">
                                          <p:val>
                                            <p:strVal val="0-#ppt_w/2"/>
                                          </p:val>
                                        </p:tav>
                                        <p:tav tm="100000">
                                          <p:val>
                                            <p:strVal val="#ppt_x"/>
                                          </p:val>
                                        </p:tav>
                                      </p:tavLst>
                                    </p:anim>
                                    <p:anim calcmode="lin" valueType="num">
                                      <p:cBhvr additive="base">
                                        <p:cTn id="31" dur="500" fill="hold"/>
                                        <p:tgtEl>
                                          <p:spTgt spid="42"/>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1+#ppt_w/2"/>
                                          </p:val>
                                        </p:tav>
                                        <p:tav tm="100000">
                                          <p:val>
                                            <p:strVal val="#ppt_x"/>
                                          </p:val>
                                        </p:tav>
                                      </p:tavLst>
                                    </p:anim>
                                    <p:anim calcmode="lin" valueType="num">
                                      <p:cBhvr additive="base">
                                        <p:cTn id="36" dur="500" fill="hold"/>
                                        <p:tgtEl>
                                          <p:spTgt spid="38"/>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2" presetClass="entr" presetSubtype="1" fill="hold" grpId="0" nodeType="after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up)">
                                      <p:cBhvr>
                                        <p:cTn id="4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31" grpId="0" animBg="1"/>
      <p:bldP spid="2" grpId="0"/>
      <p:bldP spid="3"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2">
            <a:extLst>
              <a:ext uri="{FF2B5EF4-FFF2-40B4-BE49-F238E27FC236}">
                <a16:creationId xmlns:a16="http://schemas.microsoft.com/office/drawing/2014/main" id="{C5DAD8F9-CC92-4876-8636-B3D5710E361A}"/>
              </a:ext>
            </a:extLst>
          </p:cNvPr>
          <p:cNvGrpSpPr/>
          <p:nvPr/>
        </p:nvGrpSpPr>
        <p:grpSpPr>
          <a:xfrm>
            <a:off x="3767381" y="846560"/>
            <a:ext cx="7638757" cy="5425903"/>
            <a:chOff x="6308273" y="1073150"/>
            <a:chExt cx="4800600" cy="4711700"/>
          </a:xfrm>
        </p:grpSpPr>
        <p:sp>
          <p:nvSpPr>
            <p:cNvPr id="19"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 name="组合 1">
            <a:extLst>
              <a:ext uri="{FF2B5EF4-FFF2-40B4-BE49-F238E27FC236}">
                <a16:creationId xmlns:a16="http://schemas.microsoft.com/office/drawing/2014/main" id="{19AEF6E7-23C6-4EF2-AD74-5ADE8351C12E}"/>
              </a:ext>
            </a:extLst>
          </p:cNvPr>
          <p:cNvGrpSpPr/>
          <p:nvPr/>
        </p:nvGrpSpPr>
        <p:grpSpPr>
          <a:xfrm>
            <a:off x="4706875" y="2110040"/>
            <a:ext cx="3737706" cy="703162"/>
            <a:chOff x="6185948" y="1635570"/>
            <a:chExt cx="4274421" cy="804132"/>
          </a:xfrm>
        </p:grpSpPr>
        <p:sp>
          <p:nvSpPr>
            <p:cNvPr id="3" name="矩形: 圆角 2">
              <a:extLst>
                <a:ext uri="{FF2B5EF4-FFF2-40B4-BE49-F238E27FC236}">
                  <a16:creationId xmlns:a16="http://schemas.microsoft.com/office/drawing/2014/main" id="{D5474E1F-F24F-47EB-BB64-FC36D6A13F77}"/>
                </a:ext>
              </a:extLst>
            </p:cNvPr>
            <p:cNvSpPr/>
            <p:nvPr/>
          </p:nvSpPr>
          <p:spPr>
            <a:xfrm>
              <a:off x="7064026" y="1670349"/>
              <a:ext cx="3396343" cy="769353"/>
            </a:xfrm>
            <a:prstGeom prst="roundRect">
              <a:avLst>
                <a:gd name="adj" fmla="val 50000"/>
              </a:avLst>
            </a:prstGeom>
            <a:solidFill>
              <a:srgbClr val="D7E14C"/>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bg1"/>
                </a:solidFill>
                <a:latin typeface="Times New Roman" panose="02020603050405020304" pitchFamily="18" charset="0"/>
                <a:cs typeface="Times New Roman" panose="02020603050405020304" pitchFamily="18" charset="0"/>
              </a:endParaRPr>
            </a:p>
          </p:txBody>
        </p:sp>
        <p:sp>
          <p:nvSpPr>
            <p:cNvPr id="4" name="椭圆 3">
              <a:extLst>
                <a:ext uri="{FF2B5EF4-FFF2-40B4-BE49-F238E27FC236}">
                  <a16:creationId xmlns:a16="http://schemas.microsoft.com/office/drawing/2014/main" id="{5060EAC1-78BF-448E-BC19-ACCA1C297C76}"/>
                </a:ext>
              </a:extLst>
            </p:cNvPr>
            <p:cNvSpPr/>
            <p:nvPr/>
          </p:nvSpPr>
          <p:spPr>
            <a:xfrm>
              <a:off x="6185948" y="1649336"/>
              <a:ext cx="712967" cy="739105"/>
            </a:xfrm>
            <a:prstGeom prst="ellipse">
              <a:avLst/>
            </a:prstGeom>
            <a:solidFill>
              <a:srgbClr val="D7E14C"/>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b="1"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rPr>
                <a:t>1</a:t>
              </a:r>
              <a:endParaRPr lang="zh-CN" altLang="en-US" sz="3600" b="1"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5" name="矩形 4">
              <a:extLst>
                <a:ext uri="{FF2B5EF4-FFF2-40B4-BE49-F238E27FC236}">
                  <a16:creationId xmlns:a16="http://schemas.microsoft.com/office/drawing/2014/main" id="{6BEE1497-5D64-4E49-89BA-9A0B5C13A6EF}"/>
                </a:ext>
              </a:extLst>
            </p:cNvPr>
            <p:cNvSpPr/>
            <p:nvPr/>
          </p:nvSpPr>
          <p:spPr>
            <a:xfrm>
              <a:off x="7474939" y="1635570"/>
              <a:ext cx="2572325" cy="739141"/>
            </a:xfrm>
            <a:prstGeom prst="rect">
              <a:avLst/>
            </a:prstGeom>
          </p:spPr>
          <p:txBody>
            <a:bodyPr wrap="none">
              <a:spAutoFit/>
            </a:bodyPr>
            <a:lstStyle/>
            <a:p>
              <a:r>
                <a:rPr lang="en-US" altLang="zh-CN" sz="3600" b="1">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rPr>
                <a:t>Luyện đọc</a:t>
              </a:r>
              <a:endParaRPr lang="zh-CN" altLang="en-US" sz="3600" b="1"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grpSp>
      <p:grpSp>
        <p:nvGrpSpPr>
          <p:cNvPr id="6" name="组合 5">
            <a:extLst>
              <a:ext uri="{FF2B5EF4-FFF2-40B4-BE49-F238E27FC236}">
                <a16:creationId xmlns:a16="http://schemas.microsoft.com/office/drawing/2014/main" id="{8E62C97F-0ABD-47A9-B728-A70ECA62C568}"/>
              </a:ext>
            </a:extLst>
          </p:cNvPr>
          <p:cNvGrpSpPr/>
          <p:nvPr/>
        </p:nvGrpSpPr>
        <p:grpSpPr>
          <a:xfrm>
            <a:off x="6286826" y="4484905"/>
            <a:ext cx="4558336" cy="742766"/>
            <a:chOff x="6259332" y="1632800"/>
            <a:chExt cx="4109310" cy="622210"/>
          </a:xfrm>
        </p:grpSpPr>
        <p:sp>
          <p:nvSpPr>
            <p:cNvPr id="7" name="矩形: 圆角 6">
              <a:extLst>
                <a:ext uri="{FF2B5EF4-FFF2-40B4-BE49-F238E27FC236}">
                  <a16:creationId xmlns:a16="http://schemas.microsoft.com/office/drawing/2014/main" id="{3A95071F-0A6D-4204-8F12-6649CA8CC730}"/>
                </a:ext>
              </a:extLst>
            </p:cNvPr>
            <p:cNvSpPr/>
            <p:nvPr/>
          </p:nvSpPr>
          <p:spPr>
            <a:xfrm>
              <a:off x="6972299" y="1670349"/>
              <a:ext cx="3396343" cy="563648"/>
            </a:xfrm>
            <a:prstGeom prst="roundRect">
              <a:avLst>
                <a:gd name="adj" fmla="val 50000"/>
              </a:avLst>
            </a:prstGeom>
            <a:solidFill>
              <a:srgbClr val="D7E14C"/>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291F4461-D1E4-409F-8413-21A8A3F7D5B5}"/>
                </a:ext>
              </a:extLst>
            </p:cNvPr>
            <p:cNvSpPr/>
            <p:nvPr/>
          </p:nvSpPr>
          <p:spPr>
            <a:xfrm>
              <a:off x="6259332" y="1649336"/>
              <a:ext cx="605674" cy="605674"/>
            </a:xfrm>
            <a:prstGeom prst="ellipse">
              <a:avLst/>
            </a:prstGeom>
            <a:solidFill>
              <a:srgbClr val="D7E14C"/>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000" b="1"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rPr>
                <a:t>3</a:t>
              </a:r>
              <a:endParaRPr lang="zh-CN" altLang="en-US" sz="4000" b="1"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5022C608-C094-485F-9FA0-57874A0F1BC7}"/>
                </a:ext>
              </a:extLst>
            </p:cNvPr>
            <p:cNvSpPr/>
            <p:nvPr/>
          </p:nvSpPr>
          <p:spPr>
            <a:xfrm>
              <a:off x="7071344" y="1632800"/>
              <a:ext cx="2779210" cy="541427"/>
            </a:xfrm>
            <a:prstGeom prst="rect">
              <a:avLst/>
            </a:prstGeom>
          </p:spPr>
          <p:txBody>
            <a:bodyPr wrap="none">
              <a:spAutoFit/>
            </a:bodyPr>
            <a:lstStyle/>
            <a:p>
              <a:r>
                <a:rPr lang="en-US" altLang="zh-CN" sz="3600" b="1">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rPr>
                <a:t>Luyện đọc hay</a:t>
              </a:r>
              <a:endParaRPr lang="zh-CN" altLang="en-US" sz="3600" b="1"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grpSp>
      <p:grpSp>
        <p:nvGrpSpPr>
          <p:cNvPr id="14" name="组合 13">
            <a:extLst>
              <a:ext uri="{FF2B5EF4-FFF2-40B4-BE49-F238E27FC236}">
                <a16:creationId xmlns:a16="http://schemas.microsoft.com/office/drawing/2014/main" id="{C8EFEB0F-4E18-4025-A6A6-944E6104453A}"/>
              </a:ext>
            </a:extLst>
          </p:cNvPr>
          <p:cNvGrpSpPr/>
          <p:nvPr/>
        </p:nvGrpSpPr>
        <p:grpSpPr>
          <a:xfrm>
            <a:off x="5750408" y="3279768"/>
            <a:ext cx="4155911" cy="761021"/>
            <a:chOff x="6163111" y="1637824"/>
            <a:chExt cx="4236557" cy="870299"/>
          </a:xfrm>
        </p:grpSpPr>
        <p:sp>
          <p:nvSpPr>
            <p:cNvPr id="15" name="矩形: 圆角 14">
              <a:extLst>
                <a:ext uri="{FF2B5EF4-FFF2-40B4-BE49-F238E27FC236}">
                  <a16:creationId xmlns:a16="http://schemas.microsoft.com/office/drawing/2014/main" id="{E9CD30BD-5903-4CAA-908B-A634221BB016}"/>
                </a:ext>
              </a:extLst>
            </p:cNvPr>
            <p:cNvSpPr/>
            <p:nvPr/>
          </p:nvSpPr>
          <p:spPr>
            <a:xfrm>
              <a:off x="6972299" y="1670348"/>
              <a:ext cx="3396343" cy="715518"/>
            </a:xfrm>
            <a:prstGeom prst="roundRect">
              <a:avLst>
                <a:gd name="adj" fmla="val 50000"/>
              </a:avLst>
            </a:prstGeom>
            <a:solidFill>
              <a:srgbClr val="D7E14C"/>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latin typeface="Times New Roman" panose="02020603050405020304" pitchFamily="18" charset="0"/>
                <a:cs typeface="Times New Roman" panose="02020603050405020304" pitchFamily="18" charset="0"/>
              </a:endParaRPr>
            </a:p>
          </p:txBody>
        </p:sp>
        <p:sp>
          <p:nvSpPr>
            <p:cNvPr id="16" name="椭圆 15">
              <a:extLst>
                <a:ext uri="{FF2B5EF4-FFF2-40B4-BE49-F238E27FC236}">
                  <a16:creationId xmlns:a16="http://schemas.microsoft.com/office/drawing/2014/main" id="{61107DB6-9356-4DB5-8E8D-A520B8F0498C}"/>
                </a:ext>
              </a:extLst>
            </p:cNvPr>
            <p:cNvSpPr/>
            <p:nvPr/>
          </p:nvSpPr>
          <p:spPr>
            <a:xfrm>
              <a:off x="6163111" y="1725269"/>
              <a:ext cx="711069" cy="782854"/>
            </a:xfrm>
            <a:prstGeom prst="ellipse">
              <a:avLst/>
            </a:prstGeom>
            <a:solidFill>
              <a:srgbClr val="D7E14C"/>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rPr>
                <a:t>2</a:t>
              </a:r>
              <a:endParaRPr lang="zh-CN" altLang="en-US" sz="3600"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7" name="矩形 16">
              <a:extLst>
                <a:ext uri="{FF2B5EF4-FFF2-40B4-BE49-F238E27FC236}">
                  <a16:creationId xmlns:a16="http://schemas.microsoft.com/office/drawing/2014/main" id="{C7EB06BF-8236-4D63-9027-2B8134D2290B}"/>
                </a:ext>
              </a:extLst>
            </p:cNvPr>
            <p:cNvSpPr/>
            <p:nvPr/>
          </p:nvSpPr>
          <p:spPr>
            <a:xfrm>
              <a:off x="7314049" y="1637824"/>
              <a:ext cx="3085619" cy="739140"/>
            </a:xfrm>
            <a:prstGeom prst="rect">
              <a:avLst/>
            </a:prstGeom>
          </p:spPr>
          <p:txBody>
            <a:bodyPr wrap="none">
              <a:spAutoFit/>
            </a:bodyPr>
            <a:lstStyle/>
            <a:p>
              <a:r>
                <a:rPr lang="en-US" altLang="zh-CN" sz="3600" b="1">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rPr>
                <a:t>Tìm hiểu bài</a:t>
              </a:r>
              <a:endParaRPr lang="zh-CN" altLang="en-US" sz="3600" b="1"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grpSp>
      <p:grpSp>
        <p:nvGrpSpPr>
          <p:cNvPr id="21" name="组合 37">
            <a:extLst>
              <a:ext uri="{FF2B5EF4-FFF2-40B4-BE49-F238E27FC236}">
                <a16:creationId xmlns:a16="http://schemas.microsoft.com/office/drawing/2014/main" id="{FE89F858-DCDB-4322-BF13-B7B012E2FAF5}"/>
              </a:ext>
            </a:extLst>
          </p:cNvPr>
          <p:cNvGrpSpPr/>
          <p:nvPr/>
        </p:nvGrpSpPr>
        <p:grpSpPr>
          <a:xfrm>
            <a:off x="2594549" y="2411664"/>
            <a:ext cx="2260070" cy="2569399"/>
            <a:chOff x="5407314" y="-1733069"/>
            <a:chExt cx="2260070" cy="2569399"/>
          </a:xfrm>
        </p:grpSpPr>
        <p:sp>
          <p:nvSpPr>
            <p:cNvPr id="22" name="椭圆 19">
              <a:extLst>
                <a:ext uri="{FF2B5EF4-FFF2-40B4-BE49-F238E27FC236}">
                  <a16:creationId xmlns:a16="http://schemas.microsoft.com/office/drawing/2014/main" id="{BC56245F-AD1D-40D3-A138-2321B05D47FB}"/>
                </a:ext>
              </a:extLst>
            </p:cNvPr>
            <p:cNvSpPr/>
            <p:nvPr userDrawn="1"/>
          </p:nvSpPr>
          <p:spPr>
            <a:xfrm>
              <a:off x="5407314" y="-1733069"/>
              <a:ext cx="1636628"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800">
                  <a:solidFill>
                    <a:srgbClr val="FE8A8A"/>
                  </a:solidFill>
                  <a:latin typeface="Times New Roman" panose="02020603050405020304" pitchFamily="18" charset="0"/>
                  <a:ea typeface="字魂27号-布丁体" panose="00000500000000000000" pitchFamily="2" charset="-122"/>
                  <a:cs typeface="Times New Roman" panose="02020603050405020304" pitchFamily="18" charset="0"/>
                </a:rPr>
                <a:t>Tập</a:t>
              </a:r>
              <a:endParaRPr lang="zh-CN" altLang="en-US" sz="4800" dirty="0">
                <a:solidFill>
                  <a:srgbClr val="FE8A8A"/>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23" name="椭圆 20">
              <a:extLst>
                <a:ext uri="{FF2B5EF4-FFF2-40B4-BE49-F238E27FC236}">
                  <a16:creationId xmlns:a16="http://schemas.microsoft.com/office/drawing/2014/main" id="{B2E3172B-BE50-4D52-9064-2109B6192230}"/>
                </a:ext>
              </a:extLst>
            </p:cNvPr>
            <p:cNvSpPr/>
            <p:nvPr userDrawn="1"/>
          </p:nvSpPr>
          <p:spPr>
            <a:xfrm>
              <a:off x="5881077" y="-541041"/>
              <a:ext cx="1786307"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800">
                  <a:solidFill>
                    <a:srgbClr val="FE8A8A"/>
                  </a:solidFill>
                  <a:latin typeface="Times New Roman" panose="02020603050405020304" pitchFamily="18" charset="0"/>
                  <a:ea typeface="字魂27号-布丁体" panose="00000500000000000000" pitchFamily="2" charset="-122"/>
                  <a:cs typeface="Times New Roman" panose="02020603050405020304" pitchFamily="18" charset="0"/>
                </a:rPr>
                <a:t>đọc</a:t>
              </a:r>
              <a:endParaRPr lang="zh-CN" altLang="en-US" sz="4800" dirty="0">
                <a:solidFill>
                  <a:srgbClr val="FE8A8A"/>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grpSp>
      <p:sp>
        <p:nvSpPr>
          <p:cNvPr id="25" name="TextBox 24"/>
          <p:cNvSpPr txBox="1"/>
          <p:nvPr/>
        </p:nvSpPr>
        <p:spPr>
          <a:xfrm>
            <a:off x="5138052" y="986771"/>
            <a:ext cx="7440918" cy="923330"/>
          </a:xfrm>
          <a:prstGeom prst="rect">
            <a:avLst/>
          </a:prstGeom>
          <a:noFill/>
        </p:spPr>
        <p:txBody>
          <a:bodyPr wrap="square" rtlCol="0">
            <a:spAutoFit/>
          </a:bodyPr>
          <a:lstStyle/>
          <a:p>
            <a:r>
              <a:rPr lang="en-US" sz="5400">
                <a:solidFill>
                  <a:srgbClr val="E64554"/>
                </a:solidFill>
                <a:latin typeface="UTM Guanine" panose="02040603050506020204" pitchFamily="18" charset="0"/>
              </a:rPr>
              <a:t>Mùa thảo quả</a:t>
            </a:r>
          </a:p>
        </p:txBody>
      </p:sp>
    </p:spTree>
    <p:extLst>
      <p:ext uri="{BB962C8B-B14F-4D97-AF65-F5344CB8AC3E}">
        <p14:creationId xmlns:p14="http://schemas.microsoft.com/office/powerpoint/2010/main" val="172750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strVal val="#ppt_w+.3"/>
                                          </p:val>
                                        </p:tav>
                                        <p:tav tm="100000">
                                          <p:val>
                                            <p:strVal val="#ppt_w"/>
                                          </p:val>
                                        </p:tav>
                                      </p:tavLst>
                                    </p:anim>
                                    <p:anim calcmode="lin" valueType="num">
                                      <p:cBhvr>
                                        <p:cTn id="18" dur="1000" fill="hold"/>
                                        <p:tgtEl>
                                          <p:spTgt spid="25"/>
                                        </p:tgtEl>
                                        <p:attrNameLst>
                                          <p:attrName>ppt_h</p:attrName>
                                        </p:attrNameLst>
                                      </p:cBhvr>
                                      <p:tavLst>
                                        <p:tav tm="0">
                                          <p:val>
                                            <p:strVal val="#ppt_h"/>
                                          </p:val>
                                        </p:tav>
                                        <p:tav tm="100000">
                                          <p:val>
                                            <p:strVal val="#ppt_h"/>
                                          </p:val>
                                        </p:tav>
                                      </p:tavLst>
                                    </p:anim>
                                    <p:animEffect transition="in" filter="fade">
                                      <p:cBhvr>
                                        <p:cTn id="19" dur="1000"/>
                                        <p:tgtEl>
                                          <p:spTgt spid="25"/>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8">
            <a:extLst>
              <a:ext uri="{FF2B5EF4-FFF2-40B4-BE49-F238E27FC236}">
                <a16:creationId xmlns:a16="http://schemas.microsoft.com/office/drawing/2014/main" id="{1C431A84-16C0-422A-B94B-8DA202A1FAE8}"/>
              </a:ext>
            </a:extLst>
          </p:cNvPr>
          <p:cNvGrpSpPr/>
          <p:nvPr/>
        </p:nvGrpSpPr>
        <p:grpSpPr>
          <a:xfrm>
            <a:off x="160421" y="256674"/>
            <a:ext cx="11903241" cy="6368715"/>
            <a:chOff x="6308273" y="1073150"/>
            <a:chExt cx="4800600" cy="4711700"/>
          </a:xfrm>
        </p:grpSpPr>
        <p:sp>
          <p:nvSpPr>
            <p:cNvPr id="8"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3" name="Rounded Rectangle 12"/>
          <p:cNvSpPr/>
          <p:nvPr/>
        </p:nvSpPr>
        <p:spPr>
          <a:xfrm>
            <a:off x="537031" y="1598502"/>
            <a:ext cx="5511038" cy="1341163"/>
          </a:xfrm>
          <a:prstGeom prst="roundRect">
            <a:avLst/>
          </a:prstGeom>
          <a:solidFill>
            <a:srgbClr val="5482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椭圆 4">
            <a:extLst>
              <a:ext uri="{FF2B5EF4-FFF2-40B4-BE49-F238E27FC236}">
                <a16:creationId xmlns:a16="http://schemas.microsoft.com/office/drawing/2014/main" id="{3E9D1973-C013-4EE6-8EE6-C76AC1EDD72E}"/>
              </a:ext>
            </a:extLst>
          </p:cNvPr>
          <p:cNvSpPr/>
          <p:nvPr/>
        </p:nvSpPr>
        <p:spPr>
          <a:xfrm>
            <a:off x="544443" y="707559"/>
            <a:ext cx="1083733" cy="1083733"/>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6600" b="1" dirty="0">
                <a:solidFill>
                  <a:schemeClr val="accent6">
                    <a:lumMod val="75000"/>
                  </a:schemeClr>
                </a:solidFill>
                <a:latin typeface="Times New Roman" panose="02020603050405020304" pitchFamily="18" charset="0"/>
                <a:ea typeface="字魂27号-布丁体" panose="00000500000000000000" pitchFamily="2" charset="-122"/>
                <a:cs typeface="Times New Roman" panose="02020603050405020304" pitchFamily="18" charset="0"/>
              </a:rPr>
              <a:t>1</a:t>
            </a:r>
            <a:endParaRPr lang="zh-CN" altLang="en-US" sz="6600" b="1" dirty="0">
              <a:solidFill>
                <a:schemeClr val="accent6">
                  <a:lumMod val="75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6" name="矩形 5">
            <a:extLst>
              <a:ext uri="{FF2B5EF4-FFF2-40B4-BE49-F238E27FC236}">
                <a16:creationId xmlns:a16="http://schemas.microsoft.com/office/drawing/2014/main" id="{AF3698D5-1FE0-459E-AE77-C609C910AA81}"/>
              </a:ext>
            </a:extLst>
          </p:cNvPr>
          <p:cNvSpPr/>
          <p:nvPr/>
        </p:nvSpPr>
        <p:spPr>
          <a:xfrm>
            <a:off x="-291905" y="1559933"/>
            <a:ext cx="7168909" cy="1323439"/>
          </a:xfrm>
          <a:prstGeom prst="rect">
            <a:avLst/>
          </a:prstGeom>
        </p:spPr>
        <p:txBody>
          <a:bodyPr wrap="square">
            <a:spAutoFit/>
          </a:bodyPr>
          <a:lstStyle/>
          <a:p>
            <a:pPr algn="ctr"/>
            <a:r>
              <a:rPr lang="en-US" altLang="zh-CN" sz="8000">
                <a:solidFill>
                  <a:schemeClr val="bg1"/>
                </a:solidFill>
                <a:latin typeface="UTM Windsor BT" panose="02040603050506020204" pitchFamily="18" charset="0"/>
                <a:ea typeface="字魂27号-布丁体" panose="00000500000000000000" pitchFamily="2" charset="-122"/>
              </a:rPr>
              <a:t>Luyện đọc</a:t>
            </a:r>
            <a:endParaRPr lang="zh-CN" altLang="en-US" sz="8000" dirty="0">
              <a:solidFill>
                <a:schemeClr val="bg1"/>
              </a:solidFill>
              <a:latin typeface="UTM Windsor BT" panose="02040603050506020204" pitchFamily="18" charset="0"/>
              <a:ea typeface="字魂27号-布丁体" panose="00000500000000000000" pitchFamily="2" charset="-122"/>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1374" y="995003"/>
            <a:ext cx="5345423"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图片 10">
            <a:extLst>
              <a:ext uri="{FF2B5EF4-FFF2-40B4-BE49-F238E27FC236}">
                <a16:creationId xmlns:a16="http://schemas.microsoft.com/office/drawing/2014/main" id="{65B06CA2-04B4-4546-9478-53BA9C3E15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507" y="4347411"/>
            <a:ext cx="12434605" cy="2496614"/>
          </a:xfrm>
          <a:prstGeom prst="rect">
            <a:avLst/>
          </a:prstGeom>
        </p:spPr>
      </p:pic>
    </p:spTree>
    <p:extLst>
      <p:ext uri="{BB962C8B-B14F-4D97-AF65-F5344CB8AC3E}">
        <p14:creationId xmlns:p14="http://schemas.microsoft.com/office/powerpoint/2010/main" val="78792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500"/>
                            </p:stCondLst>
                            <p:childTnLst>
                              <p:par>
                                <p:cTn id="18" presetID="16" presetClass="entr" presetSubtype="37"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outVertical)">
                                      <p:cBhvr>
                                        <p:cTn id="20" dur="500"/>
                                        <p:tgtEl>
                                          <p:spTgt spid="1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2500"/>
                            </p:stCondLst>
                            <p:childTnLst>
                              <p:par>
                                <p:cTn id="26" presetID="16" presetClass="entr" presetSubtype="21"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a:extLst>
              <a:ext uri="{FF2B5EF4-FFF2-40B4-BE49-F238E27FC236}">
                <a16:creationId xmlns:a16="http://schemas.microsoft.com/office/drawing/2014/main" id="{1C431A84-16C0-422A-B94B-8DA202A1FAE8}"/>
              </a:ext>
            </a:extLst>
          </p:cNvPr>
          <p:cNvGrpSpPr/>
          <p:nvPr/>
        </p:nvGrpSpPr>
        <p:grpSpPr>
          <a:xfrm>
            <a:off x="978568" y="715107"/>
            <a:ext cx="10130305" cy="4161693"/>
            <a:chOff x="6308273" y="1073150"/>
            <a:chExt cx="4800600" cy="4711700"/>
          </a:xfrm>
        </p:grpSpPr>
        <p:sp>
          <p:nvSpPr>
            <p:cNvPr id="3"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5" name="Rectangle: Rounded Corners 2">
            <a:extLst>
              <a:ext uri="{FF2B5EF4-FFF2-40B4-BE49-F238E27FC236}">
                <a16:creationId xmlns:a16="http://schemas.microsoft.com/office/drawing/2014/main" id="{12F404D4-EFBD-4671-B774-B63B258D65C4}"/>
              </a:ext>
            </a:extLst>
          </p:cNvPr>
          <p:cNvSpPr/>
          <p:nvPr/>
        </p:nvSpPr>
        <p:spPr>
          <a:xfrm>
            <a:off x="4264919" y="273441"/>
            <a:ext cx="3467100" cy="883331"/>
          </a:xfrm>
          <a:prstGeom prst="round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631492" y="241759"/>
            <a:ext cx="2824456" cy="769441"/>
          </a:xfrm>
          <a:prstGeom prst="rect">
            <a:avLst/>
          </a:prstGeom>
          <a:noFill/>
        </p:spPr>
        <p:txBody>
          <a:bodyPr wrap="square" rtlCol="0">
            <a:spAutoFit/>
          </a:bodyPr>
          <a:lstStyle/>
          <a:p>
            <a:r>
              <a:rPr lang="en-US" sz="4400" b="1">
                <a:solidFill>
                  <a:schemeClr val="bg1"/>
                </a:solidFill>
                <a:latin typeface="Times New Roman" panose="02020603050405020304" pitchFamily="18" charset="0"/>
                <a:cs typeface="Times New Roman" panose="02020603050405020304" pitchFamily="18" charset="0"/>
              </a:rPr>
              <a:t>Giọng đọc</a:t>
            </a:r>
          </a:p>
        </p:txBody>
      </p:sp>
      <p:sp>
        <p:nvSpPr>
          <p:cNvPr id="7" name="TextBox 6"/>
          <p:cNvSpPr txBox="1"/>
          <p:nvPr/>
        </p:nvSpPr>
        <p:spPr>
          <a:xfrm>
            <a:off x="2090361" y="1260170"/>
            <a:ext cx="8615351" cy="3046988"/>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Toàn bài đọc với giọng nhẹ nhàng thể hiện cảm hứng ca ngợi vẻ đẹp của rừng thảo quả.</a:t>
            </a:r>
          </a:p>
          <a:p>
            <a:pPr algn="just"/>
            <a:r>
              <a:rPr lang="en-US" sz="3200">
                <a:latin typeface="Times New Roman" panose="02020603050405020304" pitchFamily="18" charset="0"/>
                <a:cs typeface="Times New Roman" panose="02020603050405020304" pitchFamily="18" charset="0"/>
              </a:rPr>
              <a:t>Nhấn giọng ở những từ ngữ: </a:t>
            </a:r>
            <a:r>
              <a:rPr lang="en-US" sz="3200" i="1">
                <a:latin typeface="Times New Roman" panose="02020603050405020304" pitchFamily="18" charset="0"/>
                <a:cs typeface="Times New Roman" panose="02020603050405020304" pitchFamily="18" charset="0"/>
              </a:rPr>
              <a:t>lướt thướt, quyến, ngọt lựng, thơm nồng, ủ ấp, chín nục, ngây ngất, đột ngột, rực lên, chứa lửa, chứa nắng, say ngây, ấm nóng, nhấp nháy, vui mắt, …</a:t>
            </a:r>
          </a:p>
        </p:txBody>
      </p:sp>
      <p:pic>
        <p:nvPicPr>
          <p:cNvPr id="8" name="图片 10">
            <a:extLst>
              <a:ext uri="{FF2B5EF4-FFF2-40B4-BE49-F238E27FC236}">
                <a16:creationId xmlns:a16="http://schemas.microsoft.com/office/drawing/2014/main" id="{65B06CA2-04B4-4546-9478-53BA9C3E15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669795" y="3792907"/>
            <a:ext cx="9572305" cy="3051118"/>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7008" t="21719" r="36024" b="22988"/>
          <a:stretch/>
        </p:blipFill>
        <p:spPr>
          <a:xfrm rot="628847">
            <a:off x="679621" y="-253377"/>
            <a:ext cx="1764632" cy="2035122"/>
          </a:xfrm>
          <a:prstGeom prst="rect">
            <a:avLst/>
          </a:prstGeom>
        </p:spPr>
      </p:pic>
      <p:grpSp>
        <p:nvGrpSpPr>
          <p:cNvPr id="10" name="Group 9"/>
          <p:cNvGrpSpPr/>
          <p:nvPr/>
        </p:nvGrpSpPr>
        <p:grpSpPr>
          <a:xfrm flipH="1">
            <a:off x="-998407" y="1645397"/>
            <a:ext cx="4192873" cy="5530318"/>
            <a:chOff x="133087" y="939704"/>
            <a:chExt cx="3547367" cy="4544339"/>
          </a:xfrm>
        </p:grpSpPr>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3667" b="95000" l="13585" r="84906"/>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1845049" y="3363591"/>
              <a:ext cx="785367" cy="889095"/>
            </a:xfrm>
            <a:prstGeom prst="rect">
              <a:avLst/>
            </a:prstGeom>
          </p:spPr>
        </p:pic>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52458" b="91861" l="28221" r="46579"/>
                      </a14:imgEffect>
                    </a14:imgLayer>
                  </a14:imgProps>
                </a:ext>
                <a:ext uri="{28A0092B-C50C-407E-A947-70E740481C1C}">
                  <a14:useLocalDpi xmlns:a14="http://schemas.microsoft.com/office/drawing/2010/main" val="0"/>
                </a:ext>
              </a:extLst>
            </a:blip>
            <a:srcRect l="26041" t="50582" r="51049" b="7936"/>
            <a:stretch/>
          </p:blipFill>
          <p:spPr>
            <a:xfrm>
              <a:off x="133087" y="939704"/>
              <a:ext cx="3547367" cy="4544339"/>
            </a:xfrm>
            <a:prstGeom prst="rect">
              <a:avLst/>
            </a:prstGeom>
          </p:spPr>
        </p:pic>
      </p:grpSp>
    </p:spTree>
    <p:extLst>
      <p:ext uri="{BB962C8B-B14F-4D97-AF65-F5344CB8AC3E}">
        <p14:creationId xmlns:p14="http://schemas.microsoft.com/office/powerpoint/2010/main" val="104266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 presetClass="entr" presetSubtype="8"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par>
                                <p:cTn id="34" presetID="22" presetClass="entr" presetSubtype="8"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a:extLst>
              <a:ext uri="{FF2B5EF4-FFF2-40B4-BE49-F238E27FC236}">
                <a16:creationId xmlns:a16="http://schemas.microsoft.com/office/drawing/2014/main" id="{1C431A84-16C0-422A-B94B-8DA202A1FAE8}"/>
              </a:ext>
            </a:extLst>
          </p:cNvPr>
          <p:cNvGrpSpPr/>
          <p:nvPr/>
        </p:nvGrpSpPr>
        <p:grpSpPr>
          <a:xfrm>
            <a:off x="160421" y="256674"/>
            <a:ext cx="11903241" cy="6368715"/>
            <a:chOff x="6308273" y="1073150"/>
            <a:chExt cx="4800600" cy="4711700"/>
          </a:xfrm>
        </p:grpSpPr>
        <p:sp>
          <p:nvSpPr>
            <p:cNvPr id="3"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5" name="矩形: 圆角 30">
            <a:extLst>
              <a:ext uri="{FF2B5EF4-FFF2-40B4-BE49-F238E27FC236}">
                <a16:creationId xmlns:a16="http://schemas.microsoft.com/office/drawing/2014/main" id="{711B1A88-E0B3-45EF-83C8-66A1BE864FA7}"/>
              </a:ext>
            </a:extLst>
          </p:cNvPr>
          <p:cNvSpPr/>
          <p:nvPr/>
        </p:nvSpPr>
        <p:spPr>
          <a:xfrm>
            <a:off x="4750153" y="20471"/>
            <a:ext cx="2723776" cy="699684"/>
          </a:xfrm>
          <a:prstGeom prst="roundRect">
            <a:avLst>
              <a:gd name="adj" fmla="val 50000"/>
            </a:avLst>
          </a:prstGeom>
          <a:solidFill>
            <a:schemeClr val="accent6">
              <a:lumMod val="75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solidFill>
                  <a:schemeClr val="bg1"/>
                </a:solidFill>
                <a:latin typeface="UTM Impact" panose="02040603050506020204" pitchFamily="18" charset="0"/>
                <a:ea typeface="字魂27号-布丁体" panose="00000500000000000000" pitchFamily="2" charset="-122"/>
              </a:rPr>
              <a:t>Tập đọc</a:t>
            </a:r>
            <a:endParaRPr lang="zh-CN" altLang="en-US" sz="4000" dirty="0">
              <a:solidFill>
                <a:schemeClr val="bg1"/>
              </a:solidFill>
              <a:latin typeface="UTM Impact" panose="02040603050506020204" pitchFamily="18" charset="0"/>
              <a:ea typeface="字魂27号-布丁体" panose="00000500000000000000" pitchFamily="2" charset="-122"/>
            </a:endParaRPr>
          </a:p>
        </p:txBody>
      </p:sp>
      <p:sp>
        <p:nvSpPr>
          <p:cNvPr id="6" name="TextBox 5"/>
          <p:cNvSpPr txBox="1"/>
          <p:nvPr/>
        </p:nvSpPr>
        <p:spPr>
          <a:xfrm>
            <a:off x="4577949" y="720155"/>
            <a:ext cx="3555398" cy="584775"/>
          </a:xfrm>
          <a:prstGeom prst="rect">
            <a:avLst/>
          </a:prstGeom>
          <a:noFill/>
        </p:spPr>
        <p:txBody>
          <a:bodyPr wrap="square" rtlCol="0">
            <a:spAutoFit/>
          </a:bodyPr>
          <a:lstStyle/>
          <a:p>
            <a:r>
              <a:rPr lang="en-US" sz="3200">
                <a:solidFill>
                  <a:srgbClr val="EC5F22"/>
                </a:solidFill>
                <a:latin typeface="UTM Guanine" panose="02040603050506020204" pitchFamily="18" charset="0"/>
              </a:rPr>
              <a:t>Mùa thảo quả</a:t>
            </a:r>
          </a:p>
        </p:txBody>
      </p:sp>
      <p:sp>
        <p:nvSpPr>
          <p:cNvPr id="7" name="TextBox 6"/>
          <p:cNvSpPr txBox="1"/>
          <p:nvPr/>
        </p:nvSpPr>
        <p:spPr>
          <a:xfrm>
            <a:off x="5293895" y="1304930"/>
            <a:ext cx="6240377" cy="3970318"/>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Thảo quả trên rừng Đản Khao đã vào mùa.</a:t>
            </a:r>
          </a:p>
          <a:p>
            <a:pPr algn="just"/>
            <a:r>
              <a:rPr lang="en-US" sz="2800">
                <a:latin typeface="Times New Roman" panose="02020603050405020304" pitchFamily="18" charset="0"/>
                <a:cs typeface="Times New Roman" panose="02020603050405020304" pitchFamily="18" charset="0"/>
              </a:rPr>
              <a:t>    Gió tây lướt thướt bay qua rừng, quyến hương thảo quả đi, rải theo triền núi, đưa hương thảo quả ngọt lựng, thơm nồng vào những thôn xóm Chin San. Gió thơm. Cây cỏ thơm. Đất trời thơm. Người đi từ rừng thảo quả về, hương thơm đậm ủ ấp trong từng nếp áo, nếp khăn.</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795" y="1423031"/>
            <a:ext cx="4589731" cy="3734115"/>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7008" t="21719" r="36024" b="22988"/>
          <a:stretch/>
        </p:blipFill>
        <p:spPr>
          <a:xfrm rot="20971153" flipH="1">
            <a:off x="10563863" y="4842462"/>
            <a:ext cx="1764632" cy="2035122"/>
          </a:xfrm>
          <a:prstGeom prst="rect">
            <a:avLst/>
          </a:prstGeom>
        </p:spPr>
      </p:pic>
    </p:spTree>
    <p:extLst>
      <p:ext uri="{BB962C8B-B14F-4D97-AF65-F5344CB8AC3E}">
        <p14:creationId xmlns:p14="http://schemas.microsoft.com/office/powerpoint/2010/main" val="302448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50" presetClass="entr" presetSubtype="0" decel="10000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3"/>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8">
            <a:extLst>
              <a:ext uri="{FF2B5EF4-FFF2-40B4-BE49-F238E27FC236}">
                <a16:creationId xmlns:a16="http://schemas.microsoft.com/office/drawing/2014/main" id="{1C431A84-16C0-422A-B94B-8DA202A1FAE8}"/>
              </a:ext>
            </a:extLst>
          </p:cNvPr>
          <p:cNvGrpSpPr/>
          <p:nvPr/>
        </p:nvGrpSpPr>
        <p:grpSpPr>
          <a:xfrm>
            <a:off x="160421" y="256674"/>
            <a:ext cx="11903241" cy="6368715"/>
            <a:chOff x="6308273" y="1073150"/>
            <a:chExt cx="4800600" cy="4711700"/>
          </a:xfrm>
        </p:grpSpPr>
        <p:sp>
          <p:nvSpPr>
            <p:cNvPr id="4"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 name="Rectangle 1"/>
          <p:cNvSpPr/>
          <p:nvPr/>
        </p:nvSpPr>
        <p:spPr>
          <a:xfrm>
            <a:off x="551543" y="671623"/>
            <a:ext cx="5963310" cy="5262979"/>
          </a:xfrm>
          <a:prstGeom prst="rect">
            <a:avLst/>
          </a:prstGeom>
        </p:spPr>
        <p:txBody>
          <a:bodyPr wrap="square">
            <a:spAutoFit/>
          </a:bodyPr>
          <a:lstStyle/>
          <a:p>
            <a:pPr algn="just"/>
            <a:r>
              <a:rPr lang="en-US" sz="2800">
                <a:latin typeface="Times New Roman" panose="02020603050405020304" pitchFamily="18" charset="0"/>
                <a:cs typeface="Times New Roman" panose="02020603050405020304" pitchFamily="18" charset="0"/>
              </a:rPr>
              <a:t>   Thảo quả trên rừng Đản Khao đã chín nục. Chẳng có thứ quả nào hương thơm lại ngây ngất kì lạ đến như thế. Mới đầu xuân năm kia, những hạt thảo quả gieo trên đất rừng, qua một năm, đã lớn cao tới bụng người. Một năm sau nữa, từ một thân lẻ, thảo quả đâm thêm hai nhánh mới. Sự sinh sôi sao mà mãnh mẽ vậy. Thoáng cái, dưới bóng râm của rừng già, thảo quả lan tỏa nơi tầng rừng thấp, vươn ngọn, xòe lá, lấn chiếm không gian.</a:t>
            </a:r>
            <a:endParaRPr lang="en-US" sz="280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3741"/>
          <a:stretch/>
        </p:blipFill>
        <p:spPr>
          <a:xfrm>
            <a:off x="6795591" y="1419682"/>
            <a:ext cx="4906060" cy="34204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7008" t="21719" r="36024" b="22988"/>
          <a:stretch/>
        </p:blipFill>
        <p:spPr>
          <a:xfrm rot="4771153" flipV="1">
            <a:off x="10301001" y="-222136"/>
            <a:ext cx="1764632" cy="2035122"/>
          </a:xfrm>
          <a:prstGeom prst="rect">
            <a:avLst/>
          </a:prstGeom>
        </p:spPr>
      </p:pic>
    </p:spTree>
    <p:extLst>
      <p:ext uri="{BB962C8B-B14F-4D97-AF65-F5344CB8AC3E}">
        <p14:creationId xmlns:p14="http://schemas.microsoft.com/office/powerpoint/2010/main" val="428753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TotalTime>
  <Words>1103</Words>
  <Application>Microsoft Macintosh PowerPoint</Application>
  <PresentationFormat>Widescreen</PresentationFormat>
  <Paragraphs>94</Paragraphs>
  <Slides>21</Slides>
  <Notes>11</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等线</vt:lpstr>
      <vt:lpstr>等线 Light</vt:lpstr>
      <vt:lpstr>.VnTime</vt:lpstr>
      <vt:lpstr>Arial</vt:lpstr>
      <vt:lpstr>Times New Roman</vt:lpstr>
      <vt:lpstr>UTM Alberta Heavy</vt:lpstr>
      <vt:lpstr>UTM French Vanilla</vt:lpstr>
      <vt:lpstr>UTM Futura Extra</vt:lpstr>
      <vt:lpstr>UTM Guanine</vt:lpstr>
      <vt:lpstr>UTM Impact</vt:lpstr>
      <vt:lpstr>UTM Windsor BT</vt:lpstr>
      <vt:lpstr>字魂27号-布丁体</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Olivia Fung</dc:creator>
  <cp:lastModifiedBy>Microsoft Office User</cp:lastModifiedBy>
  <cp:revision>102</cp:revision>
  <dcterms:created xsi:type="dcterms:W3CDTF">2019-05-22T11:12:28Z</dcterms:created>
  <dcterms:modified xsi:type="dcterms:W3CDTF">2021-12-11T18:24:16Z</dcterms:modified>
</cp:coreProperties>
</file>