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3"/>
  </p:notesMasterIdLst>
  <p:sldIdLst>
    <p:sldId id="296" r:id="rId2"/>
    <p:sldId id="268" r:id="rId3"/>
    <p:sldId id="289" r:id="rId4"/>
    <p:sldId id="288" r:id="rId5"/>
    <p:sldId id="290" r:id="rId6"/>
    <p:sldId id="281" r:id="rId7"/>
    <p:sldId id="295" r:id="rId8"/>
    <p:sldId id="299" r:id="rId9"/>
    <p:sldId id="300" r:id="rId10"/>
    <p:sldId id="297" r:id="rId11"/>
    <p:sldId id="274" r:id="rId12"/>
    <p:sldId id="301" r:id="rId13"/>
    <p:sldId id="302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07" r:id="rId24"/>
    <p:sldId id="298" r:id="rId25"/>
    <p:sldId id="259" r:id="rId26"/>
    <p:sldId id="273" r:id="rId27"/>
    <p:sldId id="269" r:id="rId28"/>
    <p:sldId id="319" r:id="rId29"/>
    <p:sldId id="318" r:id="rId30"/>
    <p:sldId id="275" r:id="rId31"/>
    <p:sldId id="277" r:id="rId32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CCCC"/>
    <a:srgbClr val="E34E0B"/>
    <a:srgbClr val="FF3399"/>
    <a:srgbClr val="D13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48" autoAdjust="0"/>
    <p:restoredTop sz="92328" autoAdjust="0"/>
  </p:normalViewPr>
  <p:slideViewPr>
    <p:cSldViewPr snapToGrid="0">
      <p:cViewPr varScale="1">
        <p:scale>
          <a:sx n="57" d="100"/>
          <a:sy n="57" d="100"/>
        </p:scale>
        <p:origin x="2384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27D70-EDD7-4A7A-903B-49E2B9EEFCAC}" type="datetimeFigureOut">
              <a:rPr lang="en-US" smtClean="0"/>
              <a:t>12/17/21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25BCE-5FCE-4FDB-90D9-C61256024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7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 CHỮ</a:t>
            </a:r>
            <a:r>
              <a:rPr lang="en-US" baseline="0" dirty="0"/>
              <a:t> CÁI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25BCE-5FCE-4FDB-90D9-C61256024A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08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83" y="-277188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png"/><Relationship Id="rId5" Type="http://schemas.openxmlformats.org/officeDocument/2006/relationships/image" Target="../media/image43.png"/><Relationship Id="rId4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3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8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82.png"/><Relationship Id="rId5" Type="http://schemas.openxmlformats.org/officeDocument/2006/relationships/tags" Target="../tags/tag5.xml"/><Relationship Id="rId15" Type="http://schemas.openxmlformats.org/officeDocument/2006/relationships/image" Target="../media/image85.png"/><Relationship Id="rId10" Type="http://schemas.openxmlformats.org/officeDocument/2006/relationships/image" Target="../media/image81.png"/><Relationship Id="rId4" Type="http://schemas.openxmlformats.org/officeDocument/2006/relationships/tags" Target="../tags/tag4.xml"/><Relationship Id="rId9" Type="http://schemas.openxmlformats.org/officeDocument/2006/relationships/image" Target="../media/image80.png"/><Relationship Id="rId1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microsoft.com/office/2007/relationships/hdphoto" Target="../media/hdphoto4.wdp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C14565D-A2E7-4738-9203-F1BECC2D1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C81DA5A-517F-49CD-B184-D449BCA11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6814" y="400135"/>
            <a:ext cx="2630017" cy="64578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245148-E950-4FB1-A55D-313D5DB2E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54" y="837296"/>
            <a:ext cx="5730646" cy="46491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104F0EB-58D0-454D-914A-0AED8067E9F9}"/>
              </a:ext>
            </a:extLst>
          </p:cNvPr>
          <p:cNvSpPr txBox="1"/>
          <p:nvPr/>
        </p:nvSpPr>
        <p:spPr>
          <a:xfrm>
            <a:off x="5805234" y="2554381"/>
            <a:ext cx="5433646" cy="193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0000" dirty="0" err="1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Bài</a:t>
            </a:r>
            <a:r>
              <a:rPr lang="en-US" altLang="zh-CN" sz="10000" dirty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10000" dirty="0" err="1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tập</a:t>
            </a:r>
            <a:r>
              <a:rPr lang="en-US" altLang="zh-CN" sz="10000" dirty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2</a:t>
            </a:r>
            <a:endParaRPr lang="zh-CN" altLang="en-US" sz="10000" dirty="0">
              <a:solidFill>
                <a:srgbClr val="E34E0B"/>
              </a:solidFill>
              <a:latin typeface="UTM A&amp;S Graceland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C14565D-A2E7-4738-9203-F1BECC2D1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C81DA5A-517F-49CD-B184-D449BCA113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474" y="400136"/>
            <a:ext cx="4301498" cy="64578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245148-E950-4FB1-A55D-313D5DB2E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54" y="837296"/>
            <a:ext cx="5730646" cy="46491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104F0EB-58D0-454D-914A-0AED8067E9F9}"/>
              </a:ext>
            </a:extLst>
          </p:cNvPr>
          <p:cNvSpPr txBox="1"/>
          <p:nvPr/>
        </p:nvSpPr>
        <p:spPr>
          <a:xfrm>
            <a:off x="5805234" y="2554381"/>
            <a:ext cx="543364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0000" dirty="0" err="1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Bài</a:t>
            </a:r>
            <a:r>
              <a:rPr lang="en-US" altLang="zh-CN" sz="10000" dirty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10000" dirty="0" err="1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tập</a:t>
            </a:r>
            <a:r>
              <a:rPr lang="en-US" altLang="zh-CN" sz="10000" dirty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3</a:t>
            </a:r>
            <a:endParaRPr lang="zh-CN" altLang="en-US" sz="10000" dirty="0">
              <a:solidFill>
                <a:srgbClr val="E34E0B"/>
              </a:solidFill>
              <a:latin typeface="UTM A&amp;S Graceland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9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B901305-8237-4432-BE03-6D639383D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C1235E2-8B64-42B0-A205-D5A213021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15" y="678910"/>
            <a:ext cx="3149600" cy="61790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18" y="468694"/>
            <a:ext cx="1349881" cy="136431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DC99F000-E86E-4D2D-B5BF-62A7BF7D388F}"/>
              </a:ext>
            </a:extLst>
          </p:cNvPr>
          <p:cNvSpPr txBox="1"/>
          <p:nvPr/>
        </p:nvSpPr>
        <p:spPr>
          <a:xfrm>
            <a:off x="2580400" y="678910"/>
            <a:ext cx="4899900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Mỗi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có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đặc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điểm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ngoại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riêng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khiến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họ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trở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nên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đặc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biệt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hơn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mắt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khác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.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9" y="2178194"/>
            <a:ext cx="1349881" cy="1364318"/>
          </a:xfrm>
          <a:prstGeom prst="rect">
            <a:avLst/>
          </a:prstGeom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id="{DC99F000-E86E-4D2D-B5BF-62A7BF7D388F}"/>
              </a:ext>
            </a:extLst>
          </p:cNvPr>
          <p:cNvSpPr txBox="1"/>
          <p:nvPr/>
        </p:nvSpPr>
        <p:spPr>
          <a:xfrm>
            <a:off x="1526300" y="2388410"/>
            <a:ext cx="5230100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Để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được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đặc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điểm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ngoại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cần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chú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ý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sử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dụng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phù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hợp</a:t>
            </a:r>
            <a:r>
              <a:rPr lang="en-US" altLang="zh-CN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.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98699" y="4022737"/>
            <a:ext cx="5450116" cy="2311205"/>
            <a:chOff x="2298699" y="4022737"/>
            <a:chExt cx="5450116" cy="23112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699" y="4022737"/>
              <a:ext cx="5450116" cy="2311205"/>
            </a:xfrm>
            <a:prstGeom prst="rect">
              <a:avLst/>
            </a:prstGeom>
          </p:spPr>
        </p:pic>
        <p:sp>
          <p:nvSpPr>
            <p:cNvPr id="10" name="文本框 5">
              <a:extLst>
                <a:ext uri="{FF2B5EF4-FFF2-40B4-BE49-F238E27FC236}">
                  <a16:creationId xmlns:a16="http://schemas.microsoft.com/office/drawing/2014/main" id="{DC99F000-E86E-4D2D-B5BF-62A7BF7D388F}"/>
                </a:ext>
              </a:extLst>
            </p:cNvPr>
            <p:cNvSpPr txBox="1"/>
            <p:nvPr/>
          </p:nvSpPr>
          <p:spPr>
            <a:xfrm>
              <a:off x="2859801" y="4285043"/>
              <a:ext cx="413789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6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Hãy</a:t>
              </a:r>
              <a:r>
                <a:rPr lang="en-US" altLang="zh-CN" sz="3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tìm</a:t>
              </a:r>
              <a:r>
                <a:rPr lang="en-US" altLang="zh-CN" sz="3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những</a:t>
              </a:r>
              <a:r>
                <a:rPr lang="en-US" altLang="zh-CN" sz="3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từ</a:t>
              </a:r>
              <a:r>
                <a:rPr lang="en-US" altLang="zh-CN" sz="3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ngữ</a:t>
              </a:r>
              <a:r>
                <a:rPr lang="en-US" altLang="zh-CN" sz="3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miêu</a:t>
              </a:r>
              <a:r>
                <a:rPr lang="en-US" altLang="zh-CN" sz="3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tả</a:t>
              </a:r>
              <a:r>
                <a:rPr lang="en-US" altLang="zh-CN" sz="3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hình</a:t>
              </a:r>
              <a:r>
                <a:rPr lang="en-US" altLang="zh-CN" sz="3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dáng</a:t>
              </a:r>
              <a:r>
                <a:rPr lang="en-US" altLang="zh-CN" sz="3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của</a:t>
              </a:r>
              <a:r>
                <a:rPr lang="en-US" altLang="zh-CN" sz="3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người</a:t>
              </a:r>
              <a:r>
                <a:rPr lang="en-US" altLang="zh-CN" sz="3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.</a:t>
              </a:r>
              <a:endParaRPr lang="zh-CN" alt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97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762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762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762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762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a)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mái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tóc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067285" y="4783417"/>
            <a:ext cx="227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nhánh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mượt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3829533" y="4783417"/>
            <a:ext cx="2272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Óng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ả, </a:t>
            </a:r>
          </a:p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óng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mượt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mượt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mà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6579081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Dày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dặn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354029" y="4783417"/>
            <a:ext cx="227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Cứng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như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rễ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tre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7170" name="Picture 2" descr="Cách giúp mái tóc luôn suôn dài mượt mà và đen nhá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r="19041"/>
          <a:stretch/>
        </p:blipFill>
        <p:spPr bwMode="auto">
          <a:xfrm>
            <a:off x="787401" y="2133600"/>
            <a:ext cx="2744088" cy="2269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óc đen tự nhiên - Bệnh rụng tó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33" y="2133600"/>
            <a:ext cx="2336314" cy="2310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0 cách giúp tóc nhanh dài và dày hiệu quả tại nhà - Cỏ mề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r="14167" b="7966"/>
          <a:stretch/>
        </p:blipFill>
        <p:spPr bwMode="auto">
          <a:xfrm>
            <a:off x="6362701" y="2133600"/>
            <a:ext cx="2679700" cy="231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Không có mô tả ảnh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2" b="6110"/>
          <a:stretch/>
        </p:blipFill>
        <p:spPr bwMode="auto">
          <a:xfrm>
            <a:off x="9176578" y="2133599"/>
            <a:ext cx="2450264" cy="231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a)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mái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tóc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067285" y="4783417"/>
            <a:ext cx="227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Muối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tiêu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</a:t>
            </a:r>
          </a:p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hoa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râm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3867633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Bạc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phơ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6452081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Lơ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thơ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7829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Xoăn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tít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9218" name="Picture 2" descr="Tóc bạc sớm ngày càng phổ biến hơn - Thuocbietduo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78"/>
          <a:stretch/>
        </p:blipFill>
        <p:spPr bwMode="auto">
          <a:xfrm>
            <a:off x="717550" y="2286000"/>
            <a:ext cx="2807183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uộc đời lận đận của ông lão tóc bạc trong phim Việt - Phim truyền hì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3" t="6369" r="11857"/>
          <a:stretch/>
        </p:blipFill>
        <p:spPr bwMode="auto">
          <a:xfrm>
            <a:off x="3705459" y="2286001"/>
            <a:ext cx="2434990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ó nên cắt tóc máu cho trẻ? Khi cắt tóc máu cho con mẹ cần chú ý điều  gì?｜Gaobebong | MamiBu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5" r="17558" b="8643"/>
          <a:stretch/>
        </p:blipFill>
        <p:spPr bwMode="auto">
          <a:xfrm>
            <a:off x="6299200" y="2286000"/>
            <a:ext cx="2628900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Tóc ngắn uốn xù 5 kiểu trẻ trung và &amp;quot;sang chảnh&amp;quot; nhất thời trang tóc ngắ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r="14605" b="8781"/>
          <a:stretch/>
        </p:blipFill>
        <p:spPr bwMode="auto">
          <a:xfrm>
            <a:off x="9093200" y="2255837"/>
            <a:ext cx="2554582" cy="240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76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b)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đôi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mắt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067285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mí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3829533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Hai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mí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6579081" y="4783417"/>
            <a:ext cx="2272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Bồ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</a:p>
          <a:p>
            <a:pPr algn="ctr"/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to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tròn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 long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lanh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354029" y="4783417"/>
            <a:ext cx="2272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láy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láu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lĩnh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lanh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lợi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2292" name="Picture 4" descr="Gong Yoo: Sự nghiệp thăng trầm song hành cùng đời tư bí ẩn - Revelog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8" r="21125" b="29464"/>
          <a:stretch/>
        </p:blipFill>
        <p:spPr bwMode="auto">
          <a:xfrm>
            <a:off x="923257" y="2133600"/>
            <a:ext cx="2514274" cy="2294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4" name="Picture 6" descr="Mắt 2 mí là gì? Đẹp hay xấu? Cách làm mắt hai mí Vĩnh Viễ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b="24000"/>
          <a:stretch/>
        </p:blipFill>
        <p:spPr bwMode="auto">
          <a:xfrm>
            <a:off x="3644320" y="2133599"/>
            <a:ext cx="2521527" cy="2294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6" name="Picture 8" descr="Mắt bồ câu là gì? Ý nghĩa tướng số thế nào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9" t="5151" r="2834" b="5151"/>
          <a:stretch/>
        </p:blipFill>
        <p:spPr bwMode="auto">
          <a:xfrm>
            <a:off x="6305549" y="2133600"/>
            <a:ext cx="2703374" cy="2294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8" name="Picture 10" descr="Trẻ bị thâm quầng mắt biểu hiện nhiều chứng bệnh nguy hiể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3" r="7529" b="8104"/>
          <a:stretch/>
        </p:blipFill>
        <p:spPr bwMode="auto">
          <a:xfrm>
            <a:off x="9125418" y="2133598"/>
            <a:ext cx="2501427" cy="2294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8562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b)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đôi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mắt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067285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Gian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xảo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3867633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Ti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hí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6452081" y="4783417"/>
            <a:ext cx="227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Lờ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đờ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</a:p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mệt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mỏi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7829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Lim dim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1266" name="Picture 2" descr="Mắt lươn là gì? Khám phá mắt lươn là người như thế nào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r="9487" b="2907"/>
          <a:stretch/>
        </p:blipFill>
        <p:spPr bwMode="auto">
          <a:xfrm>
            <a:off x="3733799" y="2255837"/>
            <a:ext cx="2394517" cy="2405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0" name="Picture 6" descr="8 nét tướng mặt người gian xảo nịnh hót cần tránh x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73" b="9789"/>
          <a:stretch/>
        </p:blipFill>
        <p:spPr bwMode="auto">
          <a:xfrm>
            <a:off x="819512" y="2255836"/>
            <a:ext cx="2669696" cy="2405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2" name="Picture 8" descr="Hay buồn ngủ biểu hiện điều gì? 5 cách chống buồn ngủ hữu hiệu nhất -  META.v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35" b="9146"/>
          <a:stretch/>
        </p:blipFill>
        <p:spPr bwMode="auto">
          <a:xfrm>
            <a:off x="8883883" y="2255837"/>
            <a:ext cx="2666762" cy="240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5"/>
          <a:stretch/>
        </p:blipFill>
        <p:spPr bwMode="auto">
          <a:xfrm>
            <a:off x="6610589" y="2255837"/>
            <a:ext cx="1955800" cy="240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35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/>
          <a:stretch/>
        </p:blipFill>
        <p:spPr bwMode="auto">
          <a:xfrm>
            <a:off x="692630" y="2268445"/>
            <a:ext cx="2723670" cy="2379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Status hay Đàn ông 31 tuổi, họ trầm tư hơn, nói năng và suy nghĩ chín chắn  hơn - STTH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304" y="2268446"/>
            <a:ext cx="2591043" cy="241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5" name="Picture 5" descr="7 nhóc tỳ sở hữu đôi mắt đẹp tựa thiên thần nổi bật nhất năm 20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r="22437" b="39768"/>
          <a:stretch/>
        </p:blipFill>
        <p:spPr bwMode="auto">
          <a:xfrm>
            <a:off x="6208157" y="2255837"/>
            <a:ext cx="2484992" cy="2414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r="11720"/>
          <a:stretch/>
        </p:blipFill>
        <p:spPr bwMode="auto">
          <a:xfrm>
            <a:off x="8804751" y="2255837"/>
            <a:ext cx="2904646" cy="2392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b)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đôi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mắt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838684" y="4783417"/>
            <a:ext cx="2412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Ánh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mắt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hiền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hậu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yêu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thương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3778733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Trầm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tư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6375881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Xanh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lơ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188929" y="4783417"/>
            <a:ext cx="227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Đỏ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ngầu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giận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dữ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238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5" name="Picture 5" descr="Mặt trái tim là gì? Có đẹp không? Nên để tóc gì? Đeo kính gì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r="13740" b="9223"/>
          <a:stretch/>
        </p:blipFill>
        <p:spPr bwMode="auto">
          <a:xfrm>
            <a:off x="3756770" y="2133600"/>
            <a:ext cx="2291343" cy="2294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" b="1672"/>
          <a:stretch/>
        </p:blipFill>
        <p:spPr bwMode="auto">
          <a:xfrm>
            <a:off x="9407762" y="2133600"/>
            <a:ext cx="1987550" cy="2294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c)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khuôn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mặt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067285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Trái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xoan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3804133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Trái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tim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6579081" y="4783417"/>
            <a:ext cx="227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Mặt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vuông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chữ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điền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303229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Thanh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tú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5363" name="Picture 3" descr="Mặt Trái Xoan là gì? Đàn Ông, Phụ Nữ Để Kiểu tóc nào thì hợp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2655" r="31333" b="27118"/>
          <a:stretch/>
        </p:blipFill>
        <p:spPr bwMode="auto">
          <a:xfrm>
            <a:off x="1098794" y="2133600"/>
            <a:ext cx="2241307" cy="2306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40" y="2133598"/>
            <a:ext cx="2184157" cy="2294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04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1" name="Picture 5" descr="Olivia Wilde Wore This Colorful Smoky Eye During the Daytime. Respect |  Glamou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1" r="10692" b="36614"/>
          <a:stretch/>
        </p:blipFill>
        <p:spPr bwMode="auto">
          <a:xfrm>
            <a:off x="8775698" y="2255837"/>
            <a:ext cx="2825748" cy="240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38" name="Picture 2" descr="Cô bé má bánh bao phúng phính, hễ cứ chu môi là đáng yêu hết phần thiên hạ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r="17299"/>
          <a:stretch/>
        </p:blipFill>
        <p:spPr bwMode="auto">
          <a:xfrm>
            <a:off x="794648" y="2281831"/>
            <a:ext cx="2697852" cy="2332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5"/>
          <a:stretch/>
        </p:blipFill>
        <p:spPr bwMode="auto">
          <a:xfrm>
            <a:off x="6610589" y="2255837"/>
            <a:ext cx="1955800" cy="240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c)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khuôn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mặt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067285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Bầu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bĩnh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3867633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Phúc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hậu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6452081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gò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7829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Góc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cạnh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00" y="2281831"/>
            <a:ext cx="2447053" cy="2332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54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5 bí quyết Tái Tạo Da Mặt được tin dùng hiện nay | Eri Internation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r="32301" b="3177"/>
          <a:stretch/>
        </p:blipFill>
        <p:spPr bwMode="auto">
          <a:xfrm>
            <a:off x="838199" y="2112260"/>
            <a:ext cx="2580013" cy="2315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2" name="Picture 4" descr="Nếu ăn trứng mỗi ngày điều gì sẽ xảy đến với cơ thể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23"/>
          <a:stretch/>
        </p:blipFill>
        <p:spPr bwMode="auto">
          <a:xfrm>
            <a:off x="3715233" y="2102270"/>
            <a:ext cx="2476016" cy="232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4" name="Picture 6" descr="Sáng mịn da, chống lão hóa hiệu quả cùng Etrogen Beauty+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r="12696"/>
          <a:stretch/>
        </p:blipFill>
        <p:spPr bwMode="auto">
          <a:xfrm>
            <a:off x="6450466" y="2102270"/>
            <a:ext cx="2439532" cy="232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6" name="Picture 8" descr="Makeup xinh đúng điệu cho cô dâu có làn da bánh mật thêm phần “chanh sả”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2250" r="8277" b="47439"/>
          <a:stretch/>
        </p:blipFill>
        <p:spPr bwMode="auto">
          <a:xfrm>
            <a:off x="9131300" y="2102270"/>
            <a:ext cx="2476714" cy="232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d)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làn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da: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838200" y="4745317"/>
            <a:ext cx="2679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trẻo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nõn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nà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hồng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3664433" y="4783417"/>
            <a:ext cx="2526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như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trứng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gà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bóc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6528281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Mịn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màng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303229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Bánh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mật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360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F38D8E0-169C-4BE8-81F5-40C2EC514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97" y="837297"/>
            <a:ext cx="5193403" cy="43579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0CA7AB-E02F-49F7-8F10-2C164985C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481" y="711200"/>
            <a:ext cx="3407360" cy="61468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FEA9A50-7E9A-44F1-97E0-19A6844B00A4}"/>
              </a:ext>
            </a:extLst>
          </p:cNvPr>
          <p:cNvSpPr txBox="1"/>
          <p:nvPr/>
        </p:nvSpPr>
        <p:spPr>
          <a:xfrm>
            <a:off x="1511808" y="2278639"/>
            <a:ext cx="4584192" cy="257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u="sng" dirty="0" err="1">
                <a:solidFill>
                  <a:schemeClr val="accent5">
                    <a:lumMod val="75000"/>
                  </a:schemeClr>
                </a:solidFill>
                <a:latin typeface="UTM Netmuc KT" pitchFamily="18" charset="0"/>
                <a:ea typeface="思源黑体 CN Bold" panose="020B0800000000000000" pitchFamily="34" charset="-122"/>
              </a:rPr>
              <a:t>Trò</a:t>
            </a:r>
            <a:r>
              <a:rPr lang="en-US" altLang="zh-CN" sz="3200" u="sng" dirty="0">
                <a:solidFill>
                  <a:schemeClr val="accent5">
                    <a:lumMod val="75000"/>
                  </a:schemeClr>
                </a:solidFill>
                <a:latin typeface="UTM Netmuc KT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u="sng" dirty="0" err="1">
                <a:solidFill>
                  <a:schemeClr val="accent5">
                    <a:lumMod val="75000"/>
                  </a:schemeClr>
                </a:solidFill>
                <a:latin typeface="UTM Netmuc KT" pitchFamily="18" charset="0"/>
                <a:ea typeface="思源黑体 CN Bold" panose="020B0800000000000000" pitchFamily="34" charset="-122"/>
              </a:rPr>
              <a:t>chơi</a:t>
            </a:r>
            <a:r>
              <a:rPr lang="en-US" altLang="zh-CN" sz="3200" u="sng" dirty="0">
                <a:solidFill>
                  <a:schemeClr val="accent5">
                    <a:lumMod val="75000"/>
                  </a:schemeClr>
                </a:solidFill>
                <a:latin typeface="UTM Netmuc KT" pitchFamily="18" charset="0"/>
                <a:ea typeface="思源黑体 CN Bold" panose="020B0800000000000000" pitchFamily="34" charset="-122"/>
              </a:rPr>
              <a:t>: </a:t>
            </a:r>
          </a:p>
          <a:p>
            <a:pPr algn="ctr">
              <a:lnSpc>
                <a:spcPct val="130000"/>
              </a:lnSpc>
            </a:pPr>
            <a:r>
              <a:rPr lang="en-US" altLang="zh-CN" sz="4400" dirty="0" err="1">
                <a:solidFill>
                  <a:srgbClr val="7030A0"/>
                </a:solidFill>
                <a:latin typeface="UTM Gille Classic" pitchFamily="18" charset="0"/>
                <a:ea typeface="思源黑体 CN Bold" panose="020B0800000000000000" pitchFamily="34" charset="-122"/>
              </a:rPr>
              <a:t>Đuổi</a:t>
            </a:r>
            <a:r>
              <a:rPr lang="en-US" altLang="zh-CN" sz="4400" dirty="0">
                <a:solidFill>
                  <a:srgbClr val="7030A0"/>
                </a:solidFill>
                <a:latin typeface="UTM Gille Classic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7030A0"/>
                </a:solidFill>
                <a:latin typeface="UTM Gille Classic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4400" dirty="0">
                <a:solidFill>
                  <a:srgbClr val="7030A0"/>
                </a:solidFill>
                <a:latin typeface="UTM Gille Classic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7030A0"/>
                </a:solidFill>
                <a:latin typeface="UTM Gille Classic" pitchFamily="18" charset="0"/>
                <a:ea typeface="思源黑体 CN Bold" panose="020B0800000000000000" pitchFamily="34" charset="-122"/>
              </a:rPr>
              <a:t>bắt</a:t>
            </a:r>
            <a:r>
              <a:rPr lang="en-US" altLang="zh-CN" sz="4400" dirty="0">
                <a:solidFill>
                  <a:srgbClr val="7030A0"/>
                </a:solidFill>
                <a:latin typeface="UTM Gille Classic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>
                <a:solidFill>
                  <a:srgbClr val="7030A0"/>
                </a:solidFill>
                <a:latin typeface="UTM Gille Classic" pitchFamily="18" charset="0"/>
                <a:ea typeface="思源黑体 CN Bold" panose="020B0800000000000000" pitchFamily="34" charset="-122"/>
              </a:rPr>
              <a:t>chữ</a:t>
            </a:r>
            <a:endParaRPr lang="zh-CN" altLang="en-US" sz="4400" dirty="0">
              <a:solidFill>
                <a:srgbClr val="7030A0"/>
              </a:solidFill>
              <a:latin typeface="UTM Gille Classic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1C8FA62-D98F-4484-9095-1080ABEE9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6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Da ngăm đen nên chọn màu son gì và hãng son nào - Jane Cosmetic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r="7273"/>
          <a:stretch/>
        </p:blipFill>
        <p:spPr bwMode="auto">
          <a:xfrm>
            <a:off x="825983" y="2281831"/>
            <a:ext cx="2526817" cy="240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8" name="Picture 4" descr="Ngư dân kiếm tiền triệu sau vài giờ ra khơi ngày Tết - VnExpres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9722" r="21667" b="13334"/>
          <a:stretch/>
        </p:blipFill>
        <p:spPr bwMode="auto">
          <a:xfrm>
            <a:off x="3537433" y="2281831"/>
            <a:ext cx="2615163" cy="240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90" name="Picture 6" descr="Da Mặt Bị Khô Sần Và Ngứa: Biểu Hiện Của 4 Bệnh Da Liễu Phổ Biế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21265"/>
          <a:stretch/>
        </p:blipFill>
        <p:spPr bwMode="auto">
          <a:xfrm>
            <a:off x="6368569" y="2281832"/>
            <a:ext cx="2419828" cy="240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92" name="Picture 8" descr="Tại sao da của bạn bị nhăn nheo? | Vinme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r="6841"/>
          <a:stretch/>
        </p:blipFill>
        <p:spPr bwMode="auto">
          <a:xfrm>
            <a:off x="9004297" y="2281832"/>
            <a:ext cx="2667000" cy="2405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d)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làn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da: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40285" y="49739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Ngăm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đen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3740633" y="49739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Rám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nắng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6426681" y="49739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Thô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ráp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7829" y="49739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Nhăn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nheo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295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Bạn gái bỏ rơi, chàng trai &amp;#39;thoát xác&amp;#39; thành người mẫu sau 3 năm khổ luyện  gym | Việt Nam Mớ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775"/>
          <a:stretch/>
        </p:blipFill>
        <p:spPr bwMode="auto">
          <a:xfrm>
            <a:off x="927584" y="2120710"/>
            <a:ext cx="2330691" cy="2860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e)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vóc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838200" y="5342792"/>
            <a:ext cx="2679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Vạm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vỡ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</a:p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lực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lưỡng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3664431" y="5368192"/>
            <a:ext cx="2526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Mập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mạp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6528278" y="5368192"/>
            <a:ext cx="2361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Thanh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mảnh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303227" y="5368192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gò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9462" name="Picture 6" descr="Nữ sinh xứ Thanh đẹp dịu dàng trong tà áo dài trắng | Báo Dân trí | Áo dài,  Phong cách thời trang, Vá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3" r="3091"/>
          <a:stretch/>
        </p:blipFill>
        <p:spPr bwMode="auto">
          <a:xfrm>
            <a:off x="6528278" y="2096571"/>
            <a:ext cx="2030501" cy="2884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627" y="2096570"/>
            <a:ext cx="1853910" cy="2884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9" descr="Sao nữ hơn 100kg từng đau đớn vì bị nói mập như heo, vẫn hấp dẫn đàn ông gu  l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7" name="Picture 13" descr="Sao nữ hơn 100kg từng đau đớn vì bị nói mập như heo, vẫn hấp dẫn đàn ông gu  lạ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4" b="10382"/>
          <a:stretch/>
        </p:blipFill>
        <p:spPr bwMode="auto">
          <a:xfrm>
            <a:off x="3683476" y="2121971"/>
            <a:ext cx="2387124" cy="2820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9360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Thấp bé - Đọc báo, tin tức mới nhất 24h qua - Afamil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4"/>
          <a:stretch/>
        </p:blipFill>
        <p:spPr bwMode="auto">
          <a:xfrm>
            <a:off x="673342" y="2052917"/>
            <a:ext cx="2770417" cy="2332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436" name="Picture 4" descr="Cao sang dong dỏng, Nam Em tái xuất ngoạn mục sau khi giảm cân - Báo Gia  Lai điện tử - Tin nhanh - Chính xá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" b="5315"/>
          <a:stretch/>
        </p:blipFill>
        <p:spPr bwMode="auto">
          <a:xfrm>
            <a:off x="3785822" y="2052917"/>
            <a:ext cx="2131639" cy="294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438" name="Picture 6" descr="Top 40+ hình ảnh em bé dễ thương nhất thế giới - Trường Quốc Họ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47" y="2052918"/>
            <a:ext cx="2647953" cy="2934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440" name="Picture 8" descr="Lợi ích của việc chạy bộ thường xuyên vào buổi sáng - hoigidapnay.to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t="-401" r="23815" b="401"/>
          <a:stretch/>
        </p:blipFill>
        <p:spPr bwMode="auto">
          <a:xfrm>
            <a:off x="9004298" y="2084668"/>
            <a:ext cx="2584447" cy="2890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e)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vóc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40285" y="52660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Thấp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bé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3740633" y="5266017"/>
            <a:ext cx="227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Dong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dỏng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cao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6426681" y="52660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Mũm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mĩm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77829" y="52660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Cân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đối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8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9400" y="203200"/>
            <a:ext cx="11430000" cy="6418212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98806" y="198717"/>
            <a:ext cx="10240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con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28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2E9DE2F8-A259-40AB-A5C7-25F8C345B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029" y="4267200"/>
            <a:ext cx="2195542" cy="28551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9F7131-214B-44D0-BE01-E9ED6C643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" y="5031717"/>
            <a:ext cx="12192000" cy="2410483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492962" y="752456"/>
            <a:ext cx="109878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600" b="1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a)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mái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tóc</a:t>
            </a:r>
            <a:r>
              <a:rPr lang="en-US" altLang="zh-CN" sz="2600" b="1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: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nhánh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mượt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óng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ả,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óng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mượt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mượt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mà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dày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dặn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cứng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như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rễ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tre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muối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tiêu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hoa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râm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bạc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phơ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lơ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thơ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xoăn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tít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,...</a:t>
            </a:r>
            <a:endParaRPr lang="zh-CN" altLang="en-US" sz="2600" b="1" dirty="0">
              <a:solidFill>
                <a:schemeClr val="accent5">
                  <a:lumMod val="75000"/>
                </a:schemeClr>
              </a:solidFill>
              <a:latin typeface="UTM Isadora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492962" y="1651716"/>
            <a:ext cx="109878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600" b="1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b)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đôi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mắt</a:t>
            </a:r>
            <a:r>
              <a:rPr lang="en-US" altLang="zh-CN" sz="2600" b="1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: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mí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hai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mí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bồ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ti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hí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láy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nhánh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xanh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lơ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linh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lợi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tinh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anh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gian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xảo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láu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lỉnh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mờ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đục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lờ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đờ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lim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dim,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trầm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tư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hiền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hậu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tròn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xoe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long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lanh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,...</a:t>
            </a:r>
            <a:endParaRPr lang="zh-CN" altLang="en-US" sz="2600" b="1" dirty="0">
              <a:solidFill>
                <a:schemeClr val="accent5">
                  <a:lumMod val="75000"/>
                </a:schemeClr>
              </a:solidFill>
              <a:latin typeface="UTM Isadora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12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492962" y="2982776"/>
            <a:ext cx="109878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600" b="1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c)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khuôn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mặt</a:t>
            </a:r>
            <a:r>
              <a:rPr lang="en-US" altLang="zh-CN" sz="2600" b="1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: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trái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xoan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trái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tim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vuông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vức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vuông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chữ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điền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thanh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tú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bầu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bĩnh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phúc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hậu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gò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,... </a:t>
            </a:r>
            <a:endParaRPr lang="zh-CN" altLang="en-US" sz="2600" b="1" dirty="0">
              <a:solidFill>
                <a:schemeClr val="accent5">
                  <a:lumMod val="75000"/>
                </a:schemeClr>
              </a:solidFill>
              <a:latin typeface="UTM Isadora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13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492962" y="3920136"/>
            <a:ext cx="99337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600" b="1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d)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làn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da</a:t>
            </a:r>
            <a:r>
              <a:rPr lang="en-US" altLang="zh-CN" sz="2600" b="1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: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trẻo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nõn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nà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hồng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như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trứng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gà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bóc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sì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ngăm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bánh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mật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mịn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màng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thô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ráp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nhăn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nheo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,...</a:t>
            </a:r>
            <a:endParaRPr lang="zh-CN" altLang="en-US" sz="2600" b="1" dirty="0">
              <a:solidFill>
                <a:schemeClr val="accent5">
                  <a:lumMod val="75000"/>
                </a:schemeClr>
              </a:solidFill>
              <a:latin typeface="UTM Isadora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14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492962" y="5138154"/>
            <a:ext cx="102385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600" b="1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e)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vóc</a:t>
            </a:r>
            <a:r>
              <a:rPr lang="en-US" altLang="zh-CN" sz="2600" b="1" u="sng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600" b="1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: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vạm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vỡ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mập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mạp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lực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lưỡng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cân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đối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thanh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mảnh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thư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sinh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gò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thấp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bé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dong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dỏng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cao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,...</a:t>
            </a:r>
            <a:endParaRPr lang="zh-CN" altLang="en-US" sz="2600" b="1" dirty="0">
              <a:solidFill>
                <a:schemeClr val="accent5">
                  <a:lumMod val="75000"/>
                </a:schemeClr>
              </a:solidFill>
              <a:latin typeface="UTM Isadora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831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9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C14565D-A2E7-4738-9203-F1BECC2D1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C81DA5A-517F-49CD-B184-D449BCA11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260435"/>
            <a:ext cx="4299144" cy="64578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245148-E950-4FB1-A55D-313D5DB2E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54" y="837296"/>
            <a:ext cx="5730646" cy="46491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104F0EB-58D0-454D-914A-0AED8067E9F9}"/>
              </a:ext>
            </a:extLst>
          </p:cNvPr>
          <p:cNvSpPr txBox="1"/>
          <p:nvPr/>
        </p:nvSpPr>
        <p:spPr>
          <a:xfrm>
            <a:off x="5805234" y="2554381"/>
            <a:ext cx="543364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0000" dirty="0" err="1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Bài</a:t>
            </a:r>
            <a:r>
              <a:rPr lang="en-US" altLang="zh-CN" sz="10000" dirty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10000" dirty="0" err="1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tập</a:t>
            </a:r>
            <a:r>
              <a:rPr lang="en-US" altLang="zh-CN" sz="10000" dirty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4</a:t>
            </a:r>
            <a:endParaRPr lang="zh-CN" altLang="en-US" sz="10000" dirty="0">
              <a:solidFill>
                <a:srgbClr val="E34E0B"/>
              </a:solidFill>
              <a:latin typeface="UTM A&amp;S Graceland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36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54090"/>
            <a:ext cx="6589245" cy="29934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AB34A2E-6EDE-424F-B36E-A670A2A02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DE89EB-2AB8-46EE-8AC1-907E93200C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484" y="647700"/>
            <a:ext cx="3831471" cy="6057900"/>
          </a:xfrm>
          <a:prstGeom prst="rect">
            <a:avLst/>
          </a:prstGeom>
        </p:spPr>
      </p:pic>
      <p:sp>
        <p:nvSpPr>
          <p:cNvPr id="8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5141303" y="1827526"/>
            <a:ext cx="54377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Dùng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số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vừa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tìm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được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(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bài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tập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3),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viết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đoạn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văn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khoảng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5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thân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hoặc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em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quen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biết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.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561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D59C7A4F-EB81-468B-91D3-18A04E752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3041" y="-2"/>
            <a:ext cx="7805059" cy="65494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E193C20-1833-4F27-84E9-09E7D2F582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8" b="24837"/>
          <a:stretch/>
        </p:blipFill>
        <p:spPr>
          <a:xfrm>
            <a:off x="646252" y="1393372"/>
            <a:ext cx="6774299" cy="546462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266743B-0490-4192-B472-7C881866CA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4225465" y="2118999"/>
            <a:ext cx="6823535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E34E0B"/>
                </a:solidFill>
                <a:latin typeface="UTM Neo Sans Intel" pitchFamily="18" charset="0"/>
              </a:rPr>
              <a:t>Khi</a:t>
            </a:r>
            <a:r>
              <a:rPr lang="en-US" sz="3200" b="1" dirty="0">
                <a:solidFill>
                  <a:srgbClr val="E34E0B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E34E0B"/>
                </a:solidFill>
                <a:latin typeface="UTM Neo Sans Intel" pitchFamily="18" charset="0"/>
              </a:rPr>
              <a:t>thực</a:t>
            </a:r>
            <a:r>
              <a:rPr lang="en-US" sz="3200" b="1" dirty="0">
                <a:solidFill>
                  <a:srgbClr val="E34E0B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E34E0B"/>
                </a:solidFill>
                <a:latin typeface="UTM Neo Sans Intel" pitchFamily="18" charset="0"/>
              </a:rPr>
              <a:t>hiện</a:t>
            </a:r>
            <a:r>
              <a:rPr lang="en-US" sz="3200" b="1" dirty="0">
                <a:solidFill>
                  <a:srgbClr val="E34E0B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E34E0B"/>
                </a:solidFill>
                <a:latin typeface="UTM Neo Sans Intel" pitchFamily="18" charset="0"/>
              </a:rPr>
              <a:t>cần</a:t>
            </a:r>
            <a:r>
              <a:rPr lang="en-US" sz="3200" b="1" dirty="0">
                <a:solidFill>
                  <a:srgbClr val="E34E0B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E34E0B"/>
                </a:solidFill>
                <a:latin typeface="UTM Neo Sans Intel" pitchFamily="18" charset="0"/>
              </a:rPr>
              <a:t>lưu</a:t>
            </a:r>
            <a:r>
              <a:rPr lang="en-US" sz="3200" b="1" dirty="0">
                <a:solidFill>
                  <a:srgbClr val="E34E0B"/>
                </a:solidFill>
                <a:latin typeface="UTM Neo Sans Intel" pitchFamily="18" charset="0"/>
              </a:rPr>
              <a:t> ý: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Viết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đoạn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khoảng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5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Văn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miêu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tả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dáng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Sử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dụng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ngữ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3.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Không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nhất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thiết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cũng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phải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miêu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tả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ở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Neo Sans Intel" pitchFamily="18" charset="0"/>
              </a:rPr>
              <a:t>tập</a:t>
            </a:r>
            <a:r>
              <a:rPr lang="en-US" sz="3200" b="1" dirty="0">
                <a:solidFill>
                  <a:srgbClr val="7030A0"/>
                </a:solidFill>
                <a:latin typeface="UTM Neo Sans Intel" pitchFamily="18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31000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2C03F84F-459A-4021-B25C-E8983776BCBD}"/>
              </a:ext>
            </a:extLst>
          </p:cNvPr>
          <p:cNvSpPr/>
          <p:nvPr/>
        </p:nvSpPr>
        <p:spPr>
          <a:xfrm>
            <a:off x="571500" y="1423960"/>
            <a:ext cx="7861300" cy="3846538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8234172-7370-4070-9FEC-D443EEB69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E6F71441-7F4E-443B-99B8-2688216E95D0}"/>
              </a:ext>
            </a:extLst>
          </p:cNvPr>
          <p:cNvSpPr txBox="1"/>
          <p:nvPr/>
        </p:nvSpPr>
        <p:spPr>
          <a:xfrm>
            <a:off x="901700" y="1455502"/>
            <a:ext cx="6574833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ngoại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là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em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yêu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mến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nhất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nhà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.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Năm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nay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ngoài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sáu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mươi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tuổi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.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xương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xương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nhưng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bước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đi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thật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nhanh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nhẹn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.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Mái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tóc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đã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điểm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hoa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râm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mỗi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khi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cười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nếp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nhăn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bên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khóe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mắt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lại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xô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vào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nhau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làm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cho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ánh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nhìn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vừa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hóm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hỉnh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vừa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nhân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>
                <a:latin typeface="UTM Isadora" pitchFamily="18" charset="0"/>
                <a:ea typeface="思源黑体 CN Bold" panose="020B0800000000000000" pitchFamily="34" charset="-122"/>
              </a:rPr>
              <a:t>hậu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.</a:t>
            </a:r>
            <a:endParaRPr lang="zh-CN" altLang="en-US" sz="2400" b="1" dirty="0">
              <a:latin typeface="UTM Isadora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42" y="2851930"/>
            <a:ext cx="4018758" cy="3298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6" name="文本框 3">
            <a:extLst>
              <a:ext uri="{FF2B5EF4-FFF2-40B4-BE49-F238E27FC236}">
                <a16:creationId xmlns:a16="http://schemas.microsoft.com/office/drawing/2014/main" id="{E6F71441-7F4E-443B-99B8-2688216E95D0}"/>
              </a:ext>
            </a:extLst>
          </p:cNvPr>
          <p:cNvSpPr txBox="1"/>
          <p:nvPr/>
        </p:nvSpPr>
        <p:spPr>
          <a:xfrm>
            <a:off x="7687862" y="114300"/>
            <a:ext cx="40723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8000" b="1" dirty="0" err="1">
                <a:ln w="76200">
                  <a:solidFill>
                    <a:schemeClr val="accent5">
                      <a:lumMod val="75000"/>
                    </a:schemeClr>
                  </a:solidFill>
                </a:ln>
                <a:latin typeface="UTM Soraya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8000" b="1" dirty="0">
                <a:ln w="76200">
                  <a:solidFill>
                    <a:schemeClr val="accent5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oray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b="1" dirty="0" err="1">
                <a:ln w="76200">
                  <a:solidFill>
                    <a:schemeClr val="accent5">
                      <a:lumMod val="75000"/>
                    </a:schemeClr>
                  </a:solidFill>
                </a:ln>
                <a:latin typeface="UTM Soraya" pitchFamily="18" charset="0"/>
                <a:ea typeface="思源黑体 CN Bold" panose="020B0800000000000000" pitchFamily="34" charset="-122"/>
              </a:rPr>
              <a:t>ngoại</a:t>
            </a:r>
            <a:r>
              <a:rPr lang="en-US" altLang="zh-CN" sz="8000" b="1" dirty="0">
                <a:ln w="7620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oraya" pitchFamily="18" charset="0"/>
                <a:ea typeface="思源黑体 CN Bold" panose="020B0800000000000000" pitchFamily="34" charset="-122"/>
              </a:rPr>
              <a:t>…</a:t>
            </a:r>
            <a:endParaRPr lang="zh-CN" altLang="en-US" sz="8000" b="1" dirty="0">
              <a:ln w="7620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oraya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026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C14565D-A2E7-4738-9203-F1BECC2D1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C81DA5A-517F-49CD-B184-D449BCA113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474" y="400136"/>
            <a:ext cx="4301498" cy="64578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A245148-E950-4FB1-A55D-313D5DB2E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54" y="837296"/>
            <a:ext cx="5730646" cy="46491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104F0EB-58D0-454D-914A-0AED8067E9F9}"/>
              </a:ext>
            </a:extLst>
          </p:cNvPr>
          <p:cNvSpPr txBox="1"/>
          <p:nvPr/>
        </p:nvSpPr>
        <p:spPr>
          <a:xfrm>
            <a:off x="5805234" y="2554381"/>
            <a:ext cx="46976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0000" dirty="0" err="1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Củng</a:t>
            </a:r>
            <a:r>
              <a:rPr lang="en-US" altLang="zh-CN" sz="10000" dirty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10000" dirty="0" err="1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cố</a:t>
            </a:r>
            <a:endParaRPr lang="zh-CN" altLang="en-US" sz="10000" dirty="0">
              <a:solidFill>
                <a:srgbClr val="E34E0B"/>
              </a:solidFill>
              <a:latin typeface="UTM A&amp;S Graceland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173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44A423A-07DC-4E8C-9CCC-AC019AE2F7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2"/>
          <a:stretch/>
        </p:blipFill>
        <p:spPr>
          <a:xfrm>
            <a:off x="2971801" y="215153"/>
            <a:ext cx="8001000" cy="531478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F9B5A96-48D7-474D-B6DA-10BAB96D0495}"/>
              </a:ext>
            </a:extLst>
          </p:cNvPr>
          <p:cNvSpPr txBox="1"/>
          <p:nvPr/>
        </p:nvSpPr>
        <p:spPr>
          <a:xfrm>
            <a:off x="3842783" y="738700"/>
            <a:ext cx="651145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endParaRPr lang="en-US" altLang="zh-CN" sz="2800" dirty="0">
              <a:latin typeface="UTM Neo Sans Intel" pitchFamily="18" charset="0"/>
              <a:ea typeface="思源黑体 CN Bold" panose="020B0800000000000000" pitchFamily="34" charset="-122"/>
            </a:endParaRPr>
          </a:p>
          <a:p>
            <a:pPr algn="just">
              <a:spcBef>
                <a:spcPts val="1200"/>
              </a:spcBef>
            </a:pPr>
            <a:r>
              <a:rPr lang="en-US" altLang="zh-CN" sz="2800" dirty="0">
                <a:latin typeface="UTM Neo Sans Intel" pitchFamily="18" charset="0"/>
                <a:ea typeface="思源黑体 CN Bold" panose="020B0800000000000000" pitchFamily="34" charset="-122"/>
              </a:rPr>
              <a:t>-</a:t>
            </a:r>
            <a:r>
              <a:rPr lang="en-US" altLang="zh-CN" sz="2800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Nêu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được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một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số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từ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ngữ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tục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ngữ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thành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ngữ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ca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dao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nói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về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quan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hệ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gia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đình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thầy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trò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bè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bạn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theo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yêu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cầu</a:t>
            </a:r>
            <a:r>
              <a:rPr lang="en-US" sz="2800" dirty="0">
                <a:latin typeface="UTM Neo Sans Intel" pitchFamily="18" charset="0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sz="2800" dirty="0">
                <a:latin typeface="UTM Neo Sans Intel" pitchFamily="18" charset="0"/>
              </a:rPr>
              <a:t>- </a:t>
            </a:r>
            <a:r>
              <a:rPr lang="en-US" sz="2800" dirty="0" err="1">
                <a:latin typeface="UTM Neo Sans Intel" pitchFamily="18" charset="0"/>
              </a:rPr>
              <a:t>Tìm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được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một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số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từ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ngữ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tả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dáng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của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người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theo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yêu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cầu</a:t>
            </a:r>
            <a:r>
              <a:rPr lang="en-US" sz="2800" dirty="0">
                <a:latin typeface="UTM Neo Sans Intel" pitchFamily="18" charset="0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sz="2800" dirty="0">
                <a:latin typeface="UTM Neo Sans Intel" pitchFamily="18" charset="0"/>
              </a:rPr>
              <a:t>- </a:t>
            </a:r>
            <a:r>
              <a:rPr lang="en-US" sz="2800" dirty="0" err="1">
                <a:latin typeface="UTM Neo Sans Intel" pitchFamily="18" charset="0"/>
              </a:rPr>
              <a:t>Viết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được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đoạn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văn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tả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dáng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người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thân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khoảng</a:t>
            </a:r>
            <a:r>
              <a:rPr lang="en-US" sz="2800" dirty="0">
                <a:latin typeface="UTM Neo Sans Intel" pitchFamily="18" charset="0"/>
              </a:rPr>
              <a:t> 5 </a:t>
            </a:r>
            <a:r>
              <a:rPr lang="en-US" sz="2800" dirty="0" err="1">
                <a:latin typeface="UTM Neo Sans Intel" pitchFamily="18" charset="0"/>
              </a:rPr>
              <a:t>câu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theo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yêu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cầu</a:t>
            </a:r>
            <a:r>
              <a:rPr lang="en-US" sz="2800" dirty="0">
                <a:latin typeface="UTM Neo Sans Intel" pitchFamily="18" charset="0"/>
              </a:rPr>
              <a:t>.</a:t>
            </a:r>
            <a:endParaRPr lang="zh-CN" altLang="en-US" sz="2800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0370CDF-3100-4870-8B5D-205BE116B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4447517"/>
            <a:ext cx="12192000" cy="2410483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36051550-6F15-4EEE-9F2D-FBE5C38FD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70" y="3572328"/>
            <a:ext cx="2206171" cy="317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3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15" y="4331856"/>
            <a:ext cx="4557731" cy="2641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92331" y="517380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96387" y="517380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00443" y="517380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04499" y="517380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Đ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08555" y="517380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Ứ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12611" y="517380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54557" y="5775265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58613" y="5775265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62669" y="5775265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Ộ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66725" y="5775265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70781" y="5775265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X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74837" y="5775265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Ó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178893" y="5775265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26" b="100000" l="3622" r="100000">
                        <a14:foregroundMark x1="65996" y1="48718" x2="42254" y2="50256"/>
                        <a14:foregroundMark x1="40443" y1="44615" x2="40443" y2="44615"/>
                        <a14:foregroundMark x1="61167" y1="35897" x2="38229" y2="50256"/>
                        <a14:foregroundMark x1="59356" y1="43077" x2="48491" y2="36410"/>
                        <a14:foregroundMark x1="55936" y1="74359" x2="50101" y2="88462"/>
                        <a14:foregroundMark x1="54125" y1="81538" x2="42656" y2="50769"/>
                        <a14:foregroundMark x1="44064" y1="90513" x2="38833" y2="99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0417" y="0"/>
            <a:ext cx="5573105" cy="43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Phantom Rectal Pain – Yes! It&amp;#39;s a real thing – Boulder County Ostomy  Support Group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8667" l="0" r="98944">
                        <a14:foregroundMark x1="15493" y1="25667" x2="69014" y2="59667"/>
                        <a14:foregroundMark x1="28521" y1="60667" x2="70775" y2="25333"/>
                        <a14:foregroundMark x1="60563" y1="27333" x2="68662" y2="51000"/>
                        <a14:foregroundMark x1="65845" y1="32000" x2="72887" y2="47333"/>
                        <a14:foregroundMark x1="44366" y1="34000" x2="64437" y2="51000"/>
                        <a14:foregroundMark x1="28521" y1="28333" x2="26408" y2="65667"/>
                        <a14:foregroundMark x1="29225" y1="46000" x2="47535" y2="65000"/>
                        <a14:foregroundMark x1="23944" y1="72667" x2="63380" y2="44667"/>
                        <a14:foregroundMark x1="30634" y1="66667" x2="52817" y2="33667"/>
                        <a14:foregroundMark x1="30634" y1="60333" x2="54930" y2="27667"/>
                        <a14:foregroundMark x1="52817" y1="35333" x2="67606" y2="64333"/>
                        <a14:foregroundMark x1="65493" y1="48667" x2="61972" y2="28000"/>
                        <a14:foregroundMark x1="52113" y1="33000" x2="29930" y2="52333"/>
                        <a14:foregroundMark x1="40845" y1="44000" x2="59507" y2="41667"/>
                        <a14:foregroundMark x1="47887" y1="39000" x2="60915" y2="55667"/>
                        <a14:foregroundMark x1="49648" y1="39333" x2="58099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018" y="866686"/>
            <a:ext cx="3374145" cy="35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flipH="1">
            <a:off x="5300165" y="274891"/>
            <a:ext cx="2291245" cy="1911740"/>
          </a:xfrm>
          <a:prstGeom prst="cloudCallout">
            <a:avLst>
              <a:gd name="adj1" fmla="val -78326"/>
              <a:gd name="adj2" fmla="val 1999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UTM Netmuc KT" pitchFamily="18" charset="0"/>
              </a:rPr>
              <a:t>Xót</a:t>
            </a:r>
            <a:r>
              <a:rPr lang="en-US" sz="2800" dirty="0">
                <a:latin typeface="UTM Netmuc KT" pitchFamily="18" charset="0"/>
              </a:rPr>
              <a:t> </a:t>
            </a:r>
            <a:r>
              <a:rPr lang="en-US" sz="2800" dirty="0" err="1">
                <a:latin typeface="UTM Netmuc KT" pitchFamily="18" charset="0"/>
              </a:rPr>
              <a:t>xa</a:t>
            </a:r>
            <a:r>
              <a:rPr lang="en-US" sz="2800" dirty="0">
                <a:latin typeface="UTM Netmuc KT" pitchFamily="18" charset="0"/>
              </a:rPr>
              <a:t> </a:t>
            </a:r>
            <a:r>
              <a:rPr lang="en-US" sz="2800" dirty="0" err="1">
                <a:latin typeface="UTM Netmuc KT" pitchFamily="18" charset="0"/>
              </a:rPr>
              <a:t>quá</a:t>
            </a:r>
            <a:r>
              <a:rPr lang="en-US" sz="2800" dirty="0">
                <a:latin typeface="UTM Netmuc KT" pitchFamily="18" charset="0"/>
              </a:rPr>
              <a:t>!</a:t>
            </a:r>
          </a:p>
        </p:txBody>
      </p:sp>
      <p:sp>
        <p:nvSpPr>
          <p:cNvPr id="2" name="Oval 1"/>
          <p:cNvSpPr/>
          <p:nvPr/>
        </p:nvSpPr>
        <p:spPr>
          <a:xfrm>
            <a:off x="4292052" y="2881746"/>
            <a:ext cx="714132" cy="714132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C9F7131-214B-44D0-BE01-E9ED6C6438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1" y="4549773"/>
            <a:ext cx="12192000" cy="24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11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9" y="395854"/>
            <a:ext cx="6934201" cy="51026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CF3F586-45A1-47A6-9768-3F61C1C44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1240323"/>
            <a:ext cx="2230556" cy="5264424"/>
          </a:xfrm>
          <a:prstGeom prst="rect">
            <a:avLst/>
          </a:prstGeom>
        </p:spPr>
      </p:pic>
      <p:sp>
        <p:nvSpPr>
          <p:cNvPr id="9" name="文本框 4">
            <a:extLst>
              <a:ext uri="{FF2B5EF4-FFF2-40B4-BE49-F238E27FC236}">
                <a16:creationId xmlns:a16="http://schemas.microsoft.com/office/drawing/2014/main" id="{FF9B5A96-48D7-474D-B6DA-10BAB96D0495}"/>
              </a:ext>
            </a:extLst>
          </p:cNvPr>
          <p:cNvSpPr txBox="1"/>
          <p:nvPr/>
        </p:nvSpPr>
        <p:spPr>
          <a:xfrm>
            <a:off x="2171700" y="999956"/>
            <a:ext cx="59055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6600" dirty="0" err="1">
                <a:solidFill>
                  <a:schemeClr val="accent5">
                    <a:lumMod val="75000"/>
                  </a:schemeClr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Dặn</a:t>
            </a:r>
            <a:r>
              <a:rPr lang="en-US" altLang="zh-CN" sz="6600" dirty="0">
                <a:solidFill>
                  <a:schemeClr val="accent5">
                    <a:lumMod val="75000"/>
                  </a:schemeClr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dirty="0" err="1">
                <a:solidFill>
                  <a:schemeClr val="accent5">
                    <a:lumMod val="75000"/>
                  </a:schemeClr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dò</a:t>
            </a:r>
            <a:r>
              <a:rPr lang="en-US" altLang="zh-CN" sz="4400" dirty="0">
                <a:solidFill>
                  <a:schemeClr val="accent5">
                    <a:lumMod val="75000"/>
                  </a:schemeClr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:</a:t>
            </a:r>
          </a:p>
          <a:p>
            <a:pPr marL="457200" indent="-457200" algn="just">
              <a:spcBef>
                <a:spcPts val="1200"/>
              </a:spcBef>
              <a:buFontTx/>
              <a:buChar char="-"/>
            </a:pP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Xem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lại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thành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tục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ca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dao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đã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học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tập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vận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dụng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.</a:t>
            </a:r>
          </a:p>
          <a:p>
            <a:pPr marL="457200" indent="-457200" algn="just">
              <a:spcBef>
                <a:spcPts val="1200"/>
              </a:spcBef>
              <a:buFontTx/>
              <a:buChar char="-"/>
            </a:pP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Chuẩn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bị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cho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“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Tổng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kết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vốn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” </a:t>
            </a:r>
            <a:r>
              <a:rPr lang="en-US" altLang="zh-CN" sz="2800" dirty="0" err="1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trang</a:t>
            </a:r>
            <a:r>
              <a:rPr lang="en-US" altLang="zh-CN" sz="2800" dirty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(156-157)</a:t>
            </a:r>
            <a:endParaRPr lang="zh-CN" altLang="en-US" sz="2800" dirty="0">
              <a:solidFill>
                <a:srgbClr val="7030A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94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D8869B7-57D9-465B-9A9F-4EE4289A57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95"/>
            <a:ext cx="12192000" cy="683207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1" y="5359400"/>
            <a:ext cx="12192001" cy="14998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11DCEA3-0ABC-4737-9909-BF4E345919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4" y="1237010"/>
            <a:ext cx="2553816" cy="513903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ABA7C1C-3CE7-4EF8-9BB7-89A60A81CD71}"/>
              </a:ext>
            </a:extLst>
          </p:cNvPr>
          <p:cNvSpPr txBox="1"/>
          <p:nvPr/>
        </p:nvSpPr>
        <p:spPr>
          <a:xfrm>
            <a:off x="2304407" y="1748231"/>
            <a:ext cx="76599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rgbClr val="E34E0B"/>
                </a:solidFill>
                <a:effectLst>
                  <a:outerShdw dist="76200" dir="9000000" algn="tl" rotWithShape="0">
                    <a:schemeClr val="bg1"/>
                  </a:outerShdw>
                </a:effectLst>
                <a:latin typeface="UTM A&amp;S Graceland" pitchFamily="18" charset="0"/>
                <a:ea typeface="思源黑体 CN Bold" panose="020B0800000000000000" pitchFamily="34" charset="-122"/>
              </a:rPr>
              <a:t>Thank you!</a:t>
            </a:r>
            <a:endParaRPr lang="zh-CN" altLang="en-US" sz="11500" b="1" i="0" dirty="0">
              <a:solidFill>
                <a:srgbClr val="E34E0B"/>
              </a:solidFill>
              <a:effectLst>
                <a:outerShdw dist="76200" dir="9000000" algn="tl" rotWithShape="0">
                  <a:schemeClr val="bg1"/>
                </a:outerShdw>
              </a:effectLst>
              <a:latin typeface="UTM A&amp;S Graceland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6DD43907-7C94-456B-9407-546FA5CD8C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12525" y="3717786"/>
            <a:ext cx="2303757" cy="1847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6CEB946-0D8C-46BE-A681-EC9117B8AB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72" y="546774"/>
            <a:ext cx="1686256" cy="12014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6D0019A-6401-4DB7-A28C-DA1250F1DB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1" y="4447517"/>
            <a:ext cx="12192000" cy="2410483"/>
          </a:xfrm>
          <a:prstGeom prst="rect">
            <a:avLst/>
          </a:prstGeom>
        </p:spPr>
      </p:pic>
      <p:grpSp>
        <p:nvGrpSpPr>
          <p:cNvPr id="5" name="PA-组合 4">
            <a:extLst>
              <a:ext uri="{FF2B5EF4-FFF2-40B4-BE49-F238E27FC236}">
                <a16:creationId xmlns:a16="http://schemas.microsoft.com/office/drawing/2014/main" id="{0E325170-E106-4EA3-9891-E0B38CE2756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51617" y="-2148269"/>
            <a:ext cx="2607997" cy="4066879"/>
            <a:chOff x="182323" y="-1968501"/>
            <a:chExt cx="2607997" cy="4066879"/>
          </a:xfrm>
        </p:grpSpPr>
        <p:sp>
          <p:nvSpPr>
            <p:cNvPr id="2" name="PA-任意多边形 1">
              <a:extLst>
                <a:ext uri="{FF2B5EF4-FFF2-40B4-BE49-F238E27FC236}">
                  <a16:creationId xmlns:a16="http://schemas.microsoft.com/office/drawing/2014/main" id="{55B541A8-D297-4063-BAA4-6E8C81C1175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82323" y="-1968501"/>
              <a:ext cx="2607997" cy="4066879"/>
            </a:xfrm>
            <a:custGeom>
              <a:avLst/>
              <a:gdLst/>
              <a:ahLst/>
              <a:cxnLst/>
              <a:rect l="0" t="0" r="0" b="0"/>
              <a:pathLst>
                <a:path w="2607997" h="4066879">
                  <a:moveTo>
                    <a:pt x="0" y="0"/>
                  </a:moveTo>
                  <a:lnTo>
                    <a:pt x="2607996" y="0"/>
                  </a:lnTo>
                  <a:lnTo>
                    <a:pt x="2607996" y="4066878"/>
                  </a:lnTo>
                  <a:lnTo>
                    <a:pt x="0" y="406687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PA-图片 9">
              <a:extLst>
                <a:ext uri="{FF2B5EF4-FFF2-40B4-BE49-F238E27FC236}">
                  <a16:creationId xmlns:a16="http://schemas.microsoft.com/office/drawing/2014/main" id="{D3DF7AD7-E3C7-459D-A9C9-B620B6B8FC9C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23" y="0"/>
              <a:ext cx="2506396" cy="2098378"/>
            </a:xfrm>
            <a:prstGeom prst="rect">
              <a:avLst/>
            </a:prstGeom>
          </p:spPr>
        </p:pic>
      </p:grpSp>
      <p:grpSp>
        <p:nvGrpSpPr>
          <p:cNvPr id="7" name="PA-组合 6">
            <a:extLst>
              <a:ext uri="{FF2B5EF4-FFF2-40B4-BE49-F238E27FC236}">
                <a16:creationId xmlns:a16="http://schemas.microsoft.com/office/drawing/2014/main" id="{70921E5C-CFED-49F9-A274-48BBDC7722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365544" y="-3498687"/>
            <a:ext cx="11661171" cy="7219788"/>
            <a:chOff x="6365544" y="-3498687"/>
            <a:chExt cx="11661171" cy="7219788"/>
          </a:xfrm>
        </p:grpSpPr>
        <p:sp>
          <p:nvSpPr>
            <p:cNvPr id="6" name="PA-任意多边形 5">
              <a:extLst>
                <a:ext uri="{FF2B5EF4-FFF2-40B4-BE49-F238E27FC236}">
                  <a16:creationId xmlns:a16="http://schemas.microsoft.com/office/drawing/2014/main" id="{4287AE00-7390-4855-B4E8-EE97ADE27C3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365544" y="-3498687"/>
              <a:ext cx="11661171" cy="7219788"/>
            </a:xfrm>
            <a:custGeom>
              <a:avLst/>
              <a:gdLst/>
              <a:ahLst/>
              <a:cxnLst/>
              <a:rect l="0" t="0" r="0" b="0"/>
              <a:pathLst>
                <a:path w="11661171" h="7219788">
                  <a:moveTo>
                    <a:pt x="0" y="0"/>
                  </a:moveTo>
                  <a:lnTo>
                    <a:pt x="11661170" y="0"/>
                  </a:lnTo>
                  <a:lnTo>
                    <a:pt x="11661170" y="7219787"/>
                  </a:lnTo>
                  <a:lnTo>
                    <a:pt x="0" y="721978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PA-图片 11">
              <a:extLst>
                <a:ext uri="{FF2B5EF4-FFF2-40B4-BE49-F238E27FC236}">
                  <a16:creationId xmlns:a16="http://schemas.microsoft.com/office/drawing/2014/main" id="{8A49FB4E-43BA-4BD5-B308-BB47A2AA809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544" y="-335"/>
              <a:ext cx="5877230" cy="3721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31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C9F7131-214B-44D0-BE01-E9ED6C643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" y="4447517"/>
            <a:ext cx="12192000" cy="2410483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48" y="2072771"/>
            <a:ext cx="8738238" cy="26810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92052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K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6108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Í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00164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04220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8276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12332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16388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Ầ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820444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90698" y="5669740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94754" y="5669740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Ê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98810" y="5669740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02866" y="5669740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06922" y="5669740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Ạ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310978" y="5669740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69" y="-74713"/>
            <a:ext cx="4900706" cy="3067399"/>
          </a:xfrm>
          <a:prstGeom prst="rect">
            <a:avLst/>
          </a:prstGeom>
        </p:spPr>
      </p:pic>
      <p:pic>
        <p:nvPicPr>
          <p:cNvPr id="6146" name="Picture 2" descr="Thân thiện từ cái cúi đầu chào người lớn - Đặc san Hoa Đà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90994" l="4500" r="91500">
                        <a14:foregroundMark x1="67500" y1="45031" x2="70500" y2="59317"/>
                        <a14:foregroundMark x1="72250" y1="45652" x2="75000" y2="51242"/>
                        <a14:foregroundMark x1="30000" y1="18944" x2="17000" y2="51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" y="1458986"/>
            <a:ext cx="4242751" cy="341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875" y="2069960"/>
            <a:ext cx="2931652" cy="2499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356" y1="16721" x2="8333" y2="35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892" y="1389485"/>
            <a:ext cx="779618" cy="6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29" y="4685384"/>
            <a:ext cx="5316711" cy="19720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9F7131-214B-44D0-BE01-E9ED6C6438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" y="4685383"/>
            <a:ext cx="12192000" cy="241048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92052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6108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Ố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00164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04220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8276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12332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Ể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16388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20079" y="566974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24135" y="566974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Ộ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28191" y="566974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32247" y="566974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536303" y="566974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040359" y="566974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À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62" y="382765"/>
            <a:ext cx="1955659" cy="1955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52" y="658847"/>
            <a:ext cx="3709697" cy="33591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94" y="340232"/>
            <a:ext cx="1955659" cy="19556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62" y="2434847"/>
            <a:ext cx="1955659" cy="19556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59" y="2402948"/>
            <a:ext cx="1955659" cy="195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2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50576" y="605117"/>
            <a:ext cx="9372600" cy="4723239"/>
          </a:xfrm>
          <a:prstGeom prst="roundRect">
            <a:avLst/>
          </a:prstGeom>
          <a:solidFill>
            <a:schemeClr val="bg1"/>
          </a:solidFill>
          <a:ln w="57150">
            <a:noFill/>
            <a:prstDash val="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382051" y="611052"/>
            <a:ext cx="7925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thành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vừa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rồi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nói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về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các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mối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quan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hệ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nào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xã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hội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? </a:t>
            </a:r>
            <a:endParaRPr lang="zh-CN" altLang="en-US" sz="28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id="{2E9DE2F8-A259-40AB-A5C7-25F8C345B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089" y="2070421"/>
            <a:ext cx="3499556" cy="45509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C9F7131-214B-44D0-BE01-E9ED6C643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5917"/>
            <a:ext cx="12192000" cy="2410483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587984" y="1941304"/>
            <a:ext cx="6856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thành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vừa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rồi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nói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về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mối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quan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hệ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gia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đình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thầy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trò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bè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bạn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.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UTM Isadora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7552" y="3203406"/>
            <a:ext cx="69565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Em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còn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biết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thành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tục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ca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dao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nào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khác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nói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về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quan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hệ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gia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đình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thầy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trò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bè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bạn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không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54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6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6" grpId="0"/>
          <p:bldP spid="2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422901" y="3500315"/>
            <a:ext cx="6560584" cy="31447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84201" y="228600"/>
            <a:ext cx="7531100" cy="31447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925029" y="326327"/>
            <a:ext cx="72918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   </a:t>
            </a:r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Anh em như thể tay chân</a:t>
            </a:r>
          </a:p>
          <a:p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Rách lành đùm bọc, dở hay đỡ đần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Công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cha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núi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Thái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Sơn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Nghĩa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mẹ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chảy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ra.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</a:t>
            </a:r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Con có cha như nhà có nóc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vi-VN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Con hơn cha là nhà có phúc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vi-VN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5593314" y="3470281"/>
            <a:ext cx="6390171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không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ăn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muối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ươn</a:t>
            </a:r>
            <a:endParaRPr lang="en-US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Con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cãi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cha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mẹ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trăm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đường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con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hư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Chim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tổ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tông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Máu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chảy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ruột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mềm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ngoan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đối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đáp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người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ngoài</a:t>
            </a:r>
            <a:endParaRPr lang="en-US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Gà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cùng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mẹ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chớ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hoài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đá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nhau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vi-VN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5" y="3500315"/>
            <a:ext cx="4971889" cy="328618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001000" y="620175"/>
            <a:ext cx="3416300" cy="2880140"/>
            <a:chOff x="8001000" y="620175"/>
            <a:chExt cx="3416300" cy="28801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01000" y="620175"/>
              <a:ext cx="3416300" cy="288014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703193" y="1126546"/>
              <a:ext cx="188384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>
                  <a:latin typeface="UTM A&amp;S Graceland" pitchFamily="18" charset="0"/>
                </a:rPr>
                <a:t>Quan</a:t>
              </a:r>
              <a:r>
                <a:rPr lang="en-US" sz="4400" dirty="0">
                  <a:latin typeface="UTM A&amp;S Graceland" pitchFamily="18" charset="0"/>
                </a:rPr>
                <a:t> </a:t>
              </a:r>
              <a:r>
                <a:rPr lang="en-US" sz="4400" dirty="0" err="1">
                  <a:latin typeface="UTM A&amp;S Graceland" pitchFamily="18" charset="0"/>
                </a:rPr>
                <a:t>hệ</a:t>
              </a:r>
              <a:r>
                <a:rPr lang="en-US" sz="4400" dirty="0">
                  <a:latin typeface="UTM A&amp;S Graceland" pitchFamily="18" charset="0"/>
                </a:rPr>
                <a:t> </a:t>
              </a:r>
            </a:p>
            <a:p>
              <a:r>
                <a:rPr lang="en-US" sz="4400" dirty="0" err="1">
                  <a:latin typeface="UTM A&amp;S Graceland" pitchFamily="18" charset="0"/>
                </a:rPr>
                <a:t>gia</a:t>
              </a:r>
              <a:r>
                <a:rPr lang="en-US" sz="4400" dirty="0">
                  <a:latin typeface="UTM A&amp;S Graceland" pitchFamily="18" charset="0"/>
                </a:rPr>
                <a:t> </a:t>
              </a:r>
              <a:r>
                <a:rPr lang="en-US" sz="4400" dirty="0" err="1">
                  <a:latin typeface="UTM A&amp;S Graceland" pitchFamily="18" charset="0"/>
                </a:rPr>
                <a:t>đình</a:t>
              </a:r>
              <a:endParaRPr lang="en-US" sz="4400" dirty="0">
                <a:latin typeface="UTM A&amp;S Gracela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23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3473"/>
            <a:ext cx="6095999" cy="407452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095999" y="4178300"/>
            <a:ext cx="5359401" cy="246673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84201" y="698500"/>
            <a:ext cx="7073899" cy="26748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039330" y="1015370"/>
            <a:ext cx="7075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Không thầy đố mày làm nên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vi-VN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   Muốn sang thì bắc cầu kiều</a:t>
            </a:r>
          </a:p>
          <a:p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Muốn con hay chữ thì yêu lấy thầy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vi-VN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6620723" y="4820737"/>
            <a:ext cx="430995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Kính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thầy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yêu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bạn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Tôn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sư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trọng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đạo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vi-VN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46535" y="1015370"/>
            <a:ext cx="3606800" cy="3040742"/>
            <a:chOff x="8001000" y="459574"/>
            <a:chExt cx="3606800" cy="30407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01000" y="459574"/>
              <a:ext cx="3606800" cy="30407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728593" y="1015370"/>
              <a:ext cx="190308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>
                  <a:latin typeface="UTM A&amp;S Graceland" pitchFamily="18" charset="0"/>
                </a:rPr>
                <a:t>Quan</a:t>
              </a:r>
              <a:r>
                <a:rPr lang="en-US" sz="4400" dirty="0">
                  <a:latin typeface="UTM A&amp;S Graceland" pitchFamily="18" charset="0"/>
                </a:rPr>
                <a:t> </a:t>
              </a:r>
              <a:r>
                <a:rPr lang="en-US" sz="4400" dirty="0" err="1">
                  <a:latin typeface="UTM A&amp;S Graceland" pitchFamily="18" charset="0"/>
                </a:rPr>
                <a:t>hệ</a:t>
              </a:r>
              <a:r>
                <a:rPr lang="en-US" sz="4400" dirty="0">
                  <a:latin typeface="UTM A&amp;S Graceland" pitchFamily="18" charset="0"/>
                </a:rPr>
                <a:t> </a:t>
              </a:r>
            </a:p>
            <a:p>
              <a:r>
                <a:rPr lang="en-US" sz="4400" dirty="0" err="1">
                  <a:latin typeface="UTM A&amp;S Graceland" pitchFamily="18" charset="0"/>
                </a:rPr>
                <a:t>thầy</a:t>
              </a:r>
              <a:r>
                <a:rPr lang="en-US" sz="4400" dirty="0">
                  <a:latin typeface="UTM A&amp;S Graceland" pitchFamily="18" charset="0"/>
                </a:rPr>
                <a:t> </a:t>
              </a:r>
              <a:r>
                <a:rPr lang="en-US" sz="4400" dirty="0" err="1">
                  <a:latin typeface="UTM A&amp;S Graceland" pitchFamily="18" charset="0"/>
                </a:rPr>
                <a:t>trò</a:t>
              </a:r>
              <a:endParaRPr lang="en-US" sz="4400" dirty="0">
                <a:latin typeface="UTM A&amp;S Gracela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66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626099" y="3500315"/>
            <a:ext cx="6357385" cy="31447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84201" y="355600"/>
            <a:ext cx="7531100" cy="30177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1293329" y="765110"/>
            <a:ext cx="63520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 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thầy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tày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bạn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con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ngựa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đau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tàu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bỏ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cỏ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cây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chẳng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non</a:t>
            </a:r>
          </a:p>
          <a:p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Ba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cây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chụm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lại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nên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hòn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núi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cao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id="{94B9A4E1-A6D1-48D0-8ACE-80AD0DAA4FBA}"/>
              </a:ext>
            </a:extLst>
          </p:cNvPr>
          <p:cNvSpPr txBox="1"/>
          <p:nvPr/>
        </p:nvSpPr>
        <p:spPr>
          <a:xfrm>
            <a:off x="5966929" y="3795399"/>
            <a:ext cx="6390171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Bán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anh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xa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mua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láng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giềng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gần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Bạn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bè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con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chấy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cắn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đôi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Bạn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nối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khố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Buôn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bạn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bán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phường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vi-VN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001000" y="620175"/>
            <a:ext cx="3416300" cy="2880140"/>
            <a:chOff x="8001000" y="620175"/>
            <a:chExt cx="3416300" cy="28801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01000" y="620175"/>
              <a:ext cx="3416300" cy="288014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703193" y="1126546"/>
              <a:ext cx="192232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>
                  <a:latin typeface="UTM A&amp;S Graceland" pitchFamily="18" charset="0"/>
                </a:rPr>
                <a:t>Quan</a:t>
              </a:r>
              <a:r>
                <a:rPr lang="en-US" sz="4400" dirty="0">
                  <a:latin typeface="UTM A&amp;S Graceland" pitchFamily="18" charset="0"/>
                </a:rPr>
                <a:t> </a:t>
              </a:r>
              <a:r>
                <a:rPr lang="en-US" sz="4400" dirty="0" err="1">
                  <a:latin typeface="UTM A&amp;S Graceland" pitchFamily="18" charset="0"/>
                </a:rPr>
                <a:t>hệ</a:t>
              </a:r>
              <a:r>
                <a:rPr lang="en-US" sz="4400" dirty="0">
                  <a:latin typeface="UTM A&amp;S Graceland" pitchFamily="18" charset="0"/>
                </a:rPr>
                <a:t> </a:t>
              </a:r>
            </a:p>
            <a:p>
              <a:pPr algn="ctr"/>
              <a:r>
                <a:rPr lang="en-US" sz="4400" dirty="0" err="1">
                  <a:latin typeface="UTM A&amp;S Graceland" pitchFamily="18" charset="0"/>
                </a:rPr>
                <a:t>bè</a:t>
              </a:r>
              <a:r>
                <a:rPr lang="en-US" sz="4400" dirty="0">
                  <a:latin typeface="UTM A&amp;S Graceland" pitchFamily="18" charset="0"/>
                </a:rPr>
                <a:t> </a:t>
              </a:r>
              <a:r>
                <a:rPr lang="en-US" sz="4400" dirty="0" err="1">
                  <a:latin typeface="UTM A&amp;S Graceland" pitchFamily="18" charset="0"/>
                </a:rPr>
                <a:t>bạn</a:t>
              </a:r>
              <a:endParaRPr lang="en-US" sz="4400" dirty="0">
                <a:latin typeface="UTM A&amp;S Graceland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94" y="3019900"/>
            <a:ext cx="6752381" cy="3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1207</Words>
  <Application>Microsoft Macintosh PowerPoint</Application>
  <PresentationFormat>Widescreen</PresentationFormat>
  <Paragraphs>179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UTM Netmuc KT</vt:lpstr>
      <vt:lpstr>UTM Soraya</vt:lpstr>
      <vt:lpstr>UTM Isadora</vt:lpstr>
      <vt:lpstr>UTM Neo Sans Intel</vt:lpstr>
      <vt:lpstr>等线</vt:lpstr>
      <vt:lpstr>Calibri</vt:lpstr>
      <vt:lpstr>Arial</vt:lpstr>
      <vt:lpstr>UTM Gille Classic</vt:lpstr>
      <vt:lpstr>UTM A&amp;S Graceland</vt:lpstr>
      <vt:lpstr>思源黑体 CN Bold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Microsoft Office User</cp:lastModifiedBy>
  <cp:revision>121</cp:revision>
  <dcterms:created xsi:type="dcterms:W3CDTF">2021-07-02T00:58:11Z</dcterms:created>
  <dcterms:modified xsi:type="dcterms:W3CDTF">2021-12-17T13:28:45Z</dcterms:modified>
</cp:coreProperties>
</file>