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11666" r:id="rId2"/>
    <p:sldId id="11664" r:id="rId3"/>
    <p:sldId id="11667" r:id="rId4"/>
    <p:sldId id="11669" r:id="rId5"/>
    <p:sldId id="11670" r:id="rId6"/>
    <p:sldId id="11671" r:id="rId7"/>
    <p:sldId id="11672" r:id="rId8"/>
    <p:sldId id="11673" r:id="rId9"/>
    <p:sldId id="11675" r:id="rId10"/>
    <p:sldId id="11674" r:id="rId11"/>
    <p:sldId id="11676" r:id="rId12"/>
    <p:sldId id="264" r:id="rId13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CCAF"/>
    <a:srgbClr val="F9E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2" d="100"/>
          <a:sy n="62" d="100"/>
        </p:scale>
        <p:origin x="2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13764-4B74-4AA6-A210-3481D072E440}" type="datetimeFigureOut">
              <a:rPr lang="en-GB" smtClean="0"/>
              <a:t>26/12/2021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D19BB-3733-4BD5-8D8E-2CED4552BA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993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30622-1EE7-443B-A586-BDFAF7FAEB25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68A33-ACDC-44D8-9D6D-86925A3A56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58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697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620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537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03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68A33-ACDC-44D8-9D6D-86925A3A56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39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761F6-DD17-4E7B-A30C-0DC653C96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FEE0675-F11A-4BF3-8876-D630BECFAB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196D02-3E1B-417D-926E-528BE7CE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143CB3-CB41-4CAB-8D80-901DCC92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613B52-0436-4E50-AA31-CAEF4748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7AC20C-AF00-4C4A-AFD0-9C611F5AE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D44F02-CCB5-4B65-8567-9CD929C89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B52639-9403-4655-9B4D-55CBEC9A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F723B3-6315-4FC6-AC78-2E347313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F187FC-BEBD-4266-B945-94FA838D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92665CB-DBDF-4D67-A358-57E9250116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47AB8E-1E61-4490-9D27-5B5DACCF3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6ACEE0-2342-4475-8295-32C1A434A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31862B-C83B-4E0D-B0EE-FD52D0839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FE8430-68CB-408E-9486-C7D5921B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AA1E9-92F2-4D5F-BCD6-1C543AC6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BAB223-2D1F-4683-920A-C31F9B975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CD15B6-C2E5-47D0-9305-13E2E14A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1D647A-E10D-47BD-94A6-FB1C65C0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7AD6-321F-4130-8BFC-5765DD05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334A05-62AD-4593-9098-71215884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40792-4B31-454D-AC3F-44A054856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56C8E6-18FC-403C-BF77-7EDA53FE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190FC1-3BD0-496D-A1A5-2F0CD06A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E079FA-BFD0-4487-86E0-B2DF6043C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0C693D-F8B5-4656-8E83-4CCB0ADD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CF614F-222A-4934-BA29-D06BD91E9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0EA8E6-AFB0-42A3-BB00-4FA05CF87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7C0904C-53A1-4DCE-950D-E6055D47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EEBDC9D-7425-476F-8C8A-D129FD9F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11E1B9-AF3D-4328-8FE1-E6C19278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7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955A75-0C4D-45C7-AFA1-79604D44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5C4243-9BF0-4715-B4A8-1AF39E057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3F88F1-2597-4BF7-AC42-F0562CE7D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7DA8764-CE75-40C0-AA7E-2BDCBD84C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C2F041B-19A5-4ACA-962C-703D8D19B2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E9F2CC-7F52-4954-8B4E-BD1C3D68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938BB8-983E-4A21-91FA-5CFA166A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D1038DD-E00A-466F-B6EB-3738C4EF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33730-1788-4441-AAF2-C77E259FC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715B1C-D32C-4FB8-B77E-01BCF8E1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CC16DAA-1E4D-4DBE-AF2A-72D1E69A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6EB6B0C-0437-47FD-9270-828BF6EE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73DE4E-AEC5-46D6-8F8E-23F723F64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316F43-2B83-4BC1-A324-6B34F5E9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2E6E2-6DCF-446E-9743-D89649E3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51CD84-8968-4019-99A0-BF1B9DBB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32798F-93EE-475C-9AE6-2C9D002E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D4C136-CD11-45CF-BFC3-FC06B24B4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C6ABC8-25EC-472C-984A-AFBD10A1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9552DC-2E50-40A6-9804-19682C31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5FCEB0-ADBF-4517-B0E5-E476D8FA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0B0F45-8D4E-4BC9-A8C7-66C587EC9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D38C1B8-D3E7-4749-90AF-9C45B41712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BC2F0A9-4F23-43AF-A532-919E235AB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39EC32-9C34-405C-A5CA-1B7F4051D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22B7DC-0056-4468-85AE-BECA8ED27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8343F6-4330-476A-9C3F-25364C56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850" y="157316"/>
            <a:ext cx="1602660" cy="16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7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0B6CB1-8615-46C1-95E8-FF1C42444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C67B48-8942-42B7-B04B-082CB0955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FC4600-BBC5-41F3-A628-1795A690D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3AA9F-04DB-4F5C-B5A8-667123AC1FFD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3D0EE0-CF8C-44C6-A845-F212D7C89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A06445-0379-4316-984C-2771A9530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96C4A-30CE-4C2D-8B4F-4141219276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82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E47E5B9-D331-4A93-BD29-4A3F7C476A4D}"/>
              </a:ext>
            </a:extLst>
          </p:cNvPr>
          <p:cNvGrpSpPr/>
          <p:nvPr/>
        </p:nvGrpSpPr>
        <p:grpSpPr>
          <a:xfrm flipH="1">
            <a:off x="0" y="835741"/>
            <a:ext cx="5848613" cy="6022259"/>
            <a:chOff x="6343387" y="835741"/>
            <a:chExt cx="5848613" cy="6022259"/>
          </a:xfrm>
        </p:grpSpPr>
        <p:pic>
          <p:nvPicPr>
            <p:cNvPr id="2" name="图片 1" descr="图片包含 餐桌&#10;&#10;已生成高可信度的说明">
              <a:extLst>
                <a:ext uri="{FF2B5EF4-FFF2-40B4-BE49-F238E27FC236}">
                  <a16:creationId xmlns:a16="http://schemas.microsoft.com/office/drawing/2014/main" id="{CEACC9C8-CBEA-4FE7-8B41-187A252BA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859" y="835741"/>
              <a:ext cx="2847768" cy="5683046"/>
            </a:xfrm>
            <a:prstGeom prst="rect">
              <a:avLst/>
            </a:prstGeom>
          </p:spPr>
        </p:pic>
        <p:pic>
          <p:nvPicPr>
            <p:cNvPr id="3" name="图片 2" descr="图片包含 植物, 树叶&#10;&#10;已生成极高可信度的说明">
              <a:extLst>
                <a:ext uri="{FF2B5EF4-FFF2-40B4-BE49-F238E27FC236}">
                  <a16:creationId xmlns:a16="http://schemas.microsoft.com/office/drawing/2014/main" id="{F7A8FF7C-126C-47D7-A4C8-6F20E3144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4" t="14911"/>
            <a:stretch/>
          </p:blipFill>
          <p:spPr>
            <a:xfrm>
              <a:off x="6343387" y="1022555"/>
              <a:ext cx="5848613" cy="5835445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93E18F-F8DB-4C06-9529-5467B7BBD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8318514" y="0"/>
            <a:ext cx="2397491" cy="13076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EE5F2F-FCE5-4160-A487-DA1DCA03F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018205" y="-373850"/>
            <a:ext cx="2465596" cy="2479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150" y="1191067"/>
            <a:ext cx="8108383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FF438C-941C-4ECA-8654-12517E711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9A3BCA0-3286-43EB-AF6C-4A8C4F5C3F67}"/>
              </a:ext>
            </a:extLst>
          </p:cNvPr>
          <p:cNvGrpSpPr/>
          <p:nvPr/>
        </p:nvGrpSpPr>
        <p:grpSpPr>
          <a:xfrm>
            <a:off x="294969" y="344129"/>
            <a:ext cx="4660490" cy="3539613"/>
            <a:chOff x="5355588" y="635000"/>
            <a:chExt cx="1304292" cy="1735665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F591307C-DC1C-4C64-B403-DE73D7D6BCDB}"/>
                </a:ext>
              </a:extLst>
            </p:cNvPr>
            <p:cNvSpPr/>
            <p:nvPr/>
          </p:nvSpPr>
          <p:spPr>
            <a:xfrm>
              <a:off x="5355588" y="762845"/>
              <a:ext cx="1127760" cy="1607820"/>
            </a:xfrm>
            <a:custGeom>
              <a:avLst/>
              <a:gdLst>
                <a:gd name="connsiteX0" fmla="*/ 18706 w 1127760"/>
                <a:gd name="connsiteY0" fmla="*/ 16724 h 1607820"/>
                <a:gd name="connsiteX1" fmla="*/ 18706 w 1127760"/>
                <a:gd name="connsiteY1" fmla="*/ 1590677 h 1607820"/>
                <a:gd name="connsiteX2" fmla="*/ 1109053 w 1127760"/>
                <a:gd name="connsiteY2" fmla="*/ 1590677 h 1607820"/>
                <a:gd name="connsiteX3" fmla="*/ 1109053 w 1127760"/>
                <a:gd name="connsiteY3" fmla="*/ 16724 h 1607820"/>
                <a:gd name="connsiteX4" fmla="*/ 0 w 1127760"/>
                <a:gd name="connsiteY4" fmla="*/ 0 h 1607820"/>
                <a:gd name="connsiteX5" fmla="*/ 1127760 w 1127760"/>
                <a:gd name="connsiteY5" fmla="*/ 0 h 1607820"/>
                <a:gd name="connsiteX6" fmla="*/ 1127760 w 1127760"/>
                <a:gd name="connsiteY6" fmla="*/ 1607820 h 1607820"/>
                <a:gd name="connsiteX7" fmla="*/ 0 w 1127760"/>
                <a:gd name="connsiteY7" fmla="*/ 1607820 h 160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760" h="1607820">
                  <a:moveTo>
                    <a:pt x="18706" y="16724"/>
                  </a:moveTo>
                  <a:lnTo>
                    <a:pt x="18706" y="1590677"/>
                  </a:lnTo>
                  <a:lnTo>
                    <a:pt x="1109053" y="1590677"/>
                  </a:lnTo>
                  <a:lnTo>
                    <a:pt x="1109053" y="16724"/>
                  </a:lnTo>
                  <a:close/>
                  <a:moveTo>
                    <a:pt x="0" y="0"/>
                  </a:moveTo>
                  <a:lnTo>
                    <a:pt x="1127760" y="0"/>
                  </a:lnTo>
                  <a:lnTo>
                    <a:pt x="1127760" y="1607820"/>
                  </a:lnTo>
                  <a:lnTo>
                    <a:pt x="0" y="1607820"/>
                  </a:lnTo>
                  <a:close/>
                </a:path>
              </a:pathLst>
            </a:custGeom>
            <a:solidFill>
              <a:srgbClr val="F9A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9EFDB0-9536-4F9B-AD78-BF0545333CD5}"/>
                </a:ext>
              </a:extLst>
            </p:cNvPr>
            <p:cNvSpPr/>
            <p:nvPr/>
          </p:nvSpPr>
          <p:spPr>
            <a:xfrm>
              <a:off x="5532120" y="635000"/>
              <a:ext cx="1127760" cy="1607820"/>
            </a:xfrm>
            <a:custGeom>
              <a:avLst/>
              <a:gdLst>
                <a:gd name="connsiteX0" fmla="*/ 70819 w 1127760"/>
                <a:gd name="connsiteY0" fmla="*/ 69373 h 1607820"/>
                <a:gd name="connsiteX1" fmla="*/ 70819 w 1127760"/>
                <a:gd name="connsiteY1" fmla="*/ 1538447 h 1607820"/>
                <a:gd name="connsiteX2" fmla="*/ 1056941 w 1127760"/>
                <a:gd name="connsiteY2" fmla="*/ 1538447 h 1607820"/>
                <a:gd name="connsiteX3" fmla="*/ 1056941 w 1127760"/>
                <a:gd name="connsiteY3" fmla="*/ 69373 h 1607820"/>
                <a:gd name="connsiteX4" fmla="*/ 0 w 1127760"/>
                <a:gd name="connsiteY4" fmla="*/ 0 h 1607820"/>
                <a:gd name="connsiteX5" fmla="*/ 1127760 w 1127760"/>
                <a:gd name="connsiteY5" fmla="*/ 0 h 1607820"/>
                <a:gd name="connsiteX6" fmla="*/ 1127760 w 1127760"/>
                <a:gd name="connsiteY6" fmla="*/ 1607820 h 1607820"/>
                <a:gd name="connsiteX7" fmla="*/ 0 w 1127760"/>
                <a:gd name="connsiteY7" fmla="*/ 1607820 h 160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760" h="1607820">
                  <a:moveTo>
                    <a:pt x="70819" y="69373"/>
                  </a:moveTo>
                  <a:lnTo>
                    <a:pt x="70819" y="1538447"/>
                  </a:lnTo>
                  <a:lnTo>
                    <a:pt x="1056941" y="1538447"/>
                  </a:lnTo>
                  <a:lnTo>
                    <a:pt x="1056941" y="69373"/>
                  </a:lnTo>
                  <a:close/>
                  <a:moveTo>
                    <a:pt x="0" y="0"/>
                  </a:moveTo>
                  <a:lnTo>
                    <a:pt x="1127760" y="0"/>
                  </a:lnTo>
                  <a:lnTo>
                    <a:pt x="1127760" y="1607820"/>
                  </a:lnTo>
                  <a:lnTo>
                    <a:pt x="0" y="16078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</p:grpSp>
      <p:sp>
        <p:nvSpPr>
          <p:cNvPr id="12" name="文本框 4">
            <a:extLst>
              <a:ext uri="{FF2B5EF4-FFF2-40B4-BE49-F238E27FC236}">
                <a16:creationId xmlns:a16="http://schemas.microsoft.com/office/drawing/2014/main" id="{B0B5F645-DB7C-4D5A-90BA-86031DEB0458}"/>
              </a:ext>
            </a:extLst>
          </p:cNvPr>
          <p:cNvSpPr txBox="1"/>
          <p:nvPr/>
        </p:nvSpPr>
        <p:spPr>
          <a:xfrm>
            <a:off x="-804361" y="1471405"/>
            <a:ext cx="7148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VN-Bellico" panose="02000000000000000000" pitchFamily="50" charset="0"/>
                <a:ea typeface="思源黑体 Light" panose="020B0300000000000000" pitchFamily="34" charset="-122"/>
              </a:rPr>
              <a:t>Củng cố</a:t>
            </a:r>
            <a:endParaRPr lang="zh-CN" altLang="en-US" sz="72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SVN-Bellico" panose="02000000000000000000" pitchFamily="50" charset="0"/>
              <a:ea typeface="思源黑体 Light" panose="020B03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7990" y="1138840"/>
            <a:ext cx="64514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được ý nghĩa của bài đọc: </a:t>
            </a:r>
          </a:p>
          <a:p>
            <a:r>
              <a:rPr lang="vi-VN" sz="32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động vất vả trên ruộng đồng của người nông dân mang lại cuộc sống ấm no, hạnh phúc cho mọi người.</a:t>
            </a:r>
            <a:endParaRPr lang="en-GB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7990" y="3407285"/>
            <a:ext cx="64514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nhớ ơn người làm ra hạt gạo các em cần làm gì?</a:t>
            </a:r>
            <a:endParaRPr lang="en-GB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FF438C-941C-4ECA-8654-12517E711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B0B5F645-DB7C-4D5A-90BA-86031DEB0458}"/>
              </a:ext>
            </a:extLst>
          </p:cNvPr>
          <p:cNvSpPr txBox="1"/>
          <p:nvPr/>
        </p:nvSpPr>
        <p:spPr>
          <a:xfrm>
            <a:off x="650813" y="674993"/>
            <a:ext cx="11147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VN-Bellico" panose="02000000000000000000" pitchFamily="50" charset="0"/>
                <a:ea typeface="思源黑体 Light" panose="020B0300000000000000" pitchFamily="34" charset="-122"/>
              </a:rPr>
              <a:t>Một số hình ảnh của người nông dân Việt Nam</a:t>
            </a:r>
            <a:endParaRPr lang="zh-CN" altLang="en-US" sz="6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SVN-Bellico" panose="02000000000000000000" pitchFamily="50" charset="0"/>
              <a:ea typeface="思源黑体 Light" panose="020B03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55" y="2239809"/>
            <a:ext cx="3874178" cy="2587830"/>
          </a:xfrm>
          <a:prstGeom prst="rect">
            <a:avLst/>
          </a:prstGeom>
        </p:spPr>
      </p:pic>
      <p:pic>
        <p:nvPicPr>
          <p:cNvPr id="1026" name="Picture 2" descr="Mơ thấy đi cấy là điềm báo gì, đánh đề con gì, Số mấy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366" y="2239809"/>
            <a:ext cx="4040789" cy="263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5071" y="2239809"/>
            <a:ext cx="3519334" cy="2639500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0B5F645-DB7C-4D5A-90BA-86031DEB0458}"/>
              </a:ext>
            </a:extLst>
          </p:cNvPr>
          <p:cNvSpPr txBox="1"/>
          <p:nvPr/>
        </p:nvSpPr>
        <p:spPr>
          <a:xfrm>
            <a:off x="867123" y="5267919"/>
            <a:ext cx="108529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VN-Bellico" panose="02000000000000000000" pitchFamily="50" charset="0"/>
                <a:ea typeface="思源黑体 Light" panose="020B0300000000000000" pitchFamily="34" charset="-122"/>
              </a:rPr>
              <a:t>Qua đây thấy được nỗi vất vả của người nông dân, mỗi chúng ta nên trân quý, tôn trọng công việc lớn lao này.</a:t>
            </a:r>
            <a:endParaRPr lang="zh-CN" altLang="en-US" sz="44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SVN-Bellico" panose="02000000000000000000" pitchFamily="50" charset="0"/>
              <a:ea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40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CA5076A0-F26D-4BF1-99FE-D71E7DFB94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2636015" y="5237673"/>
            <a:ext cx="1611490" cy="16203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DD0580B-21FE-498C-9B97-393EC26782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60176" y="5029026"/>
            <a:ext cx="1818999" cy="18289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579413C-44A1-4FC6-A445-DF7A247604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" y="4228278"/>
            <a:ext cx="2615381" cy="2629722"/>
          </a:xfrm>
          <a:prstGeom prst="rect">
            <a:avLst/>
          </a:prstGeom>
        </p:spPr>
      </p:pic>
      <p:pic>
        <p:nvPicPr>
          <p:cNvPr id="9" name="图片 8" descr="图片包含 餐桌&#10;&#10;已生成高可信度的说明">
            <a:extLst>
              <a:ext uri="{FF2B5EF4-FFF2-40B4-BE49-F238E27FC236}">
                <a16:creationId xmlns:a16="http://schemas.microsoft.com/office/drawing/2014/main" id="{A5F7BA51-6F7A-4A6C-A10E-C0C855B87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59" y="835741"/>
            <a:ext cx="2847768" cy="5683046"/>
          </a:xfrm>
          <a:prstGeom prst="rect">
            <a:avLst/>
          </a:prstGeom>
        </p:spPr>
      </p:pic>
      <p:pic>
        <p:nvPicPr>
          <p:cNvPr id="7" name="图片 6" descr="图片包含 植物, 树叶&#10;&#10;已生成极高可信度的说明">
            <a:extLst>
              <a:ext uri="{FF2B5EF4-FFF2-40B4-BE49-F238E27FC236}">
                <a16:creationId xmlns:a16="http://schemas.microsoft.com/office/drawing/2014/main" id="{CFDBEFA9-B883-4F75-919E-E9DFFC7A1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14911"/>
          <a:stretch/>
        </p:blipFill>
        <p:spPr>
          <a:xfrm>
            <a:off x="6343387" y="1022555"/>
            <a:ext cx="5848613" cy="58354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B1B775-FA08-4AD1-BF1F-DFA3D003A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9290926" y="0"/>
            <a:ext cx="2397491" cy="13076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ED3E75C-EE39-4B4F-84A6-535FA34D5C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243676" y="-481781"/>
            <a:ext cx="1931281" cy="1941871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B0B5F645-DB7C-4D5A-90BA-86031DEB0458}"/>
              </a:ext>
            </a:extLst>
          </p:cNvPr>
          <p:cNvSpPr txBox="1"/>
          <p:nvPr/>
        </p:nvSpPr>
        <p:spPr>
          <a:xfrm>
            <a:off x="102077" y="2441331"/>
            <a:ext cx="71481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VN-Bellico" panose="02000000000000000000" pitchFamily="50" charset="0"/>
                <a:ea typeface="思源黑体 Light" panose="020B0300000000000000" pitchFamily="34" charset="-122"/>
              </a:rPr>
              <a:t>Tạm biệt các em!!!</a:t>
            </a:r>
            <a:endParaRPr lang="zh-CN" altLang="en-US" sz="88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SVN-Bellico" panose="02000000000000000000" pitchFamily="50" charset="0"/>
              <a:ea typeface="思源黑体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16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000">
        <p14:glitter pattern="hexago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B1080BB-5BC6-41E5-8EF8-010257A612EF}"/>
              </a:ext>
            </a:extLst>
          </p:cNvPr>
          <p:cNvGrpSpPr/>
          <p:nvPr/>
        </p:nvGrpSpPr>
        <p:grpSpPr>
          <a:xfrm>
            <a:off x="190494" y="-279190"/>
            <a:ext cx="6139537" cy="1521256"/>
            <a:chOff x="190494" y="-279190"/>
            <a:chExt cx="6139537" cy="152125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8EA0643-D197-49E2-B288-71917E7A1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84325B-890F-46D2-A9E4-01021B9E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855555" y="-279190"/>
              <a:ext cx="1474476" cy="1474476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D2042C9-7CA9-43C7-881E-50B8EA10DD06}"/>
              </a:ext>
            </a:extLst>
          </p:cNvPr>
          <p:cNvGrpSpPr/>
          <p:nvPr/>
        </p:nvGrpSpPr>
        <p:grpSpPr>
          <a:xfrm>
            <a:off x="9432107" y="1120490"/>
            <a:ext cx="2324220" cy="2114717"/>
            <a:chOff x="6623010" y="1415562"/>
            <a:chExt cx="4678857" cy="4299021"/>
          </a:xfrm>
        </p:grpSpPr>
        <p:sp>
          <p:nvSpPr>
            <p:cNvPr id="8" name="ï$ḷiḍé">
              <a:extLst>
                <a:ext uri="{FF2B5EF4-FFF2-40B4-BE49-F238E27FC236}">
                  <a16:creationId xmlns:a16="http://schemas.microsoft.com/office/drawing/2014/main" id="{3FACF725-9FDB-4041-AA12-A952BB46C25D}"/>
                </a:ext>
              </a:extLst>
            </p:cNvPr>
            <p:cNvSpPr/>
            <p:nvPr/>
          </p:nvSpPr>
          <p:spPr>
            <a:xfrm>
              <a:off x="8936741" y="2254637"/>
              <a:ext cx="1677067" cy="13664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10656" y="0"/>
                    <a:pt x="19519" y="9282"/>
                    <a:pt x="21600" y="2160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9" name="ísḻïḑè">
              <a:extLst>
                <a:ext uri="{FF2B5EF4-FFF2-40B4-BE49-F238E27FC236}">
                  <a16:creationId xmlns:a16="http://schemas.microsoft.com/office/drawing/2014/main" id="{FEAA8F8A-1B74-4A04-A81D-06EDBBC6A7AF}"/>
                </a:ext>
              </a:extLst>
            </p:cNvPr>
            <p:cNvSpPr/>
            <p:nvPr/>
          </p:nvSpPr>
          <p:spPr>
            <a:xfrm>
              <a:off x="7704066" y="2679627"/>
              <a:ext cx="1258158" cy="954239"/>
            </a:xfrm>
            <a:custGeom>
              <a:avLst/>
              <a:gdLst/>
              <a:ahLst/>
              <a:cxnLst/>
              <a:rect l="l" t="t" r="r" b="b"/>
              <a:pathLst>
                <a:path w="21600" h="21483" extrusionOk="0">
                  <a:moveTo>
                    <a:pt x="21600" y="9"/>
                  </a:moveTo>
                  <a:cubicBezTo>
                    <a:pt x="17681" y="-117"/>
                    <a:pt x="13715" y="1202"/>
                    <a:pt x="10083" y="3964"/>
                  </a:cubicBezTo>
                  <a:cubicBezTo>
                    <a:pt x="4874" y="8046"/>
                    <a:pt x="1434" y="14388"/>
                    <a:pt x="0" y="2148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îSļïḑê">
              <a:extLst>
                <a:ext uri="{FF2B5EF4-FFF2-40B4-BE49-F238E27FC236}">
                  <a16:creationId xmlns:a16="http://schemas.microsoft.com/office/drawing/2014/main" id="{3715063A-4FB4-44A7-BD24-E5953D82D0C8}"/>
                </a:ext>
              </a:extLst>
            </p:cNvPr>
            <p:cNvSpPr/>
            <p:nvPr/>
          </p:nvSpPr>
          <p:spPr>
            <a:xfrm>
              <a:off x="8339105" y="4888631"/>
              <a:ext cx="2038019" cy="7872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cubicBezTo>
                    <a:pt x="18384" y="12975"/>
                    <a:pt x="12748" y="21600"/>
                    <a:pt x="6344" y="21600"/>
                  </a:cubicBezTo>
                  <a:cubicBezTo>
                    <a:pt x="4102" y="21600"/>
                    <a:pt x="1977" y="20531"/>
                    <a:pt x="0" y="1862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2" name="ïṥḷíḓe">
              <a:extLst>
                <a:ext uri="{FF2B5EF4-FFF2-40B4-BE49-F238E27FC236}">
                  <a16:creationId xmlns:a16="http://schemas.microsoft.com/office/drawing/2014/main" id="{952DDB51-4351-4BB4-8E6F-3DC9C13947C9}"/>
                </a:ext>
              </a:extLst>
            </p:cNvPr>
            <p:cNvSpPr/>
            <p:nvPr/>
          </p:nvSpPr>
          <p:spPr>
            <a:xfrm>
              <a:off x="9753026" y="2964538"/>
              <a:ext cx="473636" cy="1576738"/>
            </a:xfrm>
            <a:custGeom>
              <a:avLst/>
              <a:gdLst/>
              <a:ahLst/>
              <a:cxnLst/>
              <a:rect l="l" t="t" r="r" b="b"/>
              <a:pathLst>
                <a:path w="19442" h="21600" extrusionOk="0">
                  <a:moveTo>
                    <a:pt x="13714" y="21600"/>
                  </a:moveTo>
                  <a:cubicBezTo>
                    <a:pt x="21600" y="16448"/>
                    <a:pt x="21600" y="10113"/>
                    <a:pt x="12114" y="4732"/>
                  </a:cubicBezTo>
                  <a:cubicBezTo>
                    <a:pt x="8800" y="2900"/>
                    <a:pt x="4686" y="1298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4" name="íŝḻîďé">
              <a:extLst>
                <a:ext uri="{FF2B5EF4-FFF2-40B4-BE49-F238E27FC236}">
                  <a16:creationId xmlns:a16="http://schemas.microsoft.com/office/drawing/2014/main" id="{77E38658-CD99-4D49-A997-E09D6078191B}"/>
                </a:ext>
              </a:extLst>
            </p:cNvPr>
            <p:cNvSpPr/>
            <p:nvPr/>
          </p:nvSpPr>
          <p:spPr>
            <a:xfrm>
              <a:off x="7225449" y="2764300"/>
              <a:ext cx="495677" cy="20934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043" y="21600"/>
                  </a:moveTo>
                  <a:cubicBezTo>
                    <a:pt x="4004" y="18929"/>
                    <a:pt x="0" y="15769"/>
                    <a:pt x="0" y="12380"/>
                  </a:cubicBezTo>
                  <a:cubicBezTo>
                    <a:pt x="0" y="7554"/>
                    <a:pt x="8252" y="3188"/>
                    <a:pt x="2160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ïSļîḑe">
              <a:extLst>
                <a:ext uri="{FF2B5EF4-FFF2-40B4-BE49-F238E27FC236}">
                  <a16:creationId xmlns:a16="http://schemas.microsoft.com/office/drawing/2014/main" id="{5482317C-6382-49B1-A88D-E6E8CC5D7732}"/>
                </a:ext>
              </a:extLst>
            </p:cNvPr>
            <p:cNvSpPr/>
            <p:nvPr/>
          </p:nvSpPr>
          <p:spPr>
            <a:xfrm>
              <a:off x="7838350" y="4612355"/>
              <a:ext cx="1519571" cy="632396"/>
            </a:xfrm>
            <a:custGeom>
              <a:avLst/>
              <a:gdLst/>
              <a:ahLst/>
              <a:cxnLst/>
              <a:rect l="l" t="t" r="r" b="b"/>
              <a:pathLst>
                <a:path w="21600" h="18027" extrusionOk="0">
                  <a:moveTo>
                    <a:pt x="0" y="0"/>
                  </a:moveTo>
                  <a:cubicBezTo>
                    <a:pt x="4470" y="15247"/>
                    <a:pt x="13609" y="21600"/>
                    <a:pt x="21600" y="16041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66C963B-F6BB-4858-B327-65F15E8A8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325" y="1415562"/>
              <a:ext cx="1714831" cy="171483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7D1A12A-5870-4F55-92AD-7E8E05D1E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010" y="4000983"/>
              <a:ext cx="1713600" cy="17136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D6B1E0F-F91D-468B-9804-BDCA78B9F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267" y="3977429"/>
              <a:ext cx="1713600" cy="17136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417061" y="1524861"/>
            <a:ext cx="8574245" cy="1714268"/>
            <a:chOff x="417061" y="1524861"/>
            <a:chExt cx="8574245" cy="1714268"/>
          </a:xfrm>
        </p:grpSpPr>
        <p:sp>
          <p:nvSpPr>
            <p:cNvPr id="2" name="Rounded Rectangle 1"/>
            <p:cNvSpPr/>
            <p:nvPr/>
          </p:nvSpPr>
          <p:spPr>
            <a:xfrm>
              <a:off x="417061" y="1524861"/>
              <a:ext cx="8574245" cy="171426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3606" y="1898262"/>
              <a:ext cx="835099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những hình ảnh nói lên nỗi vất vả, lo lắng của người nông dân trong lao động sản xuất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84610" y="4509936"/>
            <a:ext cx="10522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 vất vã: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Cày đồng vào buổi trưa, mồ hôi rơi như mưa xuống ruộng. Bưng bát cơm đầy, ăn mọt hạt dẻo thơm, thấy đắng cay muôn phần.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4610" y="3442866"/>
            <a:ext cx="8684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hình ảnh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nói lên nỗi vất vả, lo lắng của người nông dân trong lao động sản xuất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4610" y="5473460"/>
            <a:ext cx="111827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lo lắng: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cấy còn trông mong nhiều bể: Trông trời, trông đất, trông mây. Trông mưa, trông nắng, trông ngày, trông đêm. Trông cho chân cứng đá mềm. Trông yên biển lặng mới yên tâm lòng.</a:t>
            </a:r>
            <a:endParaRPr lang="en-GB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155" y="292929"/>
            <a:ext cx="866926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9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B1080BB-5BC6-41E5-8EF8-010257A612EF}"/>
              </a:ext>
            </a:extLst>
          </p:cNvPr>
          <p:cNvGrpSpPr/>
          <p:nvPr/>
        </p:nvGrpSpPr>
        <p:grpSpPr>
          <a:xfrm>
            <a:off x="190494" y="-279190"/>
            <a:ext cx="9562532" cy="1521256"/>
            <a:chOff x="190494" y="-279190"/>
            <a:chExt cx="9562532" cy="152125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8EA0643-D197-49E2-B288-71917E7A1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C5DF8C9-B06B-4976-A059-61F800B8E907}"/>
                </a:ext>
              </a:extLst>
            </p:cNvPr>
            <p:cNvSpPr/>
            <p:nvPr/>
          </p:nvSpPr>
          <p:spPr>
            <a:xfrm>
              <a:off x="1334518" y="472443"/>
              <a:ext cx="84185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Tìm</a:t>
              </a:r>
              <a:r>
                <a:rPr kumimoji="0" lang="en-US" altLang="zh-CN" sz="4400" b="1" i="0" u="none" strike="noStrike" kern="1200" cap="none" spc="0" normalizeH="0" noProof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 hiểu bài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F50"/>
                </a:solidFill>
                <a:effectLst/>
                <a:uLnTx/>
                <a:uFillTx/>
                <a:latin typeface="Coiny" panose="02000903060500060000" pitchFamily="2" charset="0"/>
                <a:ea typeface="思源黑体 CN Regular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84325B-890F-46D2-A9E4-01021B9E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855555" y="-279190"/>
              <a:ext cx="1474476" cy="1474476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D2042C9-7CA9-43C7-881E-50B8EA10DD06}"/>
              </a:ext>
            </a:extLst>
          </p:cNvPr>
          <p:cNvGrpSpPr/>
          <p:nvPr/>
        </p:nvGrpSpPr>
        <p:grpSpPr>
          <a:xfrm>
            <a:off x="9432107" y="1120490"/>
            <a:ext cx="2324220" cy="2114717"/>
            <a:chOff x="6623010" y="1415562"/>
            <a:chExt cx="4678857" cy="4299021"/>
          </a:xfrm>
        </p:grpSpPr>
        <p:sp>
          <p:nvSpPr>
            <p:cNvPr id="8" name="ï$ḷiḍé">
              <a:extLst>
                <a:ext uri="{FF2B5EF4-FFF2-40B4-BE49-F238E27FC236}">
                  <a16:creationId xmlns:a16="http://schemas.microsoft.com/office/drawing/2014/main" id="{3FACF725-9FDB-4041-AA12-A952BB46C25D}"/>
                </a:ext>
              </a:extLst>
            </p:cNvPr>
            <p:cNvSpPr/>
            <p:nvPr/>
          </p:nvSpPr>
          <p:spPr>
            <a:xfrm>
              <a:off x="8936741" y="2254637"/>
              <a:ext cx="1677067" cy="13664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10656" y="0"/>
                    <a:pt x="19519" y="9282"/>
                    <a:pt x="21600" y="2160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9" name="ísḻïḑè">
              <a:extLst>
                <a:ext uri="{FF2B5EF4-FFF2-40B4-BE49-F238E27FC236}">
                  <a16:creationId xmlns:a16="http://schemas.microsoft.com/office/drawing/2014/main" id="{FEAA8F8A-1B74-4A04-A81D-06EDBBC6A7AF}"/>
                </a:ext>
              </a:extLst>
            </p:cNvPr>
            <p:cNvSpPr/>
            <p:nvPr/>
          </p:nvSpPr>
          <p:spPr>
            <a:xfrm>
              <a:off x="7704066" y="2679627"/>
              <a:ext cx="1258158" cy="954239"/>
            </a:xfrm>
            <a:custGeom>
              <a:avLst/>
              <a:gdLst/>
              <a:ahLst/>
              <a:cxnLst/>
              <a:rect l="l" t="t" r="r" b="b"/>
              <a:pathLst>
                <a:path w="21600" h="21483" extrusionOk="0">
                  <a:moveTo>
                    <a:pt x="21600" y="9"/>
                  </a:moveTo>
                  <a:cubicBezTo>
                    <a:pt x="17681" y="-117"/>
                    <a:pt x="13715" y="1202"/>
                    <a:pt x="10083" y="3964"/>
                  </a:cubicBezTo>
                  <a:cubicBezTo>
                    <a:pt x="4874" y="8046"/>
                    <a:pt x="1434" y="14388"/>
                    <a:pt x="0" y="2148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îSļïḑê">
              <a:extLst>
                <a:ext uri="{FF2B5EF4-FFF2-40B4-BE49-F238E27FC236}">
                  <a16:creationId xmlns:a16="http://schemas.microsoft.com/office/drawing/2014/main" id="{3715063A-4FB4-44A7-BD24-E5953D82D0C8}"/>
                </a:ext>
              </a:extLst>
            </p:cNvPr>
            <p:cNvSpPr/>
            <p:nvPr/>
          </p:nvSpPr>
          <p:spPr>
            <a:xfrm>
              <a:off x="8339105" y="4888631"/>
              <a:ext cx="2038019" cy="7872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cubicBezTo>
                    <a:pt x="18384" y="12975"/>
                    <a:pt x="12748" y="21600"/>
                    <a:pt x="6344" y="21600"/>
                  </a:cubicBezTo>
                  <a:cubicBezTo>
                    <a:pt x="4102" y="21600"/>
                    <a:pt x="1977" y="20531"/>
                    <a:pt x="0" y="1862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2" name="ïṥḷíḓe">
              <a:extLst>
                <a:ext uri="{FF2B5EF4-FFF2-40B4-BE49-F238E27FC236}">
                  <a16:creationId xmlns:a16="http://schemas.microsoft.com/office/drawing/2014/main" id="{952DDB51-4351-4BB4-8E6F-3DC9C13947C9}"/>
                </a:ext>
              </a:extLst>
            </p:cNvPr>
            <p:cNvSpPr/>
            <p:nvPr/>
          </p:nvSpPr>
          <p:spPr>
            <a:xfrm>
              <a:off x="9753026" y="2964538"/>
              <a:ext cx="473636" cy="1576738"/>
            </a:xfrm>
            <a:custGeom>
              <a:avLst/>
              <a:gdLst/>
              <a:ahLst/>
              <a:cxnLst/>
              <a:rect l="l" t="t" r="r" b="b"/>
              <a:pathLst>
                <a:path w="19442" h="21600" extrusionOk="0">
                  <a:moveTo>
                    <a:pt x="13714" y="21600"/>
                  </a:moveTo>
                  <a:cubicBezTo>
                    <a:pt x="21600" y="16448"/>
                    <a:pt x="21600" y="10113"/>
                    <a:pt x="12114" y="4732"/>
                  </a:cubicBezTo>
                  <a:cubicBezTo>
                    <a:pt x="8800" y="2900"/>
                    <a:pt x="4686" y="1298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4" name="íŝḻîďé">
              <a:extLst>
                <a:ext uri="{FF2B5EF4-FFF2-40B4-BE49-F238E27FC236}">
                  <a16:creationId xmlns:a16="http://schemas.microsoft.com/office/drawing/2014/main" id="{77E38658-CD99-4D49-A997-E09D6078191B}"/>
                </a:ext>
              </a:extLst>
            </p:cNvPr>
            <p:cNvSpPr/>
            <p:nvPr/>
          </p:nvSpPr>
          <p:spPr>
            <a:xfrm>
              <a:off x="7225449" y="2764300"/>
              <a:ext cx="495677" cy="20934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043" y="21600"/>
                  </a:moveTo>
                  <a:cubicBezTo>
                    <a:pt x="4004" y="18929"/>
                    <a:pt x="0" y="15769"/>
                    <a:pt x="0" y="12380"/>
                  </a:cubicBezTo>
                  <a:cubicBezTo>
                    <a:pt x="0" y="7554"/>
                    <a:pt x="8252" y="3188"/>
                    <a:pt x="2160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ïSļîḑe">
              <a:extLst>
                <a:ext uri="{FF2B5EF4-FFF2-40B4-BE49-F238E27FC236}">
                  <a16:creationId xmlns:a16="http://schemas.microsoft.com/office/drawing/2014/main" id="{5482317C-6382-49B1-A88D-E6E8CC5D7732}"/>
                </a:ext>
              </a:extLst>
            </p:cNvPr>
            <p:cNvSpPr/>
            <p:nvPr/>
          </p:nvSpPr>
          <p:spPr>
            <a:xfrm>
              <a:off x="7838350" y="4612355"/>
              <a:ext cx="1519571" cy="632396"/>
            </a:xfrm>
            <a:custGeom>
              <a:avLst/>
              <a:gdLst/>
              <a:ahLst/>
              <a:cxnLst/>
              <a:rect l="l" t="t" r="r" b="b"/>
              <a:pathLst>
                <a:path w="21600" h="18027" extrusionOk="0">
                  <a:moveTo>
                    <a:pt x="0" y="0"/>
                  </a:moveTo>
                  <a:cubicBezTo>
                    <a:pt x="4470" y="15247"/>
                    <a:pt x="13609" y="21600"/>
                    <a:pt x="21600" y="16041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66C963B-F6BB-4858-B327-65F15E8A8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325" y="1415562"/>
              <a:ext cx="1714831" cy="171483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7D1A12A-5870-4F55-92AD-7E8E05D1E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010" y="4000983"/>
              <a:ext cx="1713600" cy="17136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D6B1E0F-F91D-468B-9804-BDCA78B9F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267" y="3977429"/>
              <a:ext cx="1713600" cy="17136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17061" y="1524861"/>
            <a:ext cx="8574245" cy="1714268"/>
            <a:chOff x="417061" y="1524861"/>
            <a:chExt cx="8574245" cy="1714268"/>
          </a:xfrm>
        </p:grpSpPr>
        <p:sp>
          <p:nvSpPr>
            <p:cNvPr id="2" name="Rounded Rectangle 1"/>
            <p:cNvSpPr/>
            <p:nvPr/>
          </p:nvSpPr>
          <p:spPr>
            <a:xfrm>
              <a:off x="417061" y="1524861"/>
              <a:ext cx="8574245" cy="171426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3606" y="1898262"/>
              <a:ext cx="835099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 câu nào thể hiện tinh thần lạc quan của người nông dân?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936394" y="4771636"/>
            <a:ext cx="10522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lênh chẳng quản lâu đâu,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 nước bạc, ngày sau cơm vàng.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" y="3486662"/>
            <a:ext cx="3281552" cy="328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8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B1080BB-5BC6-41E5-8EF8-010257A612EF}"/>
              </a:ext>
            </a:extLst>
          </p:cNvPr>
          <p:cNvGrpSpPr/>
          <p:nvPr/>
        </p:nvGrpSpPr>
        <p:grpSpPr>
          <a:xfrm>
            <a:off x="190494" y="-279190"/>
            <a:ext cx="9562532" cy="1521256"/>
            <a:chOff x="190494" y="-279190"/>
            <a:chExt cx="9562532" cy="152125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8EA0643-D197-49E2-B288-71917E7A1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C5DF8C9-B06B-4976-A059-61F800B8E907}"/>
                </a:ext>
              </a:extLst>
            </p:cNvPr>
            <p:cNvSpPr/>
            <p:nvPr/>
          </p:nvSpPr>
          <p:spPr>
            <a:xfrm>
              <a:off x="1334518" y="472443"/>
              <a:ext cx="84185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Tìm</a:t>
              </a:r>
              <a:r>
                <a:rPr kumimoji="0" lang="en-US" altLang="zh-CN" sz="4400" b="1" i="0" u="none" strike="noStrike" kern="1200" cap="none" spc="0" normalizeH="0" noProof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 hiểu bài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F50"/>
                </a:solidFill>
                <a:effectLst/>
                <a:uLnTx/>
                <a:uFillTx/>
                <a:latin typeface="Coiny" panose="02000903060500060000" pitchFamily="2" charset="0"/>
                <a:ea typeface="思源黑体 CN Regular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84325B-890F-46D2-A9E4-01021B9E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855555" y="-279190"/>
              <a:ext cx="1474476" cy="1474476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D2042C9-7CA9-43C7-881E-50B8EA10DD06}"/>
              </a:ext>
            </a:extLst>
          </p:cNvPr>
          <p:cNvGrpSpPr/>
          <p:nvPr/>
        </p:nvGrpSpPr>
        <p:grpSpPr>
          <a:xfrm>
            <a:off x="9432107" y="1120490"/>
            <a:ext cx="2324220" cy="2114717"/>
            <a:chOff x="6623010" y="1415562"/>
            <a:chExt cx="4678857" cy="4299021"/>
          </a:xfrm>
        </p:grpSpPr>
        <p:sp>
          <p:nvSpPr>
            <p:cNvPr id="8" name="ï$ḷiḍé">
              <a:extLst>
                <a:ext uri="{FF2B5EF4-FFF2-40B4-BE49-F238E27FC236}">
                  <a16:creationId xmlns:a16="http://schemas.microsoft.com/office/drawing/2014/main" id="{3FACF725-9FDB-4041-AA12-A952BB46C25D}"/>
                </a:ext>
              </a:extLst>
            </p:cNvPr>
            <p:cNvSpPr/>
            <p:nvPr/>
          </p:nvSpPr>
          <p:spPr>
            <a:xfrm>
              <a:off x="8936741" y="2254637"/>
              <a:ext cx="1677067" cy="13664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cubicBezTo>
                    <a:pt x="10656" y="0"/>
                    <a:pt x="19519" y="9282"/>
                    <a:pt x="21600" y="2160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9" name="ísḻïḑè">
              <a:extLst>
                <a:ext uri="{FF2B5EF4-FFF2-40B4-BE49-F238E27FC236}">
                  <a16:creationId xmlns:a16="http://schemas.microsoft.com/office/drawing/2014/main" id="{FEAA8F8A-1B74-4A04-A81D-06EDBBC6A7AF}"/>
                </a:ext>
              </a:extLst>
            </p:cNvPr>
            <p:cNvSpPr/>
            <p:nvPr/>
          </p:nvSpPr>
          <p:spPr>
            <a:xfrm>
              <a:off x="7704066" y="2679627"/>
              <a:ext cx="1258158" cy="954239"/>
            </a:xfrm>
            <a:custGeom>
              <a:avLst/>
              <a:gdLst/>
              <a:ahLst/>
              <a:cxnLst/>
              <a:rect l="l" t="t" r="r" b="b"/>
              <a:pathLst>
                <a:path w="21600" h="21483" extrusionOk="0">
                  <a:moveTo>
                    <a:pt x="21600" y="9"/>
                  </a:moveTo>
                  <a:cubicBezTo>
                    <a:pt x="17681" y="-117"/>
                    <a:pt x="13715" y="1202"/>
                    <a:pt x="10083" y="3964"/>
                  </a:cubicBezTo>
                  <a:cubicBezTo>
                    <a:pt x="4874" y="8046"/>
                    <a:pt x="1434" y="14388"/>
                    <a:pt x="0" y="2148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îSļïḑê">
              <a:extLst>
                <a:ext uri="{FF2B5EF4-FFF2-40B4-BE49-F238E27FC236}">
                  <a16:creationId xmlns:a16="http://schemas.microsoft.com/office/drawing/2014/main" id="{3715063A-4FB4-44A7-BD24-E5953D82D0C8}"/>
                </a:ext>
              </a:extLst>
            </p:cNvPr>
            <p:cNvSpPr/>
            <p:nvPr/>
          </p:nvSpPr>
          <p:spPr>
            <a:xfrm>
              <a:off x="8339105" y="4888631"/>
              <a:ext cx="2038019" cy="7872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cubicBezTo>
                    <a:pt x="18384" y="12975"/>
                    <a:pt x="12748" y="21600"/>
                    <a:pt x="6344" y="21600"/>
                  </a:cubicBezTo>
                  <a:cubicBezTo>
                    <a:pt x="4102" y="21600"/>
                    <a:pt x="1977" y="20531"/>
                    <a:pt x="0" y="18623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2" name="ïṥḷíḓe">
              <a:extLst>
                <a:ext uri="{FF2B5EF4-FFF2-40B4-BE49-F238E27FC236}">
                  <a16:creationId xmlns:a16="http://schemas.microsoft.com/office/drawing/2014/main" id="{952DDB51-4351-4BB4-8E6F-3DC9C13947C9}"/>
                </a:ext>
              </a:extLst>
            </p:cNvPr>
            <p:cNvSpPr/>
            <p:nvPr/>
          </p:nvSpPr>
          <p:spPr>
            <a:xfrm>
              <a:off x="9753026" y="2964538"/>
              <a:ext cx="473636" cy="1576738"/>
            </a:xfrm>
            <a:custGeom>
              <a:avLst/>
              <a:gdLst/>
              <a:ahLst/>
              <a:cxnLst/>
              <a:rect l="l" t="t" r="r" b="b"/>
              <a:pathLst>
                <a:path w="19442" h="21600" extrusionOk="0">
                  <a:moveTo>
                    <a:pt x="13714" y="21600"/>
                  </a:moveTo>
                  <a:cubicBezTo>
                    <a:pt x="21600" y="16448"/>
                    <a:pt x="21600" y="10113"/>
                    <a:pt x="12114" y="4732"/>
                  </a:cubicBezTo>
                  <a:cubicBezTo>
                    <a:pt x="8800" y="2900"/>
                    <a:pt x="4686" y="1298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sp>
          <p:nvSpPr>
            <p:cNvPr id="14" name="íŝḻîďé">
              <a:extLst>
                <a:ext uri="{FF2B5EF4-FFF2-40B4-BE49-F238E27FC236}">
                  <a16:creationId xmlns:a16="http://schemas.microsoft.com/office/drawing/2014/main" id="{77E38658-CD99-4D49-A997-E09D6078191B}"/>
                </a:ext>
              </a:extLst>
            </p:cNvPr>
            <p:cNvSpPr/>
            <p:nvPr/>
          </p:nvSpPr>
          <p:spPr>
            <a:xfrm>
              <a:off x="7225449" y="2764300"/>
              <a:ext cx="495677" cy="209348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043" y="21600"/>
                  </a:moveTo>
                  <a:cubicBezTo>
                    <a:pt x="4004" y="18929"/>
                    <a:pt x="0" y="15769"/>
                    <a:pt x="0" y="12380"/>
                  </a:cubicBezTo>
                  <a:cubicBezTo>
                    <a:pt x="0" y="7554"/>
                    <a:pt x="8252" y="3188"/>
                    <a:pt x="21600" y="0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ïSļîḑe">
              <a:extLst>
                <a:ext uri="{FF2B5EF4-FFF2-40B4-BE49-F238E27FC236}">
                  <a16:creationId xmlns:a16="http://schemas.microsoft.com/office/drawing/2014/main" id="{5482317C-6382-49B1-A88D-E6E8CC5D7732}"/>
                </a:ext>
              </a:extLst>
            </p:cNvPr>
            <p:cNvSpPr/>
            <p:nvPr/>
          </p:nvSpPr>
          <p:spPr>
            <a:xfrm>
              <a:off x="7838350" y="4612355"/>
              <a:ext cx="1519571" cy="632396"/>
            </a:xfrm>
            <a:custGeom>
              <a:avLst/>
              <a:gdLst/>
              <a:ahLst/>
              <a:cxnLst/>
              <a:rect l="l" t="t" r="r" b="b"/>
              <a:pathLst>
                <a:path w="21600" h="18027" extrusionOk="0">
                  <a:moveTo>
                    <a:pt x="0" y="0"/>
                  </a:moveTo>
                  <a:cubicBezTo>
                    <a:pt x="4470" y="15247"/>
                    <a:pt x="13609" y="21600"/>
                    <a:pt x="21600" y="16041"/>
                  </a:cubicBezTo>
                </a:path>
              </a:pathLst>
            </a:custGeom>
            <a:noFill/>
            <a:ln w="19050" cap="flat" cmpd="sng">
              <a:solidFill>
                <a:schemeClr val="bg1">
                  <a:lumMod val="75000"/>
                </a:schemeClr>
              </a:solidFill>
              <a:prstDash val="solid"/>
              <a:miter lim="8000"/>
              <a:headEnd type="stealth" w="lg" len="lg"/>
              <a:tailEnd type="stealth" w="lg" len="lg"/>
            </a:ln>
          </p:spPr>
          <p:txBody>
            <a:bodyPr spcFirstLastPara="1" wrap="square" lIns="91440" tIns="45720" rIns="91440" bIns="45720" anchor="t" anchorCtr="0">
              <a:norm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</a:defRPr>
              </a:lvl9pPr>
            </a:lstStyle>
            <a:p>
              <a:endParaRPr/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F66C963B-F6BB-4858-B327-65F15E8A8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325" y="1415562"/>
              <a:ext cx="1714831" cy="171483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7D1A12A-5870-4F55-92AD-7E8E05D1E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010" y="4000983"/>
              <a:ext cx="1713600" cy="17136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D6B1E0F-F91D-468B-9804-BDCA78B9F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8267" y="3977429"/>
              <a:ext cx="1713600" cy="17136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417061" y="1524861"/>
            <a:ext cx="8574245" cy="14340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92206" y="2008636"/>
            <a:ext cx="8350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câu ứng với mỗi nội dung dưới đây: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1527" y="3321848"/>
            <a:ext cx="10522762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Khuyên nông dân chăm chỉ cấy cày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Thể hiện quyết tâm lao động, sản xuất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c. Nhắc người ta nhớ ơn người làm ra hạt gạo</a:t>
            </a: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3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2054231" y="5908668"/>
            <a:ext cx="944155" cy="949332"/>
          </a:xfrm>
          <a:prstGeom prst="rect">
            <a:avLst/>
          </a:prstGeom>
        </p:spPr>
      </p:pic>
      <p:pic>
        <p:nvPicPr>
          <p:cNvPr id="27" name="图片 12">
            <a:extLst>
              <a:ext uri="{FF2B5EF4-FFF2-40B4-BE49-F238E27FC236}">
                <a16:creationId xmlns:a16="http://schemas.microsoft.com/office/drawing/2014/main" id="{59E545FD-946D-4FEB-86A6-22301605AC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51533" r="25887" b="14372"/>
          <a:stretch/>
        </p:blipFill>
        <p:spPr>
          <a:xfrm>
            <a:off x="9153768" y="4552955"/>
            <a:ext cx="3038232" cy="207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B1080BB-5BC6-41E5-8EF8-010257A612EF}"/>
              </a:ext>
            </a:extLst>
          </p:cNvPr>
          <p:cNvGrpSpPr/>
          <p:nvPr/>
        </p:nvGrpSpPr>
        <p:grpSpPr>
          <a:xfrm>
            <a:off x="190494" y="-279190"/>
            <a:ext cx="9562532" cy="1521256"/>
            <a:chOff x="190494" y="-279190"/>
            <a:chExt cx="9562532" cy="152125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8EA0643-D197-49E2-B288-71917E7A1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94" y="0"/>
              <a:ext cx="1242066" cy="1242066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C5DF8C9-B06B-4976-A059-61F800B8E907}"/>
                </a:ext>
              </a:extLst>
            </p:cNvPr>
            <p:cNvSpPr/>
            <p:nvPr/>
          </p:nvSpPr>
          <p:spPr>
            <a:xfrm>
              <a:off x="1334518" y="472443"/>
              <a:ext cx="84185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Tìm</a:t>
              </a:r>
              <a:r>
                <a:rPr kumimoji="0" lang="en-US" altLang="zh-CN" sz="4400" b="1" i="0" u="none" strike="noStrike" kern="1200" cap="none" spc="0" normalizeH="0" noProof="0">
                  <a:ln>
                    <a:noFill/>
                  </a:ln>
                  <a:solidFill>
                    <a:srgbClr val="FC7F50"/>
                  </a:solidFill>
                  <a:effectLst/>
                  <a:uLnTx/>
                  <a:uFillTx/>
                  <a:latin typeface="Coiny" panose="02000903060500060000" pitchFamily="2" charset="0"/>
                  <a:ea typeface="思源黑体 CN Regular"/>
                </a:rPr>
                <a:t> hiểu bài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F50"/>
                </a:solidFill>
                <a:effectLst/>
                <a:uLnTx/>
                <a:uFillTx/>
                <a:latin typeface="Coiny" panose="02000903060500060000" pitchFamily="2" charset="0"/>
                <a:ea typeface="思源黑体 CN Regular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D84325B-890F-46D2-A9E4-01021B9EA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39841">
              <a:off x="4855555" y="-279190"/>
              <a:ext cx="1474476" cy="1474476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259898" y="1422471"/>
            <a:ext cx="8574245" cy="143403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435043" y="1906246"/>
            <a:ext cx="8350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câu ứng với mỗi nội dung dưới đây:</a:t>
            </a:r>
          </a:p>
        </p:txBody>
      </p:sp>
      <p:pic>
        <p:nvPicPr>
          <p:cNvPr id="22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3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2054231" y="5908668"/>
            <a:ext cx="944155" cy="949332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161057"/>
              </p:ext>
            </p:extLst>
          </p:nvPr>
        </p:nvGraphicFramePr>
        <p:xfrm>
          <a:off x="1432560" y="3118554"/>
          <a:ext cx="9139646" cy="2885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9566">
                  <a:extLst>
                    <a:ext uri="{9D8B030D-6E8A-4147-A177-3AD203B41FA5}">
                      <a16:colId xmlns:a16="http://schemas.microsoft.com/office/drawing/2014/main" val="1192274433"/>
                    </a:ext>
                  </a:extLst>
                </a:gridCol>
                <a:gridCol w="4450080">
                  <a:extLst>
                    <a:ext uri="{9D8B030D-6E8A-4147-A177-3AD203B41FA5}">
                      <a16:colId xmlns:a16="http://schemas.microsoft.com/office/drawing/2014/main" val="3455991984"/>
                    </a:ext>
                  </a:extLst>
                </a:gridCol>
              </a:tblGrid>
              <a:tr h="9618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88133"/>
                  </a:ext>
                </a:extLst>
              </a:tr>
              <a:tr h="9618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621432"/>
                  </a:ext>
                </a:extLst>
              </a:tr>
              <a:tr h="96189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384048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730091" y="3432541"/>
            <a:ext cx="38443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Khuyên nông dân chăm chỉ cấy cày</a:t>
            </a:r>
            <a:endParaRPr lang="en-GB" sz="2000"/>
          </a:p>
        </p:txBody>
      </p:sp>
      <p:sp>
        <p:nvSpPr>
          <p:cNvPr id="25" name="Rectangle 24"/>
          <p:cNvSpPr/>
          <p:nvPr/>
        </p:nvSpPr>
        <p:spPr>
          <a:xfrm>
            <a:off x="1715480" y="4281564"/>
            <a:ext cx="4097597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quyết tâm lao động, sản xuất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56595" y="5240994"/>
            <a:ext cx="461536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Nhắc người ta nhớ ơn người làm ra hạt gạo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16434" y="327865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Ai ơi, đừng bỏ ruộng hoang,</a:t>
            </a:r>
          </a:p>
          <a:p>
            <a:pPr algn="ctr"/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Bao nhiêu tấc đất, tấc vàng bấy nhiêu.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216434" y="421763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mềm,</a:t>
            </a:r>
          </a:p>
          <a:p>
            <a:pPr algn="ctr"/>
            <a:r>
              <a:rPr lang="en-GB" sz="2000"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bể lặng mới yên tấm lòng.</a:t>
            </a:r>
            <a:endParaRPr lang="en-GB" sz="20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74084" y="513390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 Ai ơi, bưng bát cơm đầy,</a:t>
            </a:r>
          </a:p>
          <a:p>
            <a:pPr algn="ctr"/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Dẻo thơm một hạt, đắng cay muôn phần!</a:t>
            </a:r>
          </a:p>
        </p:txBody>
      </p:sp>
    </p:spTree>
    <p:extLst>
      <p:ext uri="{BB962C8B-B14F-4D97-AF65-F5344CB8AC3E}">
        <p14:creationId xmlns:p14="http://schemas.microsoft.com/office/powerpoint/2010/main" val="8271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E47E5B9-D331-4A93-BD29-4A3F7C476A4D}"/>
              </a:ext>
            </a:extLst>
          </p:cNvPr>
          <p:cNvGrpSpPr/>
          <p:nvPr/>
        </p:nvGrpSpPr>
        <p:grpSpPr>
          <a:xfrm flipH="1">
            <a:off x="0" y="835741"/>
            <a:ext cx="5848613" cy="6022259"/>
            <a:chOff x="6343387" y="835741"/>
            <a:chExt cx="5848613" cy="6022259"/>
          </a:xfrm>
        </p:grpSpPr>
        <p:pic>
          <p:nvPicPr>
            <p:cNvPr id="2" name="图片 1" descr="图片包含 餐桌&#10;&#10;已生成高可信度的说明">
              <a:extLst>
                <a:ext uri="{FF2B5EF4-FFF2-40B4-BE49-F238E27FC236}">
                  <a16:creationId xmlns:a16="http://schemas.microsoft.com/office/drawing/2014/main" id="{CEACC9C8-CBEA-4FE7-8B41-187A252BA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859" y="835741"/>
              <a:ext cx="2847768" cy="5683046"/>
            </a:xfrm>
            <a:prstGeom prst="rect">
              <a:avLst/>
            </a:prstGeom>
          </p:spPr>
        </p:pic>
        <p:pic>
          <p:nvPicPr>
            <p:cNvPr id="3" name="图片 2" descr="图片包含 植物, 树叶&#10;&#10;已生成极高可信度的说明">
              <a:extLst>
                <a:ext uri="{FF2B5EF4-FFF2-40B4-BE49-F238E27FC236}">
                  <a16:creationId xmlns:a16="http://schemas.microsoft.com/office/drawing/2014/main" id="{F7A8FF7C-126C-47D7-A4C8-6F20E3144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4" t="14911"/>
            <a:stretch/>
          </p:blipFill>
          <p:spPr>
            <a:xfrm>
              <a:off x="6343387" y="1022555"/>
              <a:ext cx="5848613" cy="5835445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2C93E18F-F8DB-4C06-9529-5467B7BBD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2" r="79776" b="73620"/>
          <a:stretch/>
        </p:blipFill>
        <p:spPr>
          <a:xfrm>
            <a:off x="8318514" y="0"/>
            <a:ext cx="2397491" cy="13076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EE5F2F-FCE5-4160-A487-DA1DCA03F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rot="13111569" flipH="1">
            <a:off x="10018205" y="-373850"/>
            <a:ext cx="2465596" cy="2479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4088" y="1158842"/>
            <a:ext cx="7151228" cy="55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55275" y="2771645"/>
            <a:ext cx="70143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đi cấy lấy công,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nay đi cấy còn trông nhiều bề.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trời, trông đất, trông mây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mưa, trông nắng, trông ngày, trông đêm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biển lặng mới yên tấm lòng.</a:t>
            </a:r>
            <a:endParaRPr lang="vi-VN" sz="28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31">
            <a:extLst>
              <a:ext uri="{FF2B5EF4-FFF2-40B4-BE49-F238E27FC236}">
                <a16:creationId xmlns:a16="http://schemas.microsoft.com/office/drawing/2014/main" id="{9E0AB62C-D0D4-46FF-8B53-73157009CA69}"/>
              </a:ext>
            </a:extLst>
          </p:cNvPr>
          <p:cNvSpPr txBox="1"/>
          <p:nvPr/>
        </p:nvSpPr>
        <p:spPr>
          <a:xfrm>
            <a:off x="817624" y="859726"/>
            <a:ext cx="86914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Silk Script" panose="02040603050506020204" pitchFamily="18" charset="0"/>
              </a:rPr>
              <a:t>Đọc diễn cảm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UTM Silk Script" panose="02040603050506020204" pitchFamily="18" charset="0"/>
              <a:cs typeface="+mn-cs"/>
            </a:endParaRPr>
          </a:p>
        </p:txBody>
      </p:sp>
      <p:pic>
        <p:nvPicPr>
          <p:cNvPr id="25" name="图片 37">
            <a:extLst>
              <a:ext uri="{FF2B5EF4-FFF2-40B4-BE49-F238E27FC236}">
                <a16:creationId xmlns:a16="http://schemas.microsoft.com/office/drawing/2014/main" id="{C3FCBDA9-9274-402E-AC35-84D24091C7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r="27335"/>
          <a:stretch/>
        </p:blipFill>
        <p:spPr>
          <a:xfrm>
            <a:off x="9094982" y="4277387"/>
            <a:ext cx="2990371" cy="2593171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4851474" y="2862342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050145" y="3258335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94506" y="4578072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472277" y="4974065"/>
            <a:ext cx="104173" cy="395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97390" y="3677987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91882" y="4110473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03751" y="4110473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61853" y="4578072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73507" y="4573879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4717" y="4974065"/>
            <a:ext cx="82809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93687" y="5370058"/>
            <a:ext cx="133469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19804" y="5409973"/>
            <a:ext cx="133469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83001" y="573886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594576" y="573886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793687" y="1152532"/>
            <a:ext cx="11575" cy="980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209400" y="2132958"/>
            <a:ext cx="15973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1016" y="241028"/>
            <a:ext cx="5279594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">
        <p14:honeycomb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7A445C1-2A80-425C-98A0-5CB54B74D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 flipH="1">
            <a:off x="10266904" y="6118926"/>
            <a:ext cx="715168" cy="7190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501C5D0-AB93-43E1-9A60-9833A0CCAB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1110076" y="5908668"/>
            <a:ext cx="944155" cy="9493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3149776-FA27-47F3-8037-C60EBD93D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5" r="82679"/>
          <a:stretch/>
        </p:blipFill>
        <p:spPr>
          <a:xfrm>
            <a:off x="-15291" y="5693839"/>
            <a:ext cx="1157812" cy="1164161"/>
          </a:xfrm>
          <a:prstGeom prst="rect">
            <a:avLst/>
          </a:prstGeom>
        </p:spPr>
      </p:pic>
      <p:pic>
        <p:nvPicPr>
          <p:cNvPr id="3" name="图片 2" descr="图片包含 植物, 树叶&#10;&#10;已生成极高可信度的说明">
            <a:extLst>
              <a:ext uri="{FF2B5EF4-FFF2-40B4-BE49-F238E27FC236}">
                <a16:creationId xmlns:a16="http://schemas.microsoft.com/office/drawing/2014/main" id="{54DF42FE-8022-4AA9-AFA5-92C890D705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4" t="14911"/>
          <a:stretch/>
        </p:blipFill>
        <p:spPr>
          <a:xfrm>
            <a:off x="10982072" y="5636871"/>
            <a:ext cx="1190054" cy="11873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1954367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 đồng đang buổi ban trưa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 hôi thánh thót như mưa ruộng cày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bưng bát cơm đầy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 thơm một hạt đắng cay muôn phần!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3817191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 trời mưa nắng phải thì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thì bừa cạn, nơi thì cày sâu.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lênh chẳng quản lâu đâu,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 nước bạc, ngày sau cơm vàng.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ơi đừng bỏ ruộng hoang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nhiêu tấc đất, tấc vàng bấy nhiêu.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52732" y="3718269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đi cấy lấy công,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nay đi cấy còn trông nhiều bề.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trời, trông đất, trông mây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mưa, trông nắng, trông ngày, trông đêm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 cho chân cứng đá mềm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yên, biển lặng mới yên tấm lòng.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31">
            <a:extLst>
              <a:ext uri="{FF2B5EF4-FFF2-40B4-BE49-F238E27FC236}">
                <a16:creationId xmlns:a16="http://schemas.microsoft.com/office/drawing/2014/main" id="{9E0AB62C-D0D4-46FF-8B53-73157009CA69}"/>
              </a:ext>
            </a:extLst>
          </p:cNvPr>
          <p:cNvSpPr txBox="1"/>
          <p:nvPr/>
        </p:nvSpPr>
        <p:spPr>
          <a:xfrm>
            <a:off x="280282" y="278703"/>
            <a:ext cx="8691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Silk Script" panose="02040603050506020204" pitchFamily="18" charset="0"/>
                <a:cs typeface="+mn-cs"/>
              </a:rPr>
              <a:t>Học</a:t>
            </a:r>
            <a:r>
              <a:rPr kumimoji="0" lang="en-US" altLang="zh-CN" sz="4800" b="0" i="0" u="none" strike="noStrike" kern="1200" cap="none" spc="0" normalizeH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UTM Silk Script" panose="02040603050506020204" pitchFamily="18" charset="0"/>
                <a:cs typeface="+mn-cs"/>
              </a:rPr>
              <a:t> thuộc lòng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uLnTx/>
              <a:uFillTx/>
              <a:latin typeface="UTM Silk Script" panose="02040603050506020204" pitchFamily="18" charset="0"/>
              <a:cs typeface="+mn-cs"/>
            </a:endParaRPr>
          </a:p>
        </p:txBody>
      </p:sp>
      <p:pic>
        <p:nvPicPr>
          <p:cNvPr id="25" name="图片 37">
            <a:extLst>
              <a:ext uri="{FF2B5EF4-FFF2-40B4-BE49-F238E27FC236}">
                <a16:creationId xmlns:a16="http://schemas.microsoft.com/office/drawing/2014/main" id="{C3FCBDA9-9274-402E-AC35-84D24091C7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r="27335"/>
          <a:stretch/>
        </p:blipFill>
        <p:spPr>
          <a:xfrm>
            <a:off x="8922540" y="859726"/>
            <a:ext cx="2990371" cy="259317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171691" y="3561885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171691" y="6299397"/>
            <a:ext cx="6096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vi-VN" sz="250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0545" y="984023"/>
            <a:ext cx="5204022" cy="10760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8316" y="2403468"/>
            <a:ext cx="5341870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8315" y="3168079"/>
            <a:ext cx="5341871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398315" y="4283509"/>
            <a:ext cx="5341871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77064" y="5465987"/>
            <a:ext cx="5341871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144278" y="4917782"/>
            <a:ext cx="5956176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111291" y="4159258"/>
            <a:ext cx="5956176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154110" y="5291466"/>
            <a:ext cx="5956176" cy="361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5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1000">
        <p14:honeycomb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FF438C-941C-4ECA-8654-12517E711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9A3BCA0-3286-43EB-AF6C-4A8C4F5C3F67}"/>
              </a:ext>
            </a:extLst>
          </p:cNvPr>
          <p:cNvGrpSpPr/>
          <p:nvPr/>
        </p:nvGrpSpPr>
        <p:grpSpPr>
          <a:xfrm>
            <a:off x="973395" y="344129"/>
            <a:ext cx="4660490" cy="3539613"/>
            <a:chOff x="5355588" y="635000"/>
            <a:chExt cx="1304292" cy="1735665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F591307C-DC1C-4C64-B403-DE73D7D6BCDB}"/>
                </a:ext>
              </a:extLst>
            </p:cNvPr>
            <p:cNvSpPr/>
            <p:nvPr/>
          </p:nvSpPr>
          <p:spPr>
            <a:xfrm>
              <a:off x="5355588" y="762845"/>
              <a:ext cx="1127760" cy="1607820"/>
            </a:xfrm>
            <a:custGeom>
              <a:avLst/>
              <a:gdLst>
                <a:gd name="connsiteX0" fmla="*/ 18706 w 1127760"/>
                <a:gd name="connsiteY0" fmla="*/ 16724 h 1607820"/>
                <a:gd name="connsiteX1" fmla="*/ 18706 w 1127760"/>
                <a:gd name="connsiteY1" fmla="*/ 1590677 h 1607820"/>
                <a:gd name="connsiteX2" fmla="*/ 1109053 w 1127760"/>
                <a:gd name="connsiteY2" fmla="*/ 1590677 h 1607820"/>
                <a:gd name="connsiteX3" fmla="*/ 1109053 w 1127760"/>
                <a:gd name="connsiteY3" fmla="*/ 16724 h 1607820"/>
                <a:gd name="connsiteX4" fmla="*/ 0 w 1127760"/>
                <a:gd name="connsiteY4" fmla="*/ 0 h 1607820"/>
                <a:gd name="connsiteX5" fmla="*/ 1127760 w 1127760"/>
                <a:gd name="connsiteY5" fmla="*/ 0 h 1607820"/>
                <a:gd name="connsiteX6" fmla="*/ 1127760 w 1127760"/>
                <a:gd name="connsiteY6" fmla="*/ 1607820 h 1607820"/>
                <a:gd name="connsiteX7" fmla="*/ 0 w 1127760"/>
                <a:gd name="connsiteY7" fmla="*/ 1607820 h 160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760" h="1607820">
                  <a:moveTo>
                    <a:pt x="18706" y="16724"/>
                  </a:moveTo>
                  <a:lnTo>
                    <a:pt x="18706" y="1590677"/>
                  </a:lnTo>
                  <a:lnTo>
                    <a:pt x="1109053" y="1590677"/>
                  </a:lnTo>
                  <a:lnTo>
                    <a:pt x="1109053" y="16724"/>
                  </a:lnTo>
                  <a:close/>
                  <a:moveTo>
                    <a:pt x="0" y="0"/>
                  </a:moveTo>
                  <a:lnTo>
                    <a:pt x="1127760" y="0"/>
                  </a:lnTo>
                  <a:lnTo>
                    <a:pt x="1127760" y="1607820"/>
                  </a:lnTo>
                  <a:lnTo>
                    <a:pt x="0" y="1607820"/>
                  </a:lnTo>
                  <a:close/>
                </a:path>
              </a:pathLst>
            </a:custGeom>
            <a:solidFill>
              <a:srgbClr val="F9AF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7B9EFDB0-9536-4F9B-AD78-BF0545333CD5}"/>
                </a:ext>
              </a:extLst>
            </p:cNvPr>
            <p:cNvSpPr/>
            <p:nvPr/>
          </p:nvSpPr>
          <p:spPr>
            <a:xfrm>
              <a:off x="5532120" y="635000"/>
              <a:ext cx="1127760" cy="1607820"/>
            </a:xfrm>
            <a:custGeom>
              <a:avLst/>
              <a:gdLst>
                <a:gd name="connsiteX0" fmla="*/ 70819 w 1127760"/>
                <a:gd name="connsiteY0" fmla="*/ 69373 h 1607820"/>
                <a:gd name="connsiteX1" fmla="*/ 70819 w 1127760"/>
                <a:gd name="connsiteY1" fmla="*/ 1538447 h 1607820"/>
                <a:gd name="connsiteX2" fmla="*/ 1056941 w 1127760"/>
                <a:gd name="connsiteY2" fmla="*/ 1538447 h 1607820"/>
                <a:gd name="connsiteX3" fmla="*/ 1056941 w 1127760"/>
                <a:gd name="connsiteY3" fmla="*/ 69373 h 1607820"/>
                <a:gd name="connsiteX4" fmla="*/ 0 w 1127760"/>
                <a:gd name="connsiteY4" fmla="*/ 0 h 1607820"/>
                <a:gd name="connsiteX5" fmla="*/ 1127760 w 1127760"/>
                <a:gd name="connsiteY5" fmla="*/ 0 h 1607820"/>
                <a:gd name="connsiteX6" fmla="*/ 1127760 w 1127760"/>
                <a:gd name="connsiteY6" fmla="*/ 1607820 h 1607820"/>
                <a:gd name="connsiteX7" fmla="*/ 0 w 1127760"/>
                <a:gd name="connsiteY7" fmla="*/ 1607820 h 160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7760" h="1607820">
                  <a:moveTo>
                    <a:pt x="70819" y="69373"/>
                  </a:moveTo>
                  <a:lnTo>
                    <a:pt x="70819" y="1538447"/>
                  </a:lnTo>
                  <a:lnTo>
                    <a:pt x="1056941" y="1538447"/>
                  </a:lnTo>
                  <a:lnTo>
                    <a:pt x="1056941" y="69373"/>
                  </a:lnTo>
                  <a:close/>
                  <a:moveTo>
                    <a:pt x="0" y="0"/>
                  </a:moveTo>
                  <a:lnTo>
                    <a:pt x="1127760" y="0"/>
                  </a:lnTo>
                  <a:lnTo>
                    <a:pt x="1127760" y="1607820"/>
                  </a:lnTo>
                  <a:lnTo>
                    <a:pt x="0" y="160782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/>
                <a:ea typeface="思源黑体 CN Regular"/>
                <a:cs typeface="+mn-cs"/>
              </a:endParaRPr>
            </a:p>
          </p:txBody>
        </p:sp>
      </p:grpSp>
      <p:sp>
        <p:nvSpPr>
          <p:cNvPr id="12" name="文本框 4">
            <a:extLst>
              <a:ext uri="{FF2B5EF4-FFF2-40B4-BE49-F238E27FC236}">
                <a16:creationId xmlns:a16="http://schemas.microsoft.com/office/drawing/2014/main" id="{B0B5F645-DB7C-4D5A-90BA-86031DEB0458}"/>
              </a:ext>
            </a:extLst>
          </p:cNvPr>
          <p:cNvSpPr txBox="1"/>
          <p:nvPr/>
        </p:nvSpPr>
        <p:spPr>
          <a:xfrm>
            <a:off x="-214426" y="1402580"/>
            <a:ext cx="7148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SVN-Bellico" panose="02000000000000000000" pitchFamily="50" charset="0"/>
                <a:ea typeface="思源黑体 Light" panose="020B0300000000000000" pitchFamily="34" charset="-122"/>
              </a:rPr>
              <a:t>Nội dung:</a:t>
            </a:r>
            <a:endParaRPr lang="zh-CN" altLang="en-US" sz="72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SVN-Bellico" panose="02000000000000000000" pitchFamily="50" charset="0"/>
              <a:ea typeface="思源黑体 Light" panose="020B03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1304" y="2430025"/>
            <a:ext cx="50832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động vất vả trên ruộng đồng của người nông dân mang lại cuộc sống ấm no, hạnh phúc cho mọi người.</a:t>
            </a:r>
            <a:endParaRPr lang="en-GB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2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DC8F50"/>
      </a:accent1>
      <a:accent2>
        <a:srgbClr val="B77F19"/>
      </a:accent2>
      <a:accent3>
        <a:srgbClr val="BE661E"/>
      </a:accent3>
      <a:accent4>
        <a:srgbClr val="C17817"/>
      </a:accent4>
      <a:accent5>
        <a:srgbClr val="C9761C"/>
      </a:accent5>
      <a:accent6>
        <a:srgbClr val="C56E2C"/>
      </a:accent6>
      <a:hlink>
        <a:srgbClr val="DC8F5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DC8F50"/>
    </a:accent1>
    <a:accent2>
      <a:srgbClr val="B77F19"/>
    </a:accent2>
    <a:accent3>
      <a:srgbClr val="BE661E"/>
    </a:accent3>
    <a:accent4>
      <a:srgbClr val="C17817"/>
    </a:accent4>
    <a:accent5>
      <a:srgbClr val="C9761C"/>
    </a:accent5>
    <a:accent6>
      <a:srgbClr val="C56E2C"/>
    </a:accent6>
    <a:hlink>
      <a:srgbClr val="DC8F5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611</Words>
  <Application>Microsoft Macintosh PowerPoint</Application>
  <PresentationFormat>Widescreen</PresentationFormat>
  <Paragraphs>64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等线</vt:lpstr>
      <vt:lpstr>等线 Light</vt:lpstr>
      <vt:lpstr>Arial</vt:lpstr>
      <vt:lpstr>Calibri</vt:lpstr>
      <vt:lpstr>Coiny</vt:lpstr>
      <vt:lpstr>SVN-Bellico</vt:lpstr>
      <vt:lpstr>Times New Roman</vt:lpstr>
      <vt:lpstr>UTM Silk Script</vt:lpstr>
      <vt:lpstr>思源黑体 CN Regular</vt:lpstr>
      <vt:lpstr>思源黑体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2</dc:title>
  <dc:creator>Wssc0816</dc:creator>
  <cp:lastModifiedBy>Microsoft Office User</cp:lastModifiedBy>
  <cp:revision>49</cp:revision>
  <dcterms:created xsi:type="dcterms:W3CDTF">2019-05-14T10:13:49Z</dcterms:created>
  <dcterms:modified xsi:type="dcterms:W3CDTF">2021-12-26T16:06:06Z</dcterms:modified>
</cp:coreProperties>
</file>