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75" r:id="rId4"/>
    <p:sldId id="261" r:id="rId5"/>
    <p:sldId id="273" r:id="rId6"/>
    <p:sldId id="258" r:id="rId7"/>
    <p:sldId id="278" r:id="rId8"/>
    <p:sldId id="284"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Montserrat Medium" pitchFamily="2" charset="77"/>
      <p:regular r:id="rId18"/>
      <p:italic r:id="rId19"/>
    </p:embeddedFont>
    <p:embeddedFont>
      <p:font typeface="VNI-Bodon-Poster" pitchFamily="2"/>
      <p:bold r:id="rId2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375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760"/>
    <a:srgbClr val="BC8C5D"/>
    <a:srgbClr val="FFF8DC"/>
    <a:srgbClr val="FFD9C8"/>
    <a:srgbClr val="E0A6FF"/>
    <a:srgbClr val="ECE1DE"/>
    <a:srgbClr val="E11DAE"/>
    <a:srgbClr val="40A172"/>
    <a:srgbClr val="D5DD3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3842" autoAdjust="0"/>
  </p:normalViewPr>
  <p:slideViewPr>
    <p:cSldViewPr snapToGrid="0">
      <p:cViewPr varScale="1">
        <p:scale>
          <a:sx n="62" d="100"/>
          <a:sy n="62" d="100"/>
        </p:scale>
        <p:origin x="2536" y="192"/>
      </p:cViewPr>
      <p:guideLst>
        <p:guide orient="horz" pos="2172"/>
        <p:guide pos="3751"/>
      </p:guideLst>
    </p:cSldViewPr>
  </p:slideViewPr>
  <p:notesTextViewPr>
    <p:cViewPr>
      <p:scale>
        <a:sx n="75" d="100"/>
        <a:sy n="75" d="100"/>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2021/12/11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8ED32-F363-4285-9487-19C7E5A547A0}" type="datetimeFigureOut">
              <a:rPr lang="zh-CN" altLang="en-US" smtClean="0"/>
              <a:t>2021/12/11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5053B-1A53-4C04-9A41-E12696053797}" type="slidenum">
              <a:rPr lang="zh-CN" altLang="en-US" smtClean="0"/>
              <a:t>‹#›</a:t>
            </a:fld>
            <a:endParaRPr lang="zh-CN" altLang="en-US"/>
          </a:p>
        </p:txBody>
      </p:sp>
    </p:spTree>
    <p:extLst>
      <p:ext uri="{BB962C8B-B14F-4D97-AF65-F5344CB8AC3E}">
        <p14:creationId xmlns:p14="http://schemas.microsoft.com/office/powerpoint/2010/main" val="384218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5053B-1A53-4C04-9A41-E12696053797}" type="slidenum">
              <a:rPr lang="zh-CN" altLang="en-US" smtClean="0"/>
              <a:t>1</a:t>
            </a:fld>
            <a:endParaRPr lang="zh-CN" altLang="en-US"/>
          </a:p>
        </p:txBody>
      </p:sp>
    </p:spTree>
    <p:extLst>
      <p:ext uri="{BB962C8B-B14F-4D97-AF65-F5344CB8AC3E}">
        <p14:creationId xmlns:p14="http://schemas.microsoft.com/office/powerpoint/2010/main" val="249776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5053B-1A53-4C04-9A41-E12696053797}" type="slidenum">
              <a:rPr lang="zh-CN" altLang="en-US" smtClean="0"/>
              <a:t>2</a:t>
            </a:fld>
            <a:endParaRPr lang="zh-CN" altLang="en-US"/>
          </a:p>
        </p:txBody>
      </p:sp>
    </p:spTree>
    <p:extLst>
      <p:ext uri="{BB962C8B-B14F-4D97-AF65-F5344CB8AC3E}">
        <p14:creationId xmlns:p14="http://schemas.microsoft.com/office/powerpoint/2010/main" val="374936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5053B-1A53-4C04-9A41-E12696053797}" type="slidenum">
              <a:rPr lang="zh-CN" altLang="en-US" smtClean="0"/>
              <a:t>3</a:t>
            </a:fld>
            <a:endParaRPr lang="zh-CN" altLang="en-US"/>
          </a:p>
        </p:txBody>
      </p:sp>
    </p:spTree>
    <p:extLst>
      <p:ext uri="{BB962C8B-B14F-4D97-AF65-F5344CB8AC3E}">
        <p14:creationId xmlns:p14="http://schemas.microsoft.com/office/powerpoint/2010/main" val="267307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5053B-1A53-4C04-9A41-E12696053797}" type="slidenum">
              <a:rPr lang="zh-CN" altLang="en-US" smtClean="0"/>
              <a:t>4</a:t>
            </a:fld>
            <a:endParaRPr lang="zh-CN" altLang="en-US"/>
          </a:p>
        </p:txBody>
      </p:sp>
    </p:spTree>
    <p:extLst>
      <p:ext uri="{BB962C8B-B14F-4D97-AF65-F5344CB8AC3E}">
        <p14:creationId xmlns:p14="http://schemas.microsoft.com/office/powerpoint/2010/main" val="156439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5053B-1A53-4C04-9A41-E12696053797}" type="slidenum">
              <a:rPr lang="zh-CN" altLang="en-US" smtClean="0"/>
              <a:t>5</a:t>
            </a:fld>
            <a:endParaRPr lang="zh-CN" altLang="en-US"/>
          </a:p>
        </p:txBody>
      </p:sp>
    </p:spTree>
    <p:extLst>
      <p:ext uri="{BB962C8B-B14F-4D97-AF65-F5344CB8AC3E}">
        <p14:creationId xmlns:p14="http://schemas.microsoft.com/office/powerpoint/2010/main" val="255387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5053B-1A53-4C04-9A41-E12696053797}" type="slidenum">
              <a:rPr lang="zh-CN" altLang="en-US" smtClean="0"/>
              <a:t>6</a:t>
            </a:fld>
            <a:endParaRPr lang="zh-CN" altLang="en-US"/>
          </a:p>
        </p:txBody>
      </p:sp>
    </p:spTree>
    <p:extLst>
      <p:ext uri="{BB962C8B-B14F-4D97-AF65-F5344CB8AC3E}">
        <p14:creationId xmlns:p14="http://schemas.microsoft.com/office/powerpoint/2010/main" val="69717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5053B-1A53-4C04-9A41-E12696053797}" type="slidenum">
              <a:rPr lang="zh-CN" altLang="en-US" smtClean="0"/>
              <a:t>7</a:t>
            </a:fld>
            <a:endParaRPr lang="zh-CN" altLang="en-US"/>
          </a:p>
        </p:txBody>
      </p:sp>
    </p:spTree>
    <p:extLst>
      <p:ext uri="{BB962C8B-B14F-4D97-AF65-F5344CB8AC3E}">
        <p14:creationId xmlns:p14="http://schemas.microsoft.com/office/powerpoint/2010/main" val="4179429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FF8DC"/>
        </a:solidFill>
        <a:effectLst/>
      </p:bgPr>
    </p:bg>
    <p:spTree>
      <p:nvGrpSpPr>
        <p:cNvPr id="1" name=""/>
        <p:cNvGrpSpPr/>
        <p:nvPr/>
      </p:nvGrpSpPr>
      <p:grpSpPr>
        <a:xfrm>
          <a:off x="0" y="0"/>
          <a:ext cx="0" cy="0"/>
          <a:chOff x="0" y="0"/>
          <a:chExt cx="0" cy="0"/>
        </a:xfrm>
      </p:grpSpPr>
      <p:pic>
        <p:nvPicPr>
          <p:cNvPr id="7" name="图片 6" descr="025"/>
          <p:cNvPicPr>
            <a:picLocks noChangeAspect="1"/>
          </p:cNvPicPr>
          <p:nvPr userDrawn="1"/>
        </p:nvPicPr>
        <p:blipFill rotWithShape="1">
          <a:blip r:embed="rId2"/>
          <a:srcRect l="13131" t="15242" r="18441"/>
          <a:stretch>
            <a:fillRect/>
          </a:stretch>
        </p:blipFill>
        <p:spPr>
          <a:xfrm>
            <a:off x="-10161" y="-11723"/>
            <a:ext cx="12215945" cy="6166344"/>
          </a:xfrm>
          <a:prstGeom prst="rect">
            <a:avLst/>
          </a:prstGeom>
          <a:solidFill>
            <a:srgbClr val="FFF8DC"/>
          </a:solidFill>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07AD11-9EA7-438C-8CB6-382B3AFCE8F1}"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B57AFB-7C8D-4092-87B1-C0BBB9BFB6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07AD11-9EA7-438C-8CB6-382B3AFCE8F1}"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B57AFB-7C8D-4092-87B1-C0BBB9BFB6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FF8D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F07AD11-9EA7-438C-8CB6-382B3AFCE8F1}"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B57AFB-7C8D-4092-87B1-C0BBB9BFB6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F07AD11-9EA7-438C-8CB6-382B3AFCE8F1}" type="datetimeFigureOut">
              <a:rPr lang="zh-CN" altLang="en-US" smtClean="0"/>
              <a:t>2021/12/11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B57AFB-7C8D-4092-87B1-C0BBB9BFB6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F07AD11-9EA7-438C-8CB6-382B3AFCE8F1}" type="datetimeFigureOut">
              <a:rPr lang="zh-CN" altLang="en-US" smtClean="0"/>
              <a:t>2021/12/11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DB57AFB-7C8D-4092-87B1-C0BBB9BFB6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F07AD11-9EA7-438C-8CB6-382B3AFCE8F1}" type="datetimeFigureOut">
              <a:rPr lang="zh-CN" altLang="en-US" smtClean="0"/>
              <a:t>2021/12/11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B57AFB-7C8D-4092-87B1-C0BBB9BFB6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07AD11-9EA7-438C-8CB6-382B3AFCE8F1}" type="datetimeFigureOut">
              <a:rPr lang="zh-CN" altLang="en-US" smtClean="0"/>
              <a:t>2021/12/11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DB57AFB-7C8D-4092-87B1-C0BBB9BFB6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07AD11-9EA7-438C-8CB6-382B3AFCE8F1}" type="datetimeFigureOut">
              <a:rPr lang="zh-CN" altLang="en-US" smtClean="0"/>
              <a:t>2021/12/11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B57AFB-7C8D-4092-87B1-C0BBB9BFB6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07AD11-9EA7-438C-8CB6-382B3AFCE8F1}" type="datetimeFigureOut">
              <a:rPr lang="zh-CN" altLang="en-US" smtClean="0"/>
              <a:t>2021/12/11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B57AFB-7C8D-4092-87B1-C0BBB9BFB6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7AD11-9EA7-438C-8CB6-382B3AFCE8F1}" type="datetimeFigureOut">
              <a:rPr lang="zh-CN" altLang="en-US" smtClean="0"/>
              <a:t>2021/12/11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57AFB-7C8D-4092-87B1-C0BBB9BFB6C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8.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65315" r="14930"/>
          <a:stretch>
            <a:fillRect/>
          </a:stretch>
        </p:blipFill>
        <p:spPr>
          <a:xfrm>
            <a:off x="0" y="4554907"/>
            <a:ext cx="5648770" cy="2303093"/>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8108" b="58849"/>
          <a:stretch>
            <a:fillRect/>
          </a:stretch>
        </p:blipFill>
        <p:spPr>
          <a:xfrm>
            <a:off x="8512100" y="215066"/>
            <a:ext cx="1290415" cy="1665015"/>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62172" r="6123"/>
          <a:stretch>
            <a:fillRect/>
          </a:stretch>
        </p:blipFill>
        <p:spPr>
          <a:xfrm>
            <a:off x="0" y="4640366"/>
            <a:ext cx="5503492" cy="2217634"/>
          </a:xfrm>
          <a:prstGeom prst="rect">
            <a:avLst/>
          </a:prstGeom>
        </p:spPr>
      </p:pic>
      <p:pic>
        <p:nvPicPr>
          <p:cNvPr id="9" name="图片 8"/>
          <p:cNvPicPr>
            <a:picLocks noChangeAspect="1"/>
          </p:cNvPicPr>
          <p:nvPr/>
        </p:nvPicPr>
        <p:blipFill>
          <a:blip r:embed="rId6"/>
          <a:stretch>
            <a:fillRect/>
          </a:stretch>
        </p:blipFill>
        <p:spPr>
          <a:xfrm>
            <a:off x="3176128" y="468748"/>
            <a:ext cx="1170000" cy="472500"/>
          </a:xfrm>
          <a:prstGeom prst="rect">
            <a:avLst/>
          </a:prstGeom>
        </p:spPr>
      </p:pic>
      <p:pic>
        <p:nvPicPr>
          <p:cNvPr id="10" name="图片 9"/>
          <p:cNvPicPr>
            <a:picLocks noChangeAspect="1"/>
          </p:cNvPicPr>
          <p:nvPr/>
        </p:nvPicPr>
        <p:blipFill>
          <a:blip r:embed="rId7"/>
          <a:stretch>
            <a:fillRect/>
          </a:stretch>
        </p:blipFill>
        <p:spPr>
          <a:xfrm>
            <a:off x="11301026" y="4547602"/>
            <a:ext cx="337500" cy="405000"/>
          </a:xfrm>
          <a:prstGeom prst="rect">
            <a:avLst/>
          </a:prstGeom>
        </p:spPr>
      </p:pic>
      <p:pic>
        <p:nvPicPr>
          <p:cNvPr id="11" name="图片 10"/>
          <p:cNvPicPr>
            <a:picLocks noChangeAspect="1"/>
          </p:cNvPicPr>
          <p:nvPr/>
        </p:nvPicPr>
        <p:blipFill>
          <a:blip r:embed="rId8"/>
          <a:stretch>
            <a:fillRect/>
          </a:stretch>
        </p:blipFill>
        <p:spPr>
          <a:xfrm>
            <a:off x="9802515" y="4347249"/>
            <a:ext cx="2170394" cy="2457798"/>
          </a:xfrm>
          <a:prstGeom prst="rect">
            <a:avLst/>
          </a:prstGeom>
        </p:spPr>
      </p:pic>
      <p:sp>
        <p:nvSpPr>
          <p:cNvPr id="5257" name="文本框 5256"/>
          <p:cNvSpPr txBox="1"/>
          <p:nvPr/>
        </p:nvSpPr>
        <p:spPr>
          <a:xfrm rot="587575">
            <a:off x="9870079" y="5160981"/>
            <a:ext cx="945846" cy="337185"/>
          </a:xfrm>
          <a:prstGeom prst="rect">
            <a:avLst/>
          </a:prstGeom>
          <a:noFill/>
        </p:spPr>
        <p:txBody>
          <a:bodyPr wrap="square" rtlCol="0">
            <a:spAutoFit/>
          </a:bodyPr>
          <a:lstStyle/>
          <a:p>
            <a:r>
              <a:rPr lang="en-US" altLang="zh-CN" sz="1600" dirty="0">
                <a:solidFill>
                  <a:schemeClr val="bg1"/>
                </a:solidFill>
                <a:latin typeface="Montserrat Medium" panose="00000600000000000000" charset="0"/>
                <a:ea typeface="方正喵呜体" panose="02010600010101010101" pitchFamily="2" charset="-122"/>
                <a:cs typeface="Montserrat Medium" panose="00000600000000000000" charset="0"/>
              </a:rPr>
              <a:t>HAPPY</a:t>
            </a:r>
          </a:p>
        </p:txBody>
      </p:sp>
      <p:sp>
        <p:nvSpPr>
          <p:cNvPr id="14" name="文本框 13">
            <a:extLst>
              <a:ext uri="{FF2B5EF4-FFF2-40B4-BE49-F238E27FC236}">
                <a16:creationId xmlns:a16="http://schemas.microsoft.com/office/drawing/2014/main" id="{2C415CAF-DEF8-46F2-870E-B6196B47B5C1}"/>
              </a:ext>
            </a:extLst>
          </p:cNvPr>
          <p:cNvSpPr txBox="1"/>
          <p:nvPr/>
        </p:nvSpPr>
        <p:spPr>
          <a:xfrm>
            <a:off x="4043235" y="1484608"/>
            <a:ext cx="4105530" cy="576672"/>
          </a:xfrm>
          <a:prstGeom prst="rect">
            <a:avLst/>
          </a:prstGeom>
          <a:noFill/>
        </p:spPr>
        <p:txBody>
          <a:bodyPr wrap="square" rtlCol="0">
            <a:prstTxWarp prst="textPlain">
              <a:avLst/>
            </a:prstTxWarp>
            <a:spAutoFit/>
          </a:bodyPr>
          <a:lstStyle/>
          <a:p>
            <a:pPr algn="ctr"/>
            <a:r>
              <a:rPr lang="en-US" altLang="zh-CN" sz="2000">
                <a:solidFill>
                  <a:srgbClr val="92D050"/>
                </a:solidFill>
                <a:latin typeface="VNI-Bodon-Poster" pitchFamily="2" charset="0"/>
                <a:ea typeface="inpin heiti" charset="-122"/>
              </a:rPr>
              <a:t>CHÍNH TAÛ</a:t>
            </a:r>
            <a:endParaRPr lang="zh-CN" altLang="en-US" sz="2000" dirty="0">
              <a:solidFill>
                <a:srgbClr val="92D050"/>
              </a:solidFill>
              <a:latin typeface="VNI-Bodon-Poster" pitchFamily="2" charset="0"/>
              <a:ea typeface="inpin heiti" charset="-122"/>
            </a:endParaRPr>
          </a:p>
        </p:txBody>
      </p:sp>
      <p:sp>
        <p:nvSpPr>
          <p:cNvPr id="15" name="文本框 8">
            <a:extLst>
              <a:ext uri="{FF2B5EF4-FFF2-40B4-BE49-F238E27FC236}">
                <a16:creationId xmlns:a16="http://schemas.microsoft.com/office/drawing/2014/main" id="{1689DC2B-1905-4013-A5CA-CD840259B284}"/>
              </a:ext>
            </a:extLst>
          </p:cNvPr>
          <p:cNvSpPr txBox="1"/>
          <p:nvPr/>
        </p:nvSpPr>
        <p:spPr>
          <a:xfrm>
            <a:off x="473184" y="2574717"/>
            <a:ext cx="11429999" cy="1825470"/>
          </a:xfrm>
          <a:prstGeom prst="rect">
            <a:avLst/>
          </a:prstGeom>
          <a:noFill/>
        </p:spPr>
        <p:txBody>
          <a:bodyPr wrap="square" rtlCol="0">
            <a:prstTxWarp prst="textPlain">
              <a:avLst/>
            </a:prstTxWarp>
            <a:spAutoFit/>
          </a:bodyPr>
          <a:lstStyle/>
          <a:p>
            <a:pPr algn="ctr"/>
            <a:r>
              <a:rPr lang="en-US" altLang="zh-CN" b="1">
                <a:solidFill>
                  <a:schemeClr val="accent6">
                    <a:lumMod val="50000"/>
                  </a:schemeClr>
                </a:solidFill>
                <a:effectLst>
                  <a:outerShdw blurRad="38100" dist="38100" dir="2700000" algn="tl">
                    <a:srgbClr val="000000">
                      <a:alpha val="43137"/>
                    </a:srgbClr>
                  </a:outerShdw>
                </a:effectLst>
              </a:rPr>
              <a:t>Nghe – vi</a:t>
            </a:r>
            <a:r>
              <a:rPr lang="vi-VN" altLang="zh-CN" b="1">
                <a:solidFill>
                  <a:schemeClr val="accent6">
                    <a:lumMod val="50000"/>
                  </a:schemeClr>
                </a:solidFill>
                <a:effectLst>
                  <a:outerShdw blurRad="38100" dist="38100" dir="2700000" algn="tl">
                    <a:srgbClr val="000000">
                      <a:alpha val="43137"/>
                    </a:srgbClr>
                  </a:outerShdw>
                </a:effectLst>
              </a:rPr>
              <a:t>ết</a:t>
            </a:r>
            <a:r>
              <a:rPr lang="en-US" altLang="zh-CN" b="1">
                <a:solidFill>
                  <a:schemeClr val="accent6">
                    <a:lumMod val="50000"/>
                  </a:schemeClr>
                </a:solidFill>
                <a:effectLst>
                  <a:outerShdw blurRad="38100" dist="38100" dir="2700000" algn="tl">
                    <a:srgbClr val="000000">
                      <a:alpha val="43137"/>
                    </a:srgbClr>
                  </a:outerShdw>
                </a:effectLst>
              </a:rPr>
              <a:t>: </a:t>
            </a:r>
            <a:r>
              <a:rPr lang="vi-VN" altLang="zh-CN" b="1">
                <a:solidFill>
                  <a:schemeClr val="accent6">
                    <a:lumMod val="50000"/>
                  </a:schemeClr>
                </a:solidFill>
                <a:effectLst>
                  <a:outerShdw blurRad="38100" dist="38100" dir="2700000" algn="tl">
                    <a:srgbClr val="000000">
                      <a:alpha val="43137"/>
                    </a:srgbClr>
                  </a:outerShdw>
                </a:effectLst>
              </a:rPr>
              <a:t>Chuỗi ngọc lam</a:t>
            </a:r>
            <a:endParaRPr lang="en-US" altLang="zh-CN" b="1">
              <a:solidFill>
                <a:schemeClr val="accent6">
                  <a:lumMod val="50000"/>
                </a:schemeClr>
              </a:solidFill>
              <a:effectLst>
                <a:outerShdw blurRad="38100" dist="38100" dir="2700000" algn="tl">
                  <a:srgbClr val="000000">
                    <a:alpha val="43137"/>
                  </a:srgbClr>
                </a:outerShdw>
              </a:effectLst>
            </a:endParaRPr>
          </a:p>
          <a:p>
            <a:pPr algn="ctr"/>
            <a:r>
              <a:rPr lang="vi-VN" altLang="zh-CN" b="1">
                <a:solidFill>
                  <a:schemeClr val="accent6">
                    <a:lumMod val="50000"/>
                  </a:schemeClr>
                </a:solidFill>
                <a:effectLst>
                  <a:outerShdw blurRad="38100" dist="38100" dir="2700000" algn="tl">
                    <a:srgbClr val="000000">
                      <a:alpha val="43137"/>
                    </a:srgbClr>
                  </a:outerShdw>
                </a:effectLst>
              </a:rPr>
              <a:t>Phân biệt âm đầu tr/ch, vần ao/au</a:t>
            </a:r>
            <a:endParaRPr lang="zh-CN" altLang="en-US" sz="4400" b="1" dirty="0">
              <a:ln w="28575">
                <a:solidFill>
                  <a:srgbClr val="C00000"/>
                </a:solidFill>
              </a:ln>
              <a:solidFill>
                <a:schemeClr val="accent6">
                  <a:lumMod val="50000"/>
                </a:schemeClr>
              </a:solidFill>
              <a:effectLst>
                <a:outerShdw blurRad="38100" dist="38100" dir="2700000" algn="tl">
                  <a:srgbClr val="000000">
                    <a:alpha val="43137"/>
                  </a:srgbClr>
                </a:outerShdw>
              </a:effectLst>
              <a:ea typeface="inpin heiti" charset="-122"/>
            </a:endParaRPr>
          </a:p>
        </p:txBody>
      </p:sp>
      <p:sp>
        <p:nvSpPr>
          <p:cNvPr id="3" name="Oval 2">
            <a:extLst>
              <a:ext uri="{FF2B5EF4-FFF2-40B4-BE49-F238E27FC236}">
                <a16:creationId xmlns:a16="http://schemas.microsoft.com/office/drawing/2014/main" id="{A6301FCD-8F1A-4858-835F-2236E24C65E4}"/>
              </a:ext>
            </a:extLst>
          </p:cNvPr>
          <p:cNvSpPr/>
          <p:nvPr/>
        </p:nvSpPr>
        <p:spPr>
          <a:xfrm>
            <a:off x="1854200" y="1484608"/>
            <a:ext cx="101600" cy="101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3FE9725-BB17-47C2-9D3C-23E1D039A71B}"/>
              </a:ext>
            </a:extLst>
          </p:cNvPr>
          <p:cNvSpPr/>
          <p:nvPr/>
        </p:nvSpPr>
        <p:spPr>
          <a:xfrm>
            <a:off x="2035867" y="1483316"/>
            <a:ext cx="101600" cy="101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65315" r="14930"/>
          <a:stretch>
            <a:fillRect/>
          </a:stretch>
        </p:blipFill>
        <p:spPr>
          <a:xfrm>
            <a:off x="0" y="4554907"/>
            <a:ext cx="5648770" cy="2303093"/>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62172" r="6123"/>
          <a:stretch>
            <a:fillRect/>
          </a:stretch>
        </p:blipFill>
        <p:spPr>
          <a:xfrm>
            <a:off x="0" y="4640366"/>
            <a:ext cx="5503492" cy="2217634"/>
          </a:xfrm>
          <a:prstGeom prst="rect">
            <a:avLst/>
          </a:prstGeom>
        </p:spPr>
      </p:pic>
      <p:pic>
        <p:nvPicPr>
          <p:cNvPr id="1167" name="图片 1166"/>
          <p:cNvPicPr>
            <a:picLocks noChangeAspect="1"/>
          </p:cNvPicPr>
          <p:nvPr/>
        </p:nvPicPr>
        <p:blipFill>
          <a:blip r:embed="rId5"/>
          <a:stretch>
            <a:fillRect/>
          </a:stretch>
        </p:blipFill>
        <p:spPr>
          <a:xfrm>
            <a:off x="219418" y="3064617"/>
            <a:ext cx="1737567" cy="2758388"/>
          </a:xfrm>
          <a:prstGeom prst="rect">
            <a:avLst/>
          </a:prstGeom>
        </p:spPr>
      </p:pic>
      <p:pic>
        <p:nvPicPr>
          <p:cNvPr id="7" name="图片 6"/>
          <p:cNvPicPr/>
          <p:nvPr/>
        </p:nvPicPr>
        <p:blipFill rotWithShape="1">
          <a:blip r:embed="rId6" cstate="print">
            <a:extLst>
              <a:ext uri="{28A0092B-C50C-407E-A947-70E740481C1C}">
                <a14:useLocalDpi xmlns:a14="http://schemas.microsoft.com/office/drawing/2010/main" val="0"/>
              </a:ext>
            </a:extLst>
          </a:blip>
          <a:srcRect l="68108" b="58849"/>
          <a:stretch>
            <a:fillRect/>
          </a:stretch>
        </p:blipFill>
        <p:spPr>
          <a:xfrm>
            <a:off x="2413313" y="1542005"/>
            <a:ext cx="616684" cy="795704"/>
          </a:xfrm>
          <a:prstGeom prst="rect">
            <a:avLst/>
          </a:prstGeom>
        </p:spPr>
      </p:pic>
      <p:pic>
        <p:nvPicPr>
          <p:cNvPr id="6" name="图片 5"/>
          <p:cNvPicPr>
            <a:picLocks noChangeAspect="1"/>
          </p:cNvPicPr>
          <p:nvPr/>
        </p:nvPicPr>
        <p:blipFill>
          <a:blip r:embed="rId7"/>
          <a:stretch>
            <a:fillRect/>
          </a:stretch>
        </p:blipFill>
        <p:spPr>
          <a:xfrm>
            <a:off x="2443404" y="3014395"/>
            <a:ext cx="766609" cy="544586"/>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68108" b="58849"/>
          <a:stretch>
            <a:fillRect/>
          </a:stretch>
        </p:blipFill>
        <p:spPr>
          <a:xfrm>
            <a:off x="2494048" y="4825290"/>
            <a:ext cx="616684" cy="795704"/>
          </a:xfrm>
          <a:prstGeom prst="rect">
            <a:avLst/>
          </a:prstGeom>
        </p:spPr>
      </p:pic>
      <p:sp>
        <p:nvSpPr>
          <p:cNvPr id="18" name="文本框 47">
            <a:extLst>
              <a:ext uri="{FF2B5EF4-FFF2-40B4-BE49-F238E27FC236}">
                <a16:creationId xmlns:a16="http://schemas.microsoft.com/office/drawing/2014/main" id="{74823F39-628D-47A5-92C9-899E5F9A8D45}"/>
              </a:ext>
            </a:extLst>
          </p:cNvPr>
          <p:cNvSpPr>
            <a:spLocks noChangeArrowheads="1"/>
          </p:cNvSpPr>
          <p:nvPr/>
        </p:nvSpPr>
        <p:spPr bwMode="auto">
          <a:xfrm>
            <a:off x="3191990" y="1645901"/>
            <a:ext cx="90000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vi-VN" altLang="zh-CN" sz="3600" b="1">
                <a:latin typeface="+mn-lt"/>
                <a:ea typeface="inpin heiti" charset="-122"/>
                <a:sym typeface="微软雅黑" panose="020B0503020204020204" pitchFamily="34" charset="-122"/>
              </a:rPr>
              <a:t>1</a:t>
            </a:r>
            <a:r>
              <a:rPr lang="en-US" altLang="zh-CN" sz="3600" b="1">
                <a:latin typeface="+mn-lt"/>
                <a:ea typeface="inpin heiti" charset="-122"/>
                <a:sym typeface="微软雅黑" panose="020B0503020204020204" pitchFamily="34" charset="-122"/>
              </a:rPr>
              <a:t>. </a:t>
            </a:r>
            <a:r>
              <a:rPr lang="en-US" sz="3600" b="1"/>
              <a:t>Nghe và viết đúng chính tả, trình bày đúng một đoạn trong bài Chuỗi ngọc lam</a:t>
            </a:r>
            <a:r>
              <a:rPr lang="vi-VN" altLang="zh-CN" sz="3600" b="1">
                <a:latin typeface="+mn-lt"/>
                <a:ea typeface="inpin heiti" charset="-122"/>
                <a:sym typeface="微软雅黑" panose="020B0503020204020204" pitchFamily="34" charset="-122"/>
              </a:rPr>
              <a:t>.</a:t>
            </a:r>
            <a:endParaRPr lang="zh-CN" altLang="en-US" sz="3600" b="1">
              <a:latin typeface="+mn-lt"/>
              <a:ea typeface="inpin heiti" charset="-122"/>
              <a:sym typeface="微软雅黑" panose="020B0503020204020204" pitchFamily="34" charset="-122"/>
            </a:endParaRPr>
          </a:p>
        </p:txBody>
      </p:sp>
      <p:sp>
        <p:nvSpPr>
          <p:cNvPr id="21" name="文本框 47">
            <a:extLst>
              <a:ext uri="{FF2B5EF4-FFF2-40B4-BE49-F238E27FC236}">
                <a16:creationId xmlns:a16="http://schemas.microsoft.com/office/drawing/2014/main" id="{1C307193-348C-4166-9D5B-D224C6F9FDB2}"/>
              </a:ext>
            </a:extLst>
          </p:cNvPr>
          <p:cNvSpPr>
            <a:spLocks noChangeArrowheads="1"/>
          </p:cNvSpPr>
          <p:nvPr/>
        </p:nvSpPr>
        <p:spPr bwMode="auto">
          <a:xfrm>
            <a:off x="3283884" y="2917290"/>
            <a:ext cx="842155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vi-VN" altLang="zh-CN" sz="3600" b="1">
                <a:latin typeface="+mn-lt"/>
                <a:ea typeface="inpin heiti" charset="-122"/>
                <a:sym typeface="微软雅黑" panose="020B0503020204020204" pitchFamily="34" charset="-122"/>
              </a:rPr>
              <a:t>2</a:t>
            </a:r>
            <a:r>
              <a:rPr lang="en-US" altLang="zh-CN" sz="3600" b="1">
                <a:latin typeface="+mn-lt"/>
                <a:ea typeface="inpin heiti" charset="-122"/>
                <a:sym typeface="微软雅黑" panose="020B0503020204020204" pitchFamily="34" charset="-122"/>
              </a:rPr>
              <a:t>. </a:t>
            </a:r>
            <a:r>
              <a:rPr lang="en-US" sz="3600" b="1"/>
              <a:t>Làm đúng các bài tập phân biệt những tiếng có âm đầu hoặc vần dễ lẫn: tr/ch hoặc ao/au</a:t>
            </a:r>
            <a:r>
              <a:rPr lang="vi-VN" altLang="zh-CN" sz="3600" b="1">
                <a:latin typeface="+mn-lt"/>
                <a:ea typeface="inpin heiti" charset="-122"/>
                <a:sym typeface="微软雅黑" panose="020B0503020204020204" pitchFamily="34" charset="-122"/>
              </a:rPr>
              <a:t>.</a:t>
            </a:r>
            <a:endParaRPr lang="zh-CN" altLang="en-US" sz="3600" b="1" i="1" dirty="0">
              <a:latin typeface="+mn-lt"/>
              <a:ea typeface="inpin heiti" charset="-122"/>
              <a:sym typeface="微软雅黑" panose="020B0503020204020204" pitchFamily="34" charset="-122"/>
            </a:endParaRPr>
          </a:p>
        </p:txBody>
      </p:sp>
      <p:sp>
        <p:nvSpPr>
          <p:cNvPr id="23" name="文本框 47">
            <a:extLst>
              <a:ext uri="{FF2B5EF4-FFF2-40B4-BE49-F238E27FC236}">
                <a16:creationId xmlns:a16="http://schemas.microsoft.com/office/drawing/2014/main" id="{AC16626A-1684-48F4-B916-41A89A69589C}"/>
              </a:ext>
            </a:extLst>
          </p:cNvPr>
          <p:cNvSpPr>
            <a:spLocks noChangeArrowheads="1"/>
          </p:cNvSpPr>
          <p:nvPr/>
        </p:nvSpPr>
        <p:spPr bwMode="auto">
          <a:xfrm>
            <a:off x="3283884" y="4876011"/>
            <a:ext cx="817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vi-VN" altLang="zh-CN" sz="3600" b="1">
                <a:latin typeface="+mn-lt"/>
                <a:ea typeface="inpin heiti" charset="-122"/>
                <a:sym typeface="微软雅黑" panose="020B0503020204020204" pitchFamily="34" charset="-122"/>
              </a:rPr>
              <a:t>3</a:t>
            </a:r>
            <a:r>
              <a:rPr lang="en-US" altLang="zh-CN" sz="3600" b="1">
                <a:latin typeface="+mn-lt"/>
                <a:ea typeface="inpin heiti" charset="-122"/>
                <a:sym typeface="微软雅黑" panose="020B0503020204020204" pitchFamily="34" charset="-122"/>
              </a:rPr>
              <a:t>. </a:t>
            </a:r>
            <a:r>
              <a:rPr lang="en-US" sz="3600" b="1"/>
              <a:t>Có ý thức viết chữ đẹp, giữ vở sạch sẽ.</a:t>
            </a:r>
            <a:endParaRPr lang="zh-CN" altLang="en-US" sz="3600" b="1" dirty="0">
              <a:latin typeface="+mn-lt"/>
              <a:ea typeface="inpin heiti" charset="-122"/>
              <a:sym typeface="微软雅黑" panose="020B0503020204020204" pitchFamily="34" charset="-122"/>
            </a:endParaRPr>
          </a:p>
        </p:txBody>
      </p:sp>
      <p:pic>
        <p:nvPicPr>
          <p:cNvPr id="8" name="Picture 7">
            <a:extLst>
              <a:ext uri="{FF2B5EF4-FFF2-40B4-BE49-F238E27FC236}">
                <a16:creationId xmlns:a16="http://schemas.microsoft.com/office/drawing/2014/main" id="{E24724DC-AE82-4DFA-BA0E-2FFC34C2BB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6985" y="76702"/>
            <a:ext cx="7602371" cy="1194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C"/>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38222" b="5185"/>
          <a:stretch>
            <a:fillRect/>
          </a:stretch>
        </p:blipFill>
        <p:spPr>
          <a:xfrm>
            <a:off x="0" y="-41771"/>
            <a:ext cx="12192000" cy="6899769"/>
          </a:xfrm>
          <a:prstGeom prst="rect">
            <a:avLst/>
          </a:prstGeom>
        </p:spPr>
      </p:pic>
      <p:pic>
        <p:nvPicPr>
          <p:cNvPr id="5" name="图片 8">
            <a:extLst>
              <a:ext uri="{FF2B5EF4-FFF2-40B4-BE49-F238E27FC236}">
                <a16:creationId xmlns:a16="http://schemas.microsoft.com/office/drawing/2014/main" id="{998C4837-1641-4F4B-956F-25D40DB32461}"/>
              </a:ext>
            </a:extLst>
          </p:cNvPr>
          <p:cNvPicPr>
            <a:picLocks noChangeAspect="1"/>
          </p:cNvPicPr>
          <p:nvPr/>
        </p:nvPicPr>
        <p:blipFill rotWithShape="1">
          <a:blip r:embed="rId4"/>
          <a:srcRect b="7181"/>
          <a:stretch/>
        </p:blipFill>
        <p:spPr>
          <a:xfrm>
            <a:off x="9676681" y="2115901"/>
            <a:ext cx="3074108" cy="3582166"/>
          </a:xfrm>
          <a:prstGeom prst="rect">
            <a:avLst/>
          </a:prstGeom>
        </p:spPr>
      </p:pic>
      <p:pic>
        <p:nvPicPr>
          <p:cNvPr id="4" name="Picture 3">
            <a:extLst>
              <a:ext uri="{FF2B5EF4-FFF2-40B4-BE49-F238E27FC236}">
                <a16:creationId xmlns:a16="http://schemas.microsoft.com/office/drawing/2014/main" id="{C612C92B-7638-41FF-B8E3-A706C1F15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9399" y="1463320"/>
            <a:ext cx="4896341" cy="19447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65315" r="14930"/>
          <a:stretch>
            <a:fillRect/>
          </a:stretch>
        </p:blipFill>
        <p:spPr>
          <a:xfrm>
            <a:off x="0" y="4554907"/>
            <a:ext cx="5648770" cy="23030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2172" r="6123"/>
          <a:stretch>
            <a:fillRect/>
          </a:stretch>
        </p:blipFill>
        <p:spPr>
          <a:xfrm>
            <a:off x="0" y="4640366"/>
            <a:ext cx="5503492" cy="2217634"/>
          </a:xfrm>
          <a:prstGeom prst="rect">
            <a:avLst/>
          </a:prstGeom>
        </p:spPr>
      </p:pic>
      <p:pic>
        <p:nvPicPr>
          <p:cNvPr id="4" name="图片 3"/>
          <p:cNvPicPr>
            <a:picLocks noChangeAspect="1"/>
          </p:cNvPicPr>
          <p:nvPr/>
        </p:nvPicPr>
        <p:blipFill>
          <a:blip r:embed="rId5"/>
          <a:stretch>
            <a:fillRect/>
          </a:stretch>
        </p:blipFill>
        <p:spPr>
          <a:xfrm>
            <a:off x="219418" y="3064617"/>
            <a:ext cx="1737567" cy="2758388"/>
          </a:xfrm>
          <a:prstGeom prst="rect">
            <a:avLst/>
          </a:prstGeom>
        </p:spPr>
      </p:pic>
      <p:pic>
        <p:nvPicPr>
          <p:cNvPr id="9" name="Picture 5" descr="1-40">
            <a:extLst>
              <a:ext uri="{FF2B5EF4-FFF2-40B4-BE49-F238E27FC236}">
                <a16:creationId xmlns:a16="http://schemas.microsoft.com/office/drawing/2014/main" id="{D0DFE307-F542-4C09-88B7-2A74E654EDDA}"/>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046920" y="-253348"/>
            <a:ext cx="3038986" cy="223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9">
            <a:extLst>
              <a:ext uri="{FF2B5EF4-FFF2-40B4-BE49-F238E27FC236}">
                <a16:creationId xmlns:a16="http://schemas.microsoft.com/office/drawing/2014/main" id="{41C2DC4F-AE14-47BC-AC43-684AA4192167}"/>
              </a:ext>
            </a:extLst>
          </p:cNvPr>
          <p:cNvSpPr/>
          <p:nvPr/>
        </p:nvSpPr>
        <p:spPr>
          <a:xfrm>
            <a:off x="4571999" y="1905000"/>
            <a:ext cx="7126941" cy="4530932"/>
          </a:xfrm>
          <a:prstGeom prst="roundRect">
            <a:avLst>
              <a:gd name="adj" fmla="val 7713"/>
            </a:avLst>
          </a:prstGeom>
          <a:solidFill>
            <a:schemeClr val="bg1"/>
          </a:solidFill>
          <a:ln w="1270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46E0C11-4824-4DA3-B479-DE76A9E4C951}"/>
              </a:ext>
            </a:extLst>
          </p:cNvPr>
          <p:cNvSpPr/>
          <p:nvPr/>
        </p:nvSpPr>
        <p:spPr>
          <a:xfrm>
            <a:off x="1169584" y="1918353"/>
            <a:ext cx="2978584" cy="4530932"/>
          </a:xfrm>
          <a:prstGeom prst="roundRect">
            <a:avLst>
              <a:gd name="adj" fmla="val 7713"/>
            </a:avLst>
          </a:prstGeom>
          <a:solidFill>
            <a:schemeClr val="bg1"/>
          </a:solidFill>
          <a:ln w="1270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284161-17B1-42EB-813F-6877D386C861}"/>
              </a:ext>
            </a:extLst>
          </p:cNvPr>
          <p:cNvSpPr/>
          <p:nvPr/>
        </p:nvSpPr>
        <p:spPr>
          <a:xfrm>
            <a:off x="4848875" y="2586146"/>
            <a:ext cx="6581125" cy="3195345"/>
          </a:xfrm>
          <a:prstGeom prst="rect">
            <a:avLst/>
          </a:prstGeom>
        </p:spPr>
        <p:txBody>
          <a:bodyPr wrap="square">
            <a:prstTxWarp prst="textPlain">
              <a:avLst/>
            </a:prstTxWarp>
            <a:spAutoFit/>
          </a:bodyPr>
          <a:lstStyle/>
          <a:p>
            <a:pPr algn="just">
              <a:defRPr/>
            </a:pPr>
            <a:r>
              <a:rPr lang="en-US" sz="4000" b="1" dirty="0" err="1">
                <a:solidFill>
                  <a:srgbClr val="0070C0"/>
                </a:solidFill>
                <a:latin typeface="Times New Roman" panose="02020603050405020304" pitchFamily="18" charset="0"/>
                <a:cs typeface="Times New Roman" panose="02020603050405020304" pitchFamily="18" charset="0"/>
              </a:rPr>
              <a:t>Nghe</a:t>
            </a:r>
            <a:r>
              <a:rPr lang="en-US" sz="4000" b="1" dirty="0">
                <a:solidFill>
                  <a:srgbClr val="0070C0"/>
                </a:solidFill>
                <a:latin typeface="Times New Roman" panose="02020603050405020304" pitchFamily="18" charset="0"/>
                <a:cs typeface="Times New Roman" panose="02020603050405020304" pitchFamily="18" charset="0"/>
              </a:rPr>
              <a:t> – </a:t>
            </a:r>
            <a:r>
              <a:rPr lang="en-US" sz="4000" b="1" dirty="0" err="1">
                <a:solidFill>
                  <a:srgbClr val="0070C0"/>
                </a:solidFill>
                <a:latin typeface="Times New Roman" panose="02020603050405020304" pitchFamily="18" charset="0"/>
                <a:cs typeface="Times New Roman" panose="02020603050405020304" pitchFamily="18" charset="0"/>
              </a:rPr>
              <a:t>viết</a:t>
            </a:r>
            <a:r>
              <a:rPr lang="en-US" sz="4000" b="1" dirty="0">
                <a:solidFill>
                  <a:srgbClr val="0070C0"/>
                </a:solidFill>
                <a:latin typeface="Times New Roman" panose="02020603050405020304" pitchFamily="18" charset="0"/>
                <a:cs typeface="Times New Roman" panose="02020603050405020304" pitchFamily="18" charset="0"/>
              </a:rPr>
              <a:t> : </a:t>
            </a:r>
            <a:r>
              <a:rPr lang="vi-VN" sz="4000" b="1" dirty="0">
                <a:solidFill>
                  <a:srgbClr val="FF0000"/>
                </a:solidFill>
                <a:latin typeface="Times New Roman" panose="02020603050405020304" pitchFamily="18" charset="0"/>
                <a:cs typeface="Times New Roman" panose="02020603050405020304" pitchFamily="18" charset="0"/>
              </a:rPr>
              <a:t>Chuỗi ngọc lam</a:t>
            </a:r>
            <a:r>
              <a:rPr lang="en-US" sz="4000" b="1" dirty="0">
                <a:solidFill>
                  <a:srgbClr val="0070C0"/>
                </a:solidFill>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từ</a:t>
            </a:r>
            <a:r>
              <a:rPr lang="vi-VN" sz="3200" b="1" dirty="0">
                <a:solidFill>
                  <a:srgbClr val="0070C0"/>
                </a:solidFill>
                <a:latin typeface="Times New Roman" panose="02020603050405020304" pitchFamily="18" charset="0"/>
                <a:cs typeface="Times New Roman" panose="02020603050405020304" pitchFamily="18" charset="0"/>
              </a:rPr>
              <a:t> </a:t>
            </a:r>
            <a:r>
              <a:rPr lang="vi-VN" sz="2800" b="1" i="1" dirty="0">
                <a:solidFill>
                  <a:srgbClr val="0070C0"/>
                </a:solidFill>
                <a:latin typeface="Times New Roman" panose="02020603050405020304" pitchFamily="18" charset="0"/>
                <a:cs typeface="Times New Roman" panose="02020603050405020304" pitchFamily="18" charset="0"/>
              </a:rPr>
              <a:t>Pi– e ngạc nhiên</a:t>
            </a:r>
            <a:r>
              <a:rPr lang="en-US" sz="2800" b="1" i="1" dirty="0">
                <a:solidFill>
                  <a:srgbClr val="0070C0"/>
                </a:solidFill>
                <a:latin typeface="Times New Roman" panose="02020603050405020304" pitchFamily="18" charset="0"/>
                <a:cs typeface="Times New Roman" panose="02020603050405020304" pitchFamily="18" charset="0"/>
              </a:rPr>
              <a:t>... </a:t>
            </a:r>
            <a:r>
              <a:rPr lang="vi-VN" sz="2800" b="1" i="1" dirty="0">
                <a:solidFill>
                  <a:srgbClr val="0070C0"/>
                </a:solidFill>
                <a:latin typeface="Times New Roman" panose="02020603050405020304" pitchFamily="18" charset="0"/>
                <a:cs typeface="Times New Roman" panose="02020603050405020304" pitchFamily="18" charset="0"/>
              </a:rPr>
              <a:t>Cô bé mỉm cười rạng rỡ</a:t>
            </a:r>
            <a:r>
              <a:rPr lang="en-US" sz="2800" b="1" i="1" dirty="0">
                <a:solidFill>
                  <a:srgbClr val="0070C0"/>
                </a:solidFill>
                <a:latin typeface="Times New Roman" panose="02020603050405020304" pitchFamily="18" charset="0"/>
                <a:cs typeface="Times New Roman" panose="02020603050405020304" pitchFamily="18" charset="0"/>
              </a:rPr>
              <a:t>, </a:t>
            </a:r>
            <a:r>
              <a:rPr lang="vi-VN" sz="2800" b="1" i="1" dirty="0">
                <a:solidFill>
                  <a:srgbClr val="0070C0"/>
                </a:solidFill>
                <a:latin typeface="Times New Roman" panose="02020603050405020304" pitchFamily="18" charset="0"/>
                <a:cs typeface="Times New Roman" panose="02020603050405020304" pitchFamily="18" charset="0"/>
              </a:rPr>
              <a:t>chạy vụt đi</a:t>
            </a:r>
            <a:r>
              <a:rPr lang="en-US" sz="3600" b="1" dirty="0">
                <a:solidFill>
                  <a:srgbClr val="0070C0"/>
                </a:solidFill>
                <a:latin typeface="Times New Roman" panose="02020603050405020304" pitchFamily="18" charset="0"/>
                <a:cs typeface="Times New Roman" panose="02020603050405020304" pitchFamily="18" charset="0"/>
              </a:rPr>
              <a:t>.)</a:t>
            </a:r>
            <a:endParaRPr lang="vi-VN" sz="3600" b="1" dirty="0">
              <a:solidFill>
                <a:srgbClr val="0070C0"/>
              </a:solidFill>
              <a:latin typeface="Times New Roman" panose="02020603050405020304" pitchFamily="18" charset="0"/>
              <a:cs typeface="Times New Roman" panose="02020603050405020304" pitchFamily="18" charset="0"/>
            </a:endParaRPr>
          </a:p>
        </p:txBody>
      </p:sp>
      <p:sp>
        <p:nvSpPr>
          <p:cNvPr id="14" name="Rounded Rectangle 5">
            <a:extLst>
              <a:ext uri="{FF2B5EF4-FFF2-40B4-BE49-F238E27FC236}">
                <a16:creationId xmlns:a16="http://schemas.microsoft.com/office/drawing/2014/main" id="{B1154E66-55C9-4FB8-A452-F5BC4CF0252F}"/>
              </a:ext>
            </a:extLst>
          </p:cNvPr>
          <p:cNvSpPr/>
          <p:nvPr/>
        </p:nvSpPr>
        <p:spPr>
          <a:xfrm>
            <a:off x="1169584" y="198276"/>
            <a:ext cx="7326126" cy="821250"/>
          </a:xfrm>
          <a:prstGeom prst="roundRect">
            <a:avLst/>
          </a:prstGeom>
          <a:solidFill>
            <a:srgbClr val="BDFFD3"/>
          </a:solidFill>
          <a:ln w="762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762;p26">
            <a:extLst>
              <a:ext uri="{FF2B5EF4-FFF2-40B4-BE49-F238E27FC236}">
                <a16:creationId xmlns:a16="http://schemas.microsoft.com/office/drawing/2014/main" id="{4D9572E9-74D7-404A-AAAE-EEE18306DF35}"/>
              </a:ext>
            </a:extLst>
          </p:cNvPr>
          <p:cNvSpPr txBox="1">
            <a:spLocks/>
          </p:cNvSpPr>
          <p:nvPr/>
        </p:nvSpPr>
        <p:spPr>
          <a:xfrm>
            <a:off x="2645072" y="196885"/>
            <a:ext cx="4375150" cy="794658"/>
          </a:xfrm>
          <a:prstGeom prst="rect">
            <a:avLst/>
          </a:prstGeom>
        </p:spPr>
        <p:txBody>
          <a:bodyPr spcFirstLastPara="1" vert="horz" wrap="square" lIns="121900" tIns="121900" rIns="121900" bIns="121900" numCol="1"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n w="3175">
                  <a:noFill/>
                </a:ln>
                <a:solidFill>
                  <a:srgbClr val="33CC33"/>
                </a:solidFill>
                <a:effectLst/>
                <a:latin typeface="VNI-Bodon-Poster" pitchFamily="2" charset="0"/>
              </a:rPr>
              <a:t>HOAÏT ÑOÄNG 1</a:t>
            </a:r>
          </a:p>
        </p:txBody>
      </p:sp>
      <p:pic>
        <p:nvPicPr>
          <p:cNvPr id="16" name="Picture 2" descr="Cô bé Gioan mua chuỗi ngọc lam tặng cho ai? Xem bài đọc 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163" y="1950420"/>
            <a:ext cx="3077838" cy="4453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9544" y="0"/>
            <a:ext cx="5012912" cy="923330"/>
          </a:xfrm>
          <a:prstGeom prst="rect">
            <a:avLst/>
          </a:prstGeom>
        </p:spPr>
        <p:txBody>
          <a:bodyPr wrap="none">
            <a:spAutoFit/>
          </a:bodyPr>
          <a:lstStyle/>
          <a:p>
            <a:pPr algn="ctr">
              <a:spcBef>
                <a:spcPct val="50000"/>
              </a:spcBef>
            </a:pPr>
            <a:r>
              <a:rPr lang="en-US" sz="5400" b="1">
                <a:solidFill>
                  <a:srgbClr val="FF0000"/>
                </a:solidFill>
                <a:latin typeface="Times New Roman" panose="02020603050405020304" pitchFamily="18" charset="0"/>
                <a:cs typeface="Times New Roman" panose="02020603050405020304" pitchFamily="18" charset="0"/>
              </a:rPr>
              <a:t>Chuỗi ngọc lam</a:t>
            </a:r>
            <a:endParaRPr lang="en-US" sz="5400" b="1" dirty="0">
              <a:solidFill>
                <a:srgbClr val="FF0000"/>
              </a:solidFill>
              <a:latin typeface="Times New Roman" panose="02020603050405020304" pitchFamily="18" charset="0"/>
              <a:ea typeface="Times New Roman" panose="02020603050405020304" pitchFamily="18" charset="0"/>
            </a:endParaRPr>
          </a:p>
        </p:txBody>
      </p:sp>
      <p:sp>
        <p:nvSpPr>
          <p:cNvPr id="5" name="Text Box 18"/>
          <p:cNvSpPr txBox="1"/>
          <p:nvPr/>
        </p:nvSpPr>
        <p:spPr>
          <a:xfrm>
            <a:off x="403542" y="923330"/>
            <a:ext cx="11384915" cy="6124754"/>
          </a:xfrm>
          <a:prstGeom prst="rect">
            <a:avLst/>
          </a:prstGeom>
          <a:noFill/>
          <a:ln w="9525">
            <a:noFill/>
          </a:ln>
        </p:spPr>
        <p:txBody>
          <a:bodyPr wrap="square">
            <a:spAutoFit/>
          </a:bodyPr>
          <a:lstStyle/>
          <a:p>
            <a:pPr algn="just"/>
            <a:r>
              <a:rPr lang="en-US" sz="2700" b="1">
                <a:solidFill>
                  <a:srgbClr val="0000FF"/>
                </a:solidFill>
                <a:latin typeface="Times New Roman" panose="02020603050405020304" pitchFamily="18" charset="0"/>
                <a:cs typeface="Times New Roman" panose="02020603050405020304" pitchFamily="18" charset="0"/>
              </a:rPr>
              <a:t>    </a:t>
            </a:r>
            <a:r>
              <a:rPr lang="vi-VN" sz="2700" b="1">
                <a:solidFill>
                  <a:srgbClr val="0000FF"/>
                </a:solidFill>
                <a:latin typeface="Times New Roman" panose="02020603050405020304" pitchFamily="18" charset="0"/>
                <a:cs typeface="Times New Roman" panose="02020603050405020304" pitchFamily="18" charset="0"/>
              </a:rPr>
              <a:t>   </a:t>
            </a:r>
            <a:r>
              <a:rPr sz="2700" b="1">
                <a:solidFill>
                  <a:srgbClr val="0000FF"/>
                </a:solidFill>
                <a:latin typeface="Times New Roman" panose="02020603050405020304" pitchFamily="18" charset="0"/>
                <a:cs typeface="Times New Roman" panose="02020603050405020304" pitchFamily="18" charset="0"/>
              </a:rPr>
              <a:t>Pi-e </a:t>
            </a:r>
            <a:r>
              <a:rPr sz="2700" b="1" dirty="0">
                <a:solidFill>
                  <a:srgbClr val="0000FF"/>
                </a:solidFill>
                <a:latin typeface="Times New Roman" panose="02020603050405020304" pitchFamily="18" charset="0"/>
                <a:cs typeface="Times New Roman" panose="02020603050405020304" pitchFamily="18" charset="0"/>
              </a:rPr>
              <a:t>ngạc nhiên:</a:t>
            </a:r>
          </a:p>
          <a:p>
            <a:pPr algn="just"/>
            <a:r>
              <a:rPr lang="en-US" sz="2700" b="1">
                <a:solidFill>
                  <a:srgbClr val="0000FF"/>
                </a:solidFill>
                <a:latin typeface="Times New Roman" panose="02020603050405020304" pitchFamily="18" charset="0"/>
                <a:cs typeface="Times New Roman" panose="02020603050405020304" pitchFamily="18" charset="0"/>
              </a:rPr>
              <a:t>   </a:t>
            </a:r>
            <a:r>
              <a:rPr sz="2700" b="1">
                <a:solidFill>
                  <a:srgbClr val="0000FF"/>
                </a:solidFill>
                <a:latin typeface="Times New Roman" panose="02020603050405020304" pitchFamily="18" charset="0"/>
                <a:cs typeface="Times New Roman" panose="02020603050405020304" pitchFamily="18" charset="0"/>
              </a:rPr>
              <a:t>- </a:t>
            </a:r>
            <a:r>
              <a:rPr lang="vi-VN" sz="2700" b="1">
                <a:solidFill>
                  <a:srgbClr val="0000FF"/>
                </a:solidFill>
                <a:latin typeface="Times New Roman" panose="02020603050405020304" pitchFamily="18" charset="0"/>
                <a:cs typeface="Times New Roman" panose="02020603050405020304" pitchFamily="18" charset="0"/>
              </a:rPr>
              <a:t> </a:t>
            </a:r>
            <a:r>
              <a:rPr sz="2700" b="1">
                <a:solidFill>
                  <a:srgbClr val="0000FF"/>
                </a:solidFill>
                <a:latin typeface="Times New Roman" panose="02020603050405020304" pitchFamily="18" charset="0"/>
                <a:cs typeface="Times New Roman" panose="02020603050405020304" pitchFamily="18" charset="0"/>
              </a:rPr>
              <a:t>Ai </a:t>
            </a:r>
            <a:r>
              <a:rPr sz="2700" b="1" dirty="0">
                <a:solidFill>
                  <a:srgbClr val="0000FF"/>
                </a:solidFill>
                <a:latin typeface="Times New Roman" panose="02020603050405020304" pitchFamily="18" charset="0"/>
                <a:cs typeface="Times New Roman" panose="02020603050405020304" pitchFamily="18" charset="0"/>
              </a:rPr>
              <a:t>sai cháu đi mua? </a:t>
            </a:r>
          </a:p>
          <a:p>
            <a:pPr algn="just"/>
            <a:r>
              <a:rPr lang="en-US" sz="2700" b="1">
                <a:solidFill>
                  <a:srgbClr val="0000FF"/>
                </a:solidFill>
                <a:latin typeface="Times New Roman" panose="02020603050405020304" pitchFamily="18" charset="0"/>
                <a:cs typeface="Times New Roman" panose="02020603050405020304" pitchFamily="18" charset="0"/>
              </a:rPr>
              <a:t>   </a:t>
            </a:r>
            <a:r>
              <a:rPr sz="2700" b="1">
                <a:solidFill>
                  <a:srgbClr val="0000FF"/>
                </a:solidFill>
                <a:latin typeface="Times New Roman" panose="02020603050405020304" pitchFamily="18" charset="0"/>
                <a:cs typeface="Times New Roman" panose="02020603050405020304" pitchFamily="18" charset="0"/>
              </a:rPr>
              <a:t>-</a:t>
            </a:r>
            <a:r>
              <a:rPr lang="vi-VN" sz="2700" b="1">
                <a:solidFill>
                  <a:srgbClr val="0000FF"/>
                </a:solidFill>
                <a:latin typeface="Times New Roman" panose="02020603050405020304" pitchFamily="18" charset="0"/>
                <a:cs typeface="Times New Roman" panose="02020603050405020304" pitchFamily="18" charset="0"/>
              </a:rPr>
              <a:t> </a:t>
            </a:r>
            <a:r>
              <a:rPr sz="2700" b="1">
                <a:solidFill>
                  <a:srgbClr val="0000FF"/>
                </a:solidFill>
                <a:latin typeface="Times New Roman" panose="02020603050405020304" pitchFamily="18" charset="0"/>
                <a:cs typeface="Times New Roman" panose="02020603050405020304" pitchFamily="18" charset="0"/>
              </a:rPr>
              <a:t>Cháu </a:t>
            </a:r>
            <a:r>
              <a:rPr sz="2700" b="1" dirty="0">
                <a:solidFill>
                  <a:srgbClr val="0000FF"/>
                </a:solidFill>
                <a:latin typeface="Times New Roman" panose="02020603050405020304" pitchFamily="18" charset="0"/>
                <a:cs typeface="Times New Roman" panose="02020603050405020304" pitchFamily="18" charset="0"/>
              </a:rPr>
              <a:t>mua tặng chị cháu nhân lễ Nô-en. Chị đã nuôi cháu từ khi mẹ cháu mất.</a:t>
            </a:r>
          </a:p>
          <a:p>
            <a:pPr algn="just"/>
            <a:r>
              <a:rPr lang="en-US" sz="2700" b="1">
                <a:solidFill>
                  <a:srgbClr val="0000FF"/>
                </a:solidFill>
                <a:latin typeface="Times New Roman" panose="02020603050405020304" pitchFamily="18" charset="0"/>
                <a:cs typeface="Times New Roman" panose="02020603050405020304" pitchFamily="18" charset="0"/>
              </a:rPr>
              <a:t>   </a:t>
            </a:r>
            <a:r>
              <a:rPr sz="2700" b="1">
                <a:solidFill>
                  <a:srgbClr val="0000FF"/>
                </a:solidFill>
                <a:latin typeface="Times New Roman" panose="02020603050405020304" pitchFamily="18" charset="0"/>
                <a:cs typeface="Times New Roman" panose="02020603050405020304" pitchFamily="18" charset="0"/>
              </a:rPr>
              <a:t>- </a:t>
            </a:r>
            <a:r>
              <a:rPr sz="2700" b="1" dirty="0">
                <a:solidFill>
                  <a:srgbClr val="0000FF"/>
                </a:solidFill>
                <a:latin typeface="Times New Roman" panose="02020603050405020304" pitchFamily="18" charset="0"/>
                <a:cs typeface="Times New Roman" panose="02020603050405020304" pitchFamily="18" charset="0"/>
              </a:rPr>
              <a:t>Cháu có bao nhiêu tiền?</a:t>
            </a:r>
          </a:p>
          <a:p>
            <a:pPr algn="just"/>
            <a:r>
              <a:rPr lang="en-US" sz="2700" b="1" dirty="0">
                <a:solidFill>
                  <a:srgbClr val="0000FF"/>
                </a:solidFill>
                <a:latin typeface="Times New Roman" panose="02020603050405020304" pitchFamily="18" charset="0"/>
                <a:cs typeface="Times New Roman" panose="02020603050405020304" pitchFamily="18" charset="0"/>
              </a:rPr>
              <a:t>    </a:t>
            </a:r>
            <a:r>
              <a:rPr sz="2700" b="1" dirty="0">
                <a:solidFill>
                  <a:srgbClr val="0000FF"/>
                </a:solidFill>
                <a:latin typeface="Times New Roman" panose="02020603050405020304" pitchFamily="18" charset="0"/>
                <a:cs typeface="Times New Roman" panose="02020603050405020304" pitchFamily="18" charset="0"/>
              </a:rPr>
              <a:t>Cô bé mở khăn tay ra, đổ lên b</a:t>
            </a:r>
            <a:r>
              <a:rPr sz="2700" b="1" dirty="0">
                <a:solidFill>
                  <a:srgbClr val="0000FF"/>
                </a:solidFill>
                <a:latin typeface="Times New Roman" panose="02020603050405020304" pitchFamily="18" charset="0"/>
                <a:ea typeface="Times New Roman" panose="02020603050405020304" pitchFamily="18" charset="0"/>
              </a:rPr>
              <a:t>à</a:t>
            </a:r>
            <a:r>
              <a:rPr sz="2700" b="1" dirty="0">
                <a:solidFill>
                  <a:srgbClr val="0000FF"/>
                </a:solidFill>
                <a:latin typeface="Times New Roman" panose="02020603050405020304" pitchFamily="18" charset="0"/>
                <a:cs typeface="Times New Roman" panose="02020603050405020304" pitchFamily="18" charset="0"/>
              </a:rPr>
              <a:t>n một nắm xu:</a:t>
            </a:r>
          </a:p>
          <a:p>
            <a:pPr algn="just"/>
            <a:r>
              <a:rPr lang="en-US" sz="2700" b="1" dirty="0">
                <a:solidFill>
                  <a:srgbClr val="0000FF"/>
                </a:solidFill>
                <a:latin typeface="Times New Roman" panose="02020603050405020304" pitchFamily="18" charset="0"/>
                <a:cs typeface="Times New Roman" panose="02020603050405020304" pitchFamily="18" charset="0"/>
              </a:rPr>
              <a:t>   </a:t>
            </a:r>
            <a:r>
              <a:rPr sz="2700" b="1" dirty="0">
                <a:solidFill>
                  <a:srgbClr val="0000FF"/>
                </a:solidFill>
                <a:latin typeface="Times New Roman" panose="02020603050405020304" pitchFamily="18" charset="0"/>
                <a:cs typeface="Times New Roman" panose="02020603050405020304" pitchFamily="18" charset="0"/>
              </a:rPr>
              <a:t>- Cháu đã đập con lợn đất đấy!</a:t>
            </a:r>
          </a:p>
          <a:p>
            <a:pPr algn="just"/>
            <a:r>
              <a:rPr lang="en-US" sz="2700" b="1" dirty="0">
                <a:solidFill>
                  <a:srgbClr val="0000FF"/>
                </a:solidFill>
                <a:latin typeface="Times New Roman" panose="02020603050405020304" pitchFamily="18" charset="0"/>
                <a:cs typeface="Times New Roman" panose="02020603050405020304" pitchFamily="18" charset="0"/>
              </a:rPr>
              <a:t>   </a:t>
            </a:r>
            <a:r>
              <a:rPr sz="2700" b="1" dirty="0">
                <a:solidFill>
                  <a:srgbClr val="0000FF"/>
                </a:solidFill>
                <a:latin typeface="Times New Roman" panose="02020603050405020304" pitchFamily="18" charset="0"/>
                <a:cs typeface="Times New Roman" panose="02020603050405020304" pitchFamily="18" charset="0"/>
              </a:rPr>
              <a:t>Pi-e trầm ngâm nhìn cô bé. Rồi vừa lúi húi gỡ mảnh giấy ghi giá tiền, anh vừa hỏi:</a:t>
            </a:r>
          </a:p>
          <a:p>
            <a:pPr algn="just"/>
            <a:r>
              <a:rPr lang="en-US" sz="2700" b="1" dirty="0">
                <a:solidFill>
                  <a:srgbClr val="0000FF"/>
                </a:solidFill>
                <a:latin typeface="Times New Roman" panose="02020603050405020304" pitchFamily="18" charset="0"/>
                <a:cs typeface="Times New Roman" panose="02020603050405020304" pitchFamily="18" charset="0"/>
              </a:rPr>
              <a:t>   </a:t>
            </a:r>
            <a:r>
              <a:rPr sz="2700" b="1" dirty="0">
                <a:solidFill>
                  <a:srgbClr val="0000FF"/>
                </a:solidFill>
                <a:latin typeface="Times New Roman" panose="02020603050405020304" pitchFamily="18" charset="0"/>
                <a:cs typeface="Times New Roman" panose="02020603050405020304" pitchFamily="18" charset="0"/>
              </a:rPr>
              <a:t>- Cháu tên gì?</a:t>
            </a:r>
          </a:p>
          <a:p>
            <a:pPr algn="just"/>
            <a:r>
              <a:rPr lang="en-US" sz="2700" b="1" dirty="0">
                <a:solidFill>
                  <a:srgbClr val="0000FF"/>
                </a:solidFill>
                <a:latin typeface="Times New Roman" panose="02020603050405020304" pitchFamily="18" charset="0"/>
                <a:cs typeface="Times New Roman" panose="02020603050405020304" pitchFamily="18" charset="0"/>
              </a:rPr>
              <a:t>   </a:t>
            </a:r>
            <a:r>
              <a:rPr sz="2700" b="1" dirty="0">
                <a:solidFill>
                  <a:srgbClr val="0000FF"/>
                </a:solidFill>
                <a:latin typeface="Times New Roman" panose="02020603050405020304" pitchFamily="18" charset="0"/>
                <a:cs typeface="Times New Roman" panose="02020603050405020304" pitchFamily="18" charset="0"/>
              </a:rPr>
              <a:t>- Cháu l</a:t>
            </a:r>
            <a:r>
              <a:rPr sz="2700" b="1" dirty="0">
                <a:solidFill>
                  <a:srgbClr val="0000FF"/>
                </a:solidFill>
                <a:latin typeface="Times New Roman" panose="02020603050405020304" pitchFamily="18" charset="0"/>
                <a:ea typeface="Times New Roman" panose="02020603050405020304" pitchFamily="18" charset="0"/>
              </a:rPr>
              <a:t>à</a:t>
            </a:r>
            <a:r>
              <a:rPr sz="2700" b="1" dirty="0">
                <a:solidFill>
                  <a:srgbClr val="0000FF"/>
                </a:solidFill>
                <a:latin typeface="Times New Roman" panose="02020603050405020304" pitchFamily="18" charset="0"/>
                <a:cs typeface="Times New Roman" panose="02020603050405020304" pitchFamily="18" charset="0"/>
              </a:rPr>
              <a:t> Gioan.</a:t>
            </a:r>
          </a:p>
          <a:p>
            <a:pPr algn="just"/>
            <a:r>
              <a:rPr lang="en-US" sz="2700" b="1" dirty="0">
                <a:solidFill>
                  <a:srgbClr val="0000FF"/>
                </a:solidFill>
                <a:latin typeface="Times New Roman" panose="02020603050405020304" pitchFamily="18" charset="0"/>
                <a:cs typeface="Times New Roman" panose="02020603050405020304" pitchFamily="18" charset="0"/>
              </a:rPr>
              <a:t>  </a:t>
            </a:r>
            <a:r>
              <a:rPr sz="2700" b="1" dirty="0">
                <a:solidFill>
                  <a:srgbClr val="0000FF"/>
                </a:solidFill>
                <a:latin typeface="Times New Roman" panose="02020603050405020304" pitchFamily="18" charset="0"/>
                <a:cs typeface="Times New Roman" panose="02020603050405020304" pitchFamily="18" charset="0"/>
              </a:rPr>
              <a:t>Anh đưa cho Gioan chuỗi ngọc gói trong bao lụa đỏ:</a:t>
            </a:r>
          </a:p>
          <a:p>
            <a:pPr algn="just"/>
            <a:r>
              <a:rPr lang="en-US" sz="2700" b="1">
                <a:solidFill>
                  <a:srgbClr val="0000FF"/>
                </a:solidFill>
                <a:latin typeface="Times New Roman" panose="02020603050405020304" pitchFamily="18" charset="0"/>
                <a:cs typeface="Times New Roman" panose="02020603050405020304" pitchFamily="18" charset="0"/>
              </a:rPr>
              <a:t>  </a:t>
            </a:r>
            <a:r>
              <a:rPr lang="vi-VN" sz="2700" b="1">
                <a:solidFill>
                  <a:srgbClr val="0000FF"/>
                </a:solidFill>
                <a:latin typeface="Times New Roman" panose="02020603050405020304" pitchFamily="18" charset="0"/>
                <a:cs typeface="Times New Roman" panose="02020603050405020304" pitchFamily="18" charset="0"/>
              </a:rPr>
              <a:t> </a:t>
            </a:r>
            <a:r>
              <a:rPr sz="2700" b="1">
                <a:solidFill>
                  <a:srgbClr val="0000FF"/>
                </a:solidFill>
                <a:latin typeface="Times New Roman" panose="02020603050405020304" pitchFamily="18" charset="0"/>
                <a:cs typeface="Times New Roman" panose="02020603050405020304" pitchFamily="18" charset="0"/>
              </a:rPr>
              <a:t>- </a:t>
            </a:r>
            <a:r>
              <a:rPr sz="2700" b="1" dirty="0">
                <a:solidFill>
                  <a:srgbClr val="0000FF"/>
                </a:solidFill>
                <a:latin typeface="Times New Roman" panose="02020603050405020304" pitchFamily="18" charset="0"/>
                <a:cs typeface="Times New Roman" panose="02020603050405020304" pitchFamily="18" charset="0"/>
              </a:rPr>
              <a:t>Đừng đánh rơi nhé!</a:t>
            </a:r>
          </a:p>
          <a:p>
            <a:pPr algn="just"/>
            <a:r>
              <a:rPr lang="en-US" sz="2700" b="1" dirty="0">
                <a:solidFill>
                  <a:srgbClr val="0000FF"/>
                </a:solidFill>
                <a:latin typeface="Times New Roman" panose="02020603050405020304" pitchFamily="18" charset="0"/>
                <a:cs typeface="Times New Roman" panose="02020603050405020304" pitchFamily="18" charset="0"/>
              </a:rPr>
              <a:t>  </a:t>
            </a:r>
            <a:r>
              <a:rPr sz="2700" b="1" dirty="0">
                <a:solidFill>
                  <a:srgbClr val="0000FF"/>
                </a:solidFill>
                <a:latin typeface="Times New Roman" panose="02020603050405020304" pitchFamily="18" charset="0"/>
                <a:cs typeface="Times New Roman" panose="02020603050405020304" pitchFamily="18" charset="0"/>
              </a:rPr>
              <a:t>Cô bé mỉm cười rạng rỡ, chạy vụt đi. </a:t>
            </a:r>
            <a:endParaRPr sz="2700" dirty="0">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65315" r="14930"/>
          <a:stretch>
            <a:fillRect/>
          </a:stretch>
        </p:blipFill>
        <p:spPr>
          <a:xfrm>
            <a:off x="0" y="4554907"/>
            <a:ext cx="5648770" cy="23030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2172" r="6123"/>
          <a:stretch>
            <a:fillRect/>
          </a:stretch>
        </p:blipFill>
        <p:spPr>
          <a:xfrm>
            <a:off x="0" y="4640366"/>
            <a:ext cx="5503492" cy="2217634"/>
          </a:xfrm>
          <a:prstGeom prst="rect">
            <a:avLst/>
          </a:prstGeom>
        </p:spPr>
      </p:pic>
      <p:pic>
        <p:nvPicPr>
          <p:cNvPr id="7" name="图片 6"/>
          <p:cNvPicPr>
            <a:picLocks noChangeAspect="1"/>
          </p:cNvPicPr>
          <p:nvPr/>
        </p:nvPicPr>
        <p:blipFill>
          <a:blip r:embed="rId5"/>
          <a:stretch>
            <a:fillRect/>
          </a:stretch>
        </p:blipFill>
        <p:spPr>
          <a:xfrm>
            <a:off x="9702000" y="194916"/>
            <a:ext cx="1170000" cy="472500"/>
          </a:xfrm>
          <a:prstGeom prst="rect">
            <a:avLst/>
          </a:prstGeom>
        </p:spPr>
      </p:pic>
      <p:pic>
        <p:nvPicPr>
          <p:cNvPr id="8" name="图片 7"/>
          <p:cNvPicPr>
            <a:picLocks noChangeAspect="1"/>
          </p:cNvPicPr>
          <p:nvPr/>
        </p:nvPicPr>
        <p:blipFill>
          <a:blip r:embed="rId5"/>
          <a:stretch>
            <a:fillRect/>
          </a:stretch>
        </p:blipFill>
        <p:spPr>
          <a:xfrm>
            <a:off x="1392667" y="77483"/>
            <a:ext cx="875786" cy="353683"/>
          </a:xfrm>
          <a:prstGeom prst="rect">
            <a:avLst/>
          </a:prstGeom>
        </p:spPr>
      </p:pic>
      <p:sp>
        <p:nvSpPr>
          <p:cNvPr id="15" name="Cloud Callout 9">
            <a:extLst>
              <a:ext uri="{FF2B5EF4-FFF2-40B4-BE49-F238E27FC236}">
                <a16:creationId xmlns:a16="http://schemas.microsoft.com/office/drawing/2014/main" id="{4BB11A15-6808-4E30-8302-E0469DE7F4F4}"/>
              </a:ext>
            </a:extLst>
          </p:cNvPr>
          <p:cNvSpPr/>
          <p:nvPr/>
        </p:nvSpPr>
        <p:spPr>
          <a:xfrm flipH="1">
            <a:off x="923963" y="1801974"/>
            <a:ext cx="9933045" cy="2525285"/>
          </a:xfrm>
          <a:prstGeom prst="cloudCallout">
            <a:avLst>
              <a:gd name="adj1" fmla="val -35029"/>
              <a:gd name="adj2" fmla="val 55547"/>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14AD906-7599-4386-82E0-F8EF5E79B0F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5917" b="90000" l="10000" r="90000">
                        <a14:foregroundMark x1="78000" y1="12417" x2="78000" y2="12417"/>
                        <a14:foregroundMark x1="72667" y1="13000" x2="80000" y2="13000"/>
                        <a14:foregroundMark x1="69667" y1="27833" x2="69667" y2="30083"/>
                        <a14:foregroundMark x1="75500" y1="16000" x2="75500" y2="16000"/>
                        <a14:foregroundMark x1="77833" y1="16500" x2="77833" y2="16500"/>
                        <a14:foregroundMark x1="75667" y1="18500" x2="75667" y2="18500"/>
                        <a14:foregroundMark x1="71333" y1="20833" x2="71333" y2="20833"/>
                        <a14:foregroundMark x1="83417" y1="14500" x2="83417" y2="14500"/>
                        <a14:foregroundMark x1="82250" y1="11333" x2="82250" y2="11333"/>
                        <a14:foregroundMark x1="63250" y1="38417" x2="63250" y2="38417"/>
                        <a14:foregroundMark x1="35000" y1="42167" x2="35000" y2="42167"/>
                        <a14:foregroundMark x1="35417" y1="41583" x2="34917" y2="49000"/>
                        <a14:foregroundMark x1="38417" y1="89000" x2="45750" y2="88833"/>
                        <a14:foregroundMark x1="50500" y1="88750" x2="56000" y2="89250"/>
                      </a14:backgroundRemoval>
                    </a14:imgEffect>
                  </a14:imgLayer>
                </a14:imgProps>
              </a:ext>
              <a:ext uri="{28A0092B-C50C-407E-A947-70E740481C1C}">
                <a14:useLocalDpi xmlns:a14="http://schemas.microsoft.com/office/drawing/2010/main" val="0"/>
              </a:ext>
            </a:extLst>
          </a:blip>
          <a:stretch>
            <a:fillRect/>
          </a:stretch>
        </p:blipFill>
        <p:spPr>
          <a:xfrm>
            <a:off x="7854950" y="2713071"/>
            <a:ext cx="5041900" cy="4597400"/>
          </a:xfrm>
          <a:prstGeom prst="rect">
            <a:avLst/>
          </a:prstGeom>
        </p:spPr>
      </p:pic>
      <p:sp>
        <p:nvSpPr>
          <p:cNvPr id="6" name="Rectangle 5"/>
          <p:cNvSpPr/>
          <p:nvPr/>
        </p:nvSpPr>
        <p:spPr>
          <a:xfrm>
            <a:off x="1392667" y="2476821"/>
            <a:ext cx="8763939" cy="923330"/>
          </a:xfrm>
          <a:prstGeom prst="rect">
            <a:avLst/>
          </a:prstGeom>
          <a:noFill/>
        </p:spPr>
        <p:txBody>
          <a:bodyPr wrap="none" lIns="91440" tIns="45720" rIns="91440" bIns="45720">
            <a:spAutoFit/>
          </a:bodyPr>
          <a:lstStyle/>
          <a:p>
            <a:pPr algn="ctr"/>
            <a:r>
              <a:rPr lang="vi-VN" sz="5400" b="1" i="0" u="none" strike="noStrike" kern="1200" cap="none" spc="0" baseline="0">
                <a:ln w="0"/>
                <a:solidFill>
                  <a:schemeClr val="tx1"/>
                </a:solidFill>
                <a:effectLst>
                  <a:outerShdw blurRad="38100" dist="19050" dir="2700000" algn="tl" rotWithShape="0">
                    <a:schemeClr val="dk1">
                      <a:alpha val="40000"/>
                    </a:schemeClr>
                  </a:outerShdw>
                </a:effectLst>
                <a:latin typeface="+mj-lt"/>
              </a:rPr>
              <a:t>Nội</a:t>
            </a:r>
            <a:r>
              <a:rPr lang="vi-VN" sz="5400" b="1" i="0" u="none" strike="noStrike" kern="1200" cap="none" spc="0">
                <a:ln w="0"/>
                <a:solidFill>
                  <a:schemeClr val="tx1"/>
                </a:solidFill>
                <a:effectLst>
                  <a:outerShdw blurRad="38100" dist="19050" dir="2700000" algn="tl" rotWithShape="0">
                    <a:schemeClr val="dk1">
                      <a:alpha val="40000"/>
                    </a:schemeClr>
                  </a:outerShdw>
                </a:effectLst>
                <a:latin typeface="+mj-lt"/>
              </a:rPr>
              <a:t> dung của đoạn văn là gì?</a:t>
            </a:r>
            <a:endParaRPr lang="en-US" sz="5400" b="1" cap="none" spc="0">
              <a:ln w="0"/>
              <a:solidFill>
                <a:schemeClr val="tx1"/>
              </a:solidFill>
              <a:effectLst>
                <a:outerShdw blurRad="38100" dist="19050" dir="2700000" algn="tl" rotWithShape="0">
                  <a:schemeClr val="dk1">
                    <a:alpha val="40000"/>
                  </a:schemeClr>
                </a:outerShdw>
              </a:effectLst>
            </a:endParaRPr>
          </a:p>
        </p:txBody>
      </p:sp>
      <p:pic>
        <p:nvPicPr>
          <p:cNvPr id="4" name="图片 3"/>
          <p:cNvPicPr>
            <a:picLocks noChangeAspect="1"/>
          </p:cNvPicPr>
          <p:nvPr/>
        </p:nvPicPr>
        <p:blipFill>
          <a:blip r:embed="rId8"/>
          <a:stretch>
            <a:fillRect/>
          </a:stretch>
        </p:blipFill>
        <p:spPr>
          <a:xfrm>
            <a:off x="219418" y="3064617"/>
            <a:ext cx="1737567" cy="2758388"/>
          </a:xfrm>
          <a:prstGeom prst="rect">
            <a:avLst/>
          </a:prstGeom>
        </p:spPr>
      </p:pic>
      <p:sp>
        <p:nvSpPr>
          <p:cNvPr id="5" name="Rounded Rectangle 4"/>
          <p:cNvSpPr/>
          <p:nvPr/>
        </p:nvSpPr>
        <p:spPr>
          <a:xfrm>
            <a:off x="1956985" y="4640366"/>
            <a:ext cx="7027989" cy="1561651"/>
          </a:xfrm>
          <a:prstGeom prst="roundRect">
            <a:avLst/>
          </a:prstGeom>
          <a:solidFill>
            <a:srgbClr val="ECE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accent2">
                    <a:lumMod val="75000"/>
                  </a:schemeClr>
                </a:solidFill>
                <a:latin typeface="+mj-lt"/>
              </a:rPr>
              <a:t>Chú Pi-e biết Gioan lấy hết tiền dành dụm từ con lợn đất để mua tặng chị chuỗi ngọc nên đã tế nhị gỡ mảnh giấy ghi giá tiền để cô bé vui vì mua được chuỗi ngọc tặng chị</a:t>
            </a:r>
            <a:endParaRPr lang="en-US" sz="2400" b="1">
              <a:solidFill>
                <a:schemeClr val="accent2">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65315" r="14930"/>
          <a:stretch>
            <a:fillRect/>
          </a:stretch>
        </p:blipFill>
        <p:spPr>
          <a:xfrm>
            <a:off x="0" y="4554907"/>
            <a:ext cx="5648770" cy="23030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2172" r="6123"/>
          <a:stretch>
            <a:fillRect/>
          </a:stretch>
        </p:blipFill>
        <p:spPr>
          <a:xfrm>
            <a:off x="0" y="4640366"/>
            <a:ext cx="5503492" cy="2217634"/>
          </a:xfrm>
          <a:prstGeom prst="rect">
            <a:avLst/>
          </a:prstGeom>
        </p:spPr>
      </p:pic>
      <p:pic>
        <p:nvPicPr>
          <p:cNvPr id="4" name="图片 3"/>
          <p:cNvPicPr>
            <a:picLocks noChangeAspect="1"/>
          </p:cNvPicPr>
          <p:nvPr/>
        </p:nvPicPr>
        <p:blipFill>
          <a:blip r:embed="rId5"/>
          <a:stretch>
            <a:fillRect/>
          </a:stretch>
        </p:blipFill>
        <p:spPr>
          <a:xfrm>
            <a:off x="219418" y="3064617"/>
            <a:ext cx="1737567" cy="2758388"/>
          </a:xfrm>
          <a:prstGeom prst="rect">
            <a:avLst/>
          </a:prstGeom>
        </p:spPr>
      </p:pic>
      <p:pic>
        <p:nvPicPr>
          <p:cNvPr id="7" name="图片 6"/>
          <p:cNvPicPr>
            <a:picLocks noChangeAspect="1"/>
          </p:cNvPicPr>
          <p:nvPr/>
        </p:nvPicPr>
        <p:blipFill>
          <a:blip r:embed="rId6"/>
          <a:stretch>
            <a:fillRect/>
          </a:stretch>
        </p:blipFill>
        <p:spPr>
          <a:xfrm>
            <a:off x="9702000" y="194916"/>
            <a:ext cx="1170000" cy="472500"/>
          </a:xfrm>
          <a:prstGeom prst="rect">
            <a:avLst/>
          </a:prstGeom>
        </p:spPr>
      </p:pic>
      <p:pic>
        <p:nvPicPr>
          <p:cNvPr id="8" name="图片 7"/>
          <p:cNvPicPr>
            <a:picLocks noChangeAspect="1"/>
          </p:cNvPicPr>
          <p:nvPr/>
        </p:nvPicPr>
        <p:blipFill>
          <a:blip r:embed="rId6"/>
          <a:stretch>
            <a:fillRect/>
          </a:stretch>
        </p:blipFill>
        <p:spPr>
          <a:xfrm>
            <a:off x="1392667" y="77483"/>
            <a:ext cx="875786" cy="353683"/>
          </a:xfrm>
          <a:prstGeom prst="rect">
            <a:avLst/>
          </a:prstGeom>
        </p:spPr>
      </p:pic>
      <p:sp>
        <p:nvSpPr>
          <p:cNvPr id="19" name="Cloud Callout 9">
            <a:extLst>
              <a:ext uri="{FF2B5EF4-FFF2-40B4-BE49-F238E27FC236}">
                <a16:creationId xmlns:a16="http://schemas.microsoft.com/office/drawing/2014/main" id="{7858BD60-6905-42A6-8481-4C21CBF4C070}"/>
              </a:ext>
            </a:extLst>
          </p:cNvPr>
          <p:cNvSpPr/>
          <p:nvPr/>
        </p:nvSpPr>
        <p:spPr>
          <a:xfrm flipH="1">
            <a:off x="1694046" y="1921455"/>
            <a:ext cx="9555540" cy="2227703"/>
          </a:xfrm>
          <a:prstGeom prst="cloudCallout">
            <a:avLst>
              <a:gd name="adj1" fmla="val -27141"/>
              <a:gd name="adj2" fmla="val 7644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263464F-1EDF-4893-ACA0-4627519B6795}"/>
              </a:ext>
            </a:extLst>
          </p:cNvPr>
          <p:cNvSpPr txBox="1">
            <a:spLocks noChangeArrowheads="1"/>
          </p:cNvSpPr>
          <p:nvPr/>
        </p:nvSpPr>
        <p:spPr bwMode="auto">
          <a:xfrm>
            <a:off x="3429000" y="2107874"/>
            <a:ext cx="6019800" cy="151196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0"/>
            <a:r>
              <a:rPr lang="en-US" sz="1800" b="1" i="0" u="none" strike="noStrike" kern="1200" baseline="0">
                <a:latin typeface="Times New Roman" panose="02020603050405020304" pitchFamily="18" charset="0"/>
                <a:cs typeface="Times New Roman" panose="02020603050405020304" pitchFamily="18" charset="0"/>
              </a:rPr>
              <a:t>Một số từ ngữ </a:t>
            </a:r>
          </a:p>
          <a:p>
            <a:pPr algn="ctr" rtl="0"/>
            <a:r>
              <a:rPr lang="en-US" sz="1800" b="1" i="0" u="none" strike="noStrike" kern="1200" baseline="0">
                <a:latin typeface="Times New Roman" panose="02020603050405020304" pitchFamily="18" charset="0"/>
                <a:cs typeface="Times New Roman" panose="02020603050405020304" pitchFamily="18" charset="0"/>
              </a:rPr>
              <a:t>dễ viết sai chính tả</a:t>
            </a:r>
          </a:p>
        </p:txBody>
      </p:sp>
      <p:pic>
        <p:nvPicPr>
          <p:cNvPr id="21" name="Picture 20">
            <a:extLst>
              <a:ext uri="{FF2B5EF4-FFF2-40B4-BE49-F238E27FC236}">
                <a16:creationId xmlns:a16="http://schemas.microsoft.com/office/drawing/2014/main" id="{AF1011F3-53C7-4883-B589-A251539491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6350" y="3682105"/>
            <a:ext cx="3295650" cy="3321489"/>
          </a:xfrm>
          <a:prstGeom prst="rect">
            <a:avLst/>
          </a:prstGeom>
        </p:spPr>
      </p:pic>
    </p:spTree>
    <p:extLst>
      <p:ext uri="{BB962C8B-B14F-4D97-AF65-F5344CB8AC3E}">
        <p14:creationId xmlns:p14="http://schemas.microsoft.com/office/powerpoint/2010/main" val="29110100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172" name="Text Box 13"/>
          <p:cNvSpPr txBox="1"/>
          <p:nvPr/>
        </p:nvSpPr>
        <p:spPr>
          <a:xfrm>
            <a:off x="1524000" y="95885"/>
            <a:ext cx="9144000" cy="707886"/>
          </a:xfrm>
          <a:prstGeom prst="rect">
            <a:avLst/>
          </a:prstGeom>
          <a:noFill/>
          <a:ln w="9525">
            <a:noFill/>
          </a:ln>
        </p:spPr>
        <p:txBody>
          <a:bodyPr>
            <a:spAutoFit/>
          </a:bodyPr>
          <a:lstStyle/>
          <a:p>
            <a:pPr algn="ctr">
              <a:spcBef>
                <a:spcPct val="50000"/>
              </a:spcBef>
            </a:pPr>
            <a:r>
              <a:rPr sz="4000" b="1" dirty="0">
                <a:solidFill>
                  <a:srgbClr val="FF0000"/>
                </a:solidFill>
                <a:latin typeface="Times New Roman" panose="02020603050405020304" pitchFamily="18" charset="0"/>
                <a:cs typeface="Times New Roman" panose="02020603050405020304" pitchFamily="18" charset="0"/>
              </a:rPr>
              <a:t>Chuỗi ngọc lam.</a:t>
            </a:r>
            <a:endParaRPr sz="4000" b="1" dirty="0">
              <a:solidFill>
                <a:srgbClr val="FF0000"/>
              </a:solidFill>
              <a:latin typeface="Times New Roman" panose="02020603050405020304" pitchFamily="18" charset="0"/>
              <a:ea typeface="Times New Roman" panose="02020603050405020304" pitchFamily="18" charset="0"/>
            </a:endParaRPr>
          </a:p>
        </p:txBody>
      </p:sp>
      <p:sp>
        <p:nvSpPr>
          <p:cNvPr id="4114" name="Text Box 18"/>
          <p:cNvSpPr txBox="1"/>
          <p:nvPr/>
        </p:nvSpPr>
        <p:spPr>
          <a:xfrm>
            <a:off x="467711" y="733246"/>
            <a:ext cx="11256578" cy="6124754"/>
          </a:xfrm>
          <a:prstGeom prst="rect">
            <a:avLst/>
          </a:prstGeom>
          <a:noFill/>
          <a:ln w="9525">
            <a:noFill/>
          </a:ln>
        </p:spPr>
        <p:txBody>
          <a:bodyPr wrap="square">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    </a:t>
            </a:r>
            <a:r>
              <a:rPr sz="2800" b="1" dirty="0">
                <a:solidFill>
                  <a:srgbClr val="FF0000"/>
                </a:solidFill>
                <a:latin typeface="Times New Roman" panose="02020603050405020304" pitchFamily="18" charset="0"/>
                <a:cs typeface="Times New Roman" panose="02020603050405020304" pitchFamily="18" charset="0"/>
              </a:rPr>
              <a:t>Pi-e</a:t>
            </a:r>
            <a:r>
              <a:rPr sz="2800" b="1" dirty="0">
                <a:solidFill>
                  <a:srgbClr val="0000FF"/>
                </a:solidFill>
                <a:latin typeface="Times New Roman" panose="02020603050405020304" pitchFamily="18" charset="0"/>
                <a:cs typeface="Times New Roman" panose="02020603050405020304" pitchFamily="18" charset="0"/>
              </a:rPr>
              <a:t> ngạc nhiên:</a:t>
            </a:r>
          </a:p>
          <a:p>
            <a:pPr algn="just"/>
            <a:r>
              <a:rPr lang="en-US" sz="2800" b="1">
                <a:solidFill>
                  <a:srgbClr val="0000FF"/>
                </a:solidFill>
                <a:latin typeface="Times New Roman" panose="02020603050405020304" pitchFamily="18" charset="0"/>
                <a:cs typeface="Times New Roman" panose="02020603050405020304" pitchFamily="18" charset="0"/>
              </a:rPr>
              <a:t>    </a:t>
            </a:r>
            <a:r>
              <a:rPr sz="2800" b="1">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Ai sai cháu đi mua? </a:t>
            </a:r>
          </a:p>
          <a:p>
            <a:pPr algn="just"/>
            <a:r>
              <a:rPr lang="en-US" sz="2800" b="1">
                <a:solidFill>
                  <a:srgbClr val="0000FF"/>
                </a:solidFill>
                <a:latin typeface="Times New Roman" panose="02020603050405020304" pitchFamily="18" charset="0"/>
                <a:cs typeface="Times New Roman" panose="02020603050405020304" pitchFamily="18" charset="0"/>
              </a:rPr>
              <a:t>    </a:t>
            </a:r>
            <a:r>
              <a:rPr sz="2800" b="1">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Cháu mua tặng chị cháu nhân lễ </a:t>
            </a:r>
            <a:r>
              <a:rPr sz="2800" b="1" dirty="0">
                <a:solidFill>
                  <a:srgbClr val="FF0000"/>
                </a:solidFill>
                <a:latin typeface="Times New Roman" panose="02020603050405020304" pitchFamily="18" charset="0"/>
                <a:cs typeface="Times New Roman" panose="02020603050405020304" pitchFamily="18" charset="0"/>
              </a:rPr>
              <a:t>Nô-en</a:t>
            </a:r>
            <a:r>
              <a:rPr sz="2800" b="1" dirty="0">
                <a:solidFill>
                  <a:srgbClr val="0000FF"/>
                </a:solidFill>
                <a:latin typeface="Times New Roman" panose="02020603050405020304" pitchFamily="18" charset="0"/>
                <a:cs typeface="Times New Roman" panose="02020603050405020304" pitchFamily="18" charset="0"/>
              </a:rPr>
              <a:t>. Chị đã nuôi cháu từ khi mẹ cháu mất.</a:t>
            </a:r>
          </a:p>
          <a:p>
            <a:pPr algn="just"/>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a:t>
            </a:r>
            <a:r>
              <a:rPr sz="2800" b="1">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Cháu có bao nhiêu tiền?</a:t>
            </a:r>
          </a:p>
          <a:p>
            <a:pPr algn="just"/>
            <a:r>
              <a:rPr lang="en-US" sz="2800" b="1" dirty="0">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Cô bé mở </a:t>
            </a:r>
            <a:r>
              <a:rPr sz="2800" b="1" u="sng" dirty="0">
                <a:solidFill>
                  <a:srgbClr val="FF0000"/>
                </a:solidFill>
                <a:latin typeface="Times New Roman" panose="02020603050405020304" pitchFamily="18" charset="0"/>
                <a:cs typeface="Times New Roman" panose="02020603050405020304" pitchFamily="18" charset="0"/>
              </a:rPr>
              <a:t>khăn</a:t>
            </a:r>
            <a:r>
              <a:rPr sz="2800" b="1" dirty="0">
                <a:solidFill>
                  <a:srgbClr val="FF0000"/>
                </a:solidFill>
                <a:latin typeface="Times New Roman" panose="02020603050405020304" pitchFamily="18" charset="0"/>
                <a:cs typeface="Times New Roman" panose="02020603050405020304" pitchFamily="18" charset="0"/>
              </a:rPr>
              <a:t> tay</a:t>
            </a:r>
            <a:r>
              <a:rPr sz="2800" b="1" dirty="0">
                <a:solidFill>
                  <a:srgbClr val="0000FF"/>
                </a:solidFill>
                <a:latin typeface="Times New Roman" panose="02020603050405020304" pitchFamily="18" charset="0"/>
                <a:cs typeface="Times New Roman" panose="02020603050405020304" pitchFamily="18" charset="0"/>
              </a:rPr>
              <a:t> ra, đổ lên b</a:t>
            </a:r>
            <a:r>
              <a:rPr sz="2800" b="1" dirty="0">
                <a:solidFill>
                  <a:srgbClr val="0000FF"/>
                </a:solidFill>
                <a:latin typeface="Times New Roman" panose="02020603050405020304" pitchFamily="18" charset="0"/>
                <a:ea typeface="Times New Roman" panose="02020603050405020304" pitchFamily="18" charset="0"/>
              </a:rPr>
              <a:t>à</a:t>
            </a:r>
            <a:r>
              <a:rPr sz="2800" b="1" dirty="0">
                <a:solidFill>
                  <a:srgbClr val="0000FF"/>
                </a:solidFill>
                <a:latin typeface="Times New Roman" panose="02020603050405020304" pitchFamily="18" charset="0"/>
                <a:cs typeface="Times New Roman" panose="02020603050405020304" pitchFamily="18" charset="0"/>
              </a:rPr>
              <a:t>n một </a:t>
            </a:r>
            <a:r>
              <a:rPr sz="2800" b="1" dirty="0">
                <a:solidFill>
                  <a:srgbClr val="FF0000"/>
                </a:solidFill>
                <a:latin typeface="Times New Roman" panose="02020603050405020304" pitchFamily="18" charset="0"/>
                <a:cs typeface="Times New Roman" panose="02020603050405020304" pitchFamily="18" charset="0"/>
              </a:rPr>
              <a:t>n</a:t>
            </a:r>
            <a:r>
              <a:rPr sz="2800" b="1" u="sng" dirty="0">
                <a:solidFill>
                  <a:srgbClr val="FF0000"/>
                </a:solidFill>
                <a:latin typeface="Times New Roman" panose="02020603050405020304" pitchFamily="18" charset="0"/>
                <a:cs typeface="Times New Roman" panose="02020603050405020304" pitchFamily="18" charset="0"/>
              </a:rPr>
              <a:t>ắ</a:t>
            </a:r>
            <a:r>
              <a:rPr sz="2800" b="1" dirty="0">
                <a:solidFill>
                  <a:srgbClr val="FF0000"/>
                </a:solidFill>
                <a:latin typeface="Times New Roman" panose="02020603050405020304" pitchFamily="18" charset="0"/>
                <a:cs typeface="Times New Roman" panose="02020603050405020304" pitchFamily="18" charset="0"/>
              </a:rPr>
              <a:t>m </a:t>
            </a:r>
            <a:r>
              <a:rPr sz="2800" b="1" u="sng" dirty="0">
                <a:solidFill>
                  <a:srgbClr val="FF0000"/>
                </a:solidFill>
                <a:latin typeface="Times New Roman" panose="02020603050405020304" pitchFamily="18" charset="0"/>
                <a:cs typeface="Times New Roman" panose="02020603050405020304" pitchFamily="18" charset="0"/>
              </a:rPr>
              <a:t>x</a:t>
            </a:r>
            <a:r>
              <a:rPr sz="2800" b="1" dirty="0">
                <a:solidFill>
                  <a:srgbClr val="FF0000"/>
                </a:solidFill>
                <a:latin typeface="Times New Roman" panose="02020603050405020304" pitchFamily="18" charset="0"/>
                <a:cs typeface="Times New Roman" panose="02020603050405020304" pitchFamily="18" charset="0"/>
              </a:rPr>
              <a:t>u</a:t>
            </a:r>
            <a:r>
              <a:rPr sz="2800" b="1" dirty="0">
                <a:solidFill>
                  <a:srgbClr val="0000FF"/>
                </a:solidFill>
                <a:latin typeface="Times New Roman" panose="02020603050405020304" pitchFamily="18" charset="0"/>
                <a:cs typeface="Times New Roman" panose="02020603050405020304" pitchFamily="18" charset="0"/>
              </a:rPr>
              <a:t>:</a:t>
            </a:r>
          </a:p>
          <a:p>
            <a:pPr algn="just"/>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a:t>
            </a:r>
            <a:r>
              <a:rPr sz="2800" b="1">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Cháu đã đập con lợn đất đấy!</a:t>
            </a:r>
          </a:p>
          <a:p>
            <a:pPr algn="just"/>
            <a:r>
              <a:rPr lang="en-US" sz="2800" b="1" dirty="0">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Pi-e </a:t>
            </a:r>
            <a:r>
              <a:rPr sz="2800" b="1" u="sng" dirty="0">
                <a:solidFill>
                  <a:srgbClr val="FF0000"/>
                </a:solidFill>
                <a:latin typeface="Times New Roman" panose="02020603050405020304" pitchFamily="18" charset="0"/>
                <a:cs typeface="Times New Roman" panose="02020603050405020304" pitchFamily="18" charset="0"/>
              </a:rPr>
              <a:t>tr</a:t>
            </a:r>
            <a:r>
              <a:rPr sz="2800" b="1" dirty="0">
                <a:solidFill>
                  <a:srgbClr val="FF0000"/>
                </a:solidFill>
                <a:latin typeface="Times New Roman" panose="02020603050405020304" pitchFamily="18" charset="0"/>
                <a:cs typeface="Times New Roman" panose="02020603050405020304" pitchFamily="18" charset="0"/>
              </a:rPr>
              <a:t>ầm ngâm</a:t>
            </a:r>
            <a:r>
              <a:rPr sz="2800" b="1" dirty="0">
                <a:solidFill>
                  <a:srgbClr val="0000FF"/>
                </a:solidFill>
                <a:latin typeface="Times New Roman" panose="02020603050405020304" pitchFamily="18" charset="0"/>
                <a:cs typeface="Times New Roman" panose="02020603050405020304" pitchFamily="18" charset="0"/>
              </a:rPr>
              <a:t> nhìn cô bé. Rồi vừa </a:t>
            </a:r>
            <a:r>
              <a:rPr sz="2800" b="1" dirty="0">
                <a:solidFill>
                  <a:srgbClr val="FF0000"/>
                </a:solidFill>
                <a:latin typeface="Times New Roman" panose="02020603050405020304" pitchFamily="18" charset="0"/>
                <a:cs typeface="Times New Roman" panose="02020603050405020304" pitchFamily="18" charset="0"/>
              </a:rPr>
              <a:t>lúi húi</a:t>
            </a:r>
            <a:r>
              <a:rPr sz="2800" b="1" dirty="0">
                <a:solidFill>
                  <a:srgbClr val="0000FF"/>
                </a:solidFill>
                <a:latin typeface="Times New Roman" panose="02020603050405020304" pitchFamily="18" charset="0"/>
                <a:cs typeface="Times New Roman" panose="02020603050405020304" pitchFamily="18" charset="0"/>
              </a:rPr>
              <a:t> gỡ mảnh giấy ghi giá tiền, anh vừa hỏi:</a:t>
            </a:r>
          </a:p>
          <a:p>
            <a:pPr algn="just"/>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a:t>
            </a:r>
            <a:r>
              <a:rPr sz="2800" b="1">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Cháu tên gì?</a:t>
            </a:r>
          </a:p>
          <a:p>
            <a:pPr algn="just"/>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a:t>
            </a:r>
            <a:r>
              <a:rPr sz="2800" b="1">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Cháu l</a:t>
            </a:r>
            <a:r>
              <a:rPr sz="2800" b="1" dirty="0">
                <a:solidFill>
                  <a:srgbClr val="0000FF"/>
                </a:solidFill>
                <a:latin typeface="Times New Roman" panose="02020603050405020304" pitchFamily="18" charset="0"/>
                <a:ea typeface="Times New Roman" panose="02020603050405020304" pitchFamily="18" charset="0"/>
              </a:rPr>
              <a:t>à</a:t>
            </a:r>
            <a:r>
              <a:rPr sz="2800" b="1" dirty="0">
                <a:solidFill>
                  <a:srgbClr val="0000FF"/>
                </a:solidFill>
                <a:latin typeface="Times New Roman" panose="02020603050405020304" pitchFamily="18" charset="0"/>
                <a:cs typeface="Times New Roman" panose="02020603050405020304" pitchFamily="18" charset="0"/>
              </a:rPr>
              <a:t> </a:t>
            </a:r>
            <a:r>
              <a:rPr sz="2800" b="1" dirty="0">
                <a:solidFill>
                  <a:srgbClr val="FF0000"/>
                </a:solidFill>
                <a:latin typeface="Times New Roman" panose="02020603050405020304" pitchFamily="18" charset="0"/>
                <a:cs typeface="Times New Roman" panose="02020603050405020304" pitchFamily="18" charset="0"/>
              </a:rPr>
              <a:t>Gioan</a:t>
            </a:r>
            <a:r>
              <a:rPr sz="2800" b="1" dirty="0">
                <a:solidFill>
                  <a:srgbClr val="0000FF"/>
                </a:solidFill>
                <a:latin typeface="Times New Roman" panose="02020603050405020304" pitchFamily="18" charset="0"/>
                <a:cs typeface="Times New Roman" panose="02020603050405020304" pitchFamily="18" charset="0"/>
              </a:rPr>
              <a:t>.</a:t>
            </a:r>
          </a:p>
          <a:p>
            <a:pPr algn="just"/>
            <a:r>
              <a:rPr lang="en-US" sz="2800" b="1" dirty="0">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Anh đưa cho Gioan chuỗi ngọc gói trong bao lụa đỏ:</a:t>
            </a:r>
          </a:p>
          <a:p>
            <a:pPr algn="just"/>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 Đừng đánh rơi nhé!</a:t>
            </a:r>
          </a:p>
          <a:p>
            <a:pPr algn="just"/>
            <a:r>
              <a:rPr lang="en-US" sz="2800" b="1" dirty="0">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Cô bé mỉm cười </a:t>
            </a:r>
            <a:r>
              <a:rPr sz="2800" b="1" dirty="0">
                <a:solidFill>
                  <a:srgbClr val="FF0000"/>
                </a:solidFill>
                <a:latin typeface="Times New Roman" panose="02020603050405020304" pitchFamily="18" charset="0"/>
                <a:cs typeface="Times New Roman" panose="02020603050405020304" pitchFamily="18" charset="0"/>
              </a:rPr>
              <a:t>rạng rỡ</a:t>
            </a:r>
            <a:r>
              <a:rPr sz="2800" b="1" dirty="0">
                <a:solidFill>
                  <a:srgbClr val="0000FF"/>
                </a:solidFill>
                <a:latin typeface="Times New Roman" panose="02020603050405020304" pitchFamily="18" charset="0"/>
                <a:cs typeface="Times New Roman" panose="02020603050405020304" pitchFamily="18" charset="0"/>
              </a:rPr>
              <a:t>, chạy vụt đi. </a:t>
            </a:r>
            <a:endParaRPr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图片 2"/>
          <p:cNvPicPr>
            <a:picLocks noChangeAspect="1"/>
          </p:cNvPicPr>
          <p:nvPr/>
        </p:nvPicPr>
        <p:blipFill rotWithShape="1">
          <a:blip r:embed="rId2" cstate="print">
            <a:extLst>
              <a:ext uri="{28A0092B-C50C-407E-A947-70E740481C1C}">
                <a14:useLocalDpi xmlns:a14="http://schemas.microsoft.com/office/drawing/2010/main" val="0"/>
              </a:ext>
            </a:extLst>
          </a:blip>
          <a:srcRect t="62172" r="6123"/>
          <a:stretch>
            <a:fillRect/>
          </a:stretch>
        </p:blipFill>
        <p:spPr>
          <a:xfrm flipH="1">
            <a:off x="6688508" y="4640366"/>
            <a:ext cx="5503492" cy="2217634"/>
          </a:xfrm>
          <a:prstGeom prst="rect">
            <a:avLst/>
          </a:prstGeom>
        </p:spPr>
      </p:pic>
      <p:pic>
        <p:nvPicPr>
          <p:cNvPr id="8" name="图片 3"/>
          <p:cNvPicPr>
            <a:picLocks noChangeAspect="1"/>
          </p:cNvPicPr>
          <p:nvPr/>
        </p:nvPicPr>
        <p:blipFill>
          <a:blip r:embed="rId3"/>
          <a:stretch>
            <a:fillRect/>
          </a:stretch>
        </p:blipFill>
        <p:spPr>
          <a:xfrm flipH="1">
            <a:off x="10010273" y="4217819"/>
            <a:ext cx="1526509" cy="2423333"/>
          </a:xfrm>
          <a:prstGeom prst="rect">
            <a:avLst/>
          </a:prstGeom>
        </p:spPr>
      </p:pic>
    </p:spTree>
    <p:extLst>
      <p:ext uri="{BB962C8B-B14F-4D97-AF65-F5344CB8AC3E}">
        <p14:creationId xmlns:p14="http://schemas.microsoft.com/office/powerpoint/2010/main" val="4165944770"/>
      </p:ext>
    </p:extLst>
  </p:cSld>
  <p:clrMapOvr>
    <a:masterClrMapping/>
  </p:clrMapOvr>
  <p:transition>
    <p:newsflash/>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452</Words>
  <Application>Microsoft Macintosh PowerPoint</Application>
  <PresentationFormat>Widescreen</PresentationFormat>
  <Paragraphs>46</Paragraphs>
  <Slides>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Montserrat Medium</vt:lpstr>
      <vt:lpstr>Microsoft YaHei</vt:lpstr>
      <vt:lpstr>inpin heiti</vt:lpstr>
      <vt:lpstr>Calibri Light</vt:lpstr>
      <vt:lpstr>宋体</vt:lpstr>
      <vt:lpstr>Calibri</vt:lpstr>
      <vt:lpstr>VNI-Bodon-Poster</vt:lpstr>
      <vt:lpstr>方正喵呜体</vt:lpstr>
      <vt:lpstr>Times New Roman</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Microsoft Office User</cp:lastModifiedBy>
  <cp:revision>87</cp:revision>
  <dcterms:created xsi:type="dcterms:W3CDTF">2016-09-06T06:07:00Z</dcterms:created>
  <dcterms:modified xsi:type="dcterms:W3CDTF">2021-12-11T16:13:40Z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70E177AB4CBE4671912102DB11C9AA84</vt:lpwstr>
  </property>
</Properties>
</file>