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66" r:id="rId11"/>
    <p:sldId id="270" r:id="rId12"/>
    <p:sldId id="268" r:id="rId13"/>
    <p:sldId id="272" r:id="rId14"/>
    <p:sldId id="269" r:id="rId15"/>
    <p:sldId id="2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6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0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8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4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7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9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3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1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5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8CFD-2D55-402C-AA44-534F2E9F75D7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CHÀO MỪNG CÁC CON</a:t>
            </a:r>
          </a:p>
          <a:p>
            <a:pPr algn="ctr"/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4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4119204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 đọc</a:t>
              </a:r>
              <a:endPara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7796" t="20739" r="28011" b="17848"/>
          <a:stretch/>
        </p:blipFill>
        <p:spPr>
          <a:xfrm>
            <a:off x="2312126" y="846266"/>
            <a:ext cx="9773868" cy="590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46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4119204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 đọc</a:t>
              </a:r>
              <a:endPara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959519" y="1191878"/>
            <a:ext cx="10899972" cy="440120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Ở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Hà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UTM Avo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má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. À,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Lê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chứ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	6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cơm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. Ba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gà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rửa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Lê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Kế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cơm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. 7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má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dắt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đưa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Lê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Oval 19"/>
          <p:cNvSpPr/>
          <p:nvPr/>
        </p:nvSpPr>
        <p:spPr>
          <a:xfrm>
            <a:off x="1557239" y="1987414"/>
            <a:ext cx="380651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08365" y="1817597"/>
            <a:ext cx="380651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606292" y="3089366"/>
            <a:ext cx="380651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262916" y="2916819"/>
            <a:ext cx="380651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78782" y="3631058"/>
            <a:ext cx="380651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201799" y="3631058"/>
            <a:ext cx="380651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782815" y="3618469"/>
            <a:ext cx="380651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738553" y="4316304"/>
            <a:ext cx="380651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54329" y="4276651"/>
            <a:ext cx="380651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11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7796" t="20739" r="28011" b="17848"/>
          <a:stretch/>
        </p:blipFill>
        <p:spPr>
          <a:xfrm>
            <a:off x="2312126" y="846266"/>
            <a:ext cx="8720694" cy="59058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63485" y="846266"/>
            <a:ext cx="7145384" cy="35394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Ở nhà Hà</a:t>
            </a:r>
          </a:p>
          <a:p>
            <a:pPr algn="just"/>
            <a:r>
              <a:rPr lang="vi-VN" sz="2800" dirty="0">
                <a:latin typeface="UTM Avo" panose="02040603050506020204" pitchFamily="18" charset="0"/>
              </a:rPr>
              <a:t>	Nhà Hà có bà và ba má. À, có cả Hà và bé Lê nữa chứ.</a:t>
            </a:r>
          </a:p>
          <a:p>
            <a:pPr algn="just"/>
            <a:r>
              <a:rPr lang="vi-VN" sz="2800" dirty="0">
                <a:latin typeface="UTM Avo" panose="02040603050506020204" pitchFamily="18" charset="0"/>
              </a:rPr>
              <a:t>	6 giờ, Hà giúp má sắp cơm. Ba cho gà ăn. Bà rửa mặt cho bé Lê. Kế đó, cả nhà ăn cơm. 7 giờ, ba má dắt xe đi làm. Hà ra lớp. Bà đưa bé Lê đi nhà trẻ.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51676" y="1350104"/>
            <a:ext cx="380651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51676" y="2258414"/>
            <a:ext cx="380651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6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7796" t="20739" r="28011" b="17848"/>
          <a:stretch/>
        </p:blipFill>
        <p:spPr>
          <a:xfrm>
            <a:off x="2312126" y="846266"/>
            <a:ext cx="8720694" cy="59058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63485" y="846266"/>
            <a:ext cx="7145384" cy="35394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Ở nhà Hà</a:t>
            </a:r>
          </a:p>
          <a:p>
            <a:pPr algn="just"/>
            <a:r>
              <a:rPr lang="vi-VN" sz="2800" dirty="0">
                <a:latin typeface="UTM Avo" panose="02040603050506020204" pitchFamily="18" charset="0"/>
              </a:rPr>
              <a:t>	Nhà Hà có bà và ba má. À, có cả Hà và bé Lê nữa chứ.</a:t>
            </a:r>
          </a:p>
          <a:p>
            <a:pPr algn="just"/>
            <a:r>
              <a:rPr lang="vi-VN" sz="2800" dirty="0">
                <a:latin typeface="UTM Avo" panose="02040603050506020204" pitchFamily="18" charset="0"/>
              </a:rPr>
              <a:t>	6 giờ, Hà giúp má sắp cơm. Ba cho gà ăn. Bà rửa mặt cho bé Lê. Kế đó, cả nhà ăn cơm. 7 giờ, ba má dắt xe đi làm. Hà ra lớp. Bà đưa bé Lê đi nhà trẻ.</a:t>
            </a:r>
            <a:endParaRPr lang="en-US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7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931142"/>
              </p:ext>
            </p:extLst>
          </p:nvPr>
        </p:nvGraphicFramePr>
        <p:xfrm>
          <a:off x="300251" y="1374755"/>
          <a:ext cx="11723427" cy="4957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8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8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6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1561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vi-VN" sz="36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giờ</a:t>
                      </a:r>
                      <a:endParaRPr lang="en-US" sz="3600" b="1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giờ</a:t>
                      </a:r>
                      <a:endParaRPr lang="en-US" sz="3600" b="1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561"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r>
                        <a:rPr lang="vi-VN" sz="36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vi-VN" sz="3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Má</a:t>
                      </a:r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sắp cơm</a:t>
                      </a:r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dắt xe đi</a:t>
                      </a:r>
                      <a:r>
                        <a:rPr lang="vi-VN" sz="3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làm</a:t>
                      </a:r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561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Hà</a:t>
                      </a:r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giúp</a:t>
                      </a:r>
                      <a:r>
                        <a:rPr lang="vi-VN" sz="3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má ................</a:t>
                      </a:r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 lớp</a:t>
                      </a:r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561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</a:t>
                      </a:r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 gà</a:t>
                      </a:r>
                      <a:r>
                        <a:rPr lang="vi-VN" sz="3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ăn</a:t>
                      </a:r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................ đi</a:t>
                      </a:r>
                      <a:r>
                        <a:rPr lang="vi-VN" sz="3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làm</a:t>
                      </a:r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561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rửa mặt</a:t>
                      </a:r>
                      <a:r>
                        <a:rPr lang="vi-VN" sz="3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cho bé Lê</a:t>
                      </a:r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.............. bé</a:t>
                      </a:r>
                      <a:r>
                        <a:rPr lang="vi-VN" sz="36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đi nhà trẻ</a:t>
                      </a:r>
                      <a:endParaRPr lang="en-US" sz="3600" dirty="0">
                        <a:latin typeface="UTM Avo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85646" y="3507474"/>
            <a:ext cx="229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cơm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9100" y="4478739"/>
            <a:ext cx="191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 xe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1948" y="5502323"/>
            <a:ext cx="98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979" y="5570563"/>
            <a:ext cx="98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01408" y="123556"/>
            <a:ext cx="2254735" cy="976897"/>
            <a:chOff x="390727" y="2611311"/>
            <a:chExt cx="2254735" cy="976897"/>
          </a:xfrm>
        </p:grpSpPr>
        <p:sp>
          <p:nvSpPr>
            <p:cNvPr id="10" name="TextBox 9"/>
            <p:cNvSpPr txBox="1"/>
            <p:nvPr/>
          </p:nvSpPr>
          <p:spPr>
            <a:xfrm>
              <a:off x="824235" y="2854778"/>
              <a:ext cx="1821227" cy="707886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Điền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390727" y="2611311"/>
              <a:ext cx="599679" cy="97689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026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391" t="22853" r="21513" b="59097"/>
          <a:stretch/>
        </p:blipFill>
        <p:spPr>
          <a:xfrm>
            <a:off x="1430476" y="2757419"/>
            <a:ext cx="8900879" cy="159368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36340" y="0"/>
            <a:ext cx="3853626" cy="1554564"/>
            <a:chOff x="4036340" y="35415"/>
            <a:chExt cx="3853626" cy="1554564"/>
          </a:xfrm>
        </p:grpSpPr>
        <p:sp>
          <p:nvSpPr>
            <p:cNvPr id="6" name="Rounded Rectangle 5"/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>
                  <a:solidFill>
                    <a:srgbClr val="002060"/>
                  </a:solidFill>
                  <a:latin typeface="UTM Avo" panose="02040603050506020204" pitchFamily="18" charset="0"/>
                </a:rPr>
                <a:t>Tập viết</a:t>
              </a:r>
              <a:endParaRPr lang="en-US" sz="40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 descr="Phim Hoạt Hình Học Sinh Học Sinh Cậu Bé, Phim Hoạt Hình, Nhà, Suốt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670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7395" y="669481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Bài 58: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  </a:t>
            </a:r>
            <a:r>
              <a:rPr lang="en-US" sz="5400" b="1" dirty="0" err="1">
                <a:solidFill>
                  <a:srgbClr val="FF0000"/>
                </a:solidFill>
                <a:latin typeface="UTM Avo" pitchFamily="18" charset="0"/>
              </a:rPr>
              <a:t>ăn</a:t>
            </a:r>
            <a:r>
              <a:rPr lang="en-US" sz="5400" b="1" dirty="0">
                <a:solidFill>
                  <a:srgbClr val="FF0000"/>
                </a:solidFill>
                <a:latin typeface="UTM Avo" pitchFamily="18" charset="0"/>
              </a:rPr>
              <a:t> - </a:t>
            </a:r>
            <a:r>
              <a:rPr lang="en-US" sz="5400" b="1" dirty="0" err="1">
                <a:solidFill>
                  <a:srgbClr val="FF0000"/>
                </a:solidFill>
                <a:latin typeface="UTM Avo" pitchFamily="18" charset="0"/>
              </a:rPr>
              <a:t>ăt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65323" y="2450957"/>
            <a:ext cx="3427928" cy="31127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solidFill>
                  <a:schemeClr val="bg2">
                    <a:lumMod val="10000"/>
                  </a:schemeClr>
                </a:solidFill>
                <a:latin typeface="UTM Avo" pitchFamily="18" charset="0"/>
              </a:rPr>
              <a:t>ăt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08597" y="2450957"/>
            <a:ext cx="3427928" cy="31127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solidFill>
                  <a:schemeClr val="bg2">
                    <a:lumMod val="10000"/>
                  </a:schemeClr>
                </a:solidFill>
                <a:latin typeface="UTM Avo" pitchFamily="18" charset="0"/>
              </a:rPr>
              <a:t>ăn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2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87635" y="1382478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itchFamily="18" charset="0"/>
              </a:rPr>
              <a:t>ăt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95474" y="2525416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000" dirty="0" err="1">
                  <a:solidFill>
                    <a:prstClr val="black"/>
                  </a:solidFill>
                  <a:latin typeface="UTM Avo" pitchFamily="18" charset="0"/>
                </a:rPr>
                <a:t>ăt</a:t>
              </a:r>
              <a:endParaRPr lang="en-US" sz="6000" dirty="0">
                <a:solidFill>
                  <a:prstClr val="black"/>
                </a:solidFill>
                <a:latin typeface="UTM Avo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000" b="1" dirty="0">
                  <a:solidFill>
                    <a:srgbClr val="008000"/>
                  </a:solidFill>
                  <a:latin typeface="UTM Avo" pitchFamily="18" charset="0"/>
                </a:rPr>
                <a:t>ă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000" b="1" dirty="0">
                  <a:solidFill>
                    <a:schemeClr val="tx1"/>
                  </a:solidFill>
                  <a:latin typeface=".VnAvant" pitchFamily="34" charset="0"/>
                </a:rPr>
                <a:t>t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35250" y="1382478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UTM Avo" pitchFamily="18" charset="0"/>
              </a:rPr>
              <a:t>ăn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43089" y="2525416"/>
            <a:ext cx="3193038" cy="2250830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000" dirty="0" err="1">
                  <a:solidFill>
                    <a:prstClr val="black"/>
                  </a:solidFill>
                  <a:latin typeface="UTM Avo" pitchFamily="18" charset="0"/>
                </a:rPr>
                <a:t>ăn</a:t>
              </a:r>
              <a:endParaRPr lang="en-US" sz="6000" dirty="0">
                <a:solidFill>
                  <a:prstClr val="black"/>
                </a:solidFill>
                <a:latin typeface="UTM Avo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000" b="1" dirty="0">
                  <a:solidFill>
                    <a:srgbClr val="008000"/>
                  </a:solidFill>
                  <a:latin typeface="UTM Avo" pitchFamily="18" charset="0"/>
                </a:rPr>
                <a:t>ă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000" b="1" dirty="0">
                  <a:solidFill>
                    <a:schemeClr val="tx1"/>
                  </a:solidFill>
                  <a:latin typeface="UTM Avo" pitchFamily="18" charset="0"/>
                </a:rPr>
                <a:t>n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372881" y="459148"/>
            <a:ext cx="5214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Bài 58: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itchFamily="18" charset="0"/>
              </a:rPr>
              <a:t>ăn</a:t>
            </a:r>
            <a:r>
              <a:rPr lang="en-US" sz="5400" b="1" dirty="0">
                <a:solidFill>
                  <a:srgbClr val="FF0000"/>
                </a:solidFill>
                <a:latin typeface="UTM Avo" pitchFamily="18" charset="0"/>
              </a:rPr>
              <a:t>  -  </a:t>
            </a:r>
            <a:r>
              <a:rPr lang="en-US" sz="5400" b="1" dirty="0" err="1">
                <a:solidFill>
                  <a:srgbClr val="FF0000"/>
                </a:solidFill>
                <a:latin typeface="UTM Avo" pitchFamily="18" charset="0"/>
              </a:rPr>
              <a:t>ăt</a:t>
            </a:r>
            <a:r>
              <a:rPr lang="vi-VN" sz="5400" b="1" dirty="0">
                <a:solidFill>
                  <a:srgbClr val="FF0000"/>
                </a:solidFill>
                <a:latin typeface="+mj-lt"/>
              </a:rPr>
              <a:t>  </a:t>
            </a:r>
            <a:endParaRPr lang="en-US" sz="54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0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0141" y="4804856"/>
            <a:ext cx="1999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UTM Avo" pitchFamily="18" charset="0"/>
                <a:cs typeface="Times New Roman" panose="02020603050405020304" pitchFamily="18" charset="0"/>
              </a:rPr>
              <a:t>chăn</a:t>
            </a:r>
            <a:endParaRPr lang="en-US" sz="5400" b="1" dirty="0"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2788" y="4804771"/>
            <a:ext cx="1109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ăn</a:t>
            </a:r>
            <a:endParaRPr lang="en-US" sz="5400" b="1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6220" y="1234960"/>
            <a:ext cx="220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itchFamily="18" charset="0"/>
                <a:cs typeface="Times New Roman" panose="02020603050405020304" pitchFamily="18" charset="0"/>
              </a:rPr>
              <a:t>chăn</a:t>
            </a:r>
            <a:endParaRPr lang="en-US" sz="5400" b="1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93777" y="2377898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5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prstClr val="black"/>
                  </a:solidFill>
                  <a:latin typeface="UTM Avo" pitchFamily="18" charset="0"/>
                  <a:cs typeface="Times New Roman" panose="02020603050405020304" pitchFamily="18" charset="0"/>
                </a:rPr>
                <a:t>ch</a:t>
              </a:r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  <a:cs typeface="Times New Roman" panose="02020603050405020304" pitchFamily="18" charset="0"/>
                </a:rPr>
                <a:t>ăn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5400" b="1" dirty="0" err="1">
                  <a:solidFill>
                    <a:schemeClr val="tx1"/>
                  </a:solidFill>
                  <a:latin typeface="UTM Avo" pitchFamily="18" charset="0"/>
                  <a:cs typeface="Times New Roman" panose="02020603050405020304" pitchFamily="18" charset="0"/>
                </a:rPr>
                <a:t>ch</a:t>
              </a:r>
              <a:endParaRPr lang="en-US" sz="5400" b="1" dirty="0">
                <a:solidFill>
                  <a:schemeClr val="tx1"/>
                </a:solidFill>
                <a:latin typeface="UTM Avo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5400" b="1" dirty="0" err="1">
                  <a:solidFill>
                    <a:srgbClr val="FF0000"/>
                  </a:solidFill>
                  <a:latin typeface="UTM Avo" pitchFamily="18" charset="0"/>
                  <a:cs typeface="Times New Roman" panose="02020603050405020304" pitchFamily="18" charset="0"/>
                </a:rPr>
                <a:t>ăn</a:t>
              </a:r>
              <a:endParaRPr lang="en-US" sz="5400" b="1" dirty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68" t="27597" r="54091" b="38776"/>
          <a:stretch/>
        </p:blipFill>
        <p:spPr>
          <a:xfrm>
            <a:off x="1260235" y="1293994"/>
            <a:ext cx="4487868" cy="33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46913" y="4845649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UTM Avo" pitchFamily="18" charset="0"/>
                <a:cs typeface="Times New Roman" panose="02020603050405020304" pitchFamily="18" charset="0"/>
              </a:rPr>
              <a:t>mắt</a:t>
            </a:r>
            <a:endParaRPr lang="en-US" sz="4400" b="1" dirty="0"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99108" y="4845649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ăt</a:t>
            </a:r>
            <a:endParaRPr lang="en-US" sz="4400" b="1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4771" y="1037618"/>
            <a:ext cx="2005052" cy="830997"/>
            <a:chOff x="7814875" y="1234960"/>
            <a:chExt cx="2846301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7814875" y="1234960"/>
              <a:ext cx="2321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UTM Avo" pitchFamily="18" charset="0"/>
                  <a:cs typeface="Times New Roman" panose="02020603050405020304" pitchFamily="18" charset="0"/>
                </a:rPr>
                <a:t>mắt</a:t>
              </a:r>
              <a:endParaRPr lang="en-US" sz="4800" b="1" dirty="0">
                <a:latin typeface="UTM Avo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641870" y="1234960"/>
              <a:ext cx="201930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800" b="1" dirty="0" err="1">
                  <a:solidFill>
                    <a:srgbClr val="FF0000"/>
                  </a:solidFill>
                  <a:latin typeface="UTM Avo" pitchFamily="18" charset="0"/>
                  <a:cs typeface="Times New Roman" panose="02020603050405020304" pitchFamily="18" charset="0"/>
                </a:rPr>
                <a:t>ăt</a:t>
              </a:r>
              <a:endParaRPr lang="en-US" sz="4800" b="1" dirty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13515" y="2328229"/>
            <a:ext cx="3662509" cy="2620451"/>
            <a:chOff x="6954592" y="2421733"/>
            <a:chExt cx="3662509" cy="2620451"/>
          </a:xfrm>
        </p:grpSpPr>
        <p:grpSp>
          <p:nvGrpSpPr>
            <p:cNvPr id="9" name="Group 8"/>
            <p:cNvGrpSpPr/>
            <p:nvPr/>
          </p:nvGrpSpPr>
          <p:grpSpPr>
            <a:xfrm>
              <a:off x="6954592" y="2421733"/>
              <a:ext cx="3662509" cy="2057806"/>
              <a:chOff x="3810000" y="1447800"/>
              <a:chExt cx="2209800" cy="15240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810000" y="144780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4800" dirty="0" err="1">
                    <a:solidFill>
                      <a:prstClr val="black"/>
                    </a:solidFill>
                    <a:latin typeface="UTM Avo" pitchFamily="18" charset="0"/>
                    <a:cs typeface="Times New Roman" panose="02020603050405020304" pitchFamily="18" charset="0"/>
                  </a:rPr>
                  <a:t>mắt</a:t>
                </a:r>
                <a:endParaRPr lang="en-US" sz="4800" dirty="0">
                  <a:solidFill>
                    <a:prstClr val="black"/>
                  </a:solidFill>
                  <a:latin typeface="UTM Avo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10000" y="2286000"/>
                <a:ext cx="1104900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4800" b="1" dirty="0">
                    <a:solidFill>
                      <a:schemeClr val="tx1"/>
                    </a:solidFill>
                    <a:latin typeface="UTM Avo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914900" y="2286000"/>
                <a:ext cx="1104900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 rot="1060721">
              <a:off x="9304343" y="3595634"/>
              <a:ext cx="50227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8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Cách kiểm tra ung thư mắt ở trẻ em bằng smartpho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" t="1" r="-233" b="24834"/>
          <a:stretch/>
        </p:blipFill>
        <p:spPr bwMode="auto">
          <a:xfrm>
            <a:off x="841758" y="1864912"/>
            <a:ext cx="4348428" cy="21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724713" y="3538307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ắt</a:t>
            </a:r>
            <a:endParaRPr lang="en-US" sz="4400" b="1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0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72881" y="459148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58: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ăn - ăt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20668" t="27597" r="54091" b="38776"/>
          <a:stretch/>
        </p:blipFill>
        <p:spPr>
          <a:xfrm>
            <a:off x="1128947" y="1823667"/>
            <a:ext cx="4293059" cy="3215587"/>
          </a:xfrm>
          <a:prstGeom prst="rect">
            <a:avLst/>
          </a:prstGeom>
        </p:spPr>
      </p:pic>
      <p:pic>
        <p:nvPicPr>
          <p:cNvPr id="25" name="Picture 2" descr="Cách kiểm tra ung thư mắt ở trẻ em bằng smartph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" t="1" r="-233" b="24834"/>
          <a:stretch/>
        </p:blipFill>
        <p:spPr bwMode="auto">
          <a:xfrm>
            <a:off x="6918081" y="2148247"/>
            <a:ext cx="4348428" cy="21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75843" y="5525293"/>
            <a:ext cx="1999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UTM Avo" pitchFamily="18" charset="0"/>
                <a:cs typeface="Times New Roman" panose="02020603050405020304" pitchFamily="18" charset="0"/>
              </a:rPr>
              <a:t>ch</a:t>
            </a:r>
            <a:r>
              <a:rPr lang="en-US" sz="5400" b="1" dirty="0" err="1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ăn</a:t>
            </a:r>
            <a:endParaRPr lang="en-US" sz="5400" b="1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8387" y="5525293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UTM Avo" pitchFamily="18" charset="0"/>
                <a:cs typeface="Times New Roman" panose="02020603050405020304" pitchFamily="18" charset="0"/>
              </a:rPr>
              <a:t>m</a:t>
            </a:r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ắt</a:t>
            </a:r>
            <a:endParaRPr lang="en-US" sz="4400" b="1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33" y="0"/>
            <a:ext cx="622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0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21" y="1397726"/>
            <a:ext cx="8449514" cy="5460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4975" y="1397726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dirty="0">
                <a:solidFill>
                  <a:srgbClr val="92D050"/>
                </a:solidFill>
                <a:latin typeface="UTM Avo" panose="02040603050506020204" pitchFamily="18" charset="0"/>
              </a:rPr>
              <a:t>THƯ GIÃN</a:t>
            </a:r>
            <a:endParaRPr lang="en-US" sz="7200" dirty="0">
              <a:solidFill>
                <a:srgbClr val="92D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6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3105" y="161973"/>
            <a:ext cx="1022918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2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.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TiÕng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nµo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cã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vÇn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itchFamily="18" charset="0"/>
              </a:rPr>
              <a:t>ăn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?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TiÕng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nµo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cã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vÇn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itchFamily="18" charset="0"/>
              </a:rPr>
              <a:t>ăt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?</a:t>
            </a:r>
            <a:endParaRPr lang="en-US" sz="28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8743" y="2975429"/>
            <a:ext cx="76200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7798" y="2028794"/>
            <a:ext cx="214212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nÊm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61660" y="2020936"/>
            <a:ext cx="236920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mÇm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5518" t="20219" r="25980" b="59645"/>
          <a:stretch/>
        </p:blipFill>
        <p:spPr>
          <a:xfrm>
            <a:off x="1300431" y="1177636"/>
            <a:ext cx="8937287" cy="20396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5518" t="60610" r="25980" b="13600"/>
          <a:stretch/>
        </p:blipFill>
        <p:spPr>
          <a:xfrm>
            <a:off x="1173107" y="3659766"/>
            <a:ext cx="8937287" cy="26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88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359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Tahoma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dieu huyen vu thi</cp:lastModifiedBy>
  <cp:revision>71</cp:revision>
  <dcterms:created xsi:type="dcterms:W3CDTF">2020-08-09T12:11:41Z</dcterms:created>
  <dcterms:modified xsi:type="dcterms:W3CDTF">2021-11-29T14:13:11Z</dcterms:modified>
</cp:coreProperties>
</file>