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media/audio4.wav" ContentType="audio/x-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1" r:id="rId5"/>
    <p:sldMasterId id="2147483697" r:id="rId6"/>
    <p:sldMasterId id="2147483705" r:id="rId7"/>
    <p:sldMasterId id="2147483713" r:id="rId8"/>
    <p:sldMasterId id="2147483726" r:id="rId9"/>
  </p:sldMasterIdLst>
  <p:notesMasterIdLst>
    <p:notesMasterId r:id="rId37"/>
  </p:notesMasterIdLst>
  <p:sldIdLst>
    <p:sldId id="383" r:id="rId10"/>
    <p:sldId id="384" r:id="rId11"/>
    <p:sldId id="256" r:id="rId12"/>
    <p:sldId id="381" r:id="rId13"/>
    <p:sldId id="373" r:id="rId14"/>
    <p:sldId id="374" r:id="rId15"/>
    <p:sldId id="260" r:id="rId16"/>
    <p:sldId id="278" r:id="rId17"/>
    <p:sldId id="375" r:id="rId18"/>
    <p:sldId id="385" r:id="rId19"/>
    <p:sldId id="275" r:id="rId20"/>
    <p:sldId id="382" r:id="rId21"/>
    <p:sldId id="265" r:id="rId22"/>
    <p:sldId id="291" r:id="rId23"/>
    <p:sldId id="380" r:id="rId24"/>
    <p:sldId id="270" r:id="rId25"/>
    <p:sldId id="271" r:id="rId26"/>
    <p:sldId id="359" r:id="rId27"/>
    <p:sldId id="293" r:id="rId28"/>
    <p:sldId id="379" r:id="rId29"/>
    <p:sldId id="377" r:id="rId30"/>
    <p:sldId id="258" r:id="rId31"/>
    <p:sldId id="289" r:id="rId32"/>
    <p:sldId id="386" r:id="rId33"/>
    <p:sldId id="387" r:id="rId34"/>
    <p:sldId id="276" r:id="rId35"/>
    <p:sldId id="388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 varScale="1">
        <p:scale>
          <a:sx n="64" d="100"/>
          <a:sy n="64" d="100"/>
        </p:scale>
        <p:origin x="676" y="56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91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89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5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6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49" indent="0">
              <a:buNone/>
              <a:defRPr sz="2400"/>
            </a:lvl3pPr>
            <a:lvl4pPr marL="1371074" indent="0">
              <a:buNone/>
              <a:defRPr sz="2000"/>
            </a:lvl4pPr>
            <a:lvl5pPr marL="1828097" indent="0">
              <a:buNone/>
              <a:defRPr sz="2000"/>
            </a:lvl5pPr>
            <a:lvl6pPr marL="2285122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43EDB2E2-D92E-43BC-A78D-58133E06E1A2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F2879B3F-421A-438B-AC2B-45F52360CC3A}"/>
              </a:ext>
            </a:extLst>
          </p:cNvPr>
          <p:cNvSpPr/>
          <p:nvPr/>
        </p:nvSpPr>
        <p:spPr>
          <a:xfrm>
            <a:off x="558130" y="434163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704" rIns="45704" bIns="45704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62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98A8D432-92FF-4E1E-8588-E18B9B6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15300-0A9F-4CB5-8F69-554325D3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26A9FDD6-9D81-446D-A448-E4297D27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0535041F-6594-40CB-B4A0-70ABA6858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25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695D8-2281-45F7-AA8D-CC743EF9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5F37-7A50-4611-9EEF-ADC0023B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04CA-74A8-4F3A-896B-C5C45373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A285BAF-BA9F-4DC2-A6B9-C7BB97976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02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65ED329A-7875-4440-A7B6-5419B537362A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D71FD7A0-0A76-4D39-A8A9-6EDD8C631FB6}"/>
              </a:ext>
            </a:extLst>
          </p:cNvPr>
          <p:cNvSpPr/>
          <p:nvPr/>
        </p:nvSpPr>
        <p:spPr>
          <a:xfrm>
            <a:off x="558130" y="434168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05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26" tIns="0"/>
          <a:lstStyle>
            <a:lvl1pPr marL="0" marR="36562" indent="0" algn="l">
              <a:spcBef>
                <a:spcPts val="0"/>
              </a:spcBef>
              <a:spcAft>
                <a:spcPts val="0"/>
              </a:spcAft>
              <a:buNone/>
              <a:defRPr sz="19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398531D-D2F2-4098-912E-0E71B48D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94C82E-3D52-4F4C-9C8C-2ED70B3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3C856D5-5D70-427A-AF0A-F4F4BED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6715CD6-1D29-4BA1-B483-BB5329C84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4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F7A41-1D39-4839-B924-FF466DC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7DBB2-2C21-4D1F-9E58-850A1908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6DF6A-61EB-4EDE-BC3E-A3BEC66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68DA48E-A02E-410A-BD97-704C73311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240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3"/>
          </a:xfrm>
        </p:spPr>
        <p:txBody>
          <a:bodyPr lIns="146246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3"/>
          </a:xfrm>
        </p:spPr>
        <p:txBody>
          <a:bodyPr lIns="137109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DF2AD-7575-4CD5-94DA-3F7B582C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3B38D-58F4-479E-A071-DD001558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7CE3C4-1249-4460-AD54-8E8469FD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2B34B86-6BD4-4ACE-B25D-0C73B0256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790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D112C-3155-4DD3-827F-9BF66A95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8033E-64B3-489A-B84F-0B43621C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A4401-A687-454C-940C-3A807F9A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7085F6D-853B-42A9-8F34-267573D06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5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5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99229B7A-E360-409C-BD79-976223EEEDE0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407B520-8785-45A8-A958-D1D4413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9036FB3-D137-4899-BDB1-97C2CD19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AC8B31C-C765-4EC2-B1E6-15E9FB69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E11537-A38C-4A47-8E99-C7F113C18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6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3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3"/>
            <a:ext cx="3962400" cy="4206112"/>
          </a:xfrm>
        </p:spPr>
        <p:txBody>
          <a:bodyPr lIns="91405"/>
          <a:lstStyle>
            <a:lvl1pPr marL="18281" marR="18281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7"/>
            <a:ext cx="6168212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7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6A423-2C29-43C7-8844-41128A6E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AEAF6-90AB-4FE0-8D18-D9EEE02C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E95AB-239F-47EA-BB09-F176BCBF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9B46CA1-31F2-43B4-BFA3-FDA11D888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03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4806D007-EAED-49A5-A9E3-FF9012B12AC6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id="{060B0DC9-156D-4E99-9E55-378422B792DE}"/>
              </a:ext>
            </a:extLst>
          </p:cNvPr>
          <p:cNvSpPr/>
          <p:nvPr/>
        </p:nvSpPr>
        <p:spPr>
          <a:xfrm>
            <a:off x="8534403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05"/>
          <a:lstStyle>
            <a:lvl1pPr marL="45704" indent="0" algn="l">
              <a:spcBef>
                <a:spcPts val="0"/>
              </a:spcBef>
              <a:buNone/>
              <a:defRPr sz="15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0A86E95-9DDB-4EF4-9F61-04CA1AB3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467E38D-830F-47F4-B8D3-F62BC103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CEA7382-B20C-45C2-BD90-9EB06DBB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C1FE3A5-DCF9-46AE-8352-A1C5E8CA5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05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47E94-A37D-402E-A78E-8E79A31E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BD445-2A76-4708-95DB-30B7056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1CA2-C1A2-4578-8A0D-18C83480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2223732-1400-4B79-A0E0-3DDB92C13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803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533409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8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74B11-0C02-4FC9-AC4D-64734F3E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1E1C0-7706-48E6-8428-232FF8E7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C914-3A3B-4483-A8C6-E7E81DFC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FE893F-D384-481F-BE8C-E93F00ED6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15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7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23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3" y="76203"/>
            <a:ext cx="38608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8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9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7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3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89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3" y="666752"/>
            <a:ext cx="5720741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9" y="666752"/>
            <a:ext cx="5722988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3" y="131604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10" y="131604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24342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8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27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9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6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0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3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3" y="5533218"/>
            <a:ext cx="7823200" cy="768351"/>
          </a:xfrm>
        </p:spPr>
        <p:txBody>
          <a:bodyPr lIns="109685" tIns="0"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42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39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1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1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E813-859A-4528-AD04-9719E85CA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3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6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0133"/>
      </p:ext>
    </p:extLst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96277"/>
      </p:ext>
    </p:extLst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95066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2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7936"/>
      </p:ext>
    </p:extLst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5545"/>
      </p:ext>
    </p:extLst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4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613"/>
      </p:ext>
    </p:extLst>
  </p:cSld>
  <p:clrMapOvr>
    <a:masterClrMapping/>
  </p:clrMapOvr>
  <p:transition spd="slow" advTm="5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1414"/>
      </p:ext>
    </p:extLst>
  </p:cSld>
  <p:clrMapOvr>
    <a:masterClrMapping/>
  </p:clrMapOvr>
  <p:transition spd="slow" advTm="5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673008"/>
      </p:ext>
    </p:extLst>
  </p:cSld>
  <p:clrMapOvr>
    <a:masterClrMapping/>
  </p:clrMapOvr>
  <p:transition spd="slow" advTm="5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1448"/>
      </p:ext>
    </p:extLst>
  </p:cSld>
  <p:clrMapOvr>
    <a:masterClrMapping/>
  </p:clrMapOvr>
  <p:transition spd="slow" advTm="5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82362"/>
      </p:ext>
    </p:extLst>
  </p:cSld>
  <p:clrMapOvr>
    <a:masterClrMapping/>
  </p:clrMapOvr>
  <p:transition spd="slow" advTm="5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8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8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67547073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62805278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01588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080245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43839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087212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5011071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5" y="6245225"/>
            <a:ext cx="3860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217090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7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7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2932722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85394436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2993976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8578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88366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7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9042266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4" y="6245225"/>
            <a:ext cx="3860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4823233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8FA82-38D0-4210-B97E-43FD111C6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8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06D04-FC49-49C9-8657-8DC4688D8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396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440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4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5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96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33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468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06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65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4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2A859-F5F1-4E87-B7C8-AC21D225A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352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75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74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085" indent="0">
              <a:buNone/>
              <a:defRPr sz="3300"/>
            </a:lvl2pPr>
            <a:lvl3pPr marL="1088168" indent="0">
              <a:buNone/>
              <a:defRPr sz="2800"/>
            </a:lvl3pPr>
            <a:lvl4pPr marL="1632254" indent="0">
              <a:buNone/>
              <a:defRPr sz="2300"/>
            </a:lvl4pPr>
            <a:lvl5pPr marL="2176337" indent="0">
              <a:buNone/>
              <a:defRPr sz="2300"/>
            </a:lvl5pPr>
            <a:lvl6pPr marL="2720421" indent="0">
              <a:buNone/>
              <a:defRPr sz="2300"/>
            </a:lvl6pPr>
            <a:lvl7pPr marL="3264506" indent="0">
              <a:buNone/>
              <a:defRPr sz="2300"/>
            </a:lvl7pPr>
            <a:lvl8pPr marL="3808589" indent="0">
              <a:buNone/>
              <a:defRPr sz="2300"/>
            </a:lvl8pPr>
            <a:lvl9pPr marL="435267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26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77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0884" y="390529"/>
            <a:ext cx="3901016" cy="8321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34" y="390529"/>
            <a:ext cx="11499850" cy="8321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356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29268089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5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5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32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656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985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31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0435287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5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5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32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656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985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31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1041316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7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300643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185435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E7E8FA82-38D0-4210-B97E-43FD111C6C79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3620205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30006D04-FC49-49C9-8657-8DC4688D8076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855420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2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3542A859-F5F1-4E87-B7C8-AC21D225A1A6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67412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3" r:id="rId2"/>
    <p:sldLayoutId id="2147483742" r:id="rId3"/>
    <p:sldLayoutId id="2147483741" r:id="rId4"/>
    <p:sldLayoutId id="2147483740" r:id="rId5"/>
    <p:sldLayoutId id="2147483650" r:id="rId6"/>
    <p:sldLayoutId id="2147483746" r:id="rId7"/>
    <p:sldLayoutId id="2147483745" r:id="rId8"/>
    <p:sldLayoutId id="2147483744" r:id="rId9"/>
    <p:sldLayoutId id="2147483737" r:id="rId10"/>
    <p:sldLayoutId id="2147483736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739" r:id="rId17"/>
    <p:sldLayoutId id="2147483738" r:id="rId18"/>
    <p:sldLayoutId id="2147483734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ctr" defTabSz="9140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8" indent="-342768" algn="l" defTabSz="9140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5" indent="-285642" algn="l" defTabSz="914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0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86" indent="-228512" algn="l" defTabSz="9140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09" indent="-228512" algn="l" defTabSz="9140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34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58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82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06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9D796E-CCD6-4270-9E81-4CDFEF7B7BC4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ABE8706-58DF-447D-A858-1180EF0E3D8D}"/>
              </a:ext>
            </a:extLst>
          </p:cNvPr>
          <p:cNvSpPr/>
          <p:nvPr/>
        </p:nvSpPr>
        <p:spPr>
          <a:xfrm>
            <a:off x="558130" y="434163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6F6B380F-D587-4C75-B454-B47AA72F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43"/>
            <a:ext cx="10911416" cy="1050925"/>
          </a:xfrm>
          <a:prstGeom prst="rect">
            <a:avLst/>
          </a:prstGeom>
        </p:spPr>
        <p:txBody>
          <a:bodyPr vert="horz" lIns="91405" tIns="45704" rIns="91405" bIns="45704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id="{D6AB02C1-5C15-4378-9EB6-AD39F5580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9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09" tIns="91405" rIns="91405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B531DF6C-48D6-4B54-97AA-D7CD258B4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0349B5F-4C11-49AC-AD7D-94892F9EEF13}" type="datetimeFigureOut">
              <a:rPr lang="en-US"/>
              <a:pPr>
                <a:defRPr/>
              </a:pPr>
              <a:t>11/29/2021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2D5919D-8E78-4453-BDC1-5E408E348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39AF8-7BD7-44AC-92E6-37EF230D5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9"/>
            <a:ext cx="609600" cy="365125"/>
          </a:xfrm>
          <a:prstGeom prst="rect">
            <a:avLst/>
          </a:prstGeom>
        </p:spPr>
        <p:txBody>
          <a:bodyPr vert="horz" wrap="square" lIns="91405" tIns="45704" rIns="91405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A7A399"/>
                </a:solidFill>
              </a:defRPr>
            </a:lvl1pPr>
          </a:lstStyle>
          <a:p>
            <a:fld id="{47861690-028F-4EF1-A91B-25D15ADB6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9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025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049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074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097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013" indent="-265013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8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478" indent="-199948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512" indent="-182493" algn="l" rtl="0" eaLnBrk="0" fontAlgn="base" hangingPunct="0">
        <a:spcBef>
          <a:spcPts val="251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82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46" indent="-18249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031" indent="-182493" algn="l" rtl="0" eaLnBrk="0" fontAlgn="base" hangingPunct="0">
        <a:spcBef>
          <a:spcPts val="251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8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89899" indent="-182809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130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502" indent="-182809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015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 lIns="91405" tIns="45704" rIns="91405" bIns="4570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53DF6B-9EFB-49D5-A53C-084B96E6DAE3}" type="datetimeFigureOut">
              <a:rPr lang="en-GB" smtClean="0"/>
              <a:pPr/>
              <a:t>29/11/2021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3" y="76203"/>
            <a:ext cx="44704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91405" tIns="45704" rIns="91405" bIns="45704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16253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768" indent="-34276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665" indent="-28564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560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586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609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634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970658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7682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4706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1" tIns="60936" rIns="121871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1" tIns="60936" rIns="121871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2021/11/29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6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70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9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ransition spd="slow" advTm="5000">
    <p:fade/>
  </p:transition>
  <p:txStyles>
    <p:titleStyle>
      <a:lvl1pPr algn="ctr" defTabSz="121870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13" indent="-457013" algn="l" defTabSz="121870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194" indent="-380843" algn="l" defTabSz="121870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26" indent="-304676" algn="l" defTabSz="121870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076" indent="-304676" algn="l" defTabSz="121870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427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2021/11/29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5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73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0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 spd="slow" advTm="5000">
    <p:fade/>
  </p:transition>
  <p:txStyles>
    <p:titleStyle>
      <a:lvl1pPr algn="ctr" defTabSz="121873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25" indent="-457025" algn="l" defTabSz="121873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220" indent="-380853" algn="l" defTabSz="121873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414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80" indent="-304684" algn="l" defTabSz="121873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144" indent="-304684" algn="l" defTabSz="121873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511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78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3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07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2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7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29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5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2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8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8" y="2125270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1"/>
              </a:buBlip>
            </a:lvl1pPr>
            <a:lvl2pPr>
              <a:buBlip>
                <a:blip r:embed="rId11"/>
              </a:buBlip>
            </a:lvl2pPr>
            <a:lvl3pPr>
              <a:buBlip>
                <a:blip r:embed="rId11"/>
              </a:buBlip>
            </a:lvl3pPr>
            <a:lvl4pPr>
              <a:buBlip>
                <a:blip r:embed="rId11"/>
              </a:buBlip>
            </a:lvl4pPr>
            <a:lvl5pPr>
              <a:buBlip>
                <a:blip r:embed="rId11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8813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35" r:id="rId4"/>
    <p:sldLayoutId id="2147483701" r:id="rId5"/>
    <p:sldLayoutId id="2147483702" r:id="rId6"/>
    <p:sldLayoutId id="2147483703" r:id="rId7"/>
    <p:sldLayoutId id="2147483704" r:id="rId8"/>
  </p:sldLayoutIdLst>
  <p:transition spd="med"/>
  <p:txStyles>
    <p:titleStyle>
      <a:lvl1pPr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766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530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2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064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3831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5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362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12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8895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7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7" y="2125269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7184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ransition spd="med"/>
  <p:txStyles>
    <p:titleStyle>
      <a:lvl1pPr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0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60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413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21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022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82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62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43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23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17" tIns="54409" rIns="108817" bIns="544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36130BC8-EB2F-4112-9026-FB445542357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11/29/2021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868A579B-1BF5-4135-855D-EB21DD66D5AF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25904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1088168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3" indent="-408063" algn="l" defTabSz="108816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36" indent="-340053" algn="l" defTabSz="108816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11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95" indent="-272042" algn="l" defTabSz="10881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80" indent="-272042" algn="l" defTabSz="10881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63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548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32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16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5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68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5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37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1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06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89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67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5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5" y="2125267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58483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ransition spd="med"/>
  <p:txStyles>
    <p:titleStyle>
      <a:lvl1pPr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329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656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985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314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642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971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9300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627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80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761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642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522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404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328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216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104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927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329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656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985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314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642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971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9300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627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6.jpe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8.png"/><Relationship Id="rId1" Type="http://schemas.openxmlformats.org/officeDocument/2006/relationships/audio" Target="YouTube%20-%20NAM%20QU&#225;&#187;&#144;C%20S&#198;&#160;N%20H&#195;&#8364;%20(HD%201080).mp3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5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74838" y="-252464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31"/>
            <a:ext cx="2534828" cy="1049481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874887" y="3208636"/>
            <a:ext cx="3178007" cy="969444"/>
          </a:xfrm>
          <a:prstGeom prst="rect">
            <a:avLst/>
          </a:prstGeom>
          <a:noFill/>
        </p:spPr>
        <p:txBody>
          <a:bodyPr wrap="none" lIns="121867" tIns="60934" rIns="121867" bIns="60934" rtlCol="0">
            <a:spAutoFit/>
          </a:bodyPr>
          <a:lstStyle/>
          <a:p>
            <a:pPr defTabSz="1218672"/>
            <a:r>
              <a:rPr lang="vi-VN" altLang="zh-CN" sz="5500" b="1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ea typeface="inpin heiti" charset="-122"/>
              </a:rPr>
              <a:t>LỊCH </a:t>
            </a:r>
            <a:r>
              <a:rPr lang="vi-VN" altLang="zh-CN" sz="5500" b="1" smtClean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ea typeface="inpin heiti" charset="-122"/>
              </a:rPr>
              <a:t>SỬ</a:t>
            </a:r>
            <a:endParaRPr lang="zh-CN" altLang="en-US" sz="5500" b="1" dirty="0">
              <a:solidFill>
                <a:srgbClr val="000000">
                  <a:lumMod val="75000"/>
                  <a:lumOff val="25000"/>
                </a:srgbClr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766828" y="1920599"/>
            <a:ext cx="4517251" cy="6389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4225390" y="1384501"/>
            <a:ext cx="1440160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r>
              <a:rPr lang="vi-VN" altLang="zh-CN" sz="6000">
                <a:solidFill>
                  <a:srgbClr val="FFFFFF"/>
                </a:solidFill>
                <a:latin typeface="+mj-lt"/>
                <a:ea typeface="inpin heiti" charset="-122"/>
              </a:rPr>
              <a:t>L</a:t>
            </a:r>
            <a:endParaRPr lang="zh-CN" altLang="en-US" sz="6000" dirty="0">
              <a:solidFill>
                <a:srgbClr val="FFFFFF"/>
              </a:solidFill>
              <a:latin typeface="+mj-lt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379310" y="1384501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r>
              <a:rPr lang="vi-VN" altLang="zh-CN" sz="6000" smtClean="0">
                <a:solidFill>
                  <a:srgbClr val="FFFFFF"/>
                </a:solidFill>
                <a:latin typeface="+mj-lt"/>
                <a:ea typeface="inpin heiti" charset="-122"/>
              </a:rPr>
              <a:t>Ớ</a:t>
            </a:r>
            <a:endParaRPr lang="zh-CN" altLang="en-US" sz="6000" dirty="0">
              <a:solidFill>
                <a:srgbClr val="FFFFFF"/>
              </a:solidFill>
              <a:latin typeface="+mj-lt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542899" y="1384501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r>
              <a:rPr lang="vi-VN" altLang="zh-CN" sz="6000">
                <a:solidFill>
                  <a:srgbClr val="FFFFFF"/>
                </a:solidFill>
                <a:latin typeface="+mj-lt"/>
                <a:ea typeface="inpin heiti" charset="-122"/>
              </a:rPr>
              <a:t>P</a:t>
            </a:r>
            <a:endParaRPr lang="zh-CN" altLang="en-US" sz="6000" dirty="0">
              <a:solidFill>
                <a:srgbClr val="FFFFFF"/>
              </a:solidFill>
              <a:latin typeface="+mj-lt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687150" y="1384501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r>
              <a:rPr lang="vi-VN" altLang="zh-CN" sz="6000" b="1" smtClean="0">
                <a:solidFill>
                  <a:srgbClr val="FFFFFF"/>
                </a:solidFill>
                <a:latin typeface="+mj-lt"/>
                <a:ea typeface="inpin heiti" charset="-122"/>
              </a:rPr>
              <a:t>4</a:t>
            </a:r>
            <a:endParaRPr lang="zh-CN" altLang="en-US" sz="6000" b="1" dirty="0">
              <a:solidFill>
                <a:srgbClr val="FFFFFF"/>
              </a:solidFill>
              <a:latin typeface="+mj-lt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15785" y="-2145804"/>
            <a:ext cx="1083733" cy="1083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4129" y="306251"/>
            <a:ext cx="8139521" cy="5231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7030A0"/>
                </a:solidFill>
                <a:ea typeface="微软雅黑" panose="020B0503020204020204" pitchFamily="34" charset="-122"/>
              </a:rPr>
              <a:t>TRƯỜNG TIỂU HỌC GIANG BIÊN</a:t>
            </a:r>
            <a:endParaRPr lang="en-US" sz="2800" b="1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526382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  <p:bldP spid="13" grpId="0" animBg="1"/>
      <p:bldP spid="16" grpId="0" animBg="1"/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 rot="21295612">
            <a:off x="3553609" y="1709454"/>
            <a:ext cx="2521152" cy="1131403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C00000"/>
              </a:solidFill>
              <a:sym typeface="Didot"/>
            </a:endParaRPr>
          </a:p>
        </p:txBody>
      </p:sp>
      <p:sp>
        <p:nvSpPr>
          <p:cNvPr id="27" name="Freeform 26"/>
          <p:cNvSpPr/>
          <p:nvPr/>
        </p:nvSpPr>
        <p:spPr>
          <a:xfrm rot="12668291">
            <a:off x="3525346" y="3085152"/>
            <a:ext cx="2522004" cy="562525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83906" y="2696044"/>
            <a:ext cx="3045834" cy="821531"/>
          </a:xfrm>
          <a:prstGeom prst="rect">
            <a:avLst/>
          </a:prstGeom>
        </p:spPr>
        <p:txBody>
          <a:bodyPr vert="horz" lIns="108785" tIns="54394" rIns="108785" bIns="54394" rtlCol="0">
            <a:normAutofit fontScale="92500"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Nguyên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nhân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827953" y="838201"/>
            <a:ext cx="5092956" cy="1770572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Thất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bại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ở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trận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đánh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năm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981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53518" y="3517576"/>
            <a:ext cx="5801623" cy="1552511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Giải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quyết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khó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khăn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,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tạo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thanh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thế</a:t>
            </a:r>
            <a:endParaRPr lang="en-US" sz="4400" b="1" i="1" dirty="0">
              <a:solidFill>
                <a:srgbClr val="0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423260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Chongtong1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685800"/>
            <a:ext cx="8839200" cy="61722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1" y="1143000"/>
            <a:ext cx="50643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2057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4400" y="2438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3" name="AutoShape 13"/>
          <p:cNvSpPr>
            <a:spLocks noChangeArrowheads="1"/>
          </p:cNvSpPr>
          <p:nvPr/>
        </p:nvSpPr>
        <p:spPr bwMode="auto">
          <a:xfrm rot="8474645">
            <a:off x="6248400" y="25146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 rot="8474645">
            <a:off x="6629400" y="22098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5" name="AutoShape 15"/>
          <p:cNvSpPr>
            <a:spLocks noChangeArrowheads="1"/>
          </p:cNvSpPr>
          <p:nvPr/>
        </p:nvSpPr>
        <p:spPr bwMode="auto">
          <a:xfrm rot="8474645">
            <a:off x="7010400" y="19050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 rot="9646844">
            <a:off x="5943600" y="2208213"/>
            <a:ext cx="381000" cy="106363"/>
          </a:xfrm>
          <a:prstGeom prst="leftArrow">
            <a:avLst>
              <a:gd name="adj1" fmla="val 50000"/>
              <a:gd name="adj2" fmla="val 89553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 rot="10582696">
            <a:off x="6400800" y="20558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 rot="8474645">
            <a:off x="7315200" y="16002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9" name="AutoShape 19"/>
          <p:cNvSpPr>
            <a:spLocks noChangeArrowheads="1"/>
          </p:cNvSpPr>
          <p:nvPr/>
        </p:nvSpPr>
        <p:spPr bwMode="auto">
          <a:xfrm rot="10582696">
            <a:off x="7086600" y="29702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 rot="9149448">
            <a:off x="7521359" y="2930805"/>
            <a:ext cx="381000" cy="104775"/>
          </a:xfrm>
          <a:prstGeom prst="leftArrow">
            <a:avLst>
              <a:gd name="adj1" fmla="val 50000"/>
              <a:gd name="adj2" fmla="val 90909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1" name="AutoShape 21"/>
          <p:cNvSpPr>
            <a:spLocks noChangeArrowheads="1"/>
          </p:cNvSpPr>
          <p:nvPr/>
        </p:nvSpPr>
        <p:spPr bwMode="auto">
          <a:xfrm rot="5693526">
            <a:off x="7624768" y="2561447"/>
            <a:ext cx="628256" cy="82071"/>
          </a:xfrm>
          <a:prstGeom prst="leftArrow">
            <a:avLst>
              <a:gd name="adj1" fmla="val 50000"/>
              <a:gd name="adj2" fmla="val 9469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8382000" y="24257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 rot="13817124">
            <a:off x="8165147" y="2370131"/>
            <a:ext cx="431764" cy="141837"/>
          </a:xfrm>
          <a:prstGeom prst="leftArrow">
            <a:avLst>
              <a:gd name="adj1" fmla="val 50000"/>
              <a:gd name="adj2" fmla="val 85714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4" name="AutoShape 24"/>
          <p:cNvSpPr>
            <a:spLocks noChangeArrowheads="1"/>
          </p:cNvSpPr>
          <p:nvPr/>
        </p:nvSpPr>
        <p:spPr bwMode="auto">
          <a:xfrm>
            <a:off x="7772400" y="19812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 rot="3713743">
            <a:off x="8028207" y="1864602"/>
            <a:ext cx="761212" cy="162017"/>
          </a:xfrm>
          <a:prstGeom prst="leftArrow">
            <a:avLst>
              <a:gd name="adj1" fmla="val 50000"/>
              <a:gd name="adj2" fmla="val 94318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7" name="Oval 27"/>
          <p:cNvSpPr>
            <a:spLocks noChangeArrowheads="1"/>
          </p:cNvSpPr>
          <p:nvPr/>
        </p:nvSpPr>
        <p:spPr bwMode="auto">
          <a:xfrm>
            <a:off x="7391400" y="990602"/>
            <a:ext cx="1295400" cy="9525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 flipH="1">
            <a:off x="5486400" y="2057401"/>
            <a:ext cx="1981200" cy="1587500"/>
          </a:xfrm>
          <a:prstGeom prst="line">
            <a:avLst/>
          </a:prstGeom>
          <a:noFill/>
          <a:ln w="1047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 rot="-1117295">
            <a:off x="5769097" y="1619196"/>
            <a:ext cx="1219200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Tông Đản</a:t>
            </a:r>
          </a:p>
        </p:txBody>
      </p:sp>
      <p:sp>
        <p:nvSpPr>
          <p:cNvPr id="107554" name="Text Box 34"/>
          <p:cNvSpPr txBox="1">
            <a:spLocks noChangeArrowheads="1"/>
          </p:cNvSpPr>
          <p:nvPr/>
        </p:nvSpPr>
        <p:spPr bwMode="auto">
          <a:xfrm>
            <a:off x="1524000" y="5"/>
            <a:ext cx="9144000" cy="5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Lược đồ cuộc tấn công để tự vệ của nhà Lý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2201" y="2971803"/>
            <a:ext cx="1181100" cy="3846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en-US"/>
              <a:t>10/1075</a:t>
            </a:r>
          </a:p>
        </p:txBody>
      </p:sp>
    </p:spTree>
    <p:extLst>
      <p:ext uri="{BB962C8B-B14F-4D97-AF65-F5344CB8AC3E}">
        <p14:creationId xmlns:p14="http://schemas.microsoft.com/office/powerpoint/2010/main" val="6752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3" grpId="0" animBg="1"/>
      <p:bldP spid="107534" grpId="0" animBg="1"/>
      <p:bldP spid="107535" grpId="0" animBg="1"/>
      <p:bldP spid="107536" grpId="0" animBg="1"/>
      <p:bldP spid="107537" grpId="0" animBg="1"/>
      <p:bldP spid="107538" grpId="0" animBg="1"/>
      <p:bldP spid="107539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7" grpId="0" animBg="1"/>
      <p:bldP spid="107549" grpId="0" animBg="1"/>
      <p:bldP spid="1075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29DFD6E-2A23-4F0A-BE2E-163A4FC4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483" y="1"/>
            <a:ext cx="12103520" cy="6667500"/>
            <a:chOff x="-1279672" y="38100"/>
            <a:chExt cx="10423672" cy="6667500"/>
          </a:xfrm>
        </p:grpSpPr>
        <p:pic>
          <p:nvPicPr>
            <p:cNvPr id="4" name="imgb" descr="nhu%20nguy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9672" y="38100"/>
              <a:ext cx="10423672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515956" y="5943600"/>
              <a:ext cx="6551844" cy="762000"/>
            </a:xfrm>
            <a:prstGeom prst="rect">
              <a:avLst/>
            </a:prstGeom>
            <a:solidFill>
              <a:srgbClr val="F1FE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800" b="1" dirty="0" err="1">
                  <a:solidFill>
                    <a:srgbClr val="CC0000"/>
                  </a:solidFill>
                </a:rPr>
                <a:t>Sông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Như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Nguyệt</a:t>
              </a:r>
              <a:r>
                <a:rPr lang="en-US" sz="4800" b="1" dirty="0">
                  <a:solidFill>
                    <a:srgbClr val="CC0000"/>
                  </a:solidFill>
                </a:rPr>
                <a:t>  (</a:t>
              </a:r>
              <a:r>
                <a:rPr lang="en-US" sz="4800" b="1" dirty="0" err="1">
                  <a:solidFill>
                    <a:srgbClr val="CC0000"/>
                  </a:solidFill>
                </a:rPr>
                <a:t>sông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Cầu</a:t>
              </a:r>
              <a:r>
                <a:rPr lang="en-US" sz="4800" b="1" dirty="0">
                  <a:solidFill>
                    <a:srgbClr val="CC0000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76200"/>
            <a:ext cx="12192000" cy="6781800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7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890" y="160341"/>
            <a:ext cx="901211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53975"/>
            <a:ext cx="12192000" cy="6858000"/>
            <a:chOff x="72" y="480"/>
            <a:chExt cx="5688" cy="3840"/>
          </a:xfrm>
        </p:grpSpPr>
        <p:pic>
          <p:nvPicPr>
            <p:cNvPr id="21508" name="Picture 13" descr="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480"/>
              <a:ext cx="5664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14"/>
            <p:cNvSpPr>
              <a:spLocks noChangeArrowheads="1"/>
            </p:cNvSpPr>
            <p:nvPr/>
          </p:nvSpPr>
          <p:spPr bwMode="auto">
            <a:xfrm>
              <a:off x="72" y="528"/>
              <a:ext cx="2736" cy="8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FE84D04-58D3-4BEB-BBF0-6A39A465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43" y="57333"/>
            <a:ext cx="6344360" cy="1923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05" tIns="45704" rIns="91405" bIns="4570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0000CC"/>
              </a:solidFill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366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43987" y="19987"/>
            <a:ext cx="9144000" cy="6858000"/>
            <a:chOff x="241" y="0"/>
            <a:chExt cx="5663" cy="4320"/>
          </a:xfrm>
        </p:grpSpPr>
        <p:pic>
          <p:nvPicPr>
            <p:cNvPr id="4" name="Picture 3" descr="luoc d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uoc do tr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0"/>
            <a:ext cx="89916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1" name="Picture 3" descr="phong tien quan to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725617"/>
            <a:ext cx="3657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4543429"/>
            <a:ext cx="152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3962403"/>
            <a:ext cx="20574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phong tien song nhu nguy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2051053"/>
            <a:ext cx="5181600" cy="229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4013689" y="582613"/>
            <a:ext cx="3276600" cy="1143000"/>
          </a:xfrm>
          <a:prstGeom prst="wedgeRectCallout">
            <a:avLst>
              <a:gd name="adj1" fmla="val -41296"/>
              <a:gd name="adj2" fmla="val 788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05" tIns="45704" rIns="91405" bIns="45704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5067304" y="5202239"/>
            <a:ext cx="3279531" cy="11430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r>
              <a:rPr lang="en-US" sz="3600" b="1"/>
              <a:t>Ta ở phía nam </a:t>
            </a:r>
          </a:p>
          <a:p>
            <a:pPr algn="ctr"/>
            <a:r>
              <a:rPr lang="en-US" sz="3600" b="1"/>
              <a:t>sông Như Nguyệt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5251939" y="4572000"/>
            <a:ext cx="1600200" cy="762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8229600" y="4953001"/>
            <a:ext cx="114300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610139" y="0"/>
            <a:ext cx="9144000" cy="6858000"/>
            <a:chOff x="241" y="0"/>
            <a:chExt cx="5663" cy="4320"/>
          </a:xfrm>
        </p:grpSpPr>
        <p:pic>
          <p:nvPicPr>
            <p:cNvPr id="12" name="Picture 11" descr="luoc d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uoc do trang">
            <a:extLst>
              <a:ext uri="{FF2B5EF4-FFF2-40B4-BE49-F238E27FC236}">
                <a16:creationId xmlns:a16="http://schemas.microsoft.com/office/drawing/2014/main" id="{DC0BF389-E877-4E11-AF5B-190973AF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3773"/>
            <a:ext cx="8991600" cy="63304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hong tien quan tong">
            <a:extLst>
              <a:ext uri="{FF2B5EF4-FFF2-40B4-BE49-F238E27FC236}">
                <a16:creationId xmlns:a16="http://schemas.microsoft.com/office/drawing/2014/main" id="{F350A274-D36C-4D78-89F2-5E001E04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56643"/>
            <a:ext cx="3657600" cy="10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3muiten">
            <a:extLst>
              <a:ext uri="{FF2B5EF4-FFF2-40B4-BE49-F238E27FC236}">
                <a16:creationId xmlns:a16="http://schemas.microsoft.com/office/drawing/2014/main" id="{6B3C24CD-C731-4D5A-B89F-F068082A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28" y="3978522"/>
            <a:ext cx="1899139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3muiten">
            <a:extLst>
              <a:ext uri="{FF2B5EF4-FFF2-40B4-BE49-F238E27FC236}">
                <a16:creationId xmlns:a16="http://schemas.microsoft.com/office/drawing/2014/main" id="{C735A76F-C26C-43D0-836E-2A371D3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90" y="4484083"/>
            <a:ext cx="1408235" cy="5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hong tien song nhu nguyet">
            <a:extLst>
              <a:ext uri="{FF2B5EF4-FFF2-40B4-BE49-F238E27FC236}">
                <a16:creationId xmlns:a16="http://schemas.microsoft.com/office/drawing/2014/main" id="{CB4FFE3D-F4BD-4E64-B8EE-9B18F5B4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57051"/>
            <a:ext cx="5181600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uiten-den-lien">
            <a:extLst>
              <a:ext uri="{FF2B5EF4-FFF2-40B4-BE49-F238E27FC236}">
                <a16:creationId xmlns:a16="http://schemas.microsoft.com/office/drawing/2014/main" id="{BACB187E-8E30-4A47-AF67-406C7E80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4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00">
            <a:off x="4566139" y="1925516"/>
            <a:ext cx="914400" cy="47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uiten-den-lien">
            <a:extLst>
              <a:ext uri="{FF2B5EF4-FFF2-40B4-BE49-F238E27FC236}">
                <a16:creationId xmlns:a16="http://schemas.microsoft.com/office/drawing/2014/main" id="{F499E4EE-0828-4DE9-B0DD-E01B51F6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15">
            <a:off x="5884987" y="2233249"/>
            <a:ext cx="633047" cy="42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Muiten-den-lien">
            <a:extLst>
              <a:ext uri="{FF2B5EF4-FFF2-40B4-BE49-F238E27FC236}">
                <a16:creationId xmlns:a16="http://schemas.microsoft.com/office/drawing/2014/main" id="{916F607F-A47F-41F4-B4C2-96176A9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3736">
            <a:off x="3812937" y="2540978"/>
            <a:ext cx="50702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Muiten-den-lien">
            <a:extLst>
              <a:ext uri="{FF2B5EF4-FFF2-40B4-BE49-F238E27FC236}">
                <a16:creationId xmlns:a16="http://schemas.microsoft.com/office/drawing/2014/main" id="{DFE50377-A8F7-48AF-B966-15EB2A6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0405">
            <a:off x="5392620" y="2621579"/>
            <a:ext cx="392723" cy="6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muiten-do">
            <a:extLst>
              <a:ext uri="{FF2B5EF4-FFF2-40B4-BE49-F238E27FC236}">
                <a16:creationId xmlns:a16="http://schemas.microsoft.com/office/drawing/2014/main" id="{461A91BA-4230-4C7F-8905-2F5EAC8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586">
            <a:off x="4226172" y="2592267"/>
            <a:ext cx="315059" cy="10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uiten-nhat">
            <a:extLst>
              <a:ext uri="{FF2B5EF4-FFF2-40B4-BE49-F238E27FC236}">
                <a16:creationId xmlns:a16="http://schemas.microsoft.com/office/drawing/2014/main" id="{2742E51C-FA05-4B0B-9DFF-B02AB37A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93" y="3363059"/>
            <a:ext cx="446943" cy="4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muiten-nhat">
            <a:extLst>
              <a:ext uri="{FF2B5EF4-FFF2-40B4-BE49-F238E27FC236}">
                <a16:creationId xmlns:a16="http://schemas.microsoft.com/office/drawing/2014/main" id="{35AF35D5-3581-4044-BBFD-418612EB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13" y="3358662"/>
            <a:ext cx="367811" cy="5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muiten-do">
            <a:extLst>
              <a:ext uri="{FF2B5EF4-FFF2-40B4-BE49-F238E27FC236}">
                <a16:creationId xmlns:a16="http://schemas.microsoft.com/office/drawing/2014/main" id="{CB53F715-C1F2-4513-812A-88E139C4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086">
            <a:off x="5926020" y="3623897"/>
            <a:ext cx="291612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muiten-do">
            <a:extLst>
              <a:ext uri="{FF2B5EF4-FFF2-40B4-BE49-F238E27FC236}">
                <a16:creationId xmlns:a16="http://schemas.microsoft.com/office/drawing/2014/main" id="{A2409107-03B8-4237-A898-01203ED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2373926"/>
            <a:ext cx="562708" cy="168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muiten-do">
            <a:extLst>
              <a:ext uri="{FF2B5EF4-FFF2-40B4-BE49-F238E27FC236}">
                <a16:creationId xmlns:a16="http://schemas.microsoft.com/office/drawing/2014/main" id="{01A2836D-7DE7-4DC4-83FB-AF7C91D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62">
            <a:off x="6655780" y="3278068"/>
            <a:ext cx="2612781" cy="6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muiten-dendut">
            <a:extLst>
              <a:ext uri="{FF2B5EF4-FFF2-40B4-BE49-F238E27FC236}">
                <a16:creationId xmlns:a16="http://schemas.microsoft.com/office/drawing/2014/main" id="{9883DC9C-D0D3-4A27-B3B9-0AB1155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5" y="474787"/>
            <a:ext cx="465992" cy="154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muiten-dendut">
            <a:extLst>
              <a:ext uri="{FF2B5EF4-FFF2-40B4-BE49-F238E27FC236}">
                <a16:creationId xmlns:a16="http://schemas.microsoft.com/office/drawing/2014/main" id="{F4BC335D-EC95-4317-A34B-BA515730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" b="38321"/>
          <a:stretch>
            <a:fillRect/>
          </a:stretch>
        </p:blipFill>
        <p:spPr bwMode="auto">
          <a:xfrm rot="211212">
            <a:off x="6586910" y="1947498"/>
            <a:ext cx="353157" cy="7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YouTube - NAM QUá»C SÆ N HÃ€ (HD 1080).mp3">
            <a:hlinkClick r:id="" action="ppaction://media"/>
            <a:extLst>
              <a:ext uri="{FF2B5EF4-FFF2-40B4-BE49-F238E27FC236}">
                <a16:creationId xmlns:a16="http://schemas.microsoft.com/office/drawing/2014/main" id="{95C967B6-9178-482D-90A0-2359EEA7DB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3288326"/>
            <a:ext cx="281355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31" fill="hold"/>
                                        <p:tgtEl>
                                          <p:spTgt spid="14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n hoa van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" y="3390"/>
            <a:ext cx="121956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7311" y="3348847"/>
            <a:ext cx="4114800" cy="646298"/>
          </a:xfrm>
          <a:prstGeom prst="rect">
            <a:avLst/>
          </a:prstGeom>
          <a:noFill/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Dịch thơ: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69" y="3392"/>
            <a:ext cx="8077199" cy="317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Nam quốc sơn hà</a:t>
            </a:r>
          </a:p>
          <a:p>
            <a:r>
              <a:rPr lang="vi-VN" sz="4000" b="1" dirty="0">
                <a:latin typeface="+mj-lt"/>
              </a:rPr>
              <a:t>Nam quốc sơn hà Nam đế cư,</a:t>
            </a:r>
          </a:p>
          <a:p>
            <a:r>
              <a:rPr lang="vi-VN" sz="4000" b="1" dirty="0">
                <a:latin typeface="+mj-lt"/>
              </a:rPr>
              <a:t>Tiệt nhiên định phận tại Thiên thư</a:t>
            </a:r>
          </a:p>
          <a:p>
            <a:r>
              <a:rPr lang="vi-VN" sz="4000" b="1" dirty="0">
                <a:latin typeface="+mj-lt"/>
              </a:rPr>
              <a:t>Như hà nghịch lỗ lại xâm phạm</a:t>
            </a:r>
          </a:p>
          <a:p>
            <a:r>
              <a:rPr lang="vi-VN" sz="4000" b="1" dirty="0">
                <a:latin typeface="+mj-lt"/>
              </a:rPr>
              <a:t>Nhữ đẳng hành khan thủ bại hư</a:t>
            </a:r>
            <a:endParaRPr lang="en-US" sz="4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4903" y="3505202"/>
            <a:ext cx="8077199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Sông núi nước Nam</a:t>
            </a:r>
          </a:p>
          <a:p>
            <a:r>
              <a:rPr lang="vi-VN" sz="4000" b="1" dirty="0">
                <a:latin typeface="+mj-lt"/>
              </a:rPr>
              <a:t>Sông núi nước Nam vua Nam ở,</a:t>
            </a:r>
          </a:p>
          <a:p>
            <a:r>
              <a:rPr lang="vi-VN" sz="4000" b="1" dirty="0">
                <a:latin typeface="+mj-lt"/>
              </a:rPr>
              <a:t>Rành Rành định phận tại sách trời.</a:t>
            </a:r>
          </a:p>
          <a:p>
            <a:r>
              <a:rPr lang="vi-VN" sz="4000" b="1" dirty="0">
                <a:latin typeface="+mj-lt"/>
              </a:rPr>
              <a:t>Cớ sao lũ giặc sang xâm phạm,</a:t>
            </a:r>
          </a:p>
          <a:p>
            <a:r>
              <a:rPr lang="vi-VN" sz="4000" b="1" dirty="0">
                <a:latin typeface="+mj-lt"/>
              </a:rPr>
              <a:t>Chúng bay sẽ bị đánh tơi bời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3768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981200" y="2164321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8702"/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Ôn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lại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kiến thức đã học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280051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22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4C16BFE-BF13-4E4C-98CD-6A32637D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3276604"/>
            <a:ext cx="5111749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14C83B3-E97D-4A85-AA35-BF43432C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0"/>
            <a:ext cx="528081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3D59ADB-606C-403A-8398-569846F6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7514"/>
            <a:ext cx="5720556" cy="384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C7A127D-63E5-4ADA-9B5F-16A428AA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2809"/>
            <a:ext cx="3276600" cy="213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C488AE4-2E9E-467E-AFC0-5EB281CA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066800"/>
            <a:ext cx="4332708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1F01B13-45BB-4853-BE1B-3774D2F7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4"/>
            <a:ext cx="6705600" cy="43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E49A335-7207-49DA-BF39-5AF5D4EF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28605"/>
            <a:ext cx="6922708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7C764BA-EABA-45E1-B191-4317E0F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5"/>
            <a:ext cx="3810000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2B008-BA79-4759-8C97-5B676FCD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7" y="2041526"/>
            <a:ext cx="2917825" cy="24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D9C6586A-608A-4F10-A694-6051534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7" y="3016823"/>
            <a:ext cx="4079944" cy="32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3CAB868-B7F2-4B50-B198-73BF3A52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27" y="36446"/>
            <a:ext cx="4488244" cy="31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B700D9-7CB7-43DE-A3AB-0EA2DB37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78" y="1825196"/>
            <a:ext cx="244564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210077D2-0F02-4E81-A7B3-A54F843B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" y="3200400"/>
            <a:ext cx="39875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C31F3BED-1DB4-44D5-AAC5-86DD18C5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" y="1796261"/>
            <a:ext cx="2999607" cy="25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9136645A-1468-46F6-A853-C62AC79D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3" y="76200"/>
            <a:ext cx="39875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F957CED-905E-4DB5-A4F7-E1710233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3" y="1798004"/>
            <a:ext cx="3028157" cy="181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A5B8153-4619-4FDD-BFD9-253AB6BA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70" y="1524000"/>
            <a:ext cx="27488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3783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76400" y="6461128"/>
            <a:ext cx="4191000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Đền thờ Lý Thường Kiệt ở Thanh Hóa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705600" y="6400802"/>
            <a:ext cx="3962400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Tượng Lý Thường Kiệt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2" y="0"/>
            <a:ext cx="4667251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Khu di tích và đền thờ Lý Thường Kiệ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2" y="101981"/>
            <a:ext cx="11834812" cy="590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238253" y="6009156"/>
            <a:ext cx="10572751" cy="61769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108804" tIns="54402" rIns="108804" bIns="54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88775" eaLnBrk="1" hangingPunct="1">
              <a:spcBef>
                <a:spcPct val="50000"/>
              </a:spcBef>
            </a:pP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Khu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di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tích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và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đền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thờ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Lý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Thường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Kiệt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(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Bắc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Ninh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5334000" y="457200"/>
            <a:ext cx="3048000" cy="5235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76503" tIns="38253" rIns="76503" bIns="38253" anchor="ctr"/>
          <a:lstStyle/>
          <a:p>
            <a:pPr algn="ctr" defTabSz="488775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HỌC</a:t>
            </a:r>
            <a:endParaRPr 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Dido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90800" y="1371600"/>
            <a:ext cx="9448800" cy="346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03" tIns="38253" rIns="76503" bIns="38253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88775" eaLnBrk="1" hangingPunct="1"/>
            <a:r>
              <a:rPr lang="en-US" sz="4400" kern="0" dirty="0">
                <a:solidFill>
                  <a:srgbClr val="6600CC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bằng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trí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thông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minh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và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lòng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dũng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cảm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nhân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dân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ta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Kiệt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bảo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vệ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nền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độc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lập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đất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trước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Tống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/>
          </p:nvPr>
        </p:nvGraphicFramePr>
        <p:xfrm>
          <a:off x="5410201" y="228644"/>
          <a:ext cx="4063998" cy="5689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8"/>
          <p:cNvGraphicFramePr>
            <a:graphicFrameLocks noGrp="1"/>
          </p:cNvGraphicFramePr>
          <p:nvPr>
            <p:extLst/>
          </p:nvPr>
        </p:nvGraphicFramePr>
        <p:xfrm>
          <a:off x="3378203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40"/>
          <p:cNvGraphicFramePr>
            <a:graphicFrameLocks noGrp="1"/>
          </p:cNvGraphicFramePr>
          <p:nvPr>
            <p:extLst/>
          </p:nvPr>
        </p:nvGraphicFramePr>
        <p:xfrm>
          <a:off x="5418670" y="177944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58"/>
          <p:cNvGraphicFramePr>
            <a:graphicFrameLocks noGrp="1"/>
          </p:cNvGraphicFramePr>
          <p:nvPr>
            <p:extLst/>
          </p:nvPr>
        </p:nvGraphicFramePr>
        <p:xfrm>
          <a:off x="6752302" y="783778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68"/>
          <p:cNvGraphicFramePr>
            <a:graphicFrameLocks noGrp="1"/>
          </p:cNvGraphicFramePr>
          <p:nvPr>
            <p:extLst/>
          </p:nvPr>
        </p:nvGraphicFramePr>
        <p:xfrm>
          <a:off x="2717800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88"/>
          <p:cNvGraphicFramePr>
            <a:graphicFrameLocks noGrp="1"/>
          </p:cNvGraphicFramePr>
          <p:nvPr>
            <p:extLst/>
          </p:nvPr>
        </p:nvGraphicFramePr>
        <p:xfrm>
          <a:off x="6773333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08"/>
          <p:cNvGraphicFramePr>
            <a:graphicFrameLocks noGrp="1"/>
          </p:cNvGraphicFramePr>
          <p:nvPr>
            <p:extLst/>
          </p:nvPr>
        </p:nvGraphicFramePr>
        <p:xfrm>
          <a:off x="2057400" y="328676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8"/>
          <p:cNvGraphicFramePr>
            <a:graphicFrameLocks noGrp="1"/>
          </p:cNvGraphicFramePr>
          <p:nvPr>
            <p:extLst/>
          </p:nvPr>
        </p:nvGraphicFramePr>
        <p:xfrm>
          <a:off x="6832601" y="4282431"/>
          <a:ext cx="2709332" cy="583823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140"/>
          <p:cNvGraphicFramePr>
            <a:graphicFrameLocks noGrp="1"/>
          </p:cNvGraphicFramePr>
          <p:nvPr>
            <p:extLst/>
          </p:nvPr>
        </p:nvGraphicFramePr>
        <p:xfrm>
          <a:off x="50801" y="3784595"/>
          <a:ext cx="8127996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 Box 168"/>
          <p:cNvSpPr txBox="1">
            <a:spLocks noChangeArrowheads="1"/>
          </p:cNvSpPr>
          <p:nvPr/>
        </p:nvSpPr>
        <p:spPr bwMode="auto">
          <a:xfrm>
            <a:off x="3048000" y="366757"/>
            <a:ext cx="6096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301824" y="14265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301824" y="1153194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</a:t>
            </a: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301826" y="658521"/>
            <a:ext cx="605319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</a:t>
            </a:r>
          </a:p>
        </p:txBody>
      </p:sp>
      <p:sp>
        <p:nvSpPr>
          <p:cNvPr id="17" name="Text Box 172"/>
          <p:cNvSpPr txBox="1">
            <a:spLocks noChangeArrowheads="1"/>
          </p:cNvSpPr>
          <p:nvPr/>
        </p:nvSpPr>
        <p:spPr bwMode="auto">
          <a:xfrm>
            <a:off x="301824" y="166589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4</a:t>
            </a:r>
          </a:p>
        </p:txBody>
      </p:sp>
      <p:sp>
        <p:nvSpPr>
          <p:cNvPr id="18" name="Text Box 173"/>
          <p:cNvSpPr txBox="1">
            <a:spLocks noChangeArrowheads="1"/>
          </p:cNvSpPr>
          <p:nvPr/>
        </p:nvSpPr>
        <p:spPr bwMode="auto">
          <a:xfrm>
            <a:off x="301824" y="2178602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</a:t>
            </a:r>
          </a:p>
        </p:txBody>
      </p:sp>
      <p:sp>
        <p:nvSpPr>
          <p:cNvPr id="19" name="Text Box 174"/>
          <p:cNvSpPr txBox="1">
            <a:spLocks noChangeArrowheads="1"/>
          </p:cNvSpPr>
          <p:nvPr/>
        </p:nvSpPr>
        <p:spPr bwMode="auto">
          <a:xfrm>
            <a:off x="10871200" y="2837405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6</a:t>
            </a:r>
          </a:p>
        </p:txBody>
      </p:sp>
      <p:sp>
        <p:nvSpPr>
          <p:cNvPr id="20" name="Text Box 175"/>
          <p:cNvSpPr txBox="1">
            <a:spLocks noChangeArrowheads="1"/>
          </p:cNvSpPr>
          <p:nvPr/>
        </p:nvSpPr>
        <p:spPr bwMode="auto">
          <a:xfrm>
            <a:off x="10871200" y="335010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7</a:t>
            </a:r>
          </a:p>
        </p:txBody>
      </p:sp>
      <p:sp>
        <p:nvSpPr>
          <p:cNvPr id="21" name="Text Box 176"/>
          <p:cNvSpPr txBox="1">
            <a:spLocks noChangeArrowheads="1"/>
          </p:cNvSpPr>
          <p:nvPr/>
        </p:nvSpPr>
        <p:spPr bwMode="auto">
          <a:xfrm>
            <a:off x="10871200" y="385571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8</a:t>
            </a:r>
          </a:p>
        </p:txBody>
      </p:sp>
      <p:sp>
        <p:nvSpPr>
          <p:cNvPr id="22" name="Text Box 177"/>
          <p:cNvSpPr txBox="1">
            <a:spLocks noChangeArrowheads="1"/>
          </p:cNvSpPr>
          <p:nvPr/>
        </p:nvSpPr>
        <p:spPr bwMode="auto">
          <a:xfrm>
            <a:off x="10871200" y="435354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</a:t>
            </a:r>
          </a:p>
        </p:txBody>
      </p:sp>
      <p:graphicFrame>
        <p:nvGraphicFramePr>
          <p:cNvPr id="23" name="Group 423"/>
          <p:cNvGraphicFramePr>
            <a:graphicFrameLocks noGrp="1"/>
          </p:cNvGraphicFramePr>
          <p:nvPr>
            <p:extLst/>
          </p:nvPr>
        </p:nvGraphicFramePr>
        <p:xfrm>
          <a:off x="5392377" y="228646"/>
          <a:ext cx="4063998" cy="582771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2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È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Group 420"/>
          <p:cNvGraphicFramePr>
            <a:graphicFrameLocks noGrp="1"/>
          </p:cNvGraphicFramePr>
          <p:nvPr>
            <p:extLst/>
          </p:nvPr>
        </p:nvGraphicFramePr>
        <p:xfrm>
          <a:off x="6752302" y="779311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204"/>
          <p:cNvGraphicFramePr>
            <a:graphicFrameLocks noGrp="1"/>
          </p:cNvGraphicFramePr>
          <p:nvPr>
            <p:extLst/>
          </p:nvPr>
        </p:nvGraphicFramePr>
        <p:xfrm>
          <a:off x="3360376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Group 226"/>
          <p:cNvGraphicFramePr>
            <a:graphicFrameLocks noGrp="1"/>
          </p:cNvGraphicFramePr>
          <p:nvPr>
            <p:extLst/>
          </p:nvPr>
        </p:nvGraphicFramePr>
        <p:xfrm>
          <a:off x="5423925" y="179326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Ầ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Group 244"/>
          <p:cNvGraphicFramePr>
            <a:graphicFrameLocks noGrp="1"/>
          </p:cNvGraphicFramePr>
          <p:nvPr>
            <p:extLst/>
          </p:nvPr>
        </p:nvGraphicFramePr>
        <p:xfrm>
          <a:off x="6768075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264"/>
          <p:cNvGraphicFramePr>
            <a:graphicFrameLocks noGrp="1"/>
          </p:cNvGraphicFramePr>
          <p:nvPr>
            <p:extLst/>
          </p:nvPr>
        </p:nvGraphicFramePr>
        <p:xfrm>
          <a:off x="2735627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284"/>
          <p:cNvGraphicFramePr>
            <a:graphicFrameLocks noGrp="1"/>
          </p:cNvGraphicFramePr>
          <p:nvPr>
            <p:extLst/>
          </p:nvPr>
        </p:nvGraphicFramePr>
        <p:xfrm>
          <a:off x="2063551" y="327294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304"/>
          <p:cNvGraphicFramePr>
            <a:graphicFrameLocks noGrp="1"/>
          </p:cNvGraphicFramePr>
          <p:nvPr>
            <p:extLst/>
          </p:nvPr>
        </p:nvGraphicFramePr>
        <p:xfrm>
          <a:off x="47331" y="3784595"/>
          <a:ext cx="8160907" cy="518825"/>
        </p:xfrm>
        <a:graphic>
          <a:graphicData uri="http://schemas.openxmlformats.org/drawingml/2006/table">
            <a:tbl>
              <a:tblPr/>
              <a:tblGrid>
                <a:gridCol w="68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8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97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25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Ờ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Ệ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32"/>
          <p:cNvGraphicFramePr>
            <a:graphicFrameLocks noGrp="1"/>
          </p:cNvGraphicFramePr>
          <p:nvPr>
            <p:extLst/>
          </p:nvPr>
        </p:nvGraphicFramePr>
        <p:xfrm>
          <a:off x="6843051" y="4268999"/>
          <a:ext cx="2709332" cy="5972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44"/>
          <p:cNvGraphicFramePr>
            <a:graphicFrameLocks noGrp="1"/>
          </p:cNvGraphicFramePr>
          <p:nvPr>
            <p:extLst/>
          </p:nvPr>
        </p:nvGraphicFramePr>
        <p:xfrm>
          <a:off x="6768079" y="245464"/>
          <a:ext cx="768085" cy="4670487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Ư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Ệ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" name="AutoShape 366"/>
          <p:cNvSpPr>
            <a:spLocks noChangeArrowheads="1"/>
          </p:cNvSpPr>
          <p:nvPr/>
        </p:nvSpPr>
        <p:spPr bwMode="auto">
          <a:xfrm>
            <a:off x="1219202" y="142655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4" name="AutoShape 367"/>
          <p:cNvSpPr>
            <a:spLocks noChangeArrowheads="1"/>
          </p:cNvSpPr>
          <p:nvPr/>
        </p:nvSpPr>
        <p:spPr bwMode="auto">
          <a:xfrm>
            <a:off x="1250752" y="655359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5" name="AutoShape 368"/>
          <p:cNvSpPr>
            <a:spLocks noChangeArrowheads="1"/>
          </p:cNvSpPr>
          <p:nvPr/>
        </p:nvSpPr>
        <p:spPr bwMode="auto">
          <a:xfrm>
            <a:off x="1250752" y="118376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6" name="AutoShape 369"/>
          <p:cNvSpPr>
            <a:spLocks noChangeArrowheads="1"/>
          </p:cNvSpPr>
          <p:nvPr/>
        </p:nvSpPr>
        <p:spPr bwMode="auto">
          <a:xfrm>
            <a:off x="1227444" y="1696470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7" name="AutoShape 370"/>
          <p:cNvSpPr>
            <a:spLocks noChangeArrowheads="1"/>
          </p:cNvSpPr>
          <p:nvPr/>
        </p:nvSpPr>
        <p:spPr bwMode="auto">
          <a:xfrm>
            <a:off x="1241559" y="2253433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8" name="AutoShape 371"/>
          <p:cNvSpPr>
            <a:spLocks noChangeArrowheads="1"/>
          </p:cNvSpPr>
          <p:nvPr/>
        </p:nvSpPr>
        <p:spPr bwMode="auto">
          <a:xfrm rot="10800000">
            <a:off x="9648395" y="285750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9" name="AutoShape 372"/>
          <p:cNvSpPr>
            <a:spLocks noChangeArrowheads="1"/>
          </p:cNvSpPr>
          <p:nvPr/>
        </p:nvSpPr>
        <p:spPr bwMode="auto">
          <a:xfrm rot="10800000">
            <a:off x="9661236" y="439326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0" name="AutoShape 373"/>
          <p:cNvSpPr>
            <a:spLocks noChangeArrowheads="1"/>
          </p:cNvSpPr>
          <p:nvPr/>
        </p:nvSpPr>
        <p:spPr bwMode="auto">
          <a:xfrm rot="10800000">
            <a:off x="9648395" y="3357882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1" name="AutoShape 374"/>
          <p:cNvSpPr>
            <a:spLocks noChangeArrowheads="1"/>
          </p:cNvSpPr>
          <p:nvPr/>
        </p:nvSpPr>
        <p:spPr bwMode="auto">
          <a:xfrm rot="10800000">
            <a:off x="9661235" y="386644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2" name="Text Box 375"/>
          <p:cNvSpPr txBox="1">
            <a:spLocks noChangeArrowheads="1"/>
          </p:cNvSpPr>
          <p:nvPr/>
        </p:nvSpPr>
        <p:spPr bwMode="auto">
          <a:xfrm>
            <a:off x="1727203" y="5310486"/>
            <a:ext cx="84328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43" name="Text Box 376"/>
          <p:cNvSpPr txBox="1">
            <a:spLocks noChangeArrowheads="1"/>
          </p:cNvSpPr>
          <p:nvPr/>
        </p:nvSpPr>
        <p:spPr bwMode="auto">
          <a:xfrm>
            <a:off x="1422400" y="5385745"/>
            <a:ext cx="91440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44" name="Text Box 377"/>
          <p:cNvSpPr txBox="1">
            <a:spLocks noChangeArrowheads="1"/>
          </p:cNvSpPr>
          <p:nvPr/>
        </p:nvSpPr>
        <p:spPr bwMode="auto">
          <a:xfrm>
            <a:off x="4" y="5159963"/>
            <a:ext cx="12101689" cy="215440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1/Quách Quỳ cho quân làm gì để vượt sông ?</a:t>
            </a:r>
          </a:p>
          <a:p>
            <a:pPr algn="ctr">
              <a:spcBef>
                <a:spcPct val="50000"/>
              </a:spcBef>
            </a:pPr>
            <a:endParaRPr lang="en-US" sz="3600" dirty="0">
              <a:latin typeface="Times New Roman" pitchFamily="18" charset="0"/>
            </a:endParaRPr>
          </a:p>
        </p:txBody>
      </p:sp>
      <p:sp>
        <p:nvSpPr>
          <p:cNvPr id="45" name="Text Box 378"/>
          <p:cNvSpPr txBox="1">
            <a:spLocks noChangeArrowheads="1"/>
          </p:cNvSpPr>
          <p:nvPr/>
        </p:nvSpPr>
        <p:spPr bwMode="auto">
          <a:xfrm>
            <a:off x="0" y="5235223"/>
            <a:ext cx="12192000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2/ Đây là cuộc kháng chiến chống quân xâm lược nhà Tống lần thứ mấy ?</a:t>
            </a:r>
          </a:p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</p:txBody>
      </p:sp>
      <p:sp>
        <p:nvSpPr>
          <p:cNvPr id="46" name="Text Box 379"/>
          <p:cNvSpPr txBox="1">
            <a:spLocks noChangeArrowheads="1"/>
          </p:cNvSpPr>
          <p:nvPr/>
        </p:nvSpPr>
        <p:spPr bwMode="auto">
          <a:xfrm>
            <a:off x="4" y="5159963"/>
            <a:ext cx="12101689" cy="230829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3. </a:t>
            </a:r>
            <a:r>
              <a:rPr lang="en-US" sz="4800" dirty="0">
                <a:latin typeface="Times New Roman" pitchFamily="18" charset="0"/>
              </a:rPr>
              <a:t>Cuối năm 1075, Lý Thường Kiệt chia quân bất ngờ đánh vào nơi tập trung nào của </a:t>
            </a:r>
            <a:r>
              <a:rPr lang="en-US" sz="4800">
                <a:latin typeface="Times New Roman" pitchFamily="18" charset="0"/>
              </a:rPr>
              <a:t>nhà Tống?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47" name="Text Box 380"/>
          <p:cNvSpPr txBox="1">
            <a:spLocks noChangeArrowheads="1"/>
          </p:cNvSpPr>
          <p:nvPr/>
        </p:nvSpPr>
        <p:spPr bwMode="auto">
          <a:xfrm>
            <a:off x="0" y="5219791"/>
            <a:ext cx="12011379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4.  Tên con sông hiện </a:t>
            </a:r>
            <a:r>
              <a:rPr lang="en-US" sz="4800" dirty="0">
                <a:latin typeface="Times New Roman" pitchFamily="18" charset="0"/>
              </a:rPr>
              <a:t>nay</a:t>
            </a:r>
            <a:r>
              <a:rPr lang="en-US" sz="4800">
                <a:latin typeface="Times New Roman" pitchFamily="18" charset="0"/>
              </a:rPr>
              <a:t>,  </a:t>
            </a:r>
            <a:r>
              <a:rPr lang="en-US" sz="4800" dirty="0">
                <a:latin typeface="Times New Roman" pitchFamily="18" charset="0"/>
              </a:rPr>
              <a:t>diễn ra trận tuyến phòng chống quân xâm lược Tống lần hai ?</a:t>
            </a:r>
          </a:p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</p:txBody>
      </p:sp>
      <p:sp>
        <p:nvSpPr>
          <p:cNvPr id="48" name="Text Box 381"/>
          <p:cNvSpPr txBox="1">
            <a:spLocks noChangeArrowheads="1"/>
          </p:cNvSpPr>
          <p:nvPr/>
        </p:nvSpPr>
        <p:spPr bwMode="auto">
          <a:xfrm>
            <a:off x="33871" y="5235224"/>
            <a:ext cx="11921067" cy="15696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</a:rPr>
              <a:t>5</a:t>
            </a:r>
            <a:r>
              <a:rPr lang="en-US" sz="4800" dirty="0">
                <a:latin typeface="Times New Roman" pitchFamily="18" charset="0"/>
              </a:rPr>
              <a:t>/ Để mở lối thoát cho giặc, Lý Thường Kiệt đã chủ động </a:t>
            </a:r>
            <a:r>
              <a:rPr lang="en-US" sz="4800">
                <a:latin typeface="Times New Roman" pitchFamily="18" charset="0"/>
              </a:rPr>
              <a:t>làm gì?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49" name="Text Box 382"/>
          <p:cNvSpPr txBox="1">
            <a:spLocks noChangeArrowheads="1"/>
          </p:cNvSpPr>
          <p:nvPr/>
        </p:nvSpPr>
        <p:spPr bwMode="auto">
          <a:xfrm>
            <a:off x="75259" y="5159967"/>
            <a:ext cx="11830756" cy="15619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4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6/Ai chỉ huy quân Tống?</a:t>
            </a:r>
          </a:p>
          <a:p>
            <a:pPr>
              <a:spcBef>
                <a:spcPct val="50000"/>
              </a:spcBef>
            </a:pPr>
            <a:endParaRPr lang="en-US" sz="1300" dirty="0">
              <a:latin typeface="Times New Roman" pitchFamily="18" charset="0"/>
            </a:endParaRPr>
          </a:p>
        </p:txBody>
      </p:sp>
      <p:sp>
        <p:nvSpPr>
          <p:cNvPr id="50" name="Text Box 383"/>
          <p:cNvSpPr txBox="1">
            <a:spLocks noChangeArrowheads="1"/>
          </p:cNvSpPr>
          <p:nvPr/>
        </p:nvSpPr>
        <p:spPr bwMode="auto">
          <a:xfrm>
            <a:off x="0" y="5084706"/>
            <a:ext cx="12011379" cy="158501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  <a:p>
            <a:r>
              <a:rPr lang="en-US" sz="4800" dirty="0">
                <a:latin typeface="Times New Roman" pitchFamily="18" charset="0"/>
              </a:rPr>
              <a:t>7/Khiếp đảm trước sự tấn công của quân ta, giặc đã  làm gì ?</a:t>
            </a:r>
          </a:p>
        </p:txBody>
      </p:sp>
      <p:sp>
        <p:nvSpPr>
          <p:cNvPr id="51" name="Text Box 384"/>
          <p:cNvSpPr txBox="1">
            <a:spLocks noChangeArrowheads="1"/>
          </p:cNvSpPr>
          <p:nvPr/>
        </p:nvSpPr>
        <p:spPr bwMode="auto">
          <a:xfrm>
            <a:off x="3" y="5159965"/>
            <a:ext cx="11785600" cy="15696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8/Vị tướng tài giỏi của nước ta chỉ huy trận chiến phòng tuyến sông Như Nguyệt là ai?</a:t>
            </a:r>
          </a:p>
        </p:txBody>
      </p:sp>
      <p:sp>
        <p:nvSpPr>
          <p:cNvPr id="52" name="Text Box 385"/>
          <p:cNvSpPr txBox="1">
            <a:spLocks noChangeArrowheads="1"/>
          </p:cNvSpPr>
          <p:nvPr/>
        </p:nvSpPr>
        <p:spPr bwMode="auto">
          <a:xfrm>
            <a:off x="184385" y="5084707"/>
            <a:ext cx="11480800" cy="172351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300" dirty="0">
                <a:latin typeface="Times New Roman" pitchFamily="18" charset="0"/>
              </a:rPr>
              <a:t>9/ Tên của quân xâm lược phương Bắc tiến đánh nước ta lần thứ hai ?</a:t>
            </a:r>
          </a:p>
        </p:txBody>
      </p:sp>
    </p:spTree>
    <p:extLst>
      <p:ext uri="{BB962C8B-B14F-4D97-AF65-F5344CB8AC3E}">
        <p14:creationId xmlns:p14="http://schemas.microsoft.com/office/powerpoint/2010/main" val="29260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469"/>
            <a:ext cx="1213829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F5A94C-5FBE-4FBB-A2C3-379EC8511F9B}"/>
              </a:ext>
            </a:extLst>
          </p:cNvPr>
          <p:cNvSpPr txBox="1"/>
          <p:nvPr/>
        </p:nvSpPr>
        <p:spPr>
          <a:xfrm>
            <a:off x="2286004" y="1537166"/>
            <a:ext cx="8088313" cy="938686"/>
          </a:xfrm>
          <a:prstGeom prst="rect">
            <a:avLst/>
          </a:prstGeom>
          <a:noFill/>
        </p:spPr>
        <p:txBody>
          <a:bodyPr lIns="91405" tIns="45704" rIns="91405" bIns="45704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" name="Picture 6" descr="Bellcoll">
            <a:extLst>
              <a:ext uri="{FF2B5EF4-FFF2-40B4-BE49-F238E27FC236}">
                <a16:creationId xmlns:a16="http://schemas.microsoft.com/office/drawing/2014/main" id="{84E21505-A84C-4674-84EA-DB13182D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438401"/>
            <a:ext cx="3263899" cy="37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9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" y="-58736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38710" y="372169"/>
            <a:ext cx="9977093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Tống xâm lược nước ta lần thứ nhất</a:t>
            </a:r>
          </a:p>
          <a:p>
            <a:pPr>
              <a:defRPr/>
            </a:pPr>
            <a:r>
              <a:rPr lang="fr-FR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vào năm nào </a:t>
            </a: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5962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968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1863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406651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79" y="4782138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030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3175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16130" y="372169"/>
            <a:ext cx="9871073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5962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fr-FR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1863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fr-FR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406651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110" y="3793787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Hoàn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151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864"/>
            <a:ext cx="12192000" cy="69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44704" y="372169"/>
            <a:ext cx="10071099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cuộc kháng chiến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lược lần thứ nhất là:</a:t>
            </a:r>
            <a:endParaRPr lang="en-US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438280" y="0"/>
            <a:ext cx="40798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7" y="4800600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thắng lợi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41" y="3757613"/>
            <a:ext cx="4916557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 giặc bị giết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493394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giặc chết quá nửa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739189" y="2209007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93805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93043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936148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94567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0" name="AutoShape 51">
            <a:extLst>
              <a:ext uri="{FF2B5EF4-FFF2-40B4-BE49-F238E27FC236}">
                <a16:creationId xmlns:a16="http://schemas.microsoft.com/office/drawing/2014/main" id="{A1CFDA55-D383-401B-AD4B-B2A7B948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7" y="5754688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37" descr="Blue_chapterlist">
            <a:extLst>
              <a:ext uri="{FF2B5EF4-FFF2-40B4-BE49-F238E27FC236}">
                <a16:creationId xmlns:a16="http://schemas.microsoft.com/office/drawing/2014/main" id="{080ABB52-FE78-46AF-A544-69BDF50E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594995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>
            <a:extLst>
              <a:ext uri="{FF2B5EF4-FFF2-40B4-BE49-F238E27FC236}">
                <a16:creationId xmlns:a16="http://schemas.microsoft.com/office/drawing/2014/main" id="{C4FC9BD0-65AA-49A0-934D-88C104C4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5727706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1CF49DF3-C5ED-4235-90C7-B541007A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6" y="580073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62" name="WordArt 226">
            <a:extLst>
              <a:ext uri="{FF2B5EF4-FFF2-40B4-BE49-F238E27FC236}">
                <a16:creationId xmlns:a16="http://schemas.microsoft.com/office/drawing/2014/main" id="{969699FF-7C03-48AD-AA36-3D14BC449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6644" y="59134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64" name="Picture 37" descr="Blue_chapterlist">
            <a:extLst>
              <a:ext uri="{FF2B5EF4-FFF2-40B4-BE49-F238E27FC236}">
                <a16:creationId xmlns:a16="http://schemas.microsoft.com/office/drawing/2014/main" id="{507CD84C-4E91-4592-9545-DD78633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5900741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3" name="Picture 39" descr="Classicmode">
            <a:extLst>
              <a:ext uri="{FF2B5EF4-FFF2-40B4-BE49-F238E27FC236}">
                <a16:creationId xmlns:a16="http://schemas.microsoft.com/office/drawing/2014/main" id="{D2BDDC04-1C86-429D-86D1-2915C7DA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5678488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7" name="WordArt 226">
            <a:extLst>
              <a:ext uri="{FF2B5EF4-FFF2-40B4-BE49-F238E27FC236}">
                <a16:creationId xmlns:a16="http://schemas.microsoft.com/office/drawing/2014/main" id="{92CB13FB-59AC-49B1-B575-0BAE4A9465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9" y="5864229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D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646" y="5746116"/>
            <a:ext cx="489664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094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61" grpId="0" animBg="1"/>
      <p:bldP spid="62" grpId="0" animBg="1"/>
      <p:bldP spid="77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">
            <a:extLst>
              <a:ext uri="{FF2B5EF4-FFF2-40B4-BE49-F238E27FC236}">
                <a16:creationId xmlns:a16="http://schemas.microsoft.com/office/drawing/2014/main" id="{38F27FAC-76CB-40F7-B5B1-B4D6F3C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 rot="21260072">
            <a:off x="8032302" y="1411499"/>
            <a:ext cx="3523137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Nguyên</a:t>
            </a:r>
            <a:r>
              <a:rPr lang="en-US" sz="4400" b="1" i="1" dirty="0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nhân</a:t>
            </a:r>
            <a:endParaRPr lang="en-US" sz="4400" b="1" i="1" dirty="0">
              <a:solidFill>
                <a:srgbClr val="A50021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 rot="651108">
            <a:off x="1043539" y="1445270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Ý </a:t>
            </a:r>
            <a:r>
              <a:rPr lang="en-US" sz="4400" b="1" i="1" dirty="0" err="1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nghĩa</a:t>
            </a:r>
            <a:endParaRPr lang="en-US" sz="4400" b="1" i="1" dirty="0">
              <a:solidFill>
                <a:srgbClr val="D60093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 rot="21362188">
            <a:off x="791244" y="4215561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Kết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quả</a:t>
            </a:r>
            <a:endParaRPr lang="en-US" sz="4400" b="1" i="1" dirty="0">
              <a:solidFill>
                <a:srgbClr val="0070C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00616" y="1849454"/>
            <a:ext cx="4758771" cy="3567880"/>
          </a:xfrm>
          <a:prstGeom prst="roundRect">
            <a:avLst/>
          </a:prstGeom>
          <a:solidFill>
            <a:sysClr val="window" lastClr="FFFFFF"/>
          </a:solidFill>
          <a:ln w="12700" cap="flat" cmpd="tri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CUỘC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KHÁNG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CHIẾN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CHỐNG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QUÂN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TỐNG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XÂM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LƯỢC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LẦN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THỨ</a:t>
            </a:r>
            <a:r>
              <a:rPr lang="en-US" sz="4000" b="1" kern="0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 2</a:t>
            </a:r>
          </a:p>
        </p:txBody>
      </p:sp>
      <p:sp>
        <p:nvSpPr>
          <p:cNvPr id="7" name="Freeform 6"/>
          <p:cNvSpPr/>
          <p:nvPr/>
        </p:nvSpPr>
        <p:spPr>
          <a:xfrm>
            <a:off x="8180291" y="20330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 rot="11303235">
            <a:off x="565067" y="4504852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66FF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 rot="1590005">
            <a:off x="557544" y="2012217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D60093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 rot="12174381">
            <a:off x="8210689" y="46103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B05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351419">
            <a:off x="8402239" y="4281827"/>
            <a:ext cx="3523137" cy="80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Diễn</a:t>
            </a:r>
            <a:r>
              <a:rPr lang="en-US" sz="4400" b="1" i="1" dirty="0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biến</a:t>
            </a:r>
            <a:endParaRPr lang="en-US" sz="4400" b="1" i="1" dirty="0">
              <a:solidFill>
                <a:srgbClr val="00B05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uyen\Pictures\hoang-hoa-ma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1" y="-134391"/>
            <a:ext cx="59817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3812" y="6446606"/>
            <a:ext cx="11582400" cy="523188"/>
          </a:xfrm>
          <a:prstGeom prst="rect">
            <a:avLst/>
          </a:prstGeom>
        </p:spPr>
        <p:txBody>
          <a:bodyPr wrap="square" lIns="91405" tIns="45704" rIns="91405" bIns="457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THƯỜNG KIỆT (1019 – 1105)</a:t>
            </a:r>
          </a:p>
        </p:txBody>
      </p:sp>
      <p:pic>
        <p:nvPicPr>
          <p:cNvPr id="1026" name="Picture 2" descr="Lý Thường Kiệt - Thái giám &amp;quot;quyền lực&amp;quot; nhất Việt Nam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63958"/>
            <a:ext cx="6086819" cy="63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ổng hợp hình nền powerpoint đẹp mê ly cho máy tính">
            <a:extLst>
              <a:ext uri="{FF2B5EF4-FFF2-40B4-BE49-F238E27FC236}">
                <a16:creationId xmlns:a16="http://schemas.microsoft.com/office/drawing/2014/main" id="{825B4EAB-1BF6-4976-8D47-E689EEE26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241" r="4297" b="3617"/>
          <a:stretch/>
        </p:blipFill>
        <p:spPr bwMode="auto">
          <a:xfrm>
            <a:off x="0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219200" y="1143001"/>
            <a:ext cx="9753600" cy="395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indent="284054" algn="just">
              <a:lnSpc>
                <a:spcPts val="43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húy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1019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1105.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nay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u l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XI.</a:t>
            </a:r>
          </a:p>
        </p:txBody>
      </p:sp>
    </p:spTree>
    <p:extLst>
      <p:ext uri="{BB962C8B-B14F-4D97-AF65-F5344CB8AC3E}">
        <p14:creationId xmlns:p14="http://schemas.microsoft.com/office/powerpoint/2010/main" val="14152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878289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775</Words>
  <Application>Microsoft Office PowerPoint</Application>
  <PresentationFormat>Widescreen</PresentationFormat>
  <Paragraphs>213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7" baseType="lpstr">
      <vt:lpstr>微软雅黑</vt:lpstr>
      <vt:lpstr>宋体</vt:lpstr>
      <vt:lpstr>.VnHelvetInsH</vt:lpstr>
      <vt:lpstr>.VnTime</vt:lpstr>
      <vt:lpstr>.VnTimeH</vt:lpstr>
      <vt:lpstr>Algerian</vt:lpstr>
      <vt:lpstr>Arial</vt:lpstr>
      <vt:lpstr>Calibri</vt:lpstr>
      <vt:lpstr>等线</vt:lpstr>
      <vt:lpstr>Didot</vt:lpstr>
      <vt:lpstr>Franklin Gothic Book</vt:lpstr>
      <vt:lpstr>Franklin Gothic Medium</vt:lpstr>
      <vt:lpstr>Georgia</vt:lpstr>
      <vt:lpstr>Impact</vt:lpstr>
      <vt:lpstr>inpin heiti</vt:lpstr>
      <vt:lpstr>Times New Roman</vt:lpstr>
      <vt:lpstr>Verdana</vt:lpstr>
      <vt:lpstr>Wingdings 2</vt:lpstr>
      <vt:lpstr>Zapfino</vt:lpstr>
      <vt:lpstr>-윤고딕140</vt:lpstr>
      <vt:lpstr>-윤명조230</vt:lpstr>
      <vt:lpstr>Office Theme</vt:lpstr>
      <vt:lpstr>Aspect</vt:lpstr>
      <vt:lpstr>Trek</vt:lpstr>
      <vt:lpstr>第一PPT，www.1ppt.com</vt:lpstr>
      <vt:lpstr>1_第一PPT，www.1ppt.com</vt:lpstr>
      <vt:lpstr>Renaissance</vt:lpstr>
      <vt:lpstr>1_Renaissance</vt:lpstr>
      <vt:lpstr>1_Office Theme</vt:lpstr>
      <vt:lpstr>2_Renaissance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LE THI THU GIANG</cp:lastModifiedBy>
  <cp:revision>124</cp:revision>
  <dcterms:created xsi:type="dcterms:W3CDTF">2018-11-04T14:19:53Z</dcterms:created>
  <dcterms:modified xsi:type="dcterms:W3CDTF">2021-11-29T08:57:29Z</dcterms:modified>
</cp:coreProperties>
</file>