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  <p:sldMasterId id="2147483699" r:id="rId4"/>
  </p:sldMasterIdLst>
  <p:notesMasterIdLst>
    <p:notesMasterId r:id="rId22"/>
  </p:notesMasterIdLst>
  <p:sldIdLst>
    <p:sldId id="470" r:id="rId5"/>
    <p:sldId id="471" r:id="rId6"/>
    <p:sldId id="472" r:id="rId7"/>
    <p:sldId id="473" r:id="rId8"/>
    <p:sldId id="474" r:id="rId9"/>
    <p:sldId id="305" r:id="rId10"/>
    <p:sldId id="311" r:id="rId11"/>
    <p:sldId id="475" r:id="rId12"/>
    <p:sldId id="480" r:id="rId13"/>
    <p:sldId id="478" r:id="rId14"/>
    <p:sldId id="479" r:id="rId15"/>
    <p:sldId id="481" r:id="rId16"/>
    <p:sldId id="484" r:id="rId17"/>
    <p:sldId id="486" r:id="rId18"/>
    <p:sldId id="307" r:id="rId19"/>
    <p:sldId id="485" r:id="rId20"/>
    <p:sldId id="281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SVN-Shintia Script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5">
          <p15:clr>
            <a:srgbClr val="A4A3A4"/>
          </p15:clr>
        </p15:guide>
        <p15:guide id="2" pos="65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850" autoAdjust="0"/>
  </p:normalViewPr>
  <p:slideViewPr>
    <p:cSldViewPr>
      <p:cViewPr varScale="1">
        <p:scale>
          <a:sx n="57" d="100"/>
          <a:sy n="57" d="100"/>
        </p:scale>
        <p:origin x="1236" y="78"/>
      </p:cViewPr>
      <p:guideLst>
        <p:guide orient="horz" pos="3975"/>
        <p:guide pos="65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đổi tên đề bài phù hợp với trường mình.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Tùy theo tình hình lớp, GV thêm vào dấu 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45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5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DE8">
                  <a:alpha val="100000"/>
                </a:srgbClr>
              </a:clrFrom>
              <a:clrTo>
                <a:srgbClr val="FFFDE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81200" y="76200"/>
            <a:ext cx="1306195" cy="1306195"/>
          </a:xfrm>
          <a:prstGeom prst="rect">
            <a:avLst/>
          </a:prstGeom>
        </p:spPr>
      </p:pic>
      <p:pic>
        <p:nvPicPr>
          <p:cNvPr id="18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3D51718D-271B-4114-B743-8A16452A2D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8" y="0"/>
            <a:ext cx="12190413" cy="6857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9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A4885180-5A4E-4F9B-A9B7-EDE0911A0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8890" r="7380" b="8877"/>
          <a:stretch/>
        </p:blipFill>
        <p:spPr>
          <a:xfrm>
            <a:off x="30480" y="0"/>
            <a:ext cx="1216152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6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1004EE51-DF12-46AD-BD59-DFFA23ED4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8890" r="7380" b="8877"/>
          <a:stretch/>
        </p:blipFill>
        <p:spPr>
          <a:xfrm>
            <a:off x="30480" y="0"/>
            <a:ext cx="1216152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282C2FBB-2E0F-43C5-B5F0-793BDAF08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8890" r="7380" b="8877"/>
          <a:stretch/>
        </p:blipFill>
        <p:spPr>
          <a:xfrm>
            <a:off x="30480" y="0"/>
            <a:ext cx="1216152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id="{B36C6D13-6F6B-49CE-A914-1488E0347260}"/>
              </a:ext>
            </a:extLst>
          </p:cNvPr>
          <p:cNvSpPr txBox="1"/>
          <p:nvPr/>
        </p:nvSpPr>
        <p:spPr>
          <a:xfrm>
            <a:off x="1890272" y="2515356"/>
            <a:ext cx="8729441" cy="1015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999" b="1" spc="3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TRẢ BÀI VĂN TẢ CẢNH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465BED18-9FFD-46B2-812A-44D24F170254}"/>
              </a:ext>
            </a:extLst>
          </p:cNvPr>
          <p:cNvSpPr txBox="1"/>
          <p:nvPr/>
        </p:nvSpPr>
        <p:spPr>
          <a:xfrm>
            <a:off x="4670938" y="1666243"/>
            <a:ext cx="316811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làm văn</a:t>
            </a:r>
            <a:endParaRPr lang="en-US" altLang="zh-CN" sz="3600" b="1" spc="3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8891B8E-9FA3-463A-BE9D-26F0EF7F1C1C}"/>
              </a:ext>
            </a:extLst>
          </p:cNvPr>
          <p:cNvSpPr txBox="1"/>
          <p:nvPr/>
        </p:nvSpPr>
        <p:spPr>
          <a:xfrm>
            <a:off x="4481692" y="3733800"/>
            <a:ext cx="4851649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599" b="1" i="1" spc="3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hiện: </a:t>
            </a:r>
            <a:r>
              <a:rPr lang="en-US" altLang="zh-CN" sz="3599" spc="3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EduFive</a:t>
            </a:r>
            <a:endParaRPr lang="en-US" altLang="zh-CN" sz="3599" spc="3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5C09DDF-F90E-424A-ADF7-A63B9A395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F5487F1C-B5C3-4A34-9A47-84A4FAD99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735580" cy="2322195"/>
          </a:xfrm>
          <a:prstGeom prst="rect">
            <a:avLst/>
          </a:prstGeom>
        </p:spPr>
      </p:pic>
      <p:sp>
        <p:nvSpPr>
          <p:cNvPr id="5" name="Rectangles 3">
            <a:extLst>
              <a:ext uri="{FF2B5EF4-FFF2-40B4-BE49-F238E27FC236}">
                <a16:creationId xmlns:a16="http://schemas.microsoft.com/office/drawing/2014/main" id="{93928B01-856D-4D1D-8791-D22DFBD24571}"/>
              </a:ext>
            </a:extLst>
          </p:cNvPr>
          <p:cNvSpPr/>
          <p:nvPr/>
        </p:nvSpPr>
        <p:spPr>
          <a:xfrm>
            <a:off x="810260" y="2390140"/>
            <a:ext cx="233426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rgbClr val="002060"/>
                </a:solidFill>
                <a:latin typeface="SVN-Shintia Script" panose="02000804000000020003" charset="0"/>
                <a:ea typeface="+mj-ea"/>
              </a:rPr>
              <a:t>Đặt câu</a:t>
            </a:r>
          </a:p>
        </p:txBody>
      </p:sp>
      <p:sp>
        <p:nvSpPr>
          <p:cNvPr id="6" name="Text Box 99">
            <a:extLst>
              <a:ext uri="{FF2B5EF4-FFF2-40B4-BE49-F238E27FC236}">
                <a16:creationId xmlns:a16="http://schemas.microsoft.com/office/drawing/2014/main" id="{FB0CEF4E-62F5-451F-B808-A2819D63CA0C}"/>
              </a:ext>
            </a:extLst>
          </p:cNvPr>
          <p:cNvSpPr txBox="1"/>
          <p:nvPr/>
        </p:nvSpPr>
        <p:spPr>
          <a:xfrm>
            <a:off x="3345180" y="1524000"/>
            <a:ext cx="7950200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viện </a:t>
            </a:r>
            <a:r>
              <a:rPr 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chúng em hiểu biết về những vấn đề khó.</a:t>
            </a:r>
          </a:p>
          <a:p>
            <a:r>
              <a:rPr lang="en-GB" alt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viện là nơi </a:t>
            </a:r>
            <a:r>
              <a:rPr 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chúng em hiểu biết về những vấn đề khó.</a:t>
            </a:r>
          </a:p>
          <a:p>
            <a:pPr algn="l">
              <a:buClrTx/>
              <a:buSzTx/>
              <a:buFontTx/>
            </a:pPr>
            <a:r>
              <a:rPr lang="en-GB" alt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Có thể sử dụng linh hoạt các kiểu câu để cho bài viết sinh động hơn (câu kể, câu hỏi, câu cảm thán,...)</a:t>
            </a:r>
          </a:p>
          <a:p>
            <a:pPr algn="l">
              <a:buClrTx/>
              <a:buSzTx/>
              <a:buFontTx/>
            </a:pPr>
            <a:endParaRPr lang="en-GB" altLang="en-US" sz="35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DC0517FA-B12F-4F38-89F7-F8C8A9EC3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F4B2EA8-6863-4510-9AA8-F6F7F43F3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6D1E3203-0DA5-44B0-997A-8D4EF5967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735580" cy="2322195"/>
          </a:xfrm>
          <a:prstGeom prst="rect">
            <a:avLst/>
          </a:prstGeom>
        </p:spPr>
      </p:pic>
      <p:sp>
        <p:nvSpPr>
          <p:cNvPr id="4" name="Rectangles 3">
            <a:extLst>
              <a:ext uri="{FF2B5EF4-FFF2-40B4-BE49-F238E27FC236}">
                <a16:creationId xmlns:a16="http://schemas.microsoft.com/office/drawing/2014/main" id="{AE020E1F-93EF-4FB9-A678-2082E391C062}"/>
              </a:ext>
            </a:extLst>
          </p:cNvPr>
          <p:cNvSpPr/>
          <p:nvPr/>
        </p:nvSpPr>
        <p:spPr>
          <a:xfrm>
            <a:off x="762000" y="2427009"/>
            <a:ext cx="2268570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  <a:defRPr/>
            </a:pPr>
            <a:r>
              <a:rPr lang="en-GB" altLang="en-US" sz="5400" b="1">
                <a:solidFill>
                  <a:srgbClr val="002060"/>
                </a:solidFill>
                <a:latin typeface="SVN-Shintia Script" panose="02000804000000020003" charset="0"/>
                <a:ea typeface="+mj-ea"/>
              </a:rPr>
              <a:t>Chính tả</a:t>
            </a: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C1D92A25-B00B-4828-A160-7FDBF08D8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1836107-FEE8-410D-91AF-5AE396ED4C9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0" y="1530096"/>
            <a:ext cx="7848600" cy="5334000"/>
          </a:xfrm>
        </p:spPr>
        <p:txBody>
          <a:bodyPr/>
          <a:lstStyle>
            <a:lvl1pPr marL="623570" indent="-62357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58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0645" indent="-51943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5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835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957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4078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»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321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3443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6564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Ô quang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Ô ăn quan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Chật nhật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 Trực nhật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Im phăn phắc  Im phăng phắc 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Xớm  Sớm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Dãi nhà  Dãy nhà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Si măng  Xi măng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vi-VN" sz="36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8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15B5C6E-D907-4345-B3CA-7FE3AAA0D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24377EC-511B-4DF3-B9A5-964C96440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313" y="1447560"/>
            <a:ext cx="5405320" cy="4114800"/>
          </a:xfrm>
          <a:prstGeom prst="rect">
            <a:avLst/>
          </a:prstGeom>
        </p:spPr>
      </p:pic>
      <p:sp>
        <p:nvSpPr>
          <p:cNvPr id="6" name="Rectangles 6">
            <a:extLst>
              <a:ext uri="{FF2B5EF4-FFF2-40B4-BE49-F238E27FC236}">
                <a16:creationId xmlns:a16="http://schemas.microsoft.com/office/drawing/2014/main" id="{E9A59CCB-ABF7-49B7-A280-5605A1C076D8}"/>
              </a:ext>
            </a:extLst>
          </p:cNvPr>
          <p:cNvSpPr/>
          <p:nvPr/>
        </p:nvSpPr>
        <p:spPr>
          <a:xfrm>
            <a:off x="4224020" y="2351405"/>
            <a:ext cx="3392170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lại bài và sửa lỗi nhé!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1B57669-5D5A-4C10-90B3-4FB10E723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4999990" cy="835025"/>
          </a:xfrm>
        </p:spPr>
        <p:txBody>
          <a:bodyPr/>
          <a:lstStyle/>
          <a:p>
            <a:pPr algn="l" eaLnBrk="1" hangingPunct="1">
              <a:buClrTx/>
              <a:buSzTx/>
              <a:buFontTx/>
              <a:defRPr/>
            </a:pPr>
            <a:r>
              <a:rPr lang="en-GB" sz="5400" b="1">
                <a:solidFill>
                  <a:schemeClr val="folHlink"/>
                </a:solidFill>
                <a:latin typeface="SVN-Shintia Script" panose="02000804000000020003" charset="0"/>
                <a:cs typeface="SVN-Shintia Script" panose="02000804000000020003" charset="0"/>
              </a:rPr>
              <a:t>Nhìn lại bài viết</a:t>
            </a:r>
          </a:p>
        </p:txBody>
      </p:sp>
    </p:spTree>
    <p:extLst>
      <p:ext uri="{BB962C8B-B14F-4D97-AF65-F5344CB8AC3E}">
        <p14:creationId xmlns:p14="http://schemas.microsoft.com/office/powerpoint/2010/main" val="60507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A67AF59-F7AF-415D-BDDA-2F43F22AE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1951312"/>
            <a:ext cx="3117256" cy="4626822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D3852DED-D70B-4C45-A380-C16C42298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7086" y="424222"/>
            <a:ext cx="1287145" cy="108458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9FB7339-10A4-45F1-9EC7-5D40E1E31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72555" y="1524000"/>
            <a:ext cx="3533584" cy="4114800"/>
          </a:xfrm>
          <a:prstGeom prst="rect">
            <a:avLst/>
          </a:prstGeom>
        </p:spPr>
      </p:pic>
      <p:sp>
        <p:nvSpPr>
          <p:cNvPr id="15" name="Rectangles 3">
            <a:extLst>
              <a:ext uri="{FF2B5EF4-FFF2-40B4-BE49-F238E27FC236}">
                <a16:creationId xmlns:a16="http://schemas.microsoft.com/office/drawing/2014/main" id="{50EAEA32-88E0-4484-9201-62A58B000FA9}"/>
              </a:ext>
            </a:extLst>
          </p:cNvPr>
          <p:cNvSpPr/>
          <p:nvPr/>
        </p:nvSpPr>
        <p:spPr>
          <a:xfrm>
            <a:off x="3045728" y="2194602"/>
            <a:ext cx="4326827" cy="230832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 lắng nghe</a:t>
            </a:r>
          </a:p>
          <a:p>
            <a:pPr algn="ctr"/>
            <a:r>
              <a:rPr lang="en-GB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đoạn </a:t>
            </a:r>
          </a:p>
          <a:p>
            <a:pPr algn="ctr"/>
            <a:r>
              <a:rPr lang="en-GB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hay nhé!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AD94FDC-A7F4-452E-BF0D-65639130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4894" y="673777"/>
            <a:ext cx="5105178" cy="835025"/>
          </a:xfrm>
        </p:spPr>
        <p:txBody>
          <a:bodyPr/>
          <a:lstStyle/>
          <a:p>
            <a:pPr algn="ctr" eaLnBrk="1" hangingPunct="1">
              <a:buClrTx/>
              <a:buSzTx/>
              <a:buFontTx/>
              <a:defRPr/>
            </a:pPr>
            <a:r>
              <a:rPr lang="en-GB" sz="5400" b="1">
                <a:solidFill>
                  <a:schemeClr val="folHlink"/>
                </a:solidFill>
                <a:latin typeface="SVN-Shintia Script" panose="02000804000000020003" charset="0"/>
                <a:cs typeface="SVN-Shintia Script" panose="02000804000000020003" charset="0"/>
              </a:rPr>
              <a:t>Em là “cây bút trẻ”</a:t>
            </a:r>
          </a:p>
        </p:txBody>
      </p:sp>
    </p:spTree>
    <p:extLst>
      <p:ext uri="{BB962C8B-B14F-4D97-AF65-F5344CB8AC3E}">
        <p14:creationId xmlns:p14="http://schemas.microsoft.com/office/powerpoint/2010/main" val="18665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CC91BE4-8AC2-4ED0-9836-4E29A8445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400" b="1"/>
              <a:t>Lỗi sai khác</a:t>
            </a:r>
            <a:endParaRPr lang="vi-VN" altLang="en-US" sz="4400" b="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A75214-464D-41D0-8395-A276D7B75FD8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1417638"/>
            <a:ext cx="10058400" cy="4525963"/>
          </a:xfrm>
        </p:spPr>
        <p:txBody>
          <a:bodyPr/>
          <a:lstStyle>
            <a:lvl1pPr marL="623570" indent="-62357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58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0645" indent="-51943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5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835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957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4078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»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321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3443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6564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/>
              <a:t>Không nêu tên trường.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/>
              <a:t>Cách viết hoa: trường Tiểu học ……………...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/>
              <a:t>Không nhấn mạnh được ý </a:t>
            </a:r>
            <a:r>
              <a:rPr lang="en-US" sz="3600" b="1" i="1"/>
              <a:t>đã gắn bó nhiều năm.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/>
              <a:t>Sử dụng đại từ xưng hô chưa nhất quán.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/>
              <a:t>Còn thiếu ý: vườn thuốc nam, nhà giữ xe,…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354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609600" y="5751593"/>
            <a:ext cx="11430000" cy="739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0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Viết lại </a:t>
            </a:r>
            <a:r>
              <a:rPr lang="en-US" altLang="en-US" sz="3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một </a:t>
            </a:r>
            <a:r>
              <a:rPr lang="en-US" altLang="en-US" sz="30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đoạn văn tả cảnh ở phần thân bài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0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(hoặc viết đoạn mở bài, đoạn kết bài theo kiểu khác) cho hay hơn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4B3DD7D3-E912-448F-AFD1-08F2B8A8C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9057" y="579473"/>
            <a:ext cx="9293884" cy="4224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B4C3EE2-D408-4B0E-9F2D-96672F95BAB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09800"/>
            <a:ext cx="8839200" cy="1115695"/>
          </a:xfrm>
        </p:spPr>
        <p:txBody>
          <a:bodyPr/>
          <a:lstStyle>
            <a:lvl1pPr algn="ctr" defTabSz="166243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400" b="1">
                <a:solidFill>
                  <a:schemeClr val="folHlink"/>
                </a:solidFill>
                <a:latin typeface="+mn-lt"/>
                <a:cs typeface="SVN-Shintia Script" panose="02000804000000020003" charset="0"/>
              </a:rPr>
              <a:t>Chuẩn bị bài </a:t>
            </a:r>
          </a:p>
          <a:p>
            <a:pPr>
              <a:defRPr/>
            </a:pPr>
            <a:r>
              <a:rPr lang="en-GB" sz="5400" b="1">
                <a:solidFill>
                  <a:schemeClr val="folHlink"/>
                </a:solidFill>
                <a:latin typeface="+mn-lt"/>
                <a:cs typeface="SVN-Shintia Script" panose="02000804000000020003" charset="0"/>
              </a:rPr>
              <a:t>Luyện tập làm đơn</a:t>
            </a:r>
          </a:p>
        </p:txBody>
      </p:sp>
    </p:spTree>
    <p:extLst>
      <p:ext uri="{BB962C8B-B14F-4D97-AF65-F5344CB8AC3E}">
        <p14:creationId xmlns:p14="http://schemas.microsoft.com/office/powerpoint/2010/main" val="226293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38400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5179752C-3C43-4491-B41D-300830FC958D}"/>
              </a:ext>
            </a:extLst>
          </p:cNvPr>
          <p:cNvSpPr txBox="1"/>
          <p:nvPr/>
        </p:nvSpPr>
        <p:spPr>
          <a:xfrm>
            <a:off x="1447800" y="1728470"/>
            <a:ext cx="1034605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>
                <a:latin typeface="SVN-Shintia Script" panose="02000804000000020003" charset="0"/>
                <a:cs typeface="SVN-Shintia Script" panose="02000804000000020003" charset="0"/>
              </a:rPr>
              <a:t>Biết rút kinh nghiệm khi viết bài văn tả cảnh (về ý, bố cục, dùng từ, đặt câu…).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4D4D0E-7054-4CD3-8A1E-09F2B465F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904875" cy="819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7FF1B-4378-4C69-83E5-709BE0E36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0200" y="3429000"/>
            <a:ext cx="904875" cy="81978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B0E701D-B4CD-46BD-9AA1-40048E21C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05200" y="4648200"/>
            <a:ext cx="904875" cy="819785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6E4E7F78-E046-492E-89D0-3E0A940A601B}"/>
              </a:ext>
            </a:extLst>
          </p:cNvPr>
          <p:cNvSpPr txBox="1"/>
          <p:nvPr/>
        </p:nvSpPr>
        <p:spPr>
          <a:xfrm>
            <a:off x="1752600" y="3426460"/>
            <a:ext cx="100412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>
                <a:latin typeface="SVN-Shintia Script" panose="02000804000000020003" charset="0"/>
                <a:cs typeface="SVN-Shintia Script" panose="02000804000000020003" charset="0"/>
              </a:rPr>
              <a:t>          Nhận biết được lỗi trong bài và tự sửa được lỗi.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783144C0-05BD-4E87-839B-1D13F1C091B4}"/>
              </a:ext>
            </a:extLst>
          </p:cNvPr>
          <p:cNvSpPr txBox="1"/>
          <p:nvPr/>
        </p:nvSpPr>
        <p:spPr>
          <a:xfrm>
            <a:off x="3352800" y="4761230"/>
            <a:ext cx="69875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>
                <a:latin typeface="SVN-Shintia Script" panose="02000804000000020003" charset="0"/>
                <a:cs typeface="SVN-Shintia Script" panose="02000804000000020003" charset="0"/>
              </a:rPr>
              <a:t>         Yêu quý cảnh đẹp quê hương.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D347BE-40CC-4B1B-8E39-E849A2E59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51802"/>
            <a:ext cx="33718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iss You Bee">
            <a:extLst>
              <a:ext uri="{FF2B5EF4-FFF2-40B4-BE49-F238E27FC236}">
                <a16:creationId xmlns:a16="http://schemas.microsoft.com/office/drawing/2014/main" id="{1AAB6A40-9D5A-4D6E-8720-581A0AACC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76" y="1893810"/>
            <a:ext cx="4556833" cy="455683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F5D64-F82B-4764-9A6C-1F170E358A94}"/>
              </a:ext>
            </a:extLst>
          </p:cNvPr>
          <p:cNvSpPr/>
          <p:nvPr/>
        </p:nvSpPr>
        <p:spPr>
          <a:xfrm>
            <a:off x="1450470" y="784920"/>
            <a:ext cx="8426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 bài văn tả cảnh giữa học kì 1</a:t>
            </a:r>
            <a:endParaRPr lang="en-US" sz="4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575CDC-D97A-42F5-B347-04628143DDFB}"/>
              </a:ext>
            </a:extLst>
          </p:cNvPr>
          <p:cNvSpPr/>
          <p:nvPr/>
        </p:nvSpPr>
        <p:spPr>
          <a:xfrm>
            <a:off x="4215657" y="2590800"/>
            <a:ext cx="6657678" cy="311734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C2AC1-A317-4983-AD7D-8EF7B5EAE325}"/>
              </a:ext>
            </a:extLst>
          </p:cNvPr>
          <p:cNvSpPr/>
          <p:nvPr/>
        </p:nvSpPr>
        <p:spPr>
          <a:xfrm>
            <a:off x="4445002" y="2990657"/>
            <a:ext cx="604513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 ngôi trường thân yêu đã gắn bó với em trong nhiều năm qua</a:t>
            </a:r>
            <a:endParaRPr lang="en-US" sz="4800" b="1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FB58FADC-0237-4D1B-94DD-9B066E604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9421647" y="703093"/>
            <a:ext cx="1216025" cy="1216025"/>
          </a:xfrm>
          <a:prstGeom prst="rect">
            <a:avLst/>
          </a:prstGeom>
        </p:spPr>
      </p:pic>
      <p:pic>
        <p:nvPicPr>
          <p:cNvPr id="17" name="图片 5">
            <a:extLst>
              <a:ext uri="{FF2B5EF4-FFF2-40B4-BE49-F238E27FC236}">
                <a16:creationId xmlns:a16="http://schemas.microsoft.com/office/drawing/2014/main" id="{01B09532-8899-4280-A502-205B64502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38" y="1394637"/>
            <a:ext cx="7964729" cy="4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D342DF0D-FE46-4914-BB1A-A38F0A37C09A}"/>
              </a:ext>
            </a:extLst>
          </p:cNvPr>
          <p:cNvSpPr txBox="1"/>
          <p:nvPr/>
        </p:nvSpPr>
        <p:spPr>
          <a:xfrm>
            <a:off x="7010400" y="1649730"/>
            <a:ext cx="4411345" cy="911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6400"/>
              </a:lnSpc>
              <a:buClrTx/>
              <a:buSzTx/>
              <a:buFontTx/>
            </a:pPr>
            <a:r>
              <a:rPr lang="en-GB" sz="4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: .......... bạn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D2F2FCC-CE7B-4E02-8161-FCEA73AF00EC}"/>
              </a:ext>
            </a:extLst>
          </p:cNvPr>
          <p:cNvSpPr txBox="1"/>
          <p:nvPr/>
        </p:nvSpPr>
        <p:spPr>
          <a:xfrm>
            <a:off x="7010400" y="2670175"/>
            <a:ext cx="4411345" cy="911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6400"/>
              </a:lnSpc>
              <a:buClrTx/>
              <a:buSzTx/>
              <a:buFontTx/>
            </a:pPr>
            <a:r>
              <a:rPr lang="en-GB" sz="4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: .......... bạn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3630476-313E-44DE-A6B2-70FFA25A108B}"/>
              </a:ext>
            </a:extLst>
          </p:cNvPr>
          <p:cNvSpPr txBox="1"/>
          <p:nvPr/>
        </p:nvSpPr>
        <p:spPr>
          <a:xfrm>
            <a:off x="7010400" y="3708400"/>
            <a:ext cx="4411345" cy="911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6400"/>
              </a:lnSpc>
              <a:buClrTx/>
              <a:buSzTx/>
              <a:buFontTx/>
            </a:pPr>
            <a:r>
              <a:rPr lang="en-GB" sz="4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: .......... bạn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18727-5DE9-42C3-8CD6-B02CC5F42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20" y="1628140"/>
            <a:ext cx="9191625" cy="2905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7A6FC-4783-4341-B348-FF3EDF88F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38" y="547180"/>
            <a:ext cx="7315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9">
            <a:extLst>
              <a:ext uri="{FF2B5EF4-FFF2-40B4-BE49-F238E27FC236}">
                <a16:creationId xmlns:a16="http://schemas.microsoft.com/office/drawing/2014/main" id="{E8BEEEB8-8F44-4E6C-AE46-799FF68F352A}"/>
              </a:ext>
            </a:extLst>
          </p:cNvPr>
          <p:cNvSpPr txBox="1"/>
          <p:nvPr/>
        </p:nvSpPr>
        <p:spPr>
          <a:xfrm>
            <a:off x="2590800" y="1443841"/>
            <a:ext cx="849058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ü"/>
            </a:pPr>
            <a:r>
              <a:rPr lang="en-GB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iểu đề, viết đúng yêu cầu.</a:t>
            </a:r>
            <a:endParaRPr lang="zh-CN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đúng yêu cầu</a:t>
            </a:r>
            <a:r>
              <a:rPr lang="en-GB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bài viết.</a:t>
            </a: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Diễn đạt câu, ý hay.</a:t>
            </a:r>
            <a:endParaRPr lang="zh-CN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sáng tạo khi miêu tả.</a:t>
            </a: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GB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altLang="zh-CN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ã biết dùng hình ảnh so sánh, nhân hóa.</a:t>
            </a:r>
            <a:endParaRPr lang="zh-CN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Hình th</a:t>
            </a:r>
            <a:r>
              <a:rPr lang="en-GB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c trình bày sạch, đẹp.</a:t>
            </a: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GB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0BB8B-2CB3-47F9-8B54-BAFFA743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70" y="381000"/>
            <a:ext cx="5457825" cy="876300"/>
          </a:xfrm>
          <a:prstGeom prst="rect">
            <a:avLst/>
          </a:prstGeom>
        </p:spPr>
      </p:pic>
      <p:pic>
        <p:nvPicPr>
          <p:cNvPr id="11" name="Picture 10" descr="Like Bee">
            <a:extLst>
              <a:ext uri="{FF2B5EF4-FFF2-40B4-BE49-F238E27FC236}">
                <a16:creationId xmlns:a16="http://schemas.microsoft.com/office/drawing/2014/main" id="{C438D55E-69CF-4ABD-8F1C-4726466C5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08" y="539196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447800" y="2057400"/>
            <a:ext cx="747522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charset="0"/>
              <a:buChar char="ü"/>
            </a:pPr>
            <a:r>
              <a:rPr sz="3600" b="0">
                <a:latin typeface="Times New Roman" panose="02020603050405020304" pitchFamily="18" charset="0"/>
              </a:rPr>
              <a:t>Còn mắc phải một số lỗi chính tả</a:t>
            </a:r>
            <a:r>
              <a:rPr lang="en-GB" sz="3600" b="0">
                <a:latin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charset="0"/>
              <a:buChar char="ü"/>
            </a:pPr>
            <a:r>
              <a:rPr lang="en-GB" sz="3600" b="0">
                <a:latin typeface="Times New Roman" panose="02020603050405020304" pitchFamily="18" charset="0"/>
              </a:rPr>
              <a:t>C</a:t>
            </a:r>
            <a:r>
              <a:rPr sz="3600" b="0">
                <a:latin typeface="Times New Roman" panose="02020603050405020304" pitchFamily="18" charset="0"/>
              </a:rPr>
              <a:t>ách dùng từ, đặt câu</a:t>
            </a:r>
            <a:r>
              <a:rPr lang="en-GB" sz="3600" b="0">
                <a:latin typeface="Times New Roman" panose="02020603050405020304" pitchFamily="18" charset="0"/>
              </a:rPr>
              <a:t> chưa hợp lí.</a:t>
            </a:r>
          </a:p>
          <a:p>
            <a:pPr marL="571500" indent="-571500">
              <a:buFont typeface="Wingdings" panose="05000000000000000000" charset="0"/>
              <a:buChar char="ü"/>
            </a:pPr>
            <a:r>
              <a:rPr lang="en-GB" sz="3600" b="0">
                <a:latin typeface="Times New Roman" panose="02020603050405020304" pitchFamily="18" charset="0"/>
              </a:rPr>
              <a:t>C</a:t>
            </a:r>
            <a:r>
              <a:rPr sz="3600" b="0">
                <a:latin typeface="Times New Roman" panose="02020603050405020304" pitchFamily="18" charset="0"/>
              </a:rPr>
              <a:t>ách trình bày</a:t>
            </a:r>
            <a:r>
              <a:rPr lang="en-GB" sz="3600" b="0">
                <a:latin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charset="0"/>
              <a:buChar char="ü"/>
            </a:pPr>
            <a:r>
              <a:rPr lang="en-GB" sz="3600" b="0"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76400" y="457835"/>
            <a:ext cx="5753100" cy="876300"/>
          </a:xfrm>
          <a:prstGeom prst="rect">
            <a:avLst/>
          </a:prstGeom>
        </p:spPr>
      </p:pic>
      <p:pic>
        <p:nvPicPr>
          <p:cNvPr id="5" name="Picture 4" descr="Stop Bee">
            <a:extLst>
              <a:ext uri="{FF2B5EF4-FFF2-40B4-BE49-F238E27FC236}">
                <a16:creationId xmlns:a16="http://schemas.microsoft.com/office/drawing/2014/main" id="{CA716026-35D9-42E0-952C-64A38FEB6D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66800"/>
            <a:ext cx="3429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grpSp>
        <p:nvGrpSpPr>
          <p:cNvPr id="5" name="组合 3"/>
          <p:cNvGrpSpPr/>
          <p:nvPr/>
        </p:nvGrpSpPr>
        <p:grpSpPr>
          <a:xfrm>
            <a:off x="2054721" y="1419434"/>
            <a:ext cx="7804875" cy="4745870"/>
            <a:chOff x="2054721" y="1419434"/>
            <a:chExt cx="7804875" cy="4745870"/>
          </a:xfrm>
        </p:grpSpPr>
        <p:sp>
          <p:nvSpPr>
            <p:cNvPr id="39" name="Oval 18"/>
            <p:cNvSpPr/>
            <p:nvPr/>
          </p:nvSpPr>
          <p:spPr>
            <a:xfrm>
              <a:off x="2054721" y="1891972"/>
              <a:ext cx="3350987" cy="3350987"/>
            </a:xfrm>
            <a:prstGeom prst="ellipse">
              <a:avLst/>
            </a:prstGeom>
            <a:solidFill>
              <a:srgbClr val="00B050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Oval 16"/>
            <p:cNvSpPr/>
            <p:nvPr/>
          </p:nvSpPr>
          <p:spPr>
            <a:xfrm>
              <a:off x="6696077" y="3001785"/>
              <a:ext cx="3163519" cy="31635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Oval 14"/>
            <p:cNvSpPr/>
            <p:nvPr/>
          </p:nvSpPr>
          <p:spPr>
            <a:xfrm>
              <a:off x="4824490" y="1419434"/>
              <a:ext cx="2712720" cy="2712720"/>
            </a:xfrm>
            <a:prstGeom prst="ellipse">
              <a:avLst/>
            </a:prstGeom>
            <a:solidFill>
              <a:srgbClr val="FC3E7D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Oval 17"/>
            <p:cNvSpPr/>
            <p:nvPr/>
          </p:nvSpPr>
          <p:spPr>
            <a:xfrm>
              <a:off x="4870455" y="3691333"/>
              <a:ext cx="2218109" cy="2218109"/>
            </a:xfrm>
            <a:prstGeom prst="ellipse">
              <a:avLst/>
            </a:prstGeom>
            <a:solidFill>
              <a:srgbClr val="FFC000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5084504" y="4419600"/>
            <a:ext cx="1845377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US" sz="5400" b="1">
                <a:solidFill>
                  <a:schemeClr val="bg1"/>
                </a:solidFill>
                <a:latin typeface="SVN-Shintia Script" panose="02000804000000020003" charset="0"/>
                <a:ea typeface="+mj-ea"/>
                <a:sym typeface="+mn-ea"/>
              </a:rPr>
              <a:t>Bố cục</a:t>
            </a:r>
            <a:endParaRPr lang="en-US" altLang="en-US" sz="5400" b="1">
              <a:solidFill>
                <a:schemeClr val="bg1"/>
              </a:solidFill>
              <a:latin typeface="SVN-Shintia Script" panose="02000804000000020003" charset="0"/>
              <a:ea typeface="+mj-ea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074920" y="2362200"/>
            <a:ext cx="2274982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chemeClr val="bg1"/>
                </a:solidFill>
                <a:latin typeface="SVN-Shintia Script" panose="02000804000000020003" charset="0"/>
                <a:ea typeface="+mj-ea"/>
                <a:sym typeface="+mn-ea"/>
              </a:rPr>
              <a:t>Chính tả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514600" y="3200400"/>
            <a:ext cx="219456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chemeClr val="bg1"/>
                </a:solidFill>
                <a:latin typeface="SVN-Shintia Script" panose="02000804000000020003" charset="0"/>
                <a:ea typeface="+mj-ea"/>
                <a:sym typeface="+mn-ea"/>
              </a:rPr>
              <a:t>Dùng từ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249795" y="4114800"/>
            <a:ext cx="2122697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chemeClr val="bg1"/>
                </a:solidFill>
                <a:latin typeface="SVN-Shintia Script" panose="02000804000000020003" charset="0"/>
                <a:ea typeface="+mj-ea"/>
                <a:sym typeface="+mn-ea"/>
              </a:rPr>
              <a:t>Đặt câu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9BA7CF-D9CA-4257-99ED-CF7C5A89D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9436B59-8603-48B2-9161-58DA2ED28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0607" y="2017229"/>
            <a:ext cx="2106250" cy="1787966"/>
          </a:xfrm>
          <a:prstGeom prst="rect">
            <a:avLst/>
          </a:prstGeom>
        </p:spPr>
      </p:pic>
      <p:sp>
        <p:nvSpPr>
          <p:cNvPr id="6" name="Rectangles 3">
            <a:extLst>
              <a:ext uri="{FF2B5EF4-FFF2-40B4-BE49-F238E27FC236}">
                <a16:creationId xmlns:a16="http://schemas.microsoft.com/office/drawing/2014/main" id="{EA6F4154-FC69-49FB-8395-D3AAA3239FEC}"/>
              </a:ext>
            </a:extLst>
          </p:cNvPr>
          <p:cNvSpPr/>
          <p:nvPr/>
        </p:nvSpPr>
        <p:spPr>
          <a:xfrm>
            <a:off x="599441" y="2315872"/>
            <a:ext cx="1848583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rgbClr val="002060"/>
                </a:solidFill>
                <a:latin typeface="SVN-Shintia Script" panose="02000804000000020003" charset="0"/>
                <a:ea typeface="+mj-ea"/>
              </a:rPr>
              <a:t>Bố cục</a:t>
            </a:r>
          </a:p>
        </p:txBody>
      </p:sp>
      <p:sp>
        <p:nvSpPr>
          <p:cNvPr id="7" name="Rectangles 1">
            <a:extLst>
              <a:ext uri="{FF2B5EF4-FFF2-40B4-BE49-F238E27FC236}">
                <a16:creationId xmlns:a16="http://schemas.microsoft.com/office/drawing/2014/main" id="{FABE48EA-BCFB-4749-B6E4-E7C9612CF8AB}"/>
              </a:ext>
            </a:extLst>
          </p:cNvPr>
          <p:cNvSpPr/>
          <p:nvPr/>
        </p:nvSpPr>
        <p:spPr>
          <a:xfrm>
            <a:off x="2488565" y="1791521"/>
            <a:ext cx="7689850" cy="629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GB" alt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Đủ 3 phần: Mở bài, thân bài, kết bài.</a:t>
            </a:r>
          </a:p>
        </p:txBody>
      </p:sp>
      <p:sp>
        <p:nvSpPr>
          <p:cNvPr id="8" name="Rectangles 2">
            <a:extLst>
              <a:ext uri="{FF2B5EF4-FFF2-40B4-BE49-F238E27FC236}">
                <a16:creationId xmlns:a16="http://schemas.microsoft.com/office/drawing/2014/main" id="{156308FD-13F7-42B7-A9F6-289310BC9F3F}"/>
              </a:ext>
            </a:extLst>
          </p:cNvPr>
          <p:cNvSpPr/>
          <p:nvPr/>
        </p:nvSpPr>
        <p:spPr>
          <a:xfrm>
            <a:off x="3345179" y="2501900"/>
            <a:ext cx="824738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GB" alt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Cân đối giữa ba phần, trong đó phần thân bài dài nhất.</a:t>
            </a:r>
          </a:p>
        </p:txBody>
      </p:sp>
      <p:sp>
        <p:nvSpPr>
          <p:cNvPr id="9" name="Rectangles 4">
            <a:extLst>
              <a:ext uri="{FF2B5EF4-FFF2-40B4-BE49-F238E27FC236}">
                <a16:creationId xmlns:a16="http://schemas.microsoft.com/office/drawing/2014/main" id="{D72465E1-DFAC-4FDF-910A-3002DD6BA7B9}"/>
              </a:ext>
            </a:extLst>
          </p:cNvPr>
          <p:cNvSpPr/>
          <p:nvPr/>
        </p:nvSpPr>
        <p:spPr>
          <a:xfrm>
            <a:off x="2209800" y="3670300"/>
            <a:ext cx="95250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alt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Phần thân bài có thể chia thành những đoạn nhỏ, biểu đạt một nội dung trọn vẹn.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F422F777-4869-4C60-9645-A22912795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5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59F23AB3-ACB9-4ECD-9C5C-4EB5D03FE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D37E2C50-9D19-4F17-9B69-FAD47D6CF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021156" cy="1715731"/>
          </a:xfrm>
          <a:prstGeom prst="rect">
            <a:avLst/>
          </a:prstGeom>
        </p:spPr>
      </p:pic>
      <p:sp>
        <p:nvSpPr>
          <p:cNvPr id="13" name="Rectangles 3">
            <a:extLst>
              <a:ext uri="{FF2B5EF4-FFF2-40B4-BE49-F238E27FC236}">
                <a16:creationId xmlns:a16="http://schemas.microsoft.com/office/drawing/2014/main" id="{54902718-F251-433E-8455-0EC198CC7E1E}"/>
              </a:ext>
            </a:extLst>
          </p:cNvPr>
          <p:cNvSpPr/>
          <p:nvPr/>
        </p:nvSpPr>
        <p:spPr>
          <a:xfrm>
            <a:off x="524089" y="2153940"/>
            <a:ext cx="2106667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rgbClr val="002060"/>
                </a:solidFill>
                <a:latin typeface="SVN-Shintia Script" panose="02000804000000020003" charset="0"/>
                <a:ea typeface="+mj-ea"/>
              </a:rPr>
              <a:t>Dùng từ</a:t>
            </a:r>
          </a:p>
        </p:txBody>
      </p:sp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71754775-9DF2-4011-B82E-21529AC5F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5D4E345-018C-451E-BE2A-0E5FA7E43417}"/>
              </a:ext>
            </a:extLst>
          </p:cNvPr>
          <p:cNvSpPr txBox="1">
            <a:spLocks noChangeArrowheads="1"/>
          </p:cNvSpPr>
          <p:nvPr/>
        </p:nvSpPr>
        <p:spPr>
          <a:xfrm>
            <a:off x="2728458" y="1600201"/>
            <a:ext cx="8975861" cy="3200400"/>
          </a:xfrm>
        </p:spPr>
        <p:txBody>
          <a:bodyPr/>
          <a:lstStyle>
            <a:lvl1pPr marL="623570" indent="-62357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58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0645" indent="-51943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5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835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957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4078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»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321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3443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6564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 trên cao em thấy ngôi trường có những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mái </a:t>
            </a:r>
            <a:r>
              <a:rPr lang="en-US" sz="3600" b="1" strike="sngStrike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(ngói)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đỏ tươi.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(tên HS)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em có </a:t>
            </a:r>
            <a:r>
              <a:rPr lang="en-US" sz="3600" b="1" strike="sngStrike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việc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(dịp)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quan sát.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(tên HS)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56</TotalTime>
  <Words>502</Words>
  <Application>Microsoft Office PowerPoint</Application>
  <PresentationFormat>Widescreen</PresentationFormat>
  <Paragraphs>69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Times New Roman</vt:lpstr>
      <vt:lpstr>Cambria</vt:lpstr>
      <vt:lpstr>Calibri</vt:lpstr>
      <vt:lpstr>SVN-Shintia Script</vt:lpstr>
      <vt:lpstr>Wingdings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Nhìn lại bài viết</vt:lpstr>
      <vt:lpstr>Em là “cây bút trẻ”</vt:lpstr>
      <vt:lpstr>Lỗi sai khác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Nhạt Vàng và Cam Du lịch Trích dẫn Bưu thiếp</dc:title>
  <dc:subject>9Slide.vn</dc:subject>
  <dc:creator>EduFive</dc:creator>
  <dc:description>9Slide.vn</dc:description>
  <cp:lastModifiedBy>ADMIN</cp:lastModifiedBy>
  <cp:revision>20</cp:revision>
  <dcterms:created xsi:type="dcterms:W3CDTF">2006-08-16T00:00:00Z</dcterms:created>
  <dcterms:modified xsi:type="dcterms:W3CDTF">2021-11-16T06:35:40Z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572EF2CB4EC349B6A393F6239D44ECDB</vt:lpwstr>
  </property>
  <property fmtid="{D5CDD505-2E9C-101B-9397-08002B2CF9AE}" pid="3" name="KSOProductBuildVer">
    <vt:lpwstr>2057-11.2.0.10323</vt:lpwstr>
  </property>
</Properties>
</file>