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Tahoma" panose="020B0604030504040204" pitchFamily="3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/bP2nsn2HlIJf81pMjn+77eAo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857"/>
  </p:normalViewPr>
  <p:slideViewPr>
    <p:cSldViewPr snapToGrid="0">
      <p:cViewPr varScale="1">
        <p:scale>
          <a:sx n="57" d="100"/>
          <a:sy n="57" d="100"/>
        </p:scale>
        <p:origin x="265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3"/>
          <p:cNvSpPr/>
          <p:nvPr/>
        </p:nvSpPr>
        <p:spPr>
          <a:xfrm>
            <a:off x="-3454400" y="0"/>
            <a:ext cx="2387600" cy="2336800"/>
          </a:xfrm>
          <a:prstGeom prst="ellipse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628900" y="-2705103"/>
            <a:ext cx="6858000" cy="1226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3007678" y="-2289879"/>
            <a:ext cx="6224681" cy="1149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3865" y="1274025"/>
            <a:ext cx="5215801" cy="558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39876" y="6143219"/>
            <a:ext cx="656057" cy="67722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 rot="-1645100">
            <a:off x="709467" y="1847297"/>
            <a:ext cx="2634194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 i="0" u="none" strike="noStrike" cap="none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Ôn</a:t>
            </a:r>
            <a:endParaRPr sz="11500" b="1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" name="Google Shape;95;p1"/>
          <p:cNvSpPr txBox="1"/>
          <p:nvPr/>
        </p:nvSpPr>
        <p:spPr>
          <a:xfrm rot="1200736">
            <a:off x="3705145" y="1941061"/>
            <a:ext cx="368615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tập</a:t>
            </a:r>
            <a:endParaRPr sz="11500" b="1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2024599" y="553444"/>
            <a:ext cx="26880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Khoa học 5</a:t>
            </a:r>
            <a:endParaRPr sz="3600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374652">
            <a:off x="115079" y="968971"/>
            <a:ext cx="419196" cy="1232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15329" y="5756310"/>
            <a:ext cx="497071" cy="529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32862" y="94409"/>
            <a:ext cx="498012" cy="59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34872" y="1274025"/>
            <a:ext cx="571630" cy="78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11">
            <a:alphaModFix/>
          </a:blip>
          <a:srcRect l="85423" t="16571" r="8116" b="77505"/>
          <a:stretch/>
        </p:blipFill>
        <p:spPr>
          <a:xfrm rot="7290495">
            <a:off x="11675975" y="6097559"/>
            <a:ext cx="537826" cy="690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652791" y="753947"/>
            <a:ext cx="444494" cy="732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40156" y="4004224"/>
            <a:ext cx="532692" cy="59415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 txBox="1"/>
          <p:nvPr/>
        </p:nvSpPr>
        <p:spPr>
          <a:xfrm>
            <a:off x="428700" y="6048175"/>
            <a:ext cx="5215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Giảm tải theo CV 3969 (gộp chung tiết ôn tập tuần 11 thành 1 tiết)</a:t>
            </a:r>
            <a:endParaRPr sz="2400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19148" y="-2433011"/>
            <a:ext cx="6349846" cy="11655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3" name="Google Shape;393;p10"/>
          <p:cNvGrpSpPr/>
          <p:nvPr/>
        </p:nvGrpSpPr>
        <p:grpSpPr>
          <a:xfrm>
            <a:off x="555174" y="467852"/>
            <a:ext cx="11281228" cy="1141460"/>
            <a:chOff x="-1473912" y="699478"/>
            <a:chExt cx="6800614" cy="1141460"/>
          </a:xfrm>
        </p:grpSpPr>
        <p:sp>
          <p:nvSpPr>
            <p:cNvPr id="394" name="Google Shape;394;p10"/>
            <p:cNvSpPr/>
            <p:nvPr/>
          </p:nvSpPr>
          <p:spPr>
            <a:xfrm>
              <a:off x="-1473912" y="699478"/>
              <a:ext cx="6676821" cy="1141460"/>
            </a:xfrm>
            <a:prstGeom prst="rect">
              <a:avLst/>
            </a:prstGeom>
            <a:solidFill>
              <a:srgbClr val="49D9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-1251888" y="963621"/>
              <a:ext cx="6578590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Việc nào dưới đây chỉ có phụ nữ làm được?</a:t>
              </a:r>
              <a:endPara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96" name="Google Shape;396;p10"/>
          <p:cNvGrpSpPr/>
          <p:nvPr/>
        </p:nvGrpSpPr>
        <p:grpSpPr>
          <a:xfrm>
            <a:off x="10920605" y="1954549"/>
            <a:ext cx="1314731" cy="1298169"/>
            <a:chOff x="-108229" y="935977"/>
            <a:chExt cx="1314731" cy="1298169"/>
          </a:xfrm>
        </p:grpSpPr>
        <p:pic>
          <p:nvPicPr>
            <p:cNvPr id="397" name="Google Shape;397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8" name="Google Shape;398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9" name="Google Shape;399;p10"/>
          <p:cNvSpPr/>
          <p:nvPr/>
        </p:nvSpPr>
        <p:spPr>
          <a:xfrm>
            <a:off x="3910513" y="1856554"/>
            <a:ext cx="6147887" cy="258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3731"/>
              </a:buClr>
              <a:buSzPts val="2800"/>
              <a:buFont typeface="Tahoma"/>
              <a:buAutoNum type="alphaUcPeriod"/>
            </a:pPr>
            <a:r>
              <a:rPr lang="en-US" sz="2800">
                <a:solidFill>
                  <a:srgbClr val="A53731"/>
                </a:solidFill>
                <a:latin typeface="Tahoma"/>
                <a:ea typeface="Tahoma"/>
                <a:cs typeface="Tahoma"/>
                <a:sym typeface="Tahoma"/>
              </a:rPr>
              <a:t> Làm bếp giỏi</a:t>
            </a:r>
            <a:endParaRPr sz="2800">
              <a:solidFill>
                <a:srgbClr val="A5373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3731"/>
              </a:buClr>
              <a:buSzPts val="2800"/>
              <a:buFont typeface="Tahoma"/>
              <a:buAutoNum type="alphaUcPeriod"/>
            </a:pPr>
            <a:r>
              <a:rPr lang="en-US" sz="2800">
                <a:solidFill>
                  <a:srgbClr val="A53731"/>
                </a:solidFill>
                <a:latin typeface="Tahoma"/>
                <a:ea typeface="Tahoma"/>
                <a:cs typeface="Tahoma"/>
                <a:sym typeface="Tahoma"/>
              </a:rPr>
              <a:t> Chăm sóc con cái</a:t>
            </a:r>
            <a:endParaRPr sz="2800">
              <a:solidFill>
                <a:srgbClr val="A5373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3731"/>
              </a:buClr>
              <a:buSzPts val="2800"/>
              <a:buFont typeface="Tahoma"/>
              <a:buAutoNum type="alphaUcPeriod"/>
            </a:pPr>
            <a:r>
              <a:rPr lang="en-US" sz="2800">
                <a:solidFill>
                  <a:srgbClr val="A53731"/>
                </a:solidFill>
                <a:latin typeface="Tahoma"/>
                <a:ea typeface="Tahoma"/>
                <a:cs typeface="Tahoma"/>
                <a:sym typeface="Tahoma"/>
              </a:rPr>
              <a:t> Mang thai và cho con bú</a:t>
            </a:r>
            <a:endParaRPr sz="2800">
              <a:solidFill>
                <a:srgbClr val="A5373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3731"/>
              </a:buClr>
              <a:buSzPts val="2800"/>
              <a:buFont typeface="Tahoma"/>
              <a:buAutoNum type="alphaUcPeriod"/>
            </a:pPr>
            <a:r>
              <a:rPr lang="en-US" sz="2800">
                <a:solidFill>
                  <a:srgbClr val="A53731"/>
                </a:solidFill>
                <a:latin typeface="Tahoma"/>
                <a:ea typeface="Tahoma"/>
                <a:cs typeface="Tahoma"/>
                <a:sym typeface="Tahoma"/>
              </a:rPr>
              <a:t> Thêu, may giỏi</a:t>
            </a:r>
            <a:endParaRPr sz="2800">
              <a:solidFill>
                <a:srgbClr val="A5373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00" name="Google Shape;400;p10"/>
          <p:cNvPicPr preferRelativeResize="0"/>
          <p:nvPr/>
        </p:nvPicPr>
        <p:blipFill rotWithShape="1">
          <a:blip r:embed="rId6">
            <a:alphaModFix/>
          </a:blip>
          <a:srcRect l="3522" t="72885" r="51707" b="5978"/>
          <a:stretch/>
        </p:blipFill>
        <p:spPr>
          <a:xfrm>
            <a:off x="7021287" y="3664012"/>
            <a:ext cx="5255774" cy="3317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0"/>
          <p:cNvPicPr preferRelativeResize="0"/>
          <p:nvPr/>
        </p:nvPicPr>
        <p:blipFill rotWithShape="1">
          <a:blip r:embed="rId7">
            <a:alphaModFix/>
          </a:blip>
          <a:srcRect l="83322" t="16315" r="4990" b="77077"/>
          <a:stretch/>
        </p:blipFill>
        <p:spPr>
          <a:xfrm rot="10497857">
            <a:off x="-419911" y="5432968"/>
            <a:ext cx="1975987" cy="1565291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10"/>
          <p:cNvSpPr/>
          <p:nvPr/>
        </p:nvSpPr>
        <p:spPr>
          <a:xfrm>
            <a:off x="3825807" y="3202815"/>
            <a:ext cx="635000" cy="658882"/>
          </a:xfrm>
          <a:prstGeom prst="ellipse">
            <a:avLst/>
          </a:prstGeom>
          <a:noFill/>
          <a:ln w="76200" cap="flat" cmpd="sng">
            <a:solidFill>
              <a:srgbClr val="FF2F9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628900" y="-2705103"/>
            <a:ext cx="6858000" cy="1226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3007678" y="-2289879"/>
            <a:ext cx="6224681" cy="1149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3865" y="1274025"/>
            <a:ext cx="5215801" cy="558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39876" y="6143219"/>
            <a:ext cx="656057" cy="67722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1"/>
          <p:cNvSpPr txBox="1"/>
          <p:nvPr/>
        </p:nvSpPr>
        <p:spPr>
          <a:xfrm rot="-378068">
            <a:off x="453853" y="2322233"/>
            <a:ext cx="215911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CHÚC</a:t>
            </a:r>
            <a:endParaRPr sz="5400" b="1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3" name="Google Shape;413;p11"/>
          <p:cNvSpPr txBox="1"/>
          <p:nvPr/>
        </p:nvSpPr>
        <p:spPr>
          <a:xfrm rot="-168686">
            <a:off x="2630081" y="1678240"/>
            <a:ext cx="17076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CÁC</a:t>
            </a:r>
            <a:endParaRPr sz="5400" b="1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4" name="Google Shape;414;p11"/>
          <p:cNvSpPr txBox="1"/>
          <p:nvPr/>
        </p:nvSpPr>
        <p:spPr>
          <a:xfrm rot="635859">
            <a:off x="4341910" y="2385321"/>
            <a:ext cx="189846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BẠN</a:t>
            </a:r>
            <a:endParaRPr sz="5400" b="1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5" name="Google Shape;415;p11"/>
          <p:cNvSpPr txBox="1"/>
          <p:nvPr/>
        </p:nvSpPr>
        <p:spPr>
          <a:xfrm>
            <a:off x="863602" y="3935955"/>
            <a:ext cx="213242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HỌC</a:t>
            </a:r>
            <a:endParaRPr sz="6000" b="1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6" name="Google Shape;416;p11"/>
          <p:cNvSpPr txBox="1"/>
          <p:nvPr/>
        </p:nvSpPr>
        <p:spPr>
          <a:xfrm>
            <a:off x="3679095" y="3938366"/>
            <a:ext cx="217828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TỐT!</a:t>
            </a:r>
            <a:endParaRPr sz="6000" b="1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17" name="Google Shape;417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374652">
            <a:off x="115079" y="968971"/>
            <a:ext cx="419196" cy="1232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15329" y="5756310"/>
            <a:ext cx="497071" cy="529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32862" y="94409"/>
            <a:ext cx="498012" cy="59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34872" y="1274025"/>
            <a:ext cx="571630" cy="78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11"/>
          <p:cNvPicPr preferRelativeResize="0"/>
          <p:nvPr/>
        </p:nvPicPr>
        <p:blipFill rotWithShape="1">
          <a:blip r:embed="rId11">
            <a:alphaModFix/>
          </a:blip>
          <a:srcRect l="66515" b="75097"/>
          <a:stretch/>
        </p:blipFill>
        <p:spPr>
          <a:xfrm rot="7290495">
            <a:off x="10805765" y="5220749"/>
            <a:ext cx="2044871" cy="2130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652791" y="753947"/>
            <a:ext cx="444494" cy="732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82171" y="5724063"/>
            <a:ext cx="532692" cy="594157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11"/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656"/>
            <a:ext cx="12191998" cy="6850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667000" y="-2705102"/>
            <a:ext cx="6858000" cy="1226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6048207" y="988524"/>
            <a:ext cx="6247250" cy="5064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5">
            <a:alphaModFix/>
          </a:blip>
          <a:srcRect l="8007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5">
            <a:alphaModFix/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374652">
            <a:off x="115079" y="968971"/>
            <a:ext cx="419196" cy="1232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4872" y="1274025"/>
            <a:ext cx="571630" cy="78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8">
            <a:alphaModFix/>
          </a:blip>
          <a:srcRect l="85638" t="16101" r="7755" b="78234"/>
          <a:stretch/>
        </p:blipFill>
        <p:spPr>
          <a:xfrm rot="1128457">
            <a:off x="11246470" y="-260772"/>
            <a:ext cx="842923" cy="101250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/>
          <p:nvPr/>
        </p:nvSpPr>
        <p:spPr>
          <a:xfrm>
            <a:off x="6918684" y="661932"/>
            <a:ext cx="460414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Mục tiêu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9" name="Google Shape;119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1210565">
            <a:off x="5902313" y="2289396"/>
            <a:ext cx="422498" cy="436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88107" y="1202801"/>
            <a:ext cx="644623" cy="686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40267" y="670348"/>
            <a:ext cx="391538" cy="469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827701">
            <a:off x="2693190" y="707721"/>
            <a:ext cx="391538" cy="6453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2"/>
          <p:cNvGrpSpPr/>
          <p:nvPr/>
        </p:nvGrpSpPr>
        <p:grpSpPr>
          <a:xfrm>
            <a:off x="6675516" y="2084083"/>
            <a:ext cx="5290001" cy="1566228"/>
            <a:chOff x="7041431" y="2202125"/>
            <a:chExt cx="5290001" cy="1566228"/>
          </a:xfrm>
        </p:grpSpPr>
        <p:sp>
          <p:nvSpPr>
            <p:cNvPr id="124" name="Google Shape;124;p2"/>
            <p:cNvSpPr/>
            <p:nvPr/>
          </p:nvSpPr>
          <p:spPr>
            <a:xfrm>
              <a:off x="7823467" y="2383358"/>
              <a:ext cx="4507965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Đặc điểm sinh học và </a:t>
              </a:r>
              <a:endParaRPr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mối quan hệ xã hội ở </a:t>
              </a:r>
              <a:endParaRPr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tuổi dậy thì.</a:t>
              </a:r>
              <a:endParaRPr sz="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041431" y="2202125"/>
              <a:ext cx="979755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01</a:t>
              </a:r>
              <a:endParaRPr sz="4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6675516" y="3769743"/>
            <a:ext cx="5248395" cy="2428002"/>
            <a:chOff x="7041431" y="2202125"/>
            <a:chExt cx="5248395" cy="2428002"/>
          </a:xfrm>
        </p:grpSpPr>
        <p:sp>
          <p:nvSpPr>
            <p:cNvPr id="127" name="Google Shape;127;p2"/>
            <p:cNvSpPr/>
            <p:nvPr/>
          </p:nvSpPr>
          <p:spPr>
            <a:xfrm>
              <a:off x="7823468" y="2383358"/>
              <a:ext cx="4466358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Cách phòng tránh </a:t>
              </a:r>
              <a:endParaRPr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bệnh sốt rét, sốt </a:t>
              </a:r>
              <a:endParaRPr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xuất huyết, viêm não, </a:t>
              </a:r>
              <a:endParaRPr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viêm gan A; nhiễm </a:t>
              </a:r>
              <a:endParaRPr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HIV/AIDS.</a:t>
              </a:r>
              <a:endParaRPr sz="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7041431" y="2202125"/>
              <a:ext cx="979755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02</a:t>
              </a:r>
              <a:endParaRPr sz="4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667000" y="-2705102"/>
            <a:ext cx="6858000" cy="1226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2791884" y="-2136256"/>
            <a:ext cx="6224681" cy="1149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"/>
          <p:cNvPicPr preferRelativeResize="0"/>
          <p:nvPr/>
        </p:nvPicPr>
        <p:blipFill rotWithShape="1">
          <a:blip r:embed="rId5">
            <a:alphaModFix/>
          </a:blip>
          <a:srcRect l="49807" t="6503" r="4935" b="70943"/>
          <a:stretch/>
        </p:blipFill>
        <p:spPr>
          <a:xfrm>
            <a:off x="4044319" y="1589928"/>
            <a:ext cx="8494623" cy="5613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74428" y="3611047"/>
            <a:ext cx="294120" cy="35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07034" y="3790650"/>
            <a:ext cx="444494" cy="7325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3"/>
          <p:cNvGrpSpPr/>
          <p:nvPr/>
        </p:nvGrpSpPr>
        <p:grpSpPr>
          <a:xfrm>
            <a:off x="2069126" y="382294"/>
            <a:ext cx="2688820" cy="2094873"/>
            <a:chOff x="1060924" y="1095763"/>
            <a:chExt cx="2688820" cy="2094873"/>
          </a:xfrm>
        </p:grpSpPr>
        <p:sp>
          <p:nvSpPr>
            <p:cNvPr id="140" name="Google Shape;140;p3"/>
            <p:cNvSpPr txBox="1"/>
            <p:nvPr/>
          </p:nvSpPr>
          <p:spPr>
            <a:xfrm rot="-889670">
              <a:off x="1283204" y="1212175"/>
              <a:ext cx="959919" cy="186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500" b="1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0</a:t>
              </a:r>
              <a:endParaRPr sz="11500" b="1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1" name="Google Shape;141;p3"/>
            <p:cNvSpPr txBox="1"/>
            <p:nvPr/>
          </p:nvSpPr>
          <p:spPr>
            <a:xfrm rot="1614761">
              <a:off x="2420394" y="1212176"/>
              <a:ext cx="959919" cy="186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500" b="1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  <a:endParaRPr sz="11500" b="1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42" name="Google Shape;142;p3"/>
          <p:cNvSpPr/>
          <p:nvPr/>
        </p:nvSpPr>
        <p:spPr>
          <a:xfrm>
            <a:off x="657386" y="2437935"/>
            <a:ext cx="5732904" cy="247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Đặc điểm sinh học và mối quan hệ xã hội ở tuổi dậy thì.</a:t>
            </a:r>
            <a:endParaRPr sz="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21077" y="-2414908"/>
            <a:ext cx="6349846" cy="11655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4"/>
          <p:cNvGrpSpPr/>
          <p:nvPr/>
        </p:nvGrpSpPr>
        <p:grpSpPr>
          <a:xfrm>
            <a:off x="479715" y="491069"/>
            <a:ext cx="6323255" cy="783044"/>
            <a:chOff x="695779" y="699479"/>
            <a:chExt cx="1504526" cy="210241"/>
          </a:xfrm>
        </p:grpSpPr>
        <p:sp>
          <p:nvSpPr>
            <p:cNvPr id="150" name="Google Shape;150;p4"/>
            <p:cNvSpPr/>
            <p:nvPr/>
          </p:nvSpPr>
          <p:spPr>
            <a:xfrm>
              <a:off x="695779" y="699479"/>
              <a:ext cx="1504526" cy="210241"/>
            </a:xfrm>
            <a:prstGeom prst="rect">
              <a:avLst/>
            </a:prstGeom>
            <a:solidFill>
              <a:srgbClr val="49D9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714742" y="719754"/>
              <a:ext cx="1469127" cy="173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Sơ  đồ tuổi vị thành niên</a:t>
              </a:r>
              <a:endPara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152" name="Google Shape;152;p4"/>
          <p:cNvPicPr preferRelativeResize="0"/>
          <p:nvPr/>
        </p:nvPicPr>
        <p:blipFill rotWithShape="1">
          <a:blip r:embed="rId4">
            <a:alphaModFix/>
          </a:blip>
          <a:srcRect l="84729" t="15927" b="76589"/>
          <a:stretch/>
        </p:blipFill>
        <p:spPr>
          <a:xfrm rot="9608602">
            <a:off x="10603431" y="628905"/>
            <a:ext cx="1896193" cy="13017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4"/>
          <p:cNvGrpSpPr/>
          <p:nvPr/>
        </p:nvGrpSpPr>
        <p:grpSpPr>
          <a:xfrm>
            <a:off x="11069460" y="1954549"/>
            <a:ext cx="1314731" cy="1298169"/>
            <a:chOff x="-108229" y="935977"/>
            <a:chExt cx="1314731" cy="1298169"/>
          </a:xfrm>
        </p:grpSpPr>
        <p:pic>
          <p:nvPicPr>
            <p:cNvPr id="154" name="Google Shape;154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6" name="Google Shape;156;p4"/>
          <p:cNvGrpSpPr/>
          <p:nvPr/>
        </p:nvGrpSpPr>
        <p:grpSpPr>
          <a:xfrm>
            <a:off x="0" y="3864611"/>
            <a:ext cx="2964502" cy="2710307"/>
            <a:chOff x="112128" y="1630522"/>
            <a:chExt cx="5291239" cy="4666895"/>
          </a:xfrm>
        </p:grpSpPr>
        <p:sp>
          <p:nvSpPr>
            <p:cNvPr id="157" name="Google Shape;157;p4"/>
            <p:cNvSpPr/>
            <p:nvPr/>
          </p:nvSpPr>
          <p:spPr>
            <a:xfrm>
              <a:off x="954040" y="2096149"/>
              <a:ext cx="3552296" cy="3552296"/>
            </a:xfrm>
            <a:prstGeom prst="ellipse">
              <a:avLst/>
            </a:prstGeom>
            <a:solidFill>
              <a:srgbClr val="49D9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8" name="Google Shape;158;p4"/>
            <p:cNvPicPr preferRelativeResize="0"/>
            <p:nvPr/>
          </p:nvPicPr>
          <p:blipFill rotWithShape="1">
            <a:blip r:embed="rId7">
              <a:alphaModFix/>
            </a:blip>
            <a:srcRect r="52843" b="68889"/>
            <a:stretch/>
          </p:blipFill>
          <p:spPr>
            <a:xfrm>
              <a:off x="112128" y="1630522"/>
              <a:ext cx="5291239" cy="46668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9" name="Google Shape;159;p4"/>
          <p:cNvGrpSpPr/>
          <p:nvPr/>
        </p:nvGrpSpPr>
        <p:grpSpPr>
          <a:xfrm>
            <a:off x="3421640" y="5118460"/>
            <a:ext cx="8375441" cy="1227450"/>
            <a:chOff x="2968396" y="1888341"/>
            <a:chExt cx="8375441" cy="1227450"/>
          </a:xfrm>
        </p:grpSpPr>
        <p:sp>
          <p:nvSpPr>
            <p:cNvPr id="160" name="Google Shape;160;p4"/>
            <p:cNvSpPr/>
            <p:nvPr/>
          </p:nvSpPr>
          <p:spPr>
            <a:xfrm>
              <a:off x="2968396" y="1888341"/>
              <a:ext cx="8297392" cy="1227450"/>
            </a:xfrm>
            <a:prstGeom prst="rect">
              <a:avLst/>
            </a:prstGeom>
            <a:solidFill>
              <a:srgbClr val="FFE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3135366" y="1962131"/>
              <a:ext cx="8208471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A53731"/>
                  </a:solidFill>
                  <a:latin typeface="Tahoma"/>
                  <a:ea typeface="Tahoma"/>
                  <a:cs typeface="Tahoma"/>
                  <a:sym typeface="Tahoma"/>
                </a:rPr>
                <a:t>Vẽ sơ đồ thể hiện lứa tuổi dậy thì ở con gái và con trai.</a:t>
              </a:r>
              <a:endParaRPr sz="3200">
                <a:solidFill>
                  <a:srgbClr val="A5373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162" name="Google Shape;162;p4"/>
          <p:cNvPicPr preferRelativeResize="0"/>
          <p:nvPr/>
        </p:nvPicPr>
        <p:blipFill rotWithShape="1">
          <a:blip r:embed="rId4">
            <a:alphaModFix/>
          </a:blip>
          <a:srcRect l="71233" t="10020" r="18628" b="81345"/>
          <a:stretch/>
        </p:blipFill>
        <p:spPr>
          <a:xfrm rot="9608602">
            <a:off x="10440005" y="-190447"/>
            <a:ext cx="1258907" cy="15020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4"/>
          <p:cNvGrpSpPr/>
          <p:nvPr/>
        </p:nvGrpSpPr>
        <p:grpSpPr>
          <a:xfrm>
            <a:off x="1156137" y="2382831"/>
            <a:ext cx="9732579" cy="1541462"/>
            <a:chOff x="183" y="2122"/>
            <a:chExt cx="5424" cy="971"/>
          </a:xfrm>
        </p:grpSpPr>
        <p:grpSp>
          <p:nvGrpSpPr>
            <p:cNvPr id="164" name="Google Shape;164;p4"/>
            <p:cNvGrpSpPr/>
            <p:nvPr/>
          </p:nvGrpSpPr>
          <p:grpSpPr>
            <a:xfrm>
              <a:off x="183" y="2122"/>
              <a:ext cx="5424" cy="382"/>
              <a:chOff x="183" y="2122"/>
              <a:chExt cx="5424" cy="382"/>
            </a:xfrm>
          </p:grpSpPr>
          <p:cxnSp>
            <p:nvCxnSpPr>
              <p:cNvPr id="165" name="Google Shape;165;p4"/>
              <p:cNvCxnSpPr/>
              <p:nvPr/>
            </p:nvCxnSpPr>
            <p:spPr>
              <a:xfrm>
                <a:off x="270" y="2450"/>
                <a:ext cx="5337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270" y="2396"/>
                <a:ext cx="0" cy="1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477" y="2393"/>
                <a:ext cx="0" cy="1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675" y="2396"/>
                <a:ext cx="0" cy="1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882" y="2393"/>
                <a:ext cx="0" cy="1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1098" y="2396"/>
                <a:ext cx="0" cy="1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1305" y="2393"/>
                <a:ext cx="0" cy="1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1503" y="2396"/>
                <a:ext cx="0" cy="1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1710" y="2393"/>
                <a:ext cx="0" cy="1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1890" y="2396"/>
                <a:ext cx="0" cy="1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2097" y="2393"/>
                <a:ext cx="0" cy="1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2295" y="2396"/>
                <a:ext cx="0" cy="1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2502" y="2393"/>
                <a:ext cx="0" cy="1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2718" y="2396"/>
                <a:ext cx="0" cy="1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2925" y="2393"/>
                <a:ext cx="0" cy="1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3123" y="2396"/>
                <a:ext cx="0" cy="1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3330" y="2393"/>
                <a:ext cx="0" cy="1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3528" y="2396"/>
                <a:ext cx="0" cy="1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3726" y="2387"/>
                <a:ext cx="0" cy="1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3933" y="2392"/>
                <a:ext cx="0" cy="1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4113" y="2393"/>
                <a:ext cx="0" cy="1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4320" y="2396"/>
                <a:ext cx="0" cy="1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4518" y="2393"/>
                <a:ext cx="0" cy="1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4725" y="2396"/>
                <a:ext cx="0" cy="1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4"/>
              <p:cNvCxnSpPr/>
              <p:nvPr/>
            </p:nvCxnSpPr>
            <p:spPr>
              <a:xfrm>
                <a:off x="4941" y="2393"/>
                <a:ext cx="0" cy="1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4"/>
              <p:cNvCxnSpPr/>
              <p:nvPr/>
            </p:nvCxnSpPr>
            <p:spPr>
              <a:xfrm>
                <a:off x="5148" y="2390"/>
                <a:ext cx="0" cy="1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4"/>
              <p:cNvCxnSpPr/>
              <p:nvPr/>
            </p:nvCxnSpPr>
            <p:spPr>
              <a:xfrm>
                <a:off x="5346" y="2393"/>
                <a:ext cx="0" cy="1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92" name="Google Shape;192;p4"/>
              <p:cNvSpPr/>
              <p:nvPr/>
            </p:nvSpPr>
            <p:spPr>
              <a:xfrm>
                <a:off x="183" y="2126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0</a:t>
                </a:r>
                <a:endParaRPr/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>
                <a:off x="388" y="2125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/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>
                <a:off x="586" y="2130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798" y="2130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1014" y="2130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1222" y="2130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/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>
                <a:off x="1416" y="2130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/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619" y="2131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/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>
                <a:off x="1804" y="2133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/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2009" y="2139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/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2206" y="2135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/>
              </a:p>
            </p:txBody>
          </p:sp>
          <p:sp>
            <p:nvSpPr>
              <p:cNvPr id="203" name="Google Shape;203;p4"/>
              <p:cNvSpPr/>
              <p:nvPr/>
            </p:nvSpPr>
            <p:spPr>
              <a:xfrm>
                <a:off x="2418" y="2137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/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2634" y="2137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2840" y="2131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3038" y="2134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/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>
                <a:off x="3242" y="2132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/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>
                <a:off x="3444" y="2134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3638" y="2122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3850" y="2131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/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>
                <a:off x="4030" y="2134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/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4236" y="2138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/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>
                <a:off x="4434" y="2132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4642" y="2130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/>
              </a:p>
            </p:txBody>
          </p:sp>
          <p:sp>
            <p:nvSpPr>
              <p:cNvPr id="215" name="Google Shape;215;p4"/>
              <p:cNvSpPr/>
              <p:nvPr/>
            </p:nvSpPr>
            <p:spPr>
              <a:xfrm>
                <a:off x="4856" y="2128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/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>
                <a:off x="5066" y="2122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/>
              </a:p>
            </p:txBody>
          </p:sp>
        </p:grpSp>
        <p:grpSp>
          <p:nvGrpSpPr>
            <p:cNvPr id="217" name="Google Shape;217;p4"/>
            <p:cNvGrpSpPr/>
            <p:nvPr/>
          </p:nvGrpSpPr>
          <p:grpSpPr>
            <a:xfrm>
              <a:off x="2292" y="2451"/>
              <a:ext cx="1826" cy="642"/>
              <a:chOff x="2265" y="2277"/>
              <a:chExt cx="1826" cy="642"/>
            </a:xfrm>
          </p:grpSpPr>
          <p:sp>
            <p:nvSpPr>
              <p:cNvPr id="218" name="Google Shape;218;p4"/>
              <p:cNvSpPr/>
              <p:nvPr/>
            </p:nvSpPr>
            <p:spPr>
              <a:xfrm>
                <a:off x="2266" y="2607"/>
                <a:ext cx="1825" cy="312"/>
              </a:xfrm>
              <a:prstGeom prst="rect">
                <a:avLst/>
              </a:prstGeom>
              <a:noFill/>
              <a:ln w="28575" cap="flat" cmpd="sng">
                <a:solidFill>
                  <a:srgbClr val="D1612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A53731"/>
                  </a:buClr>
                  <a:buSzPts val="2000"/>
                  <a:buFont typeface="Arial"/>
                  <a:buNone/>
                </a:pPr>
                <a:r>
                  <a:rPr lang="en-US" sz="2000" b="1">
                    <a:solidFill>
                      <a:srgbClr val="A53731"/>
                    </a:solidFill>
                    <a:latin typeface="Tahoma"/>
                    <a:ea typeface="Tahoma"/>
                    <a:cs typeface="Tahoma"/>
                    <a:sym typeface="Tahoma"/>
                  </a:rPr>
                  <a:t>Tuổi vị thành niên: 10-19 </a:t>
                </a:r>
                <a:endParaRPr/>
              </a:p>
            </p:txBody>
          </p:sp>
          <p:cxnSp>
            <p:nvCxnSpPr>
              <p:cNvPr id="219" name="Google Shape;219;p4"/>
              <p:cNvCxnSpPr/>
              <p:nvPr/>
            </p:nvCxnSpPr>
            <p:spPr>
              <a:xfrm>
                <a:off x="2265" y="2282"/>
                <a:ext cx="0" cy="329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" name="Google Shape;220;p4"/>
              <p:cNvCxnSpPr/>
              <p:nvPr/>
            </p:nvCxnSpPr>
            <p:spPr>
              <a:xfrm>
                <a:off x="4084" y="2277"/>
                <a:ext cx="0" cy="329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21" name="Google Shape;221;p4"/>
          <p:cNvSpPr txBox="1"/>
          <p:nvPr/>
        </p:nvSpPr>
        <p:spPr>
          <a:xfrm>
            <a:off x="9744776" y="3059106"/>
            <a:ext cx="762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53731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A53731"/>
                </a:solidFill>
                <a:latin typeface="Tahoma"/>
                <a:ea typeface="Tahoma"/>
                <a:cs typeface="Tahoma"/>
                <a:sym typeface="Tahoma"/>
              </a:rPr>
              <a:t>Tuổi </a:t>
            </a:r>
            <a:endParaRPr/>
          </a:p>
        </p:txBody>
      </p:sp>
      <p:sp>
        <p:nvSpPr>
          <p:cNvPr id="222" name="Google Shape;222;p4"/>
          <p:cNvSpPr/>
          <p:nvPr/>
        </p:nvSpPr>
        <p:spPr>
          <a:xfrm>
            <a:off x="10069587" y="2406791"/>
            <a:ext cx="7254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19148" y="-2433011"/>
            <a:ext cx="6349846" cy="11655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5"/>
          <p:cNvGrpSpPr/>
          <p:nvPr/>
        </p:nvGrpSpPr>
        <p:grpSpPr>
          <a:xfrm>
            <a:off x="392977" y="4904316"/>
            <a:ext cx="1314731" cy="1298169"/>
            <a:chOff x="-108229" y="935977"/>
            <a:chExt cx="1314731" cy="1298169"/>
          </a:xfrm>
        </p:grpSpPr>
        <p:pic>
          <p:nvPicPr>
            <p:cNvPr id="230" name="Google Shape;230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2" name="Google Shape;232;p5"/>
          <p:cNvGrpSpPr/>
          <p:nvPr/>
        </p:nvGrpSpPr>
        <p:grpSpPr>
          <a:xfrm>
            <a:off x="7403687" y="3599965"/>
            <a:ext cx="4976743" cy="3717877"/>
            <a:chOff x="-591423" y="1707337"/>
            <a:chExt cx="7679682" cy="5787085"/>
          </a:xfrm>
        </p:grpSpPr>
        <p:pic>
          <p:nvPicPr>
            <p:cNvPr id="233" name="Google Shape;233;p5"/>
            <p:cNvPicPr preferRelativeResize="0"/>
            <p:nvPr/>
          </p:nvPicPr>
          <p:blipFill rotWithShape="1">
            <a:blip r:embed="rId6">
              <a:alphaModFix/>
            </a:blip>
            <a:srcRect l="8007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5"/>
            <p:cNvPicPr preferRelativeResize="0"/>
            <p:nvPr/>
          </p:nvPicPr>
          <p:blipFill rotWithShape="1">
            <a:blip r:embed="rId6">
              <a:alphaModFix/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5" name="Google Shape;235;p5"/>
          <p:cNvGrpSpPr/>
          <p:nvPr/>
        </p:nvGrpSpPr>
        <p:grpSpPr>
          <a:xfrm>
            <a:off x="482784" y="1182688"/>
            <a:ext cx="10803235" cy="606425"/>
            <a:chOff x="183" y="2122"/>
            <a:chExt cx="5424" cy="382"/>
          </a:xfrm>
        </p:grpSpPr>
        <p:cxnSp>
          <p:nvCxnSpPr>
            <p:cNvPr id="236" name="Google Shape;236;p5"/>
            <p:cNvCxnSpPr/>
            <p:nvPr/>
          </p:nvCxnSpPr>
          <p:spPr>
            <a:xfrm>
              <a:off x="270" y="2450"/>
              <a:ext cx="5337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37" name="Google Shape;237;p5"/>
            <p:cNvCxnSpPr/>
            <p:nvPr/>
          </p:nvCxnSpPr>
          <p:spPr>
            <a:xfrm>
              <a:off x="270" y="2396"/>
              <a:ext cx="0" cy="10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5"/>
            <p:cNvCxnSpPr/>
            <p:nvPr/>
          </p:nvCxnSpPr>
          <p:spPr>
            <a:xfrm>
              <a:off x="477" y="2393"/>
              <a:ext cx="0" cy="10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5"/>
            <p:cNvCxnSpPr/>
            <p:nvPr/>
          </p:nvCxnSpPr>
          <p:spPr>
            <a:xfrm>
              <a:off x="675" y="2396"/>
              <a:ext cx="0" cy="10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5"/>
            <p:cNvCxnSpPr/>
            <p:nvPr/>
          </p:nvCxnSpPr>
          <p:spPr>
            <a:xfrm>
              <a:off x="882" y="2393"/>
              <a:ext cx="0" cy="10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5"/>
            <p:cNvCxnSpPr/>
            <p:nvPr/>
          </p:nvCxnSpPr>
          <p:spPr>
            <a:xfrm>
              <a:off x="1098" y="2396"/>
              <a:ext cx="0" cy="10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5"/>
            <p:cNvCxnSpPr/>
            <p:nvPr/>
          </p:nvCxnSpPr>
          <p:spPr>
            <a:xfrm>
              <a:off x="1305" y="2393"/>
              <a:ext cx="0" cy="10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5"/>
            <p:cNvCxnSpPr/>
            <p:nvPr/>
          </p:nvCxnSpPr>
          <p:spPr>
            <a:xfrm>
              <a:off x="1503" y="2396"/>
              <a:ext cx="0" cy="10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5"/>
            <p:cNvCxnSpPr/>
            <p:nvPr/>
          </p:nvCxnSpPr>
          <p:spPr>
            <a:xfrm>
              <a:off x="1710" y="2393"/>
              <a:ext cx="0" cy="10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5"/>
            <p:cNvCxnSpPr/>
            <p:nvPr/>
          </p:nvCxnSpPr>
          <p:spPr>
            <a:xfrm>
              <a:off x="1890" y="2396"/>
              <a:ext cx="0" cy="10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5"/>
            <p:cNvCxnSpPr/>
            <p:nvPr/>
          </p:nvCxnSpPr>
          <p:spPr>
            <a:xfrm>
              <a:off x="2097" y="2393"/>
              <a:ext cx="0" cy="10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5"/>
            <p:cNvCxnSpPr/>
            <p:nvPr/>
          </p:nvCxnSpPr>
          <p:spPr>
            <a:xfrm>
              <a:off x="2295" y="2396"/>
              <a:ext cx="0" cy="10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5"/>
            <p:cNvCxnSpPr/>
            <p:nvPr/>
          </p:nvCxnSpPr>
          <p:spPr>
            <a:xfrm>
              <a:off x="2502" y="2393"/>
              <a:ext cx="0" cy="10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5"/>
            <p:cNvCxnSpPr/>
            <p:nvPr/>
          </p:nvCxnSpPr>
          <p:spPr>
            <a:xfrm>
              <a:off x="2718" y="2396"/>
              <a:ext cx="0" cy="10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5"/>
            <p:cNvCxnSpPr/>
            <p:nvPr/>
          </p:nvCxnSpPr>
          <p:spPr>
            <a:xfrm>
              <a:off x="2925" y="2393"/>
              <a:ext cx="0" cy="10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5"/>
            <p:cNvCxnSpPr/>
            <p:nvPr/>
          </p:nvCxnSpPr>
          <p:spPr>
            <a:xfrm>
              <a:off x="3123" y="2396"/>
              <a:ext cx="0" cy="10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5"/>
            <p:cNvCxnSpPr/>
            <p:nvPr/>
          </p:nvCxnSpPr>
          <p:spPr>
            <a:xfrm>
              <a:off x="3330" y="2393"/>
              <a:ext cx="0" cy="10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5"/>
            <p:cNvCxnSpPr/>
            <p:nvPr/>
          </p:nvCxnSpPr>
          <p:spPr>
            <a:xfrm>
              <a:off x="3528" y="2396"/>
              <a:ext cx="0" cy="10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5"/>
            <p:cNvCxnSpPr/>
            <p:nvPr/>
          </p:nvCxnSpPr>
          <p:spPr>
            <a:xfrm>
              <a:off x="3726" y="2387"/>
              <a:ext cx="0" cy="10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5"/>
            <p:cNvCxnSpPr/>
            <p:nvPr/>
          </p:nvCxnSpPr>
          <p:spPr>
            <a:xfrm>
              <a:off x="3933" y="2392"/>
              <a:ext cx="0" cy="10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5"/>
            <p:cNvCxnSpPr/>
            <p:nvPr/>
          </p:nvCxnSpPr>
          <p:spPr>
            <a:xfrm>
              <a:off x="4113" y="2393"/>
              <a:ext cx="0" cy="10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5"/>
            <p:cNvCxnSpPr/>
            <p:nvPr/>
          </p:nvCxnSpPr>
          <p:spPr>
            <a:xfrm>
              <a:off x="4320" y="2396"/>
              <a:ext cx="0" cy="10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5"/>
            <p:cNvCxnSpPr/>
            <p:nvPr/>
          </p:nvCxnSpPr>
          <p:spPr>
            <a:xfrm>
              <a:off x="4518" y="2393"/>
              <a:ext cx="0" cy="10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5"/>
            <p:cNvCxnSpPr/>
            <p:nvPr/>
          </p:nvCxnSpPr>
          <p:spPr>
            <a:xfrm>
              <a:off x="4725" y="2396"/>
              <a:ext cx="0" cy="10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5"/>
            <p:cNvCxnSpPr/>
            <p:nvPr/>
          </p:nvCxnSpPr>
          <p:spPr>
            <a:xfrm>
              <a:off x="4941" y="2393"/>
              <a:ext cx="0" cy="10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5"/>
            <p:cNvCxnSpPr/>
            <p:nvPr/>
          </p:nvCxnSpPr>
          <p:spPr>
            <a:xfrm>
              <a:off x="5148" y="2390"/>
              <a:ext cx="0" cy="10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5"/>
            <p:cNvCxnSpPr/>
            <p:nvPr/>
          </p:nvCxnSpPr>
          <p:spPr>
            <a:xfrm>
              <a:off x="5346" y="2393"/>
              <a:ext cx="0" cy="10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63" name="Google Shape;263;p5"/>
            <p:cNvSpPr/>
            <p:nvPr/>
          </p:nvSpPr>
          <p:spPr>
            <a:xfrm>
              <a:off x="183" y="2126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388" y="2125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586" y="2130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798" y="2130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1014" y="2130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1222" y="2130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1416" y="2130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1619" y="2131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1804" y="2133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2009" y="2139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2206" y="2135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2418" y="2137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11</a:t>
              </a: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2634" y="2137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12</a:t>
              </a: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40" y="2131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13</a:t>
              </a: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3038" y="2134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</a:t>
              </a: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3242" y="2132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15</a:t>
              </a: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3444" y="2134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16</a:t>
              </a: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3638" y="2122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17</a:t>
              </a: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3850" y="2131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18</a:t>
              </a: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030" y="2134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19</a:t>
              </a: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236" y="2138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</a:t>
              </a: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434" y="2132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21</a:t>
              </a: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642" y="2130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22</a:t>
              </a: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856" y="2128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23</a:t>
              </a: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5066" y="2122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24</a:t>
              </a:r>
              <a:endParaRPr/>
            </a:p>
          </p:txBody>
        </p:sp>
      </p:grpSp>
      <p:grpSp>
        <p:nvGrpSpPr>
          <p:cNvPr id="288" name="Google Shape;288;p5"/>
          <p:cNvGrpSpPr/>
          <p:nvPr/>
        </p:nvGrpSpPr>
        <p:grpSpPr>
          <a:xfrm>
            <a:off x="4695358" y="1835653"/>
            <a:ext cx="3630607" cy="1033462"/>
            <a:chOff x="2299" y="2268"/>
            <a:chExt cx="2287" cy="651"/>
          </a:xfrm>
        </p:grpSpPr>
        <p:sp>
          <p:nvSpPr>
            <p:cNvPr id="289" name="Google Shape;289;p5"/>
            <p:cNvSpPr/>
            <p:nvPr/>
          </p:nvSpPr>
          <p:spPr>
            <a:xfrm>
              <a:off x="2299" y="2607"/>
              <a:ext cx="2287" cy="312"/>
            </a:xfrm>
            <a:prstGeom prst="rect">
              <a:avLst/>
            </a:prstGeom>
            <a:noFill/>
            <a:ln w="28575" cap="flat" cmpd="sng">
              <a:solidFill>
                <a:srgbClr val="D1612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A53731"/>
                </a:buClr>
                <a:buSzPts val="2000"/>
                <a:buFont typeface="Arial"/>
                <a:buNone/>
              </a:pPr>
              <a:r>
                <a:rPr lang="en-US" sz="2000" b="1">
                  <a:solidFill>
                    <a:srgbClr val="A53731"/>
                  </a:solidFill>
                  <a:latin typeface="Tahoma"/>
                  <a:ea typeface="Tahoma"/>
                  <a:cs typeface="Tahoma"/>
                  <a:sym typeface="Tahoma"/>
                </a:rPr>
                <a:t>Tuổi vị thành niên:10 - 19</a:t>
              </a:r>
              <a:endParaRPr/>
            </a:p>
          </p:txBody>
        </p:sp>
        <p:cxnSp>
          <p:nvCxnSpPr>
            <p:cNvPr id="290" name="Google Shape;290;p5"/>
            <p:cNvCxnSpPr/>
            <p:nvPr/>
          </p:nvCxnSpPr>
          <p:spPr>
            <a:xfrm>
              <a:off x="2304" y="2268"/>
              <a:ext cx="0" cy="329"/>
            </a:xfrm>
            <a:prstGeom prst="straightConnector1">
              <a:avLst/>
            </a:prstGeom>
            <a:noFill/>
            <a:ln w="28575" cap="flat" cmpd="sng">
              <a:solidFill>
                <a:srgbClr val="FF40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5"/>
            <p:cNvCxnSpPr/>
            <p:nvPr/>
          </p:nvCxnSpPr>
          <p:spPr>
            <a:xfrm>
              <a:off x="4580" y="2275"/>
              <a:ext cx="0" cy="329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92" name="Google Shape;292;p5"/>
          <p:cNvGrpSpPr/>
          <p:nvPr/>
        </p:nvGrpSpPr>
        <p:grpSpPr>
          <a:xfrm>
            <a:off x="4685810" y="1821365"/>
            <a:ext cx="2065324" cy="2301875"/>
            <a:chOff x="2293" y="2223"/>
            <a:chExt cx="1301" cy="1317"/>
          </a:xfrm>
        </p:grpSpPr>
        <p:sp>
          <p:nvSpPr>
            <p:cNvPr id="293" name="Google Shape;293;p5"/>
            <p:cNvSpPr/>
            <p:nvPr/>
          </p:nvSpPr>
          <p:spPr>
            <a:xfrm>
              <a:off x="2293" y="3017"/>
              <a:ext cx="1301" cy="523"/>
            </a:xfrm>
            <a:prstGeom prst="rect">
              <a:avLst/>
            </a:prstGeom>
            <a:noFill/>
            <a:ln w="28575" cap="flat" cmpd="sng">
              <a:solidFill>
                <a:srgbClr val="FF4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40FF"/>
                </a:buClr>
                <a:buSzPts val="2000"/>
                <a:buFont typeface="Arial"/>
                <a:buNone/>
              </a:pPr>
              <a:r>
                <a:rPr lang="en-US" sz="2000" b="1">
                  <a:solidFill>
                    <a:srgbClr val="FF40FF"/>
                  </a:solidFill>
                  <a:latin typeface="Tahoma"/>
                  <a:ea typeface="Tahoma"/>
                  <a:cs typeface="Tahoma"/>
                  <a:sym typeface="Tahoma"/>
                </a:rPr>
                <a:t>Tuổi dậy thì ở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40FF"/>
                </a:buClr>
                <a:buSzPts val="2000"/>
                <a:buFont typeface="Arial"/>
                <a:buNone/>
              </a:pPr>
              <a:r>
                <a:rPr lang="en-US" sz="2000" b="1">
                  <a:solidFill>
                    <a:srgbClr val="FF40FF"/>
                  </a:solidFill>
                  <a:latin typeface="Tahoma"/>
                  <a:ea typeface="Tahoma"/>
                  <a:cs typeface="Tahoma"/>
                  <a:sym typeface="Tahoma"/>
                </a:rPr>
                <a:t>nữ 10- 15</a:t>
              </a:r>
              <a:endParaRPr/>
            </a:p>
          </p:txBody>
        </p:sp>
        <p:cxnSp>
          <p:nvCxnSpPr>
            <p:cNvPr id="294" name="Google Shape;294;p5"/>
            <p:cNvCxnSpPr/>
            <p:nvPr/>
          </p:nvCxnSpPr>
          <p:spPr>
            <a:xfrm>
              <a:off x="3594" y="2223"/>
              <a:ext cx="0" cy="329"/>
            </a:xfrm>
            <a:prstGeom prst="straightConnector1">
              <a:avLst/>
            </a:prstGeom>
            <a:noFill/>
            <a:ln w="28575" cap="flat" cmpd="sng">
              <a:solidFill>
                <a:srgbClr val="FF40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5"/>
            <p:cNvCxnSpPr/>
            <p:nvPr/>
          </p:nvCxnSpPr>
          <p:spPr>
            <a:xfrm flipH="1">
              <a:off x="2293" y="2829"/>
              <a:ext cx="3" cy="188"/>
            </a:xfrm>
            <a:prstGeom prst="straightConnector1">
              <a:avLst/>
            </a:prstGeom>
            <a:noFill/>
            <a:ln w="28575" cap="flat" cmpd="sng">
              <a:solidFill>
                <a:srgbClr val="FF40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5"/>
            <p:cNvCxnSpPr/>
            <p:nvPr/>
          </p:nvCxnSpPr>
          <p:spPr>
            <a:xfrm>
              <a:off x="3591" y="2854"/>
              <a:ext cx="0" cy="166"/>
            </a:xfrm>
            <a:prstGeom prst="straightConnector1">
              <a:avLst/>
            </a:prstGeom>
            <a:noFill/>
            <a:ln w="28575" cap="flat" cmpd="sng">
              <a:solidFill>
                <a:srgbClr val="FF40FF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97" name="Google Shape;297;p5"/>
          <p:cNvGrpSpPr/>
          <p:nvPr/>
        </p:nvGrpSpPr>
        <p:grpSpPr>
          <a:xfrm>
            <a:off x="5870111" y="1813433"/>
            <a:ext cx="1722438" cy="3486159"/>
            <a:chOff x="3039" y="2187"/>
            <a:chExt cx="1085" cy="2196"/>
          </a:xfrm>
        </p:grpSpPr>
        <p:sp>
          <p:nvSpPr>
            <p:cNvPr id="298" name="Google Shape;298;p5"/>
            <p:cNvSpPr/>
            <p:nvPr/>
          </p:nvSpPr>
          <p:spPr>
            <a:xfrm>
              <a:off x="3039" y="3870"/>
              <a:ext cx="1085" cy="513"/>
            </a:xfrm>
            <a:prstGeom prst="rect">
              <a:avLst/>
            </a:prstGeom>
            <a:noFill/>
            <a:ln w="28575" cap="flat" cmpd="sng">
              <a:solidFill>
                <a:srgbClr val="46CF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49D99B"/>
                </a:buClr>
                <a:buSzPts val="1900"/>
                <a:buFont typeface="Arial"/>
                <a:buNone/>
              </a:pPr>
              <a:r>
                <a:rPr lang="en-US" sz="1900" b="1">
                  <a:solidFill>
                    <a:srgbClr val="49D99B"/>
                  </a:solidFill>
                  <a:latin typeface="Tahoma"/>
                  <a:ea typeface="Tahoma"/>
                  <a:cs typeface="Tahoma"/>
                  <a:sym typeface="Tahoma"/>
                </a:rPr>
                <a:t>Tuổi dậy thì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49D99B"/>
                </a:buClr>
                <a:buSzPts val="1900"/>
                <a:buFont typeface="Arial"/>
                <a:buNone/>
              </a:pPr>
              <a:r>
                <a:rPr lang="en-US" sz="1900" b="1">
                  <a:solidFill>
                    <a:srgbClr val="49D99B"/>
                  </a:solidFill>
                  <a:latin typeface="Tahoma"/>
                  <a:ea typeface="Tahoma"/>
                  <a:cs typeface="Tahoma"/>
                  <a:sym typeface="Tahoma"/>
                </a:rPr>
                <a:t>ở nam 13- 17</a:t>
              </a:r>
              <a:endParaRPr/>
            </a:p>
          </p:txBody>
        </p:sp>
        <p:cxnSp>
          <p:nvCxnSpPr>
            <p:cNvPr id="299" name="Google Shape;299;p5"/>
            <p:cNvCxnSpPr/>
            <p:nvPr/>
          </p:nvCxnSpPr>
          <p:spPr>
            <a:xfrm>
              <a:off x="3087" y="2205"/>
              <a:ext cx="0" cy="329"/>
            </a:xfrm>
            <a:prstGeom prst="straightConnector1">
              <a:avLst/>
            </a:prstGeom>
            <a:noFill/>
            <a:ln w="28575" cap="flat" cmpd="sng">
              <a:solidFill>
                <a:srgbClr val="49D99B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5"/>
            <p:cNvCxnSpPr/>
            <p:nvPr/>
          </p:nvCxnSpPr>
          <p:spPr>
            <a:xfrm>
              <a:off x="4095" y="2187"/>
              <a:ext cx="0" cy="329"/>
            </a:xfrm>
            <a:prstGeom prst="straightConnector1">
              <a:avLst/>
            </a:prstGeom>
            <a:noFill/>
            <a:ln w="28575" cap="flat" cmpd="sng">
              <a:solidFill>
                <a:srgbClr val="49D99B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5"/>
            <p:cNvCxnSpPr/>
            <p:nvPr/>
          </p:nvCxnSpPr>
          <p:spPr>
            <a:xfrm>
              <a:off x="3080" y="2863"/>
              <a:ext cx="0" cy="256"/>
            </a:xfrm>
            <a:prstGeom prst="straightConnector1">
              <a:avLst/>
            </a:prstGeom>
            <a:noFill/>
            <a:ln w="28575" cap="flat" cmpd="sng">
              <a:solidFill>
                <a:srgbClr val="49D99B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5"/>
            <p:cNvCxnSpPr/>
            <p:nvPr/>
          </p:nvCxnSpPr>
          <p:spPr>
            <a:xfrm>
              <a:off x="3078" y="3642"/>
              <a:ext cx="0" cy="214"/>
            </a:xfrm>
            <a:prstGeom prst="straightConnector1">
              <a:avLst/>
            </a:prstGeom>
            <a:noFill/>
            <a:ln w="28575" cap="flat" cmpd="sng">
              <a:solidFill>
                <a:srgbClr val="49D99B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5"/>
            <p:cNvCxnSpPr/>
            <p:nvPr/>
          </p:nvCxnSpPr>
          <p:spPr>
            <a:xfrm>
              <a:off x="4088" y="2889"/>
              <a:ext cx="0" cy="963"/>
            </a:xfrm>
            <a:prstGeom prst="straightConnector1">
              <a:avLst/>
            </a:prstGeom>
            <a:noFill/>
            <a:ln w="28575" cap="flat" cmpd="sng">
              <a:solidFill>
                <a:srgbClr val="49D99B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304" name="Google Shape;304;p5"/>
          <p:cNvSpPr/>
          <p:nvPr/>
        </p:nvSpPr>
        <p:spPr>
          <a:xfrm>
            <a:off x="10089453" y="1889339"/>
            <a:ext cx="1072911" cy="51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53731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A53731"/>
                </a:solidFill>
                <a:latin typeface="Tahoma"/>
                <a:ea typeface="Tahoma"/>
                <a:cs typeface="Tahoma"/>
                <a:sym typeface="Tahoma"/>
              </a:rPr>
              <a:t>Tuổi</a:t>
            </a:r>
            <a:r>
              <a:rPr lang="en-US" sz="2000" b="1">
                <a:solidFill>
                  <a:srgbClr val="0B19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305" name="Google Shape;305;p5"/>
          <p:cNvSpPr/>
          <p:nvPr/>
        </p:nvSpPr>
        <p:spPr>
          <a:xfrm>
            <a:off x="10407308" y="1230313"/>
            <a:ext cx="7254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19148" y="-2433011"/>
            <a:ext cx="6349846" cy="11655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2" name="Google Shape;312;p6"/>
          <p:cNvGrpSpPr/>
          <p:nvPr/>
        </p:nvGrpSpPr>
        <p:grpSpPr>
          <a:xfrm>
            <a:off x="1953376" y="605544"/>
            <a:ext cx="8193924" cy="1004891"/>
            <a:chOff x="2057548" y="744440"/>
            <a:chExt cx="8193924" cy="1004891"/>
          </a:xfrm>
        </p:grpSpPr>
        <p:sp>
          <p:nvSpPr>
            <p:cNvPr id="313" name="Google Shape;313;p6"/>
            <p:cNvSpPr/>
            <p:nvPr/>
          </p:nvSpPr>
          <p:spPr>
            <a:xfrm>
              <a:off x="2057548" y="744440"/>
              <a:ext cx="8193924" cy="1004891"/>
            </a:xfrm>
            <a:prstGeom prst="rect">
              <a:avLst/>
            </a:prstGeom>
            <a:solidFill>
              <a:srgbClr val="49D9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2323623" y="976536"/>
              <a:ext cx="774923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Hãy nêu đặc điểm tuổi dậy thì ở </a:t>
              </a:r>
              <a:r>
                <a:rPr lang="en-US" sz="2800" b="1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nam giới</a:t>
              </a:r>
              <a:r>
                <a:rPr lang="en-US" sz="28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?</a:t>
              </a:r>
              <a:endParaRPr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315" name="Google Shape;315;p6"/>
          <p:cNvPicPr preferRelativeResize="0"/>
          <p:nvPr/>
        </p:nvPicPr>
        <p:blipFill rotWithShape="1">
          <a:blip r:embed="rId4">
            <a:alphaModFix/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6" name="Google Shape;316;p6"/>
          <p:cNvGrpSpPr/>
          <p:nvPr/>
        </p:nvGrpSpPr>
        <p:grpSpPr>
          <a:xfrm>
            <a:off x="11265367" y="2013237"/>
            <a:ext cx="1118824" cy="1237951"/>
            <a:chOff x="-108229" y="935977"/>
            <a:chExt cx="1314731" cy="1298169"/>
          </a:xfrm>
        </p:grpSpPr>
        <p:pic>
          <p:nvPicPr>
            <p:cNvPr id="317" name="Google Shape;317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9" name="Google Shape;319;p6"/>
          <p:cNvSpPr/>
          <p:nvPr/>
        </p:nvSpPr>
        <p:spPr>
          <a:xfrm>
            <a:off x="3921801" y="4498908"/>
            <a:ext cx="4123245" cy="4160723"/>
          </a:xfrm>
          <a:prstGeom prst="blockArc">
            <a:avLst>
              <a:gd name="adj1" fmla="val 10800000"/>
              <a:gd name="adj2" fmla="val 21588671"/>
              <a:gd name="adj3" fmla="val 25083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6"/>
          <p:cNvSpPr/>
          <p:nvPr/>
        </p:nvSpPr>
        <p:spPr>
          <a:xfrm>
            <a:off x="3313897" y="3678233"/>
            <a:ext cx="833377" cy="833377"/>
          </a:xfrm>
          <a:prstGeom prst="ellipse">
            <a:avLst/>
          </a:prstGeom>
          <a:solidFill>
            <a:srgbClr val="FFE2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6"/>
          <p:cNvSpPr/>
          <p:nvPr/>
        </p:nvSpPr>
        <p:spPr>
          <a:xfrm>
            <a:off x="4606292" y="2461695"/>
            <a:ext cx="833377" cy="833377"/>
          </a:xfrm>
          <a:prstGeom prst="ellipse">
            <a:avLst/>
          </a:prstGeom>
          <a:solidFill>
            <a:srgbClr val="49D9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6"/>
          <p:cNvSpPr/>
          <p:nvPr/>
        </p:nvSpPr>
        <p:spPr>
          <a:xfrm>
            <a:off x="6566815" y="2461695"/>
            <a:ext cx="833377" cy="833377"/>
          </a:xfrm>
          <a:prstGeom prst="ellipse">
            <a:avLst/>
          </a:prstGeom>
          <a:solidFill>
            <a:srgbClr val="FFE2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6"/>
          <p:cNvSpPr/>
          <p:nvPr/>
        </p:nvSpPr>
        <p:spPr>
          <a:xfrm>
            <a:off x="7790728" y="3678232"/>
            <a:ext cx="833377" cy="833377"/>
          </a:xfrm>
          <a:prstGeom prst="ellipse">
            <a:avLst/>
          </a:prstGeom>
          <a:solidFill>
            <a:srgbClr val="49D9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6"/>
          <p:cNvPicPr preferRelativeResize="0"/>
          <p:nvPr/>
        </p:nvPicPr>
        <p:blipFill rotWithShape="1">
          <a:blip r:embed="rId7">
            <a:alphaModFix/>
          </a:blip>
          <a:srcRect l="49807" t="6503" r="4935" b="70943"/>
          <a:stretch/>
        </p:blipFill>
        <p:spPr>
          <a:xfrm>
            <a:off x="3733462" y="3808067"/>
            <a:ext cx="4527432" cy="299167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6"/>
          <p:cNvSpPr/>
          <p:nvPr/>
        </p:nvSpPr>
        <p:spPr>
          <a:xfrm>
            <a:off x="611355" y="3729467"/>
            <a:ext cx="280237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46CF95"/>
                </a:solidFill>
                <a:latin typeface="Tahoma"/>
                <a:ea typeface="Tahoma"/>
                <a:cs typeface="Tahoma"/>
                <a:sym typeface="Tahoma"/>
              </a:rPr>
              <a:t>Khoảng từ 13 đến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46CF95"/>
                </a:solidFill>
                <a:latin typeface="Tahoma"/>
                <a:ea typeface="Tahoma"/>
                <a:cs typeface="Tahoma"/>
                <a:sym typeface="Tahoma"/>
              </a:rPr>
              <a:t>17 tuổi</a:t>
            </a:r>
            <a:endParaRPr sz="2200" b="1">
              <a:solidFill>
                <a:srgbClr val="46CF9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6" name="Google Shape;326;p6"/>
          <p:cNvSpPr txBox="1"/>
          <p:nvPr/>
        </p:nvSpPr>
        <p:spPr>
          <a:xfrm>
            <a:off x="1564575" y="2490152"/>
            <a:ext cx="315300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33E17"/>
              </a:buClr>
              <a:buSzPts val="2200"/>
              <a:buFont typeface="Arial"/>
              <a:buNone/>
            </a:pPr>
            <a:r>
              <a:rPr lang="en-US" sz="2200" b="1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Phát triển chiều cao,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33E17"/>
              </a:buClr>
              <a:buSzPts val="2200"/>
              <a:buFont typeface="Arial"/>
              <a:buNone/>
            </a:pPr>
            <a:r>
              <a:rPr lang="en-US" sz="2200" b="1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cân nặng</a:t>
            </a:r>
            <a:endParaRPr sz="2200" b="1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7" name="Google Shape;327;p6"/>
          <p:cNvSpPr/>
          <p:nvPr/>
        </p:nvSpPr>
        <p:spPr>
          <a:xfrm>
            <a:off x="7373988" y="2635524"/>
            <a:ext cx="355097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6CF95"/>
              </a:buClr>
              <a:buSzPts val="2200"/>
              <a:buFont typeface="Arial"/>
              <a:buNone/>
            </a:pPr>
            <a:r>
              <a:rPr lang="en-US" sz="2200" b="1">
                <a:solidFill>
                  <a:srgbClr val="46CF95"/>
                </a:solidFill>
                <a:latin typeface="Tahoma"/>
                <a:ea typeface="Tahoma"/>
                <a:cs typeface="Tahoma"/>
                <a:sym typeface="Tahoma"/>
              </a:rPr>
              <a:t>Có hiện tượng xuất tinh</a:t>
            </a:r>
            <a:endParaRPr sz="2200" b="1">
              <a:solidFill>
                <a:srgbClr val="46CF9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8" name="Google Shape;328;p6"/>
          <p:cNvSpPr txBox="1"/>
          <p:nvPr/>
        </p:nvSpPr>
        <p:spPr>
          <a:xfrm>
            <a:off x="8642359" y="3678232"/>
            <a:ext cx="317276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33E17"/>
              </a:buClr>
              <a:buSzPts val="2200"/>
              <a:buFont typeface="Arial"/>
              <a:buNone/>
            </a:pPr>
            <a:r>
              <a:rPr lang="en-US" sz="2200" b="1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Biến đổi về tình cảm, suy nghĩ và mối quan hệ xã hội.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19148" y="-2433011"/>
            <a:ext cx="6349846" cy="1165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7"/>
          <p:cNvPicPr preferRelativeResize="0"/>
          <p:nvPr/>
        </p:nvPicPr>
        <p:blipFill rotWithShape="1">
          <a:blip r:embed="rId4">
            <a:alphaModFix/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6" name="Google Shape;336;p7"/>
          <p:cNvGrpSpPr/>
          <p:nvPr/>
        </p:nvGrpSpPr>
        <p:grpSpPr>
          <a:xfrm>
            <a:off x="11069460" y="1954549"/>
            <a:ext cx="1314731" cy="1298169"/>
            <a:chOff x="-108229" y="935977"/>
            <a:chExt cx="1314731" cy="1298169"/>
          </a:xfrm>
        </p:grpSpPr>
        <p:pic>
          <p:nvPicPr>
            <p:cNvPr id="337" name="Google Shape;337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9" name="Google Shape;339;p7"/>
          <p:cNvSpPr/>
          <p:nvPr/>
        </p:nvSpPr>
        <p:spPr>
          <a:xfrm rot="2914015">
            <a:off x="3486023" y="1956841"/>
            <a:ext cx="385465" cy="385465"/>
          </a:xfrm>
          <a:prstGeom prst="roundRect">
            <a:avLst>
              <a:gd name="adj" fmla="val 16667"/>
            </a:avLst>
          </a:prstGeom>
          <a:solidFill>
            <a:srgbClr val="FFE2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7"/>
          <p:cNvSpPr/>
          <p:nvPr/>
        </p:nvSpPr>
        <p:spPr>
          <a:xfrm rot="2914015">
            <a:off x="4265588" y="3013432"/>
            <a:ext cx="385465" cy="385465"/>
          </a:xfrm>
          <a:prstGeom prst="roundRect">
            <a:avLst>
              <a:gd name="adj" fmla="val 16667"/>
            </a:avLst>
          </a:prstGeom>
          <a:solidFill>
            <a:srgbClr val="FFE2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7"/>
          <p:cNvSpPr/>
          <p:nvPr/>
        </p:nvSpPr>
        <p:spPr>
          <a:xfrm rot="2914015">
            <a:off x="4171408" y="4174124"/>
            <a:ext cx="385465" cy="385465"/>
          </a:xfrm>
          <a:prstGeom prst="roundRect">
            <a:avLst>
              <a:gd name="adj" fmla="val 16667"/>
            </a:avLst>
          </a:prstGeom>
          <a:solidFill>
            <a:srgbClr val="FFE2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7"/>
          <p:cNvSpPr/>
          <p:nvPr/>
        </p:nvSpPr>
        <p:spPr>
          <a:xfrm rot="2914015">
            <a:off x="3486023" y="5126613"/>
            <a:ext cx="385465" cy="385465"/>
          </a:xfrm>
          <a:prstGeom prst="roundRect">
            <a:avLst>
              <a:gd name="adj" fmla="val 16667"/>
            </a:avLst>
          </a:prstGeom>
          <a:solidFill>
            <a:srgbClr val="FFE2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3" name="Google Shape;343;p7"/>
          <p:cNvGrpSpPr/>
          <p:nvPr/>
        </p:nvGrpSpPr>
        <p:grpSpPr>
          <a:xfrm>
            <a:off x="226671" y="1876494"/>
            <a:ext cx="4024563" cy="3549681"/>
            <a:chOff x="112128" y="1630522"/>
            <a:chExt cx="5291239" cy="4666895"/>
          </a:xfrm>
        </p:grpSpPr>
        <p:sp>
          <p:nvSpPr>
            <p:cNvPr id="344" name="Google Shape;344;p7"/>
            <p:cNvSpPr/>
            <p:nvPr/>
          </p:nvSpPr>
          <p:spPr>
            <a:xfrm>
              <a:off x="954040" y="2096149"/>
              <a:ext cx="3552296" cy="3552296"/>
            </a:xfrm>
            <a:prstGeom prst="ellipse">
              <a:avLst/>
            </a:prstGeom>
            <a:solidFill>
              <a:srgbClr val="49D9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5" name="Google Shape;345;p7"/>
            <p:cNvPicPr preferRelativeResize="0"/>
            <p:nvPr/>
          </p:nvPicPr>
          <p:blipFill rotWithShape="1">
            <a:blip r:embed="rId7">
              <a:alphaModFix/>
            </a:blip>
            <a:srcRect r="52843" b="68889"/>
            <a:stretch/>
          </p:blipFill>
          <p:spPr>
            <a:xfrm>
              <a:off x="112128" y="1630522"/>
              <a:ext cx="5291239" cy="46668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6" name="Google Shape;346;p7"/>
          <p:cNvGrpSpPr/>
          <p:nvPr/>
        </p:nvGrpSpPr>
        <p:grpSpPr>
          <a:xfrm>
            <a:off x="1953376" y="477528"/>
            <a:ext cx="8193924" cy="1004891"/>
            <a:chOff x="2057548" y="744440"/>
            <a:chExt cx="8193924" cy="1004891"/>
          </a:xfrm>
        </p:grpSpPr>
        <p:sp>
          <p:nvSpPr>
            <p:cNvPr id="347" name="Google Shape;347;p7"/>
            <p:cNvSpPr/>
            <p:nvPr/>
          </p:nvSpPr>
          <p:spPr>
            <a:xfrm>
              <a:off x="2057548" y="744440"/>
              <a:ext cx="8193924" cy="1004891"/>
            </a:xfrm>
            <a:prstGeom prst="rect">
              <a:avLst/>
            </a:prstGeom>
            <a:solidFill>
              <a:srgbClr val="49D9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2323623" y="976536"/>
              <a:ext cx="74061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Hãy nêu đặc điểm tuổi dậy thì ở </a:t>
              </a:r>
              <a:r>
                <a:rPr lang="en-US" sz="2800" b="1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nữ giới</a:t>
              </a:r>
              <a:r>
                <a:rPr lang="en-US" sz="28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?</a:t>
              </a:r>
              <a:endParaRPr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49" name="Google Shape;349;p7"/>
          <p:cNvSpPr/>
          <p:nvPr/>
        </p:nvSpPr>
        <p:spPr>
          <a:xfrm>
            <a:off x="4066943" y="1895471"/>
            <a:ext cx="4123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6CF95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46CF95"/>
                </a:solidFill>
                <a:latin typeface="Tahoma"/>
                <a:ea typeface="Tahoma"/>
                <a:cs typeface="Tahoma"/>
                <a:sym typeface="Tahoma"/>
              </a:rPr>
              <a:t>Khoảng từ 10 đến 15 tuổi</a:t>
            </a:r>
            <a:endParaRPr sz="2400" b="1">
              <a:solidFill>
                <a:srgbClr val="46CF9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0" name="Google Shape;350;p7"/>
          <p:cNvSpPr txBox="1"/>
          <p:nvPr/>
        </p:nvSpPr>
        <p:spPr>
          <a:xfrm>
            <a:off x="4850984" y="2965881"/>
            <a:ext cx="56388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33E17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Phát triển chiều cao, cân nặng</a:t>
            </a:r>
            <a:endParaRPr sz="2400" b="1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1" name="Google Shape;351;p7"/>
          <p:cNvSpPr/>
          <p:nvPr/>
        </p:nvSpPr>
        <p:spPr>
          <a:xfrm>
            <a:off x="4736004" y="4139968"/>
            <a:ext cx="5741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6CF95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46CF95"/>
                </a:solidFill>
                <a:latin typeface="Tahoma"/>
                <a:ea typeface="Tahoma"/>
                <a:cs typeface="Tahoma"/>
                <a:sym typeface="Tahoma"/>
              </a:rPr>
              <a:t>Xuất hiện kinh nguyệt, tạo ra trứng</a:t>
            </a:r>
            <a:endParaRPr sz="2400">
              <a:solidFill>
                <a:srgbClr val="46CF9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2" name="Google Shape;352;p7"/>
          <p:cNvSpPr txBox="1"/>
          <p:nvPr/>
        </p:nvSpPr>
        <p:spPr>
          <a:xfrm>
            <a:off x="4066538" y="4909694"/>
            <a:ext cx="7274561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33E17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Biến đổi về tình cảm, suy nghĩ và mối quan hệ xã hội.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667000" y="-2705102"/>
            <a:ext cx="6858000" cy="1226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3007678" y="-2289879"/>
            <a:ext cx="6224681" cy="1149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8"/>
          <p:cNvPicPr preferRelativeResize="0"/>
          <p:nvPr/>
        </p:nvPicPr>
        <p:blipFill rotWithShape="1">
          <a:blip r:embed="rId5">
            <a:alphaModFix/>
          </a:blip>
          <a:srcRect l="49807" t="6503" r="4935" b="70943"/>
          <a:stretch/>
        </p:blipFill>
        <p:spPr>
          <a:xfrm>
            <a:off x="4655668" y="1993899"/>
            <a:ext cx="7883274" cy="5209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74428" y="3611047"/>
            <a:ext cx="294120" cy="35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07034" y="3790650"/>
            <a:ext cx="444494" cy="732592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8"/>
          <p:cNvSpPr txBox="1"/>
          <p:nvPr/>
        </p:nvSpPr>
        <p:spPr>
          <a:xfrm rot="-1673774">
            <a:off x="378998" y="2956617"/>
            <a:ext cx="139742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>
                <a:solidFill>
                  <a:srgbClr val="833E17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endParaRPr sz="7000" b="1">
              <a:solidFill>
                <a:srgbClr val="833E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8"/>
          <p:cNvSpPr txBox="1"/>
          <p:nvPr/>
        </p:nvSpPr>
        <p:spPr>
          <a:xfrm rot="-603791">
            <a:off x="1302487" y="2056853"/>
            <a:ext cx="341669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>
                <a:solidFill>
                  <a:srgbClr val="833E17"/>
                </a:solidFill>
                <a:latin typeface="Arial"/>
                <a:ea typeface="Arial"/>
                <a:cs typeface="Arial"/>
                <a:sym typeface="Arial"/>
              </a:rPr>
              <a:t>nhanh</a:t>
            </a:r>
            <a:endParaRPr sz="7000" b="1">
              <a:solidFill>
                <a:srgbClr val="833E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8"/>
          <p:cNvSpPr txBox="1"/>
          <p:nvPr/>
        </p:nvSpPr>
        <p:spPr>
          <a:xfrm rot="843621">
            <a:off x="4263464" y="2766965"/>
            <a:ext cx="156092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>
                <a:solidFill>
                  <a:srgbClr val="833E17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endParaRPr sz="7000" b="1">
              <a:solidFill>
                <a:srgbClr val="833E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8"/>
          <p:cNvSpPr txBox="1"/>
          <p:nvPr/>
        </p:nvSpPr>
        <p:spPr>
          <a:xfrm rot="416991">
            <a:off x="5514047" y="1990722"/>
            <a:ext cx="261943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>
                <a:solidFill>
                  <a:srgbClr val="833E17"/>
                </a:solidFill>
                <a:latin typeface="Arial"/>
                <a:ea typeface="Arial"/>
                <a:cs typeface="Arial"/>
                <a:sym typeface="Arial"/>
              </a:rPr>
              <a:t>đúng</a:t>
            </a:r>
            <a:endParaRPr sz="7000" b="1">
              <a:solidFill>
                <a:srgbClr val="833E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7" name="Google Shape;367;p8"/>
          <p:cNvGrpSpPr/>
          <p:nvPr/>
        </p:nvGrpSpPr>
        <p:grpSpPr>
          <a:xfrm>
            <a:off x="2648509" y="4133470"/>
            <a:ext cx="1314731" cy="1298169"/>
            <a:chOff x="-108229" y="935977"/>
            <a:chExt cx="1314731" cy="1298169"/>
          </a:xfrm>
        </p:grpSpPr>
        <p:pic>
          <p:nvPicPr>
            <p:cNvPr id="368" name="Google Shape;368;p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Google Shape;369;p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0" name="Google Shape;370;p8"/>
          <p:cNvPicPr preferRelativeResize="0"/>
          <p:nvPr/>
        </p:nvPicPr>
        <p:blipFill rotWithShape="1">
          <a:blip r:embed="rId10">
            <a:alphaModFix/>
          </a:blip>
          <a:srcRect l="70005" t="10076" r="17726" b="80726"/>
          <a:stretch/>
        </p:blipFill>
        <p:spPr>
          <a:xfrm rot="660128">
            <a:off x="591125" y="439977"/>
            <a:ext cx="1106378" cy="1162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19148" y="-2433011"/>
            <a:ext cx="6349846" cy="11655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7" name="Google Shape;377;p9"/>
          <p:cNvGrpSpPr/>
          <p:nvPr/>
        </p:nvGrpSpPr>
        <p:grpSpPr>
          <a:xfrm>
            <a:off x="3748484" y="467852"/>
            <a:ext cx="4887516" cy="878348"/>
            <a:chOff x="680467" y="699478"/>
            <a:chExt cx="2946320" cy="878348"/>
          </a:xfrm>
        </p:grpSpPr>
        <p:sp>
          <p:nvSpPr>
            <p:cNvPr id="378" name="Google Shape;378;p9"/>
            <p:cNvSpPr/>
            <p:nvPr/>
          </p:nvSpPr>
          <p:spPr>
            <a:xfrm>
              <a:off x="680467" y="699478"/>
              <a:ext cx="2931008" cy="878348"/>
            </a:xfrm>
            <a:prstGeom prst="rect">
              <a:avLst/>
            </a:prstGeom>
            <a:solidFill>
              <a:srgbClr val="49D9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803621" y="827220"/>
              <a:ext cx="282316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Tuổi dậy thì là gì?</a:t>
              </a:r>
              <a:endPara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80" name="Google Shape;380;p9"/>
          <p:cNvGrpSpPr/>
          <p:nvPr/>
        </p:nvGrpSpPr>
        <p:grpSpPr>
          <a:xfrm>
            <a:off x="10920605" y="1954549"/>
            <a:ext cx="1314731" cy="1298169"/>
            <a:chOff x="-108229" y="935977"/>
            <a:chExt cx="1314731" cy="1298169"/>
          </a:xfrm>
        </p:grpSpPr>
        <p:pic>
          <p:nvPicPr>
            <p:cNvPr id="381" name="Google Shape;381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" name="Google Shape;382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3" name="Google Shape;383;p9"/>
          <p:cNvSpPr/>
          <p:nvPr/>
        </p:nvSpPr>
        <p:spPr>
          <a:xfrm>
            <a:off x="1071156" y="1547276"/>
            <a:ext cx="9879042" cy="3340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3731"/>
              </a:buClr>
              <a:buSzPts val="2400"/>
              <a:buFont typeface="Tahoma"/>
              <a:buAutoNum type="alphaUcPeriod"/>
            </a:pPr>
            <a:r>
              <a:rPr lang="en-US" sz="2400">
                <a:solidFill>
                  <a:srgbClr val="A53731"/>
                </a:solidFill>
                <a:latin typeface="Tahoma"/>
                <a:ea typeface="Tahoma"/>
                <a:cs typeface="Tahoma"/>
                <a:sym typeface="Tahoma"/>
              </a:rPr>
              <a:t> Là tuổi mà cơ thể có nhiều biến đổi về mặt thể chất.</a:t>
            </a:r>
            <a:endParaRPr/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3731"/>
              </a:buClr>
              <a:buSzPts val="2400"/>
              <a:buFont typeface="Tahoma"/>
              <a:buAutoNum type="alphaUcPeriod"/>
            </a:pPr>
            <a:r>
              <a:rPr lang="en-US" sz="2400">
                <a:solidFill>
                  <a:srgbClr val="A53731"/>
                </a:solidFill>
                <a:latin typeface="Tahoma"/>
                <a:ea typeface="Tahoma"/>
                <a:cs typeface="Tahoma"/>
                <a:sym typeface="Tahoma"/>
              </a:rPr>
              <a:t> Là tuổi mà cơ thể có nhiều biến đổi về mặt tinh thần.</a:t>
            </a:r>
            <a:endParaRPr/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3731"/>
              </a:buClr>
              <a:buSzPts val="2400"/>
              <a:buFont typeface="Tahoma"/>
              <a:buAutoNum type="alphaUcPeriod"/>
            </a:pPr>
            <a:r>
              <a:rPr lang="en-US" sz="2400">
                <a:solidFill>
                  <a:srgbClr val="A53731"/>
                </a:solidFill>
                <a:latin typeface="Tahoma"/>
                <a:ea typeface="Tahoma"/>
                <a:cs typeface="Tahoma"/>
                <a:sym typeface="Tahoma"/>
              </a:rPr>
              <a:t> Là tuổi mà cơ thể có nhiều biến đổi về mặt tình cảm và mối quan hệ xã hội.</a:t>
            </a:r>
            <a:endParaRPr/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3731"/>
              </a:buClr>
              <a:buSzPts val="2400"/>
              <a:buFont typeface="Tahoma"/>
              <a:buAutoNum type="alphaUcPeriod"/>
            </a:pPr>
            <a:r>
              <a:rPr lang="en-US" sz="2400">
                <a:solidFill>
                  <a:srgbClr val="A53731"/>
                </a:solidFill>
                <a:latin typeface="Tahoma"/>
                <a:ea typeface="Tahoma"/>
                <a:cs typeface="Tahoma"/>
                <a:sym typeface="Tahoma"/>
              </a:rPr>
              <a:t> Là tuổi mà cơ thể có nhiều biến đổi về mặt thể chất, tinh thần, tình cảm và mối quan hệ xã hội.</a:t>
            </a:r>
            <a:endParaRPr/>
          </a:p>
        </p:txBody>
      </p:sp>
      <p:pic>
        <p:nvPicPr>
          <p:cNvPr id="384" name="Google Shape;384;p9"/>
          <p:cNvPicPr preferRelativeResize="0"/>
          <p:nvPr/>
        </p:nvPicPr>
        <p:blipFill rotWithShape="1">
          <a:blip r:embed="rId6">
            <a:alphaModFix/>
          </a:blip>
          <a:srcRect l="3522" t="72885" r="51707" b="5978"/>
          <a:stretch/>
        </p:blipFill>
        <p:spPr>
          <a:xfrm>
            <a:off x="8077731" y="4330814"/>
            <a:ext cx="4199329" cy="2650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9"/>
          <p:cNvPicPr preferRelativeResize="0"/>
          <p:nvPr/>
        </p:nvPicPr>
        <p:blipFill rotWithShape="1">
          <a:blip r:embed="rId7">
            <a:alphaModFix/>
          </a:blip>
          <a:srcRect l="83322" t="16315" r="4990" b="77077"/>
          <a:stretch/>
        </p:blipFill>
        <p:spPr>
          <a:xfrm rot="10497857">
            <a:off x="-419911" y="5432968"/>
            <a:ext cx="1975987" cy="1565291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9"/>
          <p:cNvSpPr/>
          <p:nvPr/>
        </p:nvSpPr>
        <p:spPr>
          <a:xfrm>
            <a:off x="960561" y="3761615"/>
            <a:ext cx="635000" cy="658882"/>
          </a:xfrm>
          <a:prstGeom prst="ellipse">
            <a:avLst/>
          </a:prstGeom>
          <a:noFill/>
          <a:ln w="76200" cap="flat" cmpd="sng">
            <a:solidFill>
              <a:srgbClr val="FF2F9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Microsoft Macintosh PowerPoint</Application>
  <PresentationFormat>Widescreen</PresentationFormat>
  <Paragraphs>123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Times New Roman</vt:lpstr>
      <vt:lpstr>Calibri</vt:lpstr>
      <vt:lpstr>Arial</vt:lpstr>
      <vt:lpstr>Tahoma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Microsoft Office User</cp:lastModifiedBy>
  <cp:revision>1</cp:revision>
  <dcterms:created xsi:type="dcterms:W3CDTF">2019-09-07T12:11:57Z</dcterms:created>
  <dcterms:modified xsi:type="dcterms:W3CDTF">2021-11-22T03:02:07Z</dcterms:modified>
</cp:coreProperties>
</file>