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447" r:id="rId3"/>
    <p:sldId id="420" r:id="rId4"/>
    <p:sldId id="415" r:id="rId5"/>
    <p:sldId id="416" r:id="rId6"/>
    <p:sldId id="417" r:id="rId7"/>
    <p:sldId id="418" r:id="rId8"/>
    <p:sldId id="361" r:id="rId9"/>
    <p:sldId id="374" r:id="rId10"/>
    <p:sldId id="375" r:id="rId11"/>
    <p:sldId id="393" r:id="rId12"/>
    <p:sldId id="448" r:id="rId13"/>
    <p:sldId id="449" r:id="rId14"/>
    <p:sldId id="450" r:id="rId15"/>
    <p:sldId id="464" r:id="rId16"/>
    <p:sldId id="465" r:id="rId17"/>
  </p:sldIdLst>
  <p:sldSz cx="12192000" cy="6858000"/>
  <p:notesSz cx="7102475" cy="89916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33CC33"/>
    <a:srgbClr val="FF0000"/>
    <a:srgbClr val="9900CC"/>
    <a:srgbClr val="002570"/>
    <a:srgbClr val="CC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/>
    <p:restoredTop sz="93760"/>
  </p:normalViewPr>
  <p:slideViewPr>
    <p:cSldViewPr showGuides="1">
      <p:cViewPr>
        <p:scale>
          <a:sx n="76" d="100"/>
          <a:sy n="76" d="100"/>
        </p:scale>
        <p:origin x="-49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132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54038" y="674688"/>
            <a:ext cx="5994400" cy="3371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2459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0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0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2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0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3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8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26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3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3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3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6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5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0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7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D642EF-2DC0-4AAA-BB87-B9C572942EA3}" type="datetimeFigureOut">
              <a:rPr lang="en-US" smtClean="0"/>
              <a:pPr>
                <a:defRPr/>
              </a:pPr>
              <a:t>10/31/2021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vi-VN" altLang="x-none" smtClean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lide-thuyet-trinh-dep-29-1024x7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ADCFF">
                  <a:alpha val="100000"/>
                </a:srgbClr>
              </a:clrFrom>
              <a:clrTo>
                <a:srgbClr val="AADCFF">
                  <a:alpha val="100000"/>
                  <a:alpha val="0"/>
                </a:srgbClr>
              </a:clrTo>
            </a:clrChange>
          </a:blip>
          <a:srcRect l="4656" t="6666" r="5411" b="8897"/>
          <a:stretch/>
        </p:blipFill>
        <p:spPr>
          <a:xfrm>
            <a:off x="-20472" y="-119248"/>
            <a:ext cx="12212472" cy="6977248"/>
          </a:xfrm>
          <a:prstGeom prst="rect">
            <a:avLst/>
          </a:prstGeom>
        </p:spPr>
      </p:pic>
      <p:sp>
        <p:nvSpPr>
          <p:cNvPr id="3078" name="Rectangle 310"/>
          <p:cNvSpPr/>
          <p:nvPr/>
        </p:nvSpPr>
        <p:spPr>
          <a:xfrm>
            <a:off x="5638800" y="36957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86" name="WordArt 11"/>
          <p:cNvSpPr>
            <a:spLocks noTextEdit="1"/>
          </p:cNvSpPr>
          <p:nvPr/>
        </p:nvSpPr>
        <p:spPr>
          <a:xfrm>
            <a:off x="914400" y="2592527"/>
            <a:ext cx="10515600" cy="17575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vi-VN" altLang="en-US" sz="54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22C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ĐƯỜNG THẲNG</a:t>
            </a:r>
          </a:p>
          <a:p>
            <a:pPr algn="ctr"/>
            <a:r>
              <a:rPr lang="vi-VN" altLang="en-US" sz="54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22CE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 GÓC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38201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54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54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5400" b="1" dirty="0">
                <a:latin typeface="HP001 4 hàng" panose="020B0603050302020204" pitchFamily="34" charset="0"/>
                <a:cs typeface="Times New Roman" pitchFamily="18" charset="0"/>
              </a:rPr>
              <a:t> 1</a:t>
            </a:r>
            <a:r>
              <a:rPr lang="en-US" sz="54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54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HP001 4 hàng" panose="020B0603050302020204" pitchFamily="34" charset="0"/>
                <a:cs typeface="Times New Roman" pitchFamily="18" charset="0"/>
              </a:rPr>
              <a:t>11 </a:t>
            </a:r>
            <a:r>
              <a:rPr lang="en-US" sz="5400" b="1" dirty="0" err="1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5400" b="1" dirty="0">
                <a:latin typeface="HP001 4 hàng" panose="020B0603050302020204" pitchFamily="34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5400" b="1" u="sng" dirty="0" err="1" smtClean="0"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lang="en-US" sz="5400" b="1" u="sng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0" y="463454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Trang</a:t>
            </a:r>
            <a:r>
              <a:rPr lang="en-US" sz="3600" dirty="0" smtClean="0"/>
              <a:t> 50</a:t>
            </a:r>
            <a:endParaRPr lang="vi-VN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 rot="-5400000" flipV="1">
            <a:off x="3757613" y="2749550"/>
            <a:ext cx="2514600" cy="1676400"/>
            <a:chOff x="576" y="1008"/>
            <a:chExt cx="1584" cy="1104"/>
          </a:xfrm>
        </p:grpSpPr>
        <p:sp>
          <p:nvSpPr>
            <p:cNvPr id="15371" name="AutoShape 6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2" name="AutoShape 7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176" name="Line 8"/>
          <p:cNvSpPr/>
          <p:nvPr/>
        </p:nvSpPr>
        <p:spPr>
          <a:xfrm>
            <a:off x="4191000" y="2362200"/>
            <a:ext cx="0" cy="25146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7" name="Line 9"/>
          <p:cNvSpPr/>
          <p:nvPr/>
        </p:nvSpPr>
        <p:spPr>
          <a:xfrm>
            <a:off x="4176713" y="4845050"/>
            <a:ext cx="16764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8" name="Text Box 10"/>
          <p:cNvSpPr txBox="1"/>
          <p:nvPr/>
        </p:nvSpPr>
        <p:spPr>
          <a:xfrm>
            <a:off x="3657600" y="4768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x-none" sz="36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179" name="Text Box 11"/>
          <p:cNvSpPr txBox="1"/>
          <p:nvPr/>
        </p:nvSpPr>
        <p:spPr>
          <a:xfrm>
            <a:off x="3657600" y="2101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H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5486400" y="4768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K</a:t>
            </a:r>
          </a:p>
        </p:txBody>
      </p:sp>
      <p:sp>
        <p:nvSpPr>
          <p:cNvPr id="7185" name="Line 17"/>
          <p:cNvSpPr/>
          <p:nvPr/>
        </p:nvSpPr>
        <p:spPr>
          <a:xfrm>
            <a:off x="4191000" y="4805363"/>
            <a:ext cx="0" cy="16764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6" name="Line 18"/>
          <p:cNvSpPr/>
          <p:nvPr/>
        </p:nvSpPr>
        <p:spPr>
          <a:xfrm flipH="1">
            <a:off x="2438400" y="4848225"/>
            <a:ext cx="17526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8" name="Text Box 20"/>
          <p:cNvSpPr txBox="1"/>
          <p:nvPr/>
        </p:nvSpPr>
        <p:spPr>
          <a:xfrm>
            <a:off x="5638800" y="2209801"/>
            <a:ext cx="493649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 OH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tạo th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4 góc vuông có chung đỉnh O.</a:t>
            </a:r>
          </a:p>
        </p:txBody>
      </p:sp>
      <p:sp>
        <p:nvSpPr>
          <p:cNvPr id="9" name="Rectangle 21"/>
          <p:cNvSpPr/>
          <p:nvPr/>
        </p:nvSpPr>
        <p:spPr>
          <a:xfrm>
            <a:off x="1524000" y="6858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sp>
        <p:nvSpPr>
          <p:cNvPr id="10" name="Text Box 19"/>
          <p:cNvSpPr txBox="1"/>
          <p:nvPr/>
        </p:nvSpPr>
        <p:spPr>
          <a:xfrm>
            <a:off x="1524000" y="-20955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8" grpId="1"/>
      <p:bldP spid="7179" grpId="0"/>
      <p:bldP spid="7180" grpId="0"/>
      <p:bldP spid="7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Dùng ê ke để kiểm tra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370028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1627257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81" y="1720755"/>
            <a:ext cx="6033154" cy="3657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00800" y="1627257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30"/>
          <p:cNvGrpSpPr/>
          <p:nvPr/>
        </p:nvGrpSpPr>
        <p:grpSpPr>
          <a:xfrm rot="16200000" flipV="1">
            <a:off x="5029200" y="1518669"/>
            <a:ext cx="2743200" cy="1685925"/>
            <a:chOff x="576" y="1008"/>
            <a:chExt cx="1584" cy="1104"/>
          </a:xfrm>
        </p:grpSpPr>
        <p:sp>
          <p:nvSpPr>
            <p:cNvPr id="29" name="AutoShape 31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" name="AutoShape 32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30"/>
          <p:cNvGrpSpPr/>
          <p:nvPr/>
        </p:nvGrpSpPr>
        <p:grpSpPr>
          <a:xfrm rot="16200000" flipV="1">
            <a:off x="10102434" y="1129973"/>
            <a:ext cx="2743200" cy="1685925"/>
            <a:chOff x="576" y="1008"/>
            <a:chExt cx="1584" cy="1104"/>
          </a:xfrm>
        </p:grpSpPr>
        <p:sp>
          <p:nvSpPr>
            <p:cNvPr id="36" name="AutoShape 31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8" name="AutoShape 32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5638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</a:t>
            </a:r>
            <a:endParaRPr lang="vi-VN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6708" y="5645598"/>
            <a:ext cx="57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MQ</a:t>
            </a:r>
            <a:endParaRPr lang="vi-VN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4.44444E-6 L -0.20729 0.0222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227 L -0.15365 0.0650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4" grpId="1" animBg="1"/>
      <p:bldP spid="5" grpId="0"/>
      <p:bldP spid="25" grpId="0"/>
      <p:bldP spid="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304800" y="130075"/>
            <a:ext cx="6477000" cy="646331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tiếp vào chỗ chấm 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1367594"/>
            <a:ext cx="4419600" cy="2880055"/>
            <a:chOff x="1676401" y="2057400"/>
            <a:chExt cx="2610485" cy="2023823"/>
          </a:xfrm>
        </p:grpSpPr>
        <p:sp>
          <p:nvSpPr>
            <p:cNvPr id="4" name="Rectangles 3"/>
            <p:cNvSpPr/>
            <p:nvPr/>
          </p:nvSpPr>
          <p:spPr>
            <a:xfrm>
              <a:off x="1905000" y="2438400"/>
              <a:ext cx="2133600" cy="12192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676401" y="2057400"/>
              <a:ext cx="324485" cy="41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3962401" y="2057400"/>
              <a:ext cx="324485" cy="41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1676401" y="3670300"/>
              <a:ext cx="324485" cy="41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3962401" y="3670300"/>
              <a:ext cx="324485" cy="41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9" name="Text Box 8"/>
          <p:cNvSpPr txBox="1"/>
          <p:nvPr/>
        </p:nvSpPr>
        <p:spPr>
          <a:xfrm>
            <a:off x="5361136" y="1070381"/>
            <a:ext cx="68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cặp cạnh vuông góc với nhau có trong hình chữ nhật ABCD là :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125634" y="2722636"/>
            <a:ext cx="730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AB và AD vuông góc với nhau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125634" y="3598073"/>
            <a:ext cx="730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BA và BC vuông góc với nhau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125634" y="4473510"/>
            <a:ext cx="7478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CB và CD vuông góc với nhau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125633" y="5401058"/>
            <a:ext cx="730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 DA và DC vuông góc với nhau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4" grpId="1" animBg="1"/>
      <p:bldP spid="4" grpId="1" animBg="1"/>
      <p:bldP spid="5" grpId="1"/>
      <p:bldP spid="6" grpId="1"/>
      <p:bldP spid="7" grpId="1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-18945"/>
            <a:ext cx="12192000" cy="1200329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Dùng ê ke để kiểm tra rồi viết tên từng cặp cạnh vuông góc với nhau có trong mỗi hình sau vào chỗ chấm :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152400" y="5076115"/>
            <a:ext cx="612457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E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với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nhau;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với nhau.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71600"/>
            <a:ext cx="4364671" cy="3505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7226" y="1493881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82" y="1380698"/>
            <a:ext cx="6099517" cy="31913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05378" y="166367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/>
          <p:nvPr/>
        </p:nvSpPr>
        <p:spPr>
          <a:xfrm>
            <a:off x="6097172" y="5075221"/>
            <a:ext cx="6124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với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nhau;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với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4" grpId="1" animBg="1"/>
      <p:bldP spid="27" grpId="0"/>
      <p:bldP spid="27" grpId="1"/>
      <p:bldP spid="28" grpId="0"/>
      <p:bldP spid="29" grpId="0"/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600200"/>
            <a:ext cx="4495800" cy="3904635"/>
          </a:xfrm>
          <a:prstGeom prst="rect">
            <a:avLst/>
          </a:prstGeom>
        </p:spPr>
      </p:pic>
      <p:sp>
        <p:nvSpPr>
          <p:cNvPr id="5" name="Text Box 45"/>
          <p:cNvSpPr txBox="1"/>
          <p:nvPr/>
        </p:nvSpPr>
        <p:spPr>
          <a:xfrm>
            <a:off x="0" y="-18945"/>
            <a:ext cx="12192000" cy="1200329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228600" y="1622474"/>
            <a:ext cx="72118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600200"/>
            <a:ext cx="4495800" cy="3904635"/>
          </a:xfrm>
          <a:prstGeom prst="rect">
            <a:avLst/>
          </a:prstGeom>
        </p:spPr>
      </p:pic>
      <p:sp>
        <p:nvSpPr>
          <p:cNvPr id="5" name="Text Box 45"/>
          <p:cNvSpPr txBox="1"/>
          <p:nvPr/>
        </p:nvSpPr>
        <p:spPr>
          <a:xfrm>
            <a:off x="0" y="-18945"/>
            <a:ext cx="12192000" cy="1200329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152400" y="1398412"/>
            <a:ext cx="721186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 altLang="en-US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alt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6"/>
          <p:cNvSpPr txBox="1"/>
          <p:nvPr/>
        </p:nvSpPr>
        <p:spPr>
          <a:xfrm>
            <a:off x="386862" y="2667000"/>
            <a:ext cx="612457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với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nhau;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với nhau.</a:t>
            </a:r>
          </a:p>
        </p:txBody>
      </p:sp>
      <p:sp>
        <p:nvSpPr>
          <p:cNvPr id="8" name="Text Box 26"/>
          <p:cNvSpPr txBox="1"/>
          <p:nvPr/>
        </p:nvSpPr>
        <p:spPr>
          <a:xfrm>
            <a:off x="386862" y="5297490"/>
            <a:ext cx="612457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với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nhau;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với nhau.</a:t>
            </a:r>
          </a:p>
        </p:txBody>
      </p:sp>
    </p:spTree>
    <p:extLst>
      <p:ext uri="{BB962C8B-B14F-4D97-AF65-F5344CB8AC3E}">
        <p14:creationId xmlns:p14="http://schemas.microsoft.com/office/powerpoint/2010/main" val="2709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7"/>
          <p:cNvSpPr>
            <a:spLocks noTextEdit="1"/>
          </p:cNvSpPr>
          <p:nvPr/>
        </p:nvSpPr>
        <p:spPr>
          <a:xfrm>
            <a:off x="4419601" y="2722881"/>
            <a:ext cx="5789295" cy="14077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54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vi-VN" altLang="en-US" sz="5400" b="1" dirty="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2603" y="2667000"/>
            <a:ext cx="1966793" cy="2394239"/>
            <a:chOff x="864" y="288"/>
            <a:chExt cx="624" cy="1056"/>
          </a:xfrm>
        </p:grpSpPr>
        <p:sp>
          <p:nvSpPr>
            <p:cNvPr id="4109" name="AutoShape 3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10" name="AutoShape 4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099" name="AutoShape 12"/>
          <p:cNvSpPr/>
          <p:nvPr/>
        </p:nvSpPr>
        <p:spPr>
          <a:xfrm>
            <a:off x="2857500" y="266701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Group 3"/>
          <p:cNvGrpSpPr/>
          <p:nvPr/>
        </p:nvGrpSpPr>
        <p:grpSpPr>
          <a:xfrm>
            <a:off x="4695381" y="1734738"/>
            <a:ext cx="3897077" cy="3818554"/>
            <a:chOff x="3160251" y="1812434"/>
            <a:chExt cx="2670406" cy="2814036"/>
          </a:xfrm>
        </p:grpSpPr>
        <p:sp>
          <p:nvSpPr>
            <p:cNvPr id="4102" name="Line 15"/>
            <p:cNvSpPr/>
            <p:nvPr/>
          </p:nvSpPr>
          <p:spPr>
            <a:xfrm>
              <a:off x="5257800" y="1905000"/>
              <a:ext cx="76200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4103" name="Line 16"/>
            <p:cNvSpPr/>
            <p:nvPr/>
          </p:nvSpPr>
          <p:spPr>
            <a:xfrm>
              <a:off x="3429000" y="2152652"/>
              <a:ext cx="0" cy="21336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4" name="Line 17"/>
            <p:cNvSpPr/>
            <p:nvPr/>
          </p:nvSpPr>
          <p:spPr>
            <a:xfrm>
              <a:off x="3429000" y="4267200"/>
              <a:ext cx="22098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5" name="Text Box 25"/>
            <p:cNvSpPr txBox="1"/>
            <p:nvPr/>
          </p:nvSpPr>
          <p:spPr>
            <a:xfrm>
              <a:off x="3160251" y="1812434"/>
              <a:ext cx="219262" cy="340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dirty="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4107" name="Text Box 34"/>
            <p:cNvSpPr txBox="1"/>
            <p:nvPr/>
          </p:nvSpPr>
          <p:spPr>
            <a:xfrm>
              <a:off x="3160251" y="4273884"/>
              <a:ext cx="485763" cy="340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400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108" name="Text Box 35"/>
            <p:cNvSpPr txBox="1"/>
            <p:nvPr/>
          </p:nvSpPr>
          <p:spPr>
            <a:xfrm>
              <a:off x="5602057" y="4286252"/>
              <a:ext cx="228600" cy="340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400" dirty="0">
                  <a:latin typeface="Arial" panose="020B0604020202020204" pitchFamily="34" charset="0"/>
                </a:rPr>
                <a:t>F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6"/>
          <p:cNvGrpSpPr/>
          <p:nvPr/>
        </p:nvGrpSpPr>
        <p:grpSpPr>
          <a:xfrm>
            <a:off x="3695105" y="1713102"/>
            <a:ext cx="2188824" cy="2915967"/>
            <a:chOff x="864" y="288"/>
            <a:chExt cx="624" cy="1056"/>
          </a:xfrm>
        </p:grpSpPr>
        <p:sp>
          <p:nvSpPr>
            <p:cNvPr id="5132" name="AutoShape 213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3" name="AutoShape 214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42"/>
          <p:cNvGrpSpPr/>
          <p:nvPr/>
        </p:nvGrpSpPr>
        <p:grpSpPr>
          <a:xfrm>
            <a:off x="3248656" y="1731299"/>
            <a:ext cx="5411508" cy="3358165"/>
            <a:chOff x="732" y="488"/>
            <a:chExt cx="1600" cy="992"/>
          </a:xfrm>
        </p:grpSpPr>
        <p:grpSp>
          <p:nvGrpSpPr>
            <p:cNvPr id="5126" name="Group 217"/>
            <p:cNvGrpSpPr/>
            <p:nvPr/>
          </p:nvGrpSpPr>
          <p:grpSpPr>
            <a:xfrm>
              <a:off x="864" y="624"/>
              <a:ext cx="1260" cy="720"/>
              <a:chOff x="864" y="624"/>
              <a:chExt cx="1260" cy="720"/>
            </a:xfrm>
          </p:grpSpPr>
          <p:sp>
            <p:nvSpPr>
              <p:cNvPr id="5130" name="Line 210"/>
              <p:cNvSpPr/>
              <p:nvPr/>
            </p:nvSpPr>
            <p:spPr>
              <a:xfrm flipV="1">
                <a:off x="876" y="624"/>
                <a:ext cx="1248" cy="72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31" name="Line 211"/>
              <p:cNvSpPr/>
              <p:nvPr/>
            </p:nvSpPr>
            <p:spPr>
              <a:xfrm>
                <a:off x="864" y="1344"/>
                <a:ext cx="1248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127" name="Text Box 239"/>
            <p:cNvSpPr txBox="1"/>
            <p:nvPr/>
          </p:nvSpPr>
          <p:spPr>
            <a:xfrm>
              <a:off x="2092" y="1344"/>
              <a:ext cx="192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28" name="Text Box 240"/>
            <p:cNvSpPr txBox="1"/>
            <p:nvPr/>
          </p:nvSpPr>
          <p:spPr>
            <a:xfrm>
              <a:off x="2044" y="488"/>
              <a:ext cx="288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29" name="Text Box 241"/>
            <p:cNvSpPr txBox="1"/>
            <p:nvPr/>
          </p:nvSpPr>
          <p:spPr>
            <a:xfrm>
              <a:off x="732" y="1344"/>
              <a:ext cx="288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099" name="AutoShape 12"/>
          <p:cNvSpPr/>
          <p:nvPr/>
        </p:nvSpPr>
        <p:spPr>
          <a:xfrm>
            <a:off x="2857500" y="335756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6105658" y="2133600"/>
            <a:ext cx="1590541" cy="2717082"/>
            <a:chOff x="3552" y="144"/>
            <a:chExt cx="624" cy="1056"/>
          </a:xfrm>
        </p:grpSpPr>
        <p:sp>
          <p:nvSpPr>
            <p:cNvPr id="6156" name="AutoShape 8"/>
            <p:cNvSpPr/>
            <p:nvPr/>
          </p:nvSpPr>
          <p:spPr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57" name="AutoShape 9"/>
            <p:cNvSpPr/>
            <p:nvPr/>
          </p:nvSpPr>
          <p:spPr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43400" y="2722990"/>
            <a:ext cx="5083209" cy="2691823"/>
            <a:chOff x="4027971" y="2651579"/>
            <a:chExt cx="4267099" cy="2422486"/>
          </a:xfrm>
        </p:grpSpPr>
        <p:sp>
          <p:nvSpPr>
            <p:cNvPr id="6148" name="Text Box 10"/>
            <p:cNvSpPr txBox="1"/>
            <p:nvPr/>
          </p:nvSpPr>
          <p:spPr>
            <a:xfrm>
              <a:off x="5168318" y="4611131"/>
              <a:ext cx="10668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 dirty="0"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27971" y="2651579"/>
              <a:ext cx="4267099" cy="2422486"/>
              <a:chOff x="4808538" y="2469966"/>
              <a:chExt cx="3589338" cy="1695634"/>
            </a:xfrm>
          </p:grpSpPr>
          <p:grpSp>
            <p:nvGrpSpPr>
              <p:cNvPr id="6147" name="Group 3"/>
              <p:cNvGrpSpPr/>
              <p:nvPr/>
            </p:nvGrpSpPr>
            <p:grpSpPr>
              <a:xfrm>
                <a:off x="5120917" y="2469966"/>
                <a:ext cx="3048000" cy="1371600"/>
                <a:chOff x="2414301" y="3255777"/>
                <a:chExt cx="3048000" cy="1371600"/>
              </a:xfrm>
            </p:grpSpPr>
            <p:sp>
              <p:nvSpPr>
                <p:cNvPr id="6154" name="Line 5"/>
                <p:cNvSpPr/>
                <p:nvPr/>
              </p:nvSpPr>
              <p:spPr>
                <a:xfrm>
                  <a:off x="3328701" y="4622220"/>
                  <a:ext cx="2133600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55" name="Line 6"/>
                <p:cNvSpPr/>
                <p:nvPr/>
              </p:nvSpPr>
              <p:spPr>
                <a:xfrm flipH="1" flipV="1">
                  <a:off x="2414301" y="3255777"/>
                  <a:ext cx="914400" cy="137160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6149" name="Group 11"/>
              <p:cNvGrpSpPr/>
              <p:nvPr/>
            </p:nvGrpSpPr>
            <p:grpSpPr>
              <a:xfrm>
                <a:off x="4808538" y="2470150"/>
                <a:ext cx="3589338" cy="1695450"/>
                <a:chOff x="301" y="1508"/>
                <a:chExt cx="2261" cy="1068"/>
              </a:xfrm>
            </p:grpSpPr>
            <p:sp>
              <p:nvSpPr>
                <p:cNvPr id="6152" name="Text Box 12"/>
                <p:cNvSpPr txBox="1"/>
                <p:nvPr/>
              </p:nvSpPr>
              <p:spPr>
                <a:xfrm>
                  <a:off x="2274" y="2372"/>
                  <a:ext cx="288" cy="2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2400" dirty="0">
                      <a:latin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6153" name="Text Box 13"/>
                <p:cNvSpPr txBox="1"/>
                <p:nvPr/>
              </p:nvSpPr>
              <p:spPr>
                <a:xfrm>
                  <a:off x="301" y="1508"/>
                  <a:ext cx="288" cy="2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en-US" sz="2400" dirty="0">
                      <a:latin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</p:grpSp>
      <p:sp>
        <p:nvSpPr>
          <p:cNvPr id="4099" name="AutoShape 12"/>
          <p:cNvSpPr/>
          <p:nvPr/>
        </p:nvSpPr>
        <p:spPr>
          <a:xfrm>
            <a:off x="3111857" y="282055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"/>
          <p:cNvGrpSpPr/>
          <p:nvPr/>
        </p:nvGrpSpPr>
        <p:grpSpPr>
          <a:xfrm>
            <a:off x="6096000" y="1111297"/>
            <a:ext cx="1772697" cy="3099800"/>
            <a:chOff x="864" y="288"/>
            <a:chExt cx="624" cy="1056"/>
          </a:xfrm>
        </p:grpSpPr>
        <p:sp>
          <p:nvSpPr>
            <p:cNvPr id="22" name="AutoShape 8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AutoShape 9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 rot="-5400000">
            <a:off x="3635354" y="1774848"/>
            <a:ext cx="1772697" cy="3099800"/>
            <a:chOff x="864" y="288"/>
            <a:chExt cx="624" cy="1056"/>
          </a:xfrm>
        </p:grpSpPr>
        <p:sp>
          <p:nvSpPr>
            <p:cNvPr id="7182" name="AutoShape 8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83" name="AutoShape 9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179" name="Line 53"/>
          <p:cNvSpPr/>
          <p:nvPr/>
        </p:nvSpPr>
        <p:spPr>
          <a:xfrm>
            <a:off x="5029200" y="3733800"/>
            <a:ext cx="0" cy="0"/>
          </a:xfrm>
          <a:prstGeom prst="line">
            <a:avLst/>
          </a:prstGeom>
          <a:ln w="9525">
            <a:noFill/>
          </a:ln>
        </p:spPr>
      </p:sp>
      <p:sp>
        <p:nvSpPr>
          <p:cNvPr id="4099" name="AutoShape 12"/>
          <p:cNvSpPr/>
          <p:nvPr/>
        </p:nvSpPr>
        <p:spPr>
          <a:xfrm>
            <a:off x="2833102" y="123823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44" y="4084391"/>
            <a:ext cx="7970712" cy="82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 rot="5400000">
            <a:off x="6905634" y="4426986"/>
            <a:ext cx="2438400" cy="1676400"/>
            <a:chOff x="576" y="1008"/>
            <a:chExt cx="1584" cy="1104"/>
          </a:xfrm>
        </p:grpSpPr>
        <p:sp>
          <p:nvSpPr>
            <p:cNvPr id="11288" name="AutoShape 28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9" name="AutoShape 29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 rot="-5400000" flipV="1">
            <a:off x="6008255" y="1659255"/>
            <a:ext cx="2514600" cy="1676400"/>
            <a:chOff x="576" y="1008"/>
            <a:chExt cx="1584" cy="1104"/>
          </a:xfrm>
        </p:grpSpPr>
        <p:sp>
          <p:nvSpPr>
            <p:cNvPr id="11286" name="AutoShape 13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7" name="AutoShape 14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0" y="1135254"/>
            <a:ext cx="5943600" cy="3805238"/>
            <a:chOff x="336" y="864"/>
            <a:chExt cx="2832" cy="1869"/>
          </a:xfrm>
        </p:grpSpPr>
        <p:sp>
          <p:nvSpPr>
            <p:cNvPr id="11281" name="Rectangle 3"/>
            <p:cNvSpPr/>
            <p:nvPr/>
          </p:nvSpPr>
          <p:spPr>
            <a:xfrm>
              <a:off x="624" y="1200"/>
              <a:ext cx="2208" cy="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2" name="Text Box 4"/>
            <p:cNvSpPr txBox="1"/>
            <p:nvPr/>
          </p:nvSpPr>
          <p:spPr>
            <a:xfrm>
              <a:off x="336" y="864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/>
                <a:t>A</a:t>
              </a:r>
            </a:p>
          </p:txBody>
        </p:sp>
        <p:sp>
          <p:nvSpPr>
            <p:cNvPr id="11283" name="Text Box 5"/>
            <p:cNvSpPr txBox="1"/>
            <p:nvPr/>
          </p:nvSpPr>
          <p:spPr>
            <a:xfrm>
              <a:off x="336" y="2275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/>
                <a:t>D</a:t>
              </a:r>
            </a:p>
          </p:txBody>
        </p:sp>
        <p:sp>
          <p:nvSpPr>
            <p:cNvPr id="11284" name="Text Box 6"/>
            <p:cNvSpPr txBox="1"/>
            <p:nvPr/>
          </p:nvSpPr>
          <p:spPr>
            <a:xfrm>
              <a:off x="2832" y="2368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/>
                <a:t>C</a:t>
              </a:r>
            </a:p>
          </p:txBody>
        </p:sp>
        <p:sp>
          <p:nvSpPr>
            <p:cNvPr id="11285" name="Text Box 7"/>
            <p:cNvSpPr txBox="1"/>
            <p:nvPr/>
          </p:nvSpPr>
          <p:spPr>
            <a:xfrm>
              <a:off x="2784" y="864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/>
                <a:t>B</a:t>
              </a:r>
            </a:p>
          </p:txBody>
        </p:sp>
      </p:grpSp>
      <p:sp>
        <p:nvSpPr>
          <p:cNvPr id="5128" name="Line 8"/>
          <p:cNvSpPr/>
          <p:nvPr/>
        </p:nvSpPr>
        <p:spPr>
          <a:xfrm flipH="1">
            <a:off x="5238428" y="1792914"/>
            <a:ext cx="18476" cy="3250435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9" name="Line 9"/>
          <p:cNvSpPr/>
          <p:nvPr/>
        </p:nvSpPr>
        <p:spPr>
          <a:xfrm>
            <a:off x="581515" y="4241244"/>
            <a:ext cx="6655977" cy="48038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0" name="Text Box 10"/>
          <p:cNvSpPr txBox="1"/>
          <p:nvPr/>
        </p:nvSpPr>
        <p:spPr>
          <a:xfrm>
            <a:off x="6553200" y="1133633"/>
            <a:ext cx="547940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éo dài hai cạnh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hình chữ nhật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vuông góc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 điểm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1009326" y="5164859"/>
            <a:ext cx="1057307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v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góc với nhau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ạo thành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 góc vuông có chung đỉnh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5" name="Group 21"/>
          <p:cNvGrpSpPr/>
          <p:nvPr/>
        </p:nvGrpSpPr>
        <p:grpSpPr>
          <a:xfrm rot="10800000">
            <a:off x="2362200" y="5162547"/>
            <a:ext cx="3643312" cy="1825815"/>
            <a:chOff x="576" y="1008"/>
            <a:chExt cx="1584" cy="1104"/>
          </a:xfrm>
        </p:grpSpPr>
        <p:sp>
          <p:nvSpPr>
            <p:cNvPr id="11279" name="AutoShape 22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0" name="AutoShape 23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 rot="-10800000" flipV="1">
            <a:off x="500023" y="351312"/>
            <a:ext cx="2743200" cy="1685925"/>
            <a:chOff x="576" y="1008"/>
            <a:chExt cx="1584" cy="1104"/>
          </a:xfrm>
        </p:grpSpPr>
        <p:sp>
          <p:nvSpPr>
            <p:cNvPr id="11277" name="AutoShape 31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78" name="AutoShape 32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8232" name="Line 40"/>
          <p:cNvSpPr/>
          <p:nvPr/>
        </p:nvSpPr>
        <p:spPr>
          <a:xfrm>
            <a:off x="5238427" y="3969561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33" name="Line 41"/>
          <p:cNvSpPr/>
          <p:nvPr/>
        </p:nvSpPr>
        <p:spPr>
          <a:xfrm>
            <a:off x="5571660" y="3969561"/>
            <a:ext cx="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Rectangle 21"/>
          <p:cNvSpPr/>
          <p:nvPr/>
        </p:nvSpPr>
        <p:spPr>
          <a:xfrm>
            <a:off x="1524000" y="5334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sp>
        <p:nvSpPr>
          <p:cNvPr id="10" name="Text Box 19"/>
          <p:cNvSpPr txBox="1"/>
          <p:nvPr/>
        </p:nvSpPr>
        <p:spPr>
          <a:xfrm>
            <a:off x="1524000" y="-144353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556 L -0.09596 0.0710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-0.01226 L -0.16641 0.0314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857 L -0.06185 -0.1289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07407E-6 L 0.16171 0.3259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0" grpId="1"/>
      <p:bldP spid="5130" grpId="2"/>
      <p:bldP spid="5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5313" y="671844"/>
            <a:ext cx="4098290" cy="3595356"/>
            <a:chOff x="1752600" y="2455339"/>
            <a:chExt cx="3288111" cy="2269061"/>
          </a:xfrm>
        </p:grpSpPr>
        <p:grpSp>
          <p:nvGrpSpPr>
            <p:cNvPr id="12292" name="Group 6"/>
            <p:cNvGrpSpPr/>
            <p:nvPr/>
          </p:nvGrpSpPr>
          <p:grpSpPr>
            <a:xfrm>
              <a:off x="2209800" y="2819400"/>
              <a:ext cx="2438400" cy="1371600"/>
              <a:chOff x="1056" y="2544"/>
              <a:chExt cx="1536" cy="864"/>
            </a:xfrm>
          </p:grpSpPr>
          <p:sp>
            <p:nvSpPr>
              <p:cNvPr id="12312" name="Line 7"/>
              <p:cNvSpPr/>
              <p:nvPr/>
            </p:nvSpPr>
            <p:spPr>
              <a:xfrm>
                <a:off x="1056" y="2544"/>
                <a:ext cx="1536" cy="0"/>
              </a:xfrm>
              <a:prstGeom prst="line">
                <a:avLst/>
              </a:prstGeom>
              <a:ln w="76200">
                <a:solidFill>
                  <a:srgbClr val="9900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2313" name="Line 8"/>
              <p:cNvSpPr/>
              <p:nvPr/>
            </p:nvSpPr>
            <p:spPr>
              <a:xfrm>
                <a:off x="1056" y="3408"/>
                <a:ext cx="1536" cy="0"/>
              </a:xfrm>
              <a:prstGeom prst="line">
                <a:avLst/>
              </a:prstGeom>
              <a:ln w="76200">
                <a:solidFill>
                  <a:srgbClr val="9900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2314" name="Line 9"/>
              <p:cNvSpPr/>
              <p:nvPr/>
            </p:nvSpPr>
            <p:spPr>
              <a:xfrm>
                <a:off x="1056" y="2544"/>
                <a:ext cx="0" cy="864"/>
              </a:xfrm>
              <a:prstGeom prst="line">
                <a:avLst/>
              </a:prstGeom>
              <a:ln w="76200">
                <a:solidFill>
                  <a:srgbClr val="9900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2315" name="Line 10"/>
              <p:cNvSpPr/>
              <p:nvPr/>
            </p:nvSpPr>
            <p:spPr>
              <a:xfrm>
                <a:off x="2592" y="2544"/>
                <a:ext cx="0" cy="864"/>
              </a:xfrm>
              <a:prstGeom prst="line">
                <a:avLst/>
              </a:prstGeom>
              <a:ln w="76200">
                <a:solidFill>
                  <a:srgbClr val="9900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</p:grpSp>
        <p:sp>
          <p:nvSpPr>
            <p:cNvPr id="2" name="TextBox 1"/>
            <p:cNvSpPr txBox="1"/>
            <p:nvPr/>
          </p:nvSpPr>
          <p:spPr>
            <a:xfrm>
              <a:off x="1828800" y="2455339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59711" y="4139625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21104" y="2488368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52600" y="4063426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2294" name="Line 17"/>
          <p:cNvSpPr/>
          <p:nvPr/>
        </p:nvSpPr>
        <p:spPr>
          <a:xfrm>
            <a:off x="4192833" y="1224180"/>
            <a:ext cx="14136" cy="378120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1828800" y="6172200"/>
            <a:ext cx="88392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sz="320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Kiểm tra </a:t>
            </a:r>
            <a:r>
              <a:rPr sz="3200" dirty="0" err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hai</a:t>
            </a:r>
            <a:r>
              <a:rPr sz="320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đườ</a:t>
            </a:r>
            <a:r>
              <a:rPr lang="vi-VN" sz="320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sz="3200" smtClean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g </a:t>
            </a:r>
            <a:r>
              <a:rPr sz="320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thẳng vuông góc bằng ê ke.</a:t>
            </a:r>
            <a:endParaRPr lang="vi-VN" altLang="x-none" sz="3200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0947" name="Text Box 51"/>
          <p:cNvSpPr txBox="1"/>
          <p:nvPr/>
        </p:nvSpPr>
        <p:spPr>
          <a:xfrm>
            <a:off x="6934200" y="1886364"/>
            <a:ext cx="5257800" cy="22467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u="sng" dirty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: Đặt ê ke sao cho góc vuông của ê ke trùng với một </a:t>
            </a:r>
            <a:r>
              <a:rPr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 góc vuông thứ nhất của ê ke trùng với một đường thẳng.</a:t>
            </a:r>
          </a:p>
        </p:txBody>
      </p:sp>
      <p:sp>
        <p:nvSpPr>
          <p:cNvPr id="80948" name="Text Box 52"/>
          <p:cNvSpPr txBox="1"/>
          <p:nvPr/>
        </p:nvSpPr>
        <p:spPr>
          <a:xfrm>
            <a:off x="6934200" y="661300"/>
            <a:ext cx="5257800" cy="9541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2800" b="1" u="sng" dirty="0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: Xác định góc vuông của ê </a:t>
            </a:r>
            <a:r>
              <a:rPr sz="2800" b="1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49" name="Text Box 53"/>
          <p:cNvSpPr txBox="1"/>
          <p:nvPr/>
        </p:nvSpPr>
        <p:spPr>
          <a:xfrm>
            <a:off x="6934200" y="4319840"/>
            <a:ext cx="5257800" cy="18158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u="sng" dirty="0"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: Kiểm tra xem đường thẳng thứ hai có trùng với cạnh góc vuông thứ hai của ê ke hay không.</a:t>
            </a:r>
          </a:p>
        </p:txBody>
      </p:sp>
      <p:grpSp>
        <p:nvGrpSpPr>
          <p:cNvPr id="6" name="Group 21"/>
          <p:cNvGrpSpPr/>
          <p:nvPr/>
        </p:nvGrpSpPr>
        <p:grpSpPr>
          <a:xfrm rot="10800000">
            <a:off x="2359809" y="3771039"/>
            <a:ext cx="1219198" cy="2061517"/>
            <a:chOff x="576" y="1008"/>
            <a:chExt cx="1584" cy="1104"/>
          </a:xfrm>
        </p:grpSpPr>
        <p:sp>
          <p:nvSpPr>
            <p:cNvPr id="12306" name="AutoShape 22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2307" name="AutoShape 23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35" name="Line 17"/>
          <p:cNvSpPr/>
          <p:nvPr/>
        </p:nvSpPr>
        <p:spPr>
          <a:xfrm flipH="1">
            <a:off x="1145165" y="3422021"/>
            <a:ext cx="4303688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grpSp>
        <p:nvGrpSpPr>
          <p:cNvPr id="36" name="Group 21"/>
          <p:cNvGrpSpPr/>
          <p:nvPr/>
        </p:nvGrpSpPr>
        <p:grpSpPr>
          <a:xfrm rot="5400000">
            <a:off x="5085794" y="3725302"/>
            <a:ext cx="1219198" cy="2061517"/>
            <a:chOff x="576" y="1008"/>
            <a:chExt cx="1584" cy="1104"/>
          </a:xfrm>
        </p:grpSpPr>
        <p:sp>
          <p:nvSpPr>
            <p:cNvPr id="40" name="AutoShape 22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1" name="AutoShape 23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21"/>
          <p:cNvGrpSpPr/>
          <p:nvPr/>
        </p:nvGrpSpPr>
        <p:grpSpPr>
          <a:xfrm>
            <a:off x="5556906" y="1010672"/>
            <a:ext cx="1219198" cy="2061517"/>
            <a:chOff x="576" y="1008"/>
            <a:chExt cx="1584" cy="1104"/>
          </a:xfrm>
        </p:grpSpPr>
        <p:sp>
          <p:nvSpPr>
            <p:cNvPr id="43" name="AutoShape 22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4" name="AutoShape 23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21"/>
          <p:cNvGrpSpPr/>
          <p:nvPr/>
        </p:nvGrpSpPr>
        <p:grpSpPr>
          <a:xfrm rot="16200000">
            <a:off x="2118079" y="820495"/>
            <a:ext cx="1219198" cy="2061517"/>
            <a:chOff x="576" y="1008"/>
            <a:chExt cx="1584" cy="1104"/>
          </a:xfrm>
        </p:grpSpPr>
        <p:sp>
          <p:nvSpPr>
            <p:cNvPr id="46" name="AutoShape 22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7" name="AutoShape 23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 w="28575"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1111 L 0.05 -0.049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85 L -0.03594 -0.1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88 L -0.11029 0.047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88 L 0.03255 0.14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7" grpId="0" animBg="1"/>
      <p:bldP spid="80948" grpId="0" animBg="1"/>
      <p:bldP spid="809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 rot="-5400000" flipV="1">
            <a:off x="2919413" y="2749550"/>
            <a:ext cx="2514600" cy="1676400"/>
            <a:chOff x="576" y="1008"/>
            <a:chExt cx="1584" cy="1104"/>
          </a:xfrm>
        </p:grpSpPr>
        <p:sp>
          <p:nvSpPr>
            <p:cNvPr id="13324" name="AutoShape 6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3325" name="AutoShape 7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176" name="Line 8"/>
          <p:cNvSpPr/>
          <p:nvPr/>
        </p:nvSpPr>
        <p:spPr>
          <a:xfrm>
            <a:off x="3352800" y="2362200"/>
            <a:ext cx="0" cy="25146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7" name="Line 9"/>
          <p:cNvSpPr/>
          <p:nvPr/>
        </p:nvSpPr>
        <p:spPr>
          <a:xfrm>
            <a:off x="3338513" y="4845050"/>
            <a:ext cx="16764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8" name="Text Box 10"/>
          <p:cNvSpPr txBox="1"/>
          <p:nvPr/>
        </p:nvSpPr>
        <p:spPr>
          <a:xfrm>
            <a:off x="2819400" y="48450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x-none" sz="36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179" name="Text Box 11"/>
          <p:cNvSpPr txBox="1"/>
          <p:nvPr/>
        </p:nvSpPr>
        <p:spPr>
          <a:xfrm>
            <a:off x="2819400" y="2101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M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4572000" y="48768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N</a:t>
            </a:r>
          </a:p>
        </p:txBody>
      </p:sp>
      <p:sp>
        <p:nvSpPr>
          <p:cNvPr id="7185" name="Line 17"/>
          <p:cNvSpPr/>
          <p:nvPr/>
        </p:nvSpPr>
        <p:spPr>
          <a:xfrm>
            <a:off x="3352800" y="4805363"/>
            <a:ext cx="0" cy="16764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6" name="Line 18"/>
          <p:cNvSpPr/>
          <p:nvPr/>
        </p:nvSpPr>
        <p:spPr>
          <a:xfrm flipH="1">
            <a:off x="1600200" y="4848225"/>
            <a:ext cx="17526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7" name="Text Box 19"/>
          <p:cNvSpPr txBox="1"/>
          <p:nvPr/>
        </p:nvSpPr>
        <p:spPr>
          <a:xfrm>
            <a:off x="6325736" y="1921743"/>
            <a:ext cx="52578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 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dùng ê ke để kiểm tra hoặc vẽ hai đường thẳng vuông góc.</a:t>
            </a:r>
          </a:p>
        </p:txBody>
      </p:sp>
      <p:sp>
        <p:nvSpPr>
          <p:cNvPr id="7188" name="Text Box 20"/>
          <p:cNvSpPr txBox="1"/>
          <p:nvPr/>
        </p:nvSpPr>
        <p:spPr>
          <a:xfrm>
            <a:off x="6302990" y="4123056"/>
            <a:ext cx="52578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Hai đường thẳng vuông góc OM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tạo th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4 góc vuông có chung đỉnh O.</a:t>
            </a:r>
          </a:p>
        </p:txBody>
      </p:sp>
      <p:sp>
        <p:nvSpPr>
          <p:cNvPr id="9" name="Rectangle 21"/>
          <p:cNvSpPr/>
          <p:nvPr/>
        </p:nvSpPr>
        <p:spPr>
          <a:xfrm>
            <a:off x="152400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sp>
        <p:nvSpPr>
          <p:cNvPr id="10" name="Text Box 19"/>
          <p:cNvSpPr txBox="1"/>
          <p:nvPr/>
        </p:nvSpPr>
        <p:spPr>
          <a:xfrm>
            <a:off x="1524000" y="-20955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8" grpId="1"/>
      <p:bldP spid="7179" grpId="0"/>
      <p:bldP spid="7180" grpId="0"/>
      <p:bldP spid="7187" grpId="0"/>
      <p:bldP spid="718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573</Words>
  <Application>Microsoft Office PowerPoint</Application>
  <PresentationFormat>Custom</PresentationFormat>
  <Paragraphs>84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26</cp:revision>
  <dcterms:created xsi:type="dcterms:W3CDTF">2007-10-09T10:50:00Z</dcterms:created>
  <dcterms:modified xsi:type="dcterms:W3CDTF">2021-10-31T13:33:07Z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8F221CE52CD74689A6DB78C635E448E3</vt:lpwstr>
  </property>
  <property fmtid="{D5CDD505-2E9C-101B-9397-08002B2CF9AE}" pid="3" name="KSOProductBuildVer">
    <vt:lpwstr>1033-11.2.0.10323</vt:lpwstr>
  </property>
</Properties>
</file>