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8" r:id="rId4"/>
    <p:sldId id="256" r:id="rId5"/>
    <p:sldId id="281" r:id="rId6"/>
    <p:sldId id="282" r:id="rId7"/>
    <p:sldId id="262" r:id="rId8"/>
    <p:sldId id="283" r:id="rId9"/>
    <p:sldId id="286" r:id="rId10"/>
    <p:sldId id="285" r:id="rId11"/>
    <p:sldId id="288" r:id="rId12"/>
    <p:sldId id="289" r:id="rId13"/>
    <p:sldId id="290" r:id="rId14"/>
    <p:sldId id="275" r:id="rId15"/>
    <p:sldId id="294" r:id="rId16"/>
    <p:sldId id="268" r:id="rId17"/>
    <p:sldId id="295" r:id="rId18"/>
    <p:sldId id="291" r:id="rId19"/>
    <p:sldId id="297" r:id="rId20"/>
    <p:sldId id="271" r:id="rId21"/>
    <p:sldId id="279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863D"/>
    <a:srgbClr val="2A08B8"/>
    <a:srgbClr val="33CC33"/>
    <a:srgbClr val="007E39"/>
    <a:srgbClr val="B1510F"/>
    <a:srgbClr val="E7F0F9"/>
    <a:srgbClr val="D6ADAA"/>
    <a:srgbClr val="D5A3A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03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84702-A295-44E0-9188-DDCC60008E46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5EC52-4475-42CB-B151-C4D17332F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9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5EC52-4475-42CB-B151-C4D17332F4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93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66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5EC52-4475-42CB-B151-C4D17332F4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3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82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282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7E7FE-2469-4953-91D0-4F521E4588A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255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 smtClean="0"/>
              <a:t>Phần</a:t>
            </a:r>
            <a:r>
              <a:rPr lang="vi-VN" b="1" baseline="0" dirty="0" smtClean="0"/>
              <a:t> này dành để nhận xét HS nếu HS đã hoàn thành bài viết.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7E7FE-2469-4953-91D0-4F521E4588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576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8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3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494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06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592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09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89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23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90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80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282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119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4221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530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CC022-FC40-4A08-89B7-77126759931E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D74FCC-17E7-48E3-80FA-5B3933C15277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27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73336B-8CA2-4836-ACF4-E8910EA247F7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C818F6-58B9-437B-B592-AB28C7D211D9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508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73C958-0197-4B0C-9085-85B38B64E90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2F8BF-5FD3-4128-92BC-EE2472B27607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139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24F2CB-F822-46EF-8982-15201FAEFF25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B345D3-2274-484E-8FA9-9A494B3A688F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81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25160-20CE-47F4-AAFB-BF413F5940C0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52573-5AD1-4BD9-9DFF-79AFD43FC564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693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D58FE-ACCB-4153-9BE7-1B044CB732EB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95C63-3A25-4500-98A0-C9BB37FB1DD8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846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E2453-13BA-42A5-BD7B-35B9D9DADB6B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9BF4C-5E94-482C-9A09-5B23D07FDF5C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65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87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6"/>
            <a:ext cx="6815668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052F8-D643-45F7-B45A-A745289BB5B2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B7BD7-412E-431B-B18D-0C2A6F2E7DE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892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F272DB-3754-42B5-A203-E1EEC3F5AA77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8B939B-8374-4A1F-8329-799C9AA29016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93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02C391-0A38-4D9E-9C41-EB0651E3132A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3B927F-AF90-47A4-A1D0-CB8B3DF1D49D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8598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0312E0-FC08-4C4F-BCFC-4B88AF94F671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57273-5732-4B12-A3AF-87C78CAE4535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35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4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35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1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8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2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D303F-5540-49C6-9E4E-43F2E047E97A}" type="datetimeFigureOut">
              <a:rPr lang="en-US" smtClean="0"/>
              <a:t>11/4/2021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49F2A-8AB1-4246-A7EE-B1BABB5CF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B6DAA-E7DF-4331-8D7A-91DE75DF83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11/4/2021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AD992-15E8-46CB-B114-9DD3DB997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8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2EF21E-48BA-4425-86C4-325B9FE559CD}" type="datetimeFigureOut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04/11/2021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37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8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6A71EE-254C-4F2F-8993-791CAB332325}" type="slidenum">
              <a:rPr kumimoji="0" lang="vi-VN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5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4213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42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42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42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4213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defTabSz="68461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5588" indent="-255588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5625" indent="-212725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806" y="3169921"/>
            <a:ext cx="4082438" cy="34517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77" t="33111" r="43886" b="33777"/>
          <a:stretch/>
        </p:blipFill>
        <p:spPr>
          <a:xfrm>
            <a:off x="4861560" y="2286000"/>
            <a:ext cx="1935480" cy="2270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92890" r="42930" b="1776"/>
          <a:stretch/>
        </p:blipFill>
        <p:spPr>
          <a:xfrm>
            <a:off x="9454452" y="6564810"/>
            <a:ext cx="1205356" cy="3657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92890" r="42930" b="1776"/>
          <a:stretch/>
        </p:blipFill>
        <p:spPr>
          <a:xfrm>
            <a:off x="5335728" y="6594908"/>
            <a:ext cx="1198099" cy="3657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92890" r="42930" b="1776"/>
          <a:stretch/>
        </p:blipFill>
        <p:spPr>
          <a:xfrm>
            <a:off x="6982932" y="6570348"/>
            <a:ext cx="1841754" cy="3657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47574" y="4069080"/>
            <a:ext cx="4119859" cy="34061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85" y="876300"/>
            <a:ext cx="1409700" cy="1409700"/>
          </a:xfrm>
          <a:prstGeom prst="rect">
            <a:avLst/>
          </a:prstGeom>
        </p:spPr>
      </p:pic>
      <p:pic>
        <p:nvPicPr>
          <p:cNvPr id="17" name="BacDuaThuVuiTinh-XuanNghi-ThanhLo_4eqm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152.18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7765" y="6290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905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ức thư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247899" y="-609600"/>
            <a:ext cx="14916150" cy="77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or27">
            <a:extLst>
              <a:ext uri="{FF2B5EF4-FFF2-40B4-BE49-F238E27FC236}">
                <a16:creationId xmlns:a16="http://schemas.microsoft.com/office/drawing/2014/main" id="{701FC0C9-B45C-4634-AAF2-2030AB68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929" y="-76200"/>
            <a:ext cx="12875740" cy="7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/>
          <p:cNvSpPr txBox="1"/>
          <p:nvPr/>
        </p:nvSpPr>
        <p:spPr>
          <a:xfrm>
            <a:off x="1609344" y="0"/>
            <a:ext cx="2816846" cy="646331"/>
          </a:xfrm>
          <a:prstGeom prst="rect">
            <a:avLst/>
          </a:prstGeom>
          <a:solidFill>
            <a:srgbClr val="FFFFCC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 viết mẫu</a:t>
            </a:r>
            <a:endParaRPr sz="36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856" y="323165"/>
            <a:ext cx="1091017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Hà NĖ, ngày 12 tháng 11 năm 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2021</a:t>
            </a:r>
            <a:endParaRPr lang="vi-VN" sz="2400" b="1" i="0" dirty="0" smtClean="0">
              <a:solidFill>
                <a:srgbClr val="7030A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1" i="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i="0" dirty="0" smtClean="0">
                <a:solidFill>
                  <a:srgbClr val="00000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nĖ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kính yêu!</a:t>
            </a:r>
          </a:p>
          <a:p>
            <a:pPr algn="just"/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 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Lâu ǟē, cháu chưa đư</a:t>
            </a:r>
            <a:r>
              <a:rPr lang="el-GR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về quê, cháu nhớ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lắm.</a:t>
            </a:r>
          </a:p>
          <a:p>
            <a:pPr algn="just"/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 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Dạo này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có kh</a:t>
            </a:r>
            <a:r>
              <a:rPr lang="el-GR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φ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ẻ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không ạ?</a:t>
            </a:r>
          </a:p>
          <a:p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Gia đình cháu ngoài này vẫn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ổn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Năm nay, 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bệnh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Covid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19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nên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tƞ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giảng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mĊ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Cháu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hǌ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trực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vƞ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MĊ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ngưƟ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tō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giãn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hĖ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ạ!</a:t>
            </a:r>
            <a:endParaRPr lang="vi-VN" sz="2400" b="1" i="0" dirty="0" smtClean="0">
              <a:solidFill>
                <a:srgbClr val="7030A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 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Cháu vẫn nhớ năm ngǨi đư</a:t>
            </a:r>
            <a:r>
              <a:rPr lang="el-GR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về quê,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chăn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Hùng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và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ao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   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Cháu hứa vƞ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cố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gắng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hǌ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tō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 Cháu kính chúc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luôn mạnh 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</a:t>
            </a:r>
            <a:r>
              <a:rPr lang="el-GR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φ</a:t>
            </a:r>
            <a:r>
              <a:rPr lang="vi-VN" sz="2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ẻ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, sống lâu. Cháu mong chóng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để đư</a:t>
            </a:r>
            <a:r>
              <a:rPr lang="el-GR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ϑ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hǌ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thăm</a:t>
            </a:r>
            <a:r>
              <a:rPr lang="en-US" sz="2400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</a:t>
            </a:r>
            <a:r>
              <a:rPr lang="vi-VN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Cháu của </a:t>
            </a:r>
            <a:r>
              <a:rPr lang="en-US" sz="2400" b="1" dirty="0" err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endParaRPr lang="vi-VN" sz="2400" b="1" i="0" dirty="0" smtClean="0">
              <a:solidFill>
                <a:srgbClr val="7030A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                        Long</a:t>
            </a:r>
            <a:endParaRPr lang="vi-VN" sz="2400" b="1" i="0" dirty="0" smtClean="0">
              <a:solidFill>
                <a:srgbClr val="7030A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i="0" dirty="0" smtClean="0">
                <a:solidFill>
                  <a:srgbClr val="7030A0"/>
                </a:solidFill>
                <a:effectLst/>
                <a:latin typeface="HP001 4 hàng" panose="020B0603050302020204" pitchFamily="34" charset="0"/>
                <a:cs typeface="Times New Roman" panose="02020603050405020304" pitchFamily="18" charset="0"/>
              </a:rPr>
              <a:t> Long</a:t>
            </a:r>
            <a:endParaRPr lang="vi-VN" sz="2400" b="1" i="0" dirty="0">
              <a:solidFill>
                <a:srgbClr val="7030A0"/>
              </a:solidFill>
              <a:effectLst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5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/>
          <p:nvPr/>
        </p:nvSpPr>
        <p:spPr>
          <a:xfrm>
            <a:off x="4073144" y="622301"/>
            <a:ext cx="3445256" cy="584775"/>
          </a:xfrm>
          <a:prstGeom prst="rect">
            <a:avLst/>
          </a:prstGeom>
          <a:solidFill>
            <a:srgbClr val="FFFFCC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Lưu ý khi viết bài:</a:t>
            </a:r>
            <a:endParaRPr sz="32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6600" y="1498600"/>
            <a:ext cx="8191500" cy="397031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thư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đ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ầy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phần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 mạch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dấu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cái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đầu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4924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23584" r="-114" b="15596"/>
          <a:stretch>
            <a:fillRect/>
          </a:stretch>
        </p:blipFill>
        <p:spPr bwMode="auto">
          <a:xfrm>
            <a:off x="987426" y="0"/>
            <a:ext cx="10183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8"/>
          <p:cNvGrpSpPr>
            <a:grpSpLocks/>
          </p:cNvGrpSpPr>
          <p:nvPr/>
        </p:nvGrpSpPr>
        <p:grpSpPr bwMode="auto">
          <a:xfrm>
            <a:off x="1285875" y="6350"/>
            <a:ext cx="9906000" cy="6623050"/>
            <a:chOff x="107009" y="481122"/>
            <a:chExt cx="9031129" cy="6371336"/>
          </a:xfrm>
        </p:grpSpPr>
        <p:pic>
          <p:nvPicPr>
            <p:cNvPr id="410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9" y="481122"/>
              <a:ext cx="9031129" cy="637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Box 5"/>
            <p:cNvSpPr txBox="1">
              <a:spLocks noChangeArrowheads="1"/>
            </p:cNvSpPr>
            <p:nvPr/>
          </p:nvSpPr>
          <p:spPr bwMode="auto">
            <a:xfrm>
              <a:off x="941211" y="1206722"/>
              <a:ext cx="5035328" cy="44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Th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ứ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sáu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ngày 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12 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tháng </a:t>
              </a:r>
              <a:r>
                <a:rPr lang="en-US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 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năm 2021</a:t>
              </a:r>
              <a:endPara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103" name="TextBox 6"/>
            <p:cNvSpPr txBox="1">
              <a:spLocks noChangeArrowheads="1"/>
            </p:cNvSpPr>
            <p:nvPr/>
          </p:nvSpPr>
          <p:spPr bwMode="auto">
            <a:xfrm>
              <a:off x="2751921" y="1817036"/>
              <a:ext cx="1930841" cy="44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văn</a:t>
              </a:r>
              <a:endPara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62201" y="1841501"/>
            <a:ext cx="53514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5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Tập viết thư và phong bì thư</a:t>
            </a:r>
            <a:endParaRPr lang="en-US" altLang="en-US" sz="25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889" y="2668981"/>
            <a:ext cx="88498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1</a:t>
            </a:r>
            <a:r>
              <a:rPr lang="vi-VN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(T.83)</a:t>
            </a:r>
            <a:r>
              <a:rPr lang="en-US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</a:t>
            </a:r>
            <a:r>
              <a:rPr lang="vi-VN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iết</a:t>
            </a:r>
            <a:r>
              <a:rPr lang="en-US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mŎ</a:t>
            </a:r>
            <a:r>
              <a:rPr lang="en-US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bức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ngắn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thân</a:t>
            </a:r>
            <a:r>
              <a:rPr lang="vi-VN" altLang="en-US" sz="24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1" y="3317875"/>
            <a:ext cx="1701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sz="2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endParaRPr lang="en-US" altLang="en-US" sz="24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75497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19100" y="219762"/>
            <a:ext cx="7124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vi-V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2(T.83)</a:t>
            </a:r>
            <a:r>
              <a:rPr lang="vi-VN" altLang="en-US" b="1" dirty="0" smtClean="0">
                <a:latin typeface="Times New Roman" panose="02020603050405020304" pitchFamily="18" charset="0"/>
              </a:rPr>
              <a:t>:</a:t>
            </a:r>
            <a:r>
              <a:rPr lang="vi-V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2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5520" b="5349"/>
          <a:stretch/>
        </p:blipFill>
        <p:spPr>
          <a:xfrm>
            <a:off x="3341981" y="1606731"/>
            <a:ext cx="5662158" cy="34752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627086" y="2307771"/>
            <a:ext cx="1001485" cy="2757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419939" y="3606800"/>
            <a:ext cx="1299095" cy="18360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665030" y="2120095"/>
            <a:ext cx="943427" cy="259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0" y="2515326"/>
            <a:ext cx="3246363" cy="11930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354" y="5291948"/>
            <a:ext cx="3803275" cy="12507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410" y="1282701"/>
            <a:ext cx="2842911" cy="156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3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19100" y="219762"/>
            <a:ext cx="71246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  <a:defRPr/>
            </a:pP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vi-V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2(T.83)</a:t>
            </a:r>
            <a:r>
              <a:rPr lang="vi-VN" altLang="en-US" b="1" dirty="0" smtClean="0">
                <a:latin typeface="Times New Roman" panose="02020603050405020304" pitchFamily="18" charset="0"/>
              </a:rPr>
              <a:t>:</a:t>
            </a:r>
            <a:r>
              <a:rPr lang="vi-VN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altLang="en-US" sz="32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altLang="en-US" sz="32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" y="2515326"/>
            <a:ext cx="3246363" cy="11930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354" y="5291948"/>
            <a:ext cx="3803275" cy="12507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410" y="1282701"/>
            <a:ext cx="2842911" cy="15672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790" y="1406209"/>
            <a:ext cx="5064125" cy="31630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627086" y="2307771"/>
            <a:ext cx="1001485" cy="2757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8119588" y="3617067"/>
            <a:ext cx="1599448" cy="18257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8450787" y="2120095"/>
            <a:ext cx="1157671" cy="516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8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-473380"/>
            <a:ext cx="12192000" cy="70773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591" y="924246"/>
            <a:ext cx="962109" cy="60093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 rot="21424310">
            <a:off x="-304802" y="-72642"/>
            <a:ext cx="6616700" cy="1192772"/>
          </a:xfrm>
          <a:prstGeom prst="cloudCallout">
            <a:avLst>
              <a:gd name="adj1" fmla="val 4554"/>
              <a:gd name="adj2" fmla="val 81432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 rot="21445839">
            <a:off x="256906" y="158488"/>
            <a:ext cx="5762894" cy="527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vi-VN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cùng đi gửi thư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0069 L 0.05794 -0.00069 C 0.08385 -0.00069 0.11627 0.09283 0.11627 0.16922 L 0.11627 0.34005 " pathEditMode="relative" rAng="0" ptsTypes="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/>
          <p:nvPr/>
        </p:nvSpPr>
        <p:spPr>
          <a:xfrm>
            <a:off x="4073144" y="965201"/>
            <a:ext cx="3445256" cy="584775"/>
          </a:xfrm>
          <a:prstGeom prst="rect">
            <a:avLst/>
          </a:prstGeom>
          <a:solidFill>
            <a:srgbClr val="FFFFCC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DẶN DÒ</a:t>
            </a:r>
            <a:endParaRPr sz="32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09800" y="2095500"/>
            <a:ext cx="7404100" cy="203132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thành bài viết một bức thư gửi cho người thân.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Xem trước bài học buổi sau.</a:t>
            </a:r>
            <a:endParaRPr lang="en-US" alt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303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hững hình ảnh riêng của Tuổi Trẻ Online trong một khu điều trị bệnh nhân  COVID-19 - Tuổi Trẻ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pic>
        <p:nvPicPr>
          <p:cNvPr id="3076" name="Picture 4" descr="TP HCM: Bộ đội tỏa về các chốt kiểm soát, cùng công an đến từng khu vực hỗ  trợ người dân - Báo Người lao độ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ông an xuyên đêm trực tại các chốt cửa ngõ Thủ đô chống COVID-19 - Tổng  liên đoàn lao động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Xúc động bộ ảnh tri ân những “chiến sĩ&amp;quot; chống dịch COVID-19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121919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05359" y="2788206"/>
            <a:ext cx="9791700" cy="914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marL="0" indent="0" algn="ctr" defTabSz="685783" eaLnBrk="1" fontAlgn="auto" hangingPunct="1">
              <a:spcAft>
                <a:spcPts val="0"/>
              </a:spcAft>
              <a:buNone/>
              <a:defRPr/>
            </a:pPr>
            <a:r>
              <a:rPr lang="en-US" sz="4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4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vi-VN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188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277924" y="4896375"/>
            <a:ext cx="1692321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42606" y="717289"/>
            <a:ext cx="6705376" cy="1723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</a:t>
            </a:r>
            <a:r>
              <a:rPr kumimoji="0" lang="en-US" sz="40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endParaRPr kumimoji="0" lang="en-US" sz="4000" b="1" i="0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277923" y="5963736"/>
            <a:ext cx="1692321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SGK/83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79835">
            <a:off x="5750989" y="1242704"/>
            <a:ext cx="4606261" cy="48486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5520" b="5349"/>
          <a:stretch/>
        </p:blipFill>
        <p:spPr>
          <a:xfrm>
            <a:off x="486297" y="2579603"/>
            <a:ext cx="6017994" cy="369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2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/>
          <p:nvPr/>
        </p:nvSpPr>
        <p:spPr>
          <a:xfrm>
            <a:off x="3467100" y="660401"/>
            <a:ext cx="4749800" cy="584775"/>
          </a:xfrm>
          <a:prstGeom prst="rect">
            <a:avLst/>
          </a:prstGeom>
          <a:solidFill>
            <a:srgbClr val="FFFFCC"/>
          </a:solidFill>
          <a:ln w="38100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Tiêu chí nhận xét bài viết</a:t>
            </a:r>
            <a:endParaRPr sz="32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1400" y="1600200"/>
            <a:ext cx="7404100" cy="461664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li;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 li;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ô li.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0469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tải xuống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23584" r="-114" b="15596"/>
          <a:stretch>
            <a:fillRect/>
          </a:stretch>
        </p:blipFill>
        <p:spPr bwMode="auto">
          <a:xfrm>
            <a:off x="987426" y="0"/>
            <a:ext cx="10183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Group 8"/>
          <p:cNvGrpSpPr>
            <a:grpSpLocks/>
          </p:cNvGrpSpPr>
          <p:nvPr/>
        </p:nvGrpSpPr>
        <p:grpSpPr bwMode="auto">
          <a:xfrm>
            <a:off x="1285875" y="6350"/>
            <a:ext cx="9906000" cy="6623050"/>
            <a:chOff x="107009" y="481122"/>
            <a:chExt cx="9031129" cy="6371336"/>
          </a:xfrm>
        </p:grpSpPr>
        <p:pic>
          <p:nvPicPr>
            <p:cNvPr id="4101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9" y="481122"/>
              <a:ext cx="9031129" cy="6371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Box 5"/>
            <p:cNvSpPr txBox="1">
              <a:spLocks noChangeArrowheads="1"/>
            </p:cNvSpPr>
            <p:nvPr/>
          </p:nvSpPr>
          <p:spPr bwMode="auto">
            <a:xfrm>
              <a:off x="941211" y="1194504"/>
              <a:ext cx="5035328" cy="44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Th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ứ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sáu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ngày 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12 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tháng </a:t>
              </a:r>
              <a:r>
                <a:rPr lang="en-US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</a:t>
              </a:r>
              <a:r>
                <a:rPr lang="vi-VN" altLang="en-US" sz="2400" b="1" dirty="0" smtClean="0">
                  <a:solidFill>
                    <a:schemeClr val="bg1"/>
                  </a:solidFill>
                  <a:latin typeface="HP001 4 hàng" panose="020B0603050302020204" pitchFamily="34" charset="0"/>
                </a:rPr>
                <a:t>1 </a:t>
              </a:r>
              <a:r>
                <a:rPr lang="vi-VN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năm 2021</a:t>
              </a:r>
              <a:endPara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  <p:sp>
          <p:nvSpPr>
            <p:cNvPr id="4103" name="TextBox 6"/>
            <p:cNvSpPr txBox="1">
              <a:spLocks noChangeArrowheads="1"/>
            </p:cNvSpPr>
            <p:nvPr/>
          </p:nvSpPr>
          <p:spPr bwMode="auto">
            <a:xfrm>
              <a:off x="2751921" y="1817036"/>
              <a:ext cx="1930841" cy="444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Tập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làm</a:t>
              </a:r>
              <a:r>
                <a:rPr lang="en-US" altLang="en-US" sz="2400" b="1" dirty="0">
                  <a:solidFill>
                    <a:schemeClr val="bg1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altLang="en-US" sz="2400" b="1" dirty="0" err="1">
                  <a:solidFill>
                    <a:schemeClr val="bg1"/>
                  </a:solidFill>
                  <a:latin typeface="HP001 4 hàng" panose="020B0603050302020204" pitchFamily="34" charset="0"/>
                </a:rPr>
                <a:t>văn</a:t>
              </a:r>
              <a:endParaRPr lang="en-US" altLang="en-US" sz="2400" b="1" dirty="0">
                <a:solidFill>
                  <a:schemeClr val="bg1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362201" y="1841501"/>
            <a:ext cx="53514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vi-VN" altLang="en-US" sz="2500" b="1" dirty="0" smtClean="0">
                <a:solidFill>
                  <a:srgbClr val="FFFF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+mn-ea"/>
              </a:rPr>
              <a:t>Tập viết thư và phong bì thư</a:t>
            </a:r>
            <a:endParaRPr lang="en-US" altLang="en-US" sz="2500" b="1" dirty="0">
              <a:solidFill>
                <a:srgbClr val="FFFF00"/>
              </a:solidFill>
              <a:latin typeface="HP001 4 hàng" panose="020B0603050302020204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3249889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bor27">
            <a:extLst>
              <a:ext uri="{FF2B5EF4-FFF2-40B4-BE49-F238E27FC236}">
                <a16:creationId xmlns:a16="http://schemas.microsoft.com/office/drawing/2014/main" id="{701FC0C9-B45C-4634-AAF2-2030AB68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5" y="-263236"/>
            <a:ext cx="12773891" cy="71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31DA0E3A-E9D5-4445-BDBA-0FEC69B9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637" y="351555"/>
            <a:ext cx="103484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</a:t>
            </a:r>
            <a:r>
              <a:rPr lang="vi-VN" alt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(T.83)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  <a:r>
              <a:rPr lang="vi-VN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5">
            <a:extLst>
              <a:ext uri="{FF2B5EF4-FFF2-40B4-BE49-F238E27FC236}">
                <a16:creationId xmlns:a16="http://schemas.microsoft.com/office/drawing/2014/main" id="{5B8CFA0C-3B17-4C9B-A0EE-71B371ECC4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0480" y="1538931"/>
            <a:ext cx="3123027" cy="1295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9" name="Line 5">
            <a:extLst>
              <a:ext uri="{FF2B5EF4-FFF2-40B4-BE49-F238E27FC236}">
                <a16:creationId xmlns:a16="http://schemas.microsoft.com/office/drawing/2014/main" id="{B0DF127D-B3F5-4B9A-B36E-99D92ABCB28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05468" y="1533719"/>
            <a:ext cx="2864314" cy="521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23211BD5-A7DA-4092-AE53-007F6D844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280" y="5454380"/>
            <a:ext cx="63654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vi-VN" alt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Con sẽ viết thư gửi cho ai</a:t>
            </a:r>
            <a:r>
              <a:rPr lang="en-US" altLang="en-US" sz="4000" b="1" dirty="0" smtClean="0">
                <a:solidFill>
                  <a:schemeClr val="accent2"/>
                </a:solidFill>
                <a:latin typeface="Times New Roman" panose="02020603050405020304" pitchFamily="18" charset="0"/>
              </a:rPr>
              <a:t>?</a:t>
            </a:r>
            <a:endParaRPr lang="en-US" altLang="en-US" sz="4000" b="1" dirty="0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436215"/>
            <a:ext cx="445714" cy="667221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93595" y="1551884"/>
            <a:ext cx="10832534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 algn="just"/>
            <a:r>
              <a:rPr lang="vi-VN" alt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b="1" dirty="0" err="1" smtClean="0">
                <a:solidFill>
                  <a:srgbClr val="FF3300"/>
                </a:solidFill>
                <a:latin typeface="Times New Roman" panose="02020603050405020304" pitchFamily="18" charset="0"/>
              </a:rPr>
              <a:t>Gợi</a:t>
            </a:r>
            <a:r>
              <a:rPr lang="en-US" alt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 ý</a:t>
            </a:r>
            <a:r>
              <a:rPr lang="vi-VN" altLang="en-US" sz="3200" b="1" dirty="0" smtClean="0">
                <a:solidFill>
                  <a:srgbClr val="FF3300"/>
                </a:solidFill>
                <a:latin typeface="Times New Roman" panose="02020603050405020304" pitchFamily="18" charset="0"/>
              </a:rPr>
              <a:t>: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pPr algn="just"/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(4-5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  <a:p>
            <a:pPr algn="just"/>
            <a:r>
              <a:rPr lang="vi-V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99209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9815"/>
          <a:stretch/>
        </p:blipFill>
        <p:spPr>
          <a:xfrm>
            <a:off x="0" y="6004559"/>
            <a:ext cx="12192000" cy="8478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18" y="4962699"/>
            <a:ext cx="2878454" cy="209342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41120" y="6623859"/>
            <a:ext cx="10850880" cy="213360"/>
          </a:xfrm>
          <a:prstGeom prst="rect">
            <a:avLst/>
          </a:prstGeom>
          <a:solidFill>
            <a:srgbClr val="828BB0"/>
          </a:solidFill>
          <a:ln>
            <a:solidFill>
              <a:srgbClr val="7B84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Postbox Cartoon HD Stock Images | Shutterstock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385" y1="27857" x2="65000" y2="28571"/>
                        <a14:foregroundMark x1="54615" y1="20000" x2="58462" y2="32143"/>
                        <a14:foregroundMark x1="55385" y1="40714" x2="55385" y2="71429"/>
                        <a14:foregroundMark x1="18846" y1="43929" x2="57692" y2="4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02" y="5587539"/>
            <a:ext cx="631278" cy="157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540" y="159657"/>
            <a:ext cx="3887746" cy="5254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873" y="928914"/>
            <a:ext cx="3819525" cy="2446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1101" y="928914"/>
            <a:ext cx="3705225" cy="2455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6029" y="928915"/>
            <a:ext cx="3514725" cy="2436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873" y="3667185"/>
            <a:ext cx="3819525" cy="2668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61101" y="3682617"/>
            <a:ext cx="3705225" cy="2653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6029" y="3665913"/>
            <a:ext cx="3514725" cy="266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3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or27">
            <a:extLst>
              <a:ext uri="{FF2B5EF4-FFF2-40B4-BE49-F238E27FC236}">
                <a16:creationId xmlns:a16="http://schemas.microsoft.com/office/drawing/2014/main" id="{701FC0C9-B45C-4634-AAF2-2030AB68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17" y="-471056"/>
            <a:ext cx="6349218" cy="77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75250" y="-85259"/>
            <a:ext cx="3418449" cy="703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bà</a:t>
            </a:r>
            <a:endParaRPr kumimoji="0" lang="en-US" sz="26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/>
          <p:nvPr/>
        </p:nvSpPr>
        <p:spPr>
          <a:xfrm>
            <a:off x="98473" y="436097"/>
            <a:ext cx="5739619" cy="5509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200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kính yêu !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Lâu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rồi, cháu chưa được về quê, cháu nhớ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Dạo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đình cháu ngo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vẫn nhớ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hứa với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</a:t>
            </a:r>
            <a:r>
              <a:rPr sz="2200" dirty="0" err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13"/>
          <p:cNvSpPr txBox="1"/>
          <p:nvPr/>
        </p:nvSpPr>
        <p:spPr>
          <a:xfrm>
            <a:off x="2544689" y="5729854"/>
            <a:ext cx="2895600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2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9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or27">
            <a:extLst>
              <a:ext uri="{FF2B5EF4-FFF2-40B4-BE49-F238E27FC236}">
                <a16:creationId xmlns:a16="http://schemas.microsoft.com/office/drawing/2014/main" id="{701FC0C9-B45C-4634-AAF2-2030AB68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17" y="-471056"/>
            <a:ext cx="6349218" cy="77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75250" y="-85259"/>
            <a:ext cx="3418449" cy="703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gửi bà</a:t>
            </a:r>
            <a:endParaRPr kumimoji="0" lang="en-US" sz="26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/>
          <p:nvPr/>
        </p:nvSpPr>
        <p:spPr>
          <a:xfrm>
            <a:off x="98473" y="436097"/>
            <a:ext cx="5739619" cy="5509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200" dirty="0" err="1"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 smtClean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kính yêu !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Lâu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rồi, cháu chưa được về quê, cháu nhớ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Dạo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đình cháu ngo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vẫn nhớ </a:t>
            </a:r>
            <a:r>
              <a:rPr lang="vi-VN" altLang="x-none" sz="2200" dirty="0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hứa với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luôn mạnh khỏe, sống lâu. Cháu mong chóng đến hè để được về quê thăm </a:t>
            </a:r>
            <a:r>
              <a:rPr sz="2200" dirty="0" err="1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13"/>
          <p:cNvSpPr txBox="1"/>
          <p:nvPr/>
        </p:nvSpPr>
        <p:spPr>
          <a:xfrm>
            <a:off x="2544689" y="5729854"/>
            <a:ext cx="2895600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2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i="1" dirty="0"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200" dirty="0"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2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5838092" y="84404"/>
            <a:ext cx="6140546" cy="703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2600" b="1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Nội</a:t>
            </a:r>
            <a:r>
              <a:rPr kumimoji="0" lang="vi-VN" sz="2600" b="1" i="0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chính của bức t</a:t>
            </a:r>
            <a:r>
              <a:rPr lang="vi-VN" sz="2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 gửi bà</a:t>
            </a:r>
            <a:endParaRPr kumimoji="0" lang="en-US" sz="2600" b="1" i="0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20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bor27">
            <a:extLst>
              <a:ext uri="{FF2B5EF4-FFF2-40B4-BE49-F238E27FC236}">
                <a16:creationId xmlns:a16="http://schemas.microsoft.com/office/drawing/2014/main" id="{701FC0C9-B45C-4634-AAF2-2030AB68F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217" y="-471056"/>
            <a:ext cx="6349218" cy="7703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675250" y="-85259"/>
            <a:ext cx="3418449" cy="703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4000" b="1" i="0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 gửi bà</a:t>
            </a:r>
            <a:endParaRPr kumimoji="0" lang="en-US" sz="2600" b="1" i="0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2"/>
          <p:cNvSpPr txBox="1"/>
          <p:nvPr/>
        </p:nvSpPr>
        <p:spPr>
          <a:xfrm>
            <a:off x="98473" y="436097"/>
            <a:ext cx="5739619" cy="55092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sz="22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  <a:r>
              <a:rPr sz="2200" dirty="0" err="1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sz="2200" dirty="0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sz="2200" dirty="0" err="1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hòng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ng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6 tháng 11 </a:t>
            </a:r>
            <a:r>
              <a:rPr lang="vi-VN" altLang="x-none"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2003 </a:t>
            </a:r>
          </a:p>
          <a:p>
            <a:pPr eaLnBrk="1" hangingPunct="1"/>
            <a:r>
              <a:rPr lang="vi-VN"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 smtClean="0">
                <a:solidFill>
                  <a:srgbClr val="00863D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kính yêu !</a:t>
            </a:r>
          </a:p>
          <a:p>
            <a:pPr eaLnBrk="1" hangingPunct="1"/>
            <a:r>
              <a:rPr lang="vi-VN"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Lâu</a:t>
            </a:r>
            <a:r>
              <a:rPr sz="2200" dirty="0" smtClean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rồi, cháu chưa được về quê, cháu nhớ b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00863D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lắm.</a:t>
            </a:r>
          </a:p>
          <a:p>
            <a:pPr eaLnBrk="1" hangingPunct="1"/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Dạo</a:t>
            </a:r>
            <a:r>
              <a:rPr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b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có khỏe không ạ ?</a:t>
            </a:r>
          </a:p>
          <a:p>
            <a:pPr eaLnBrk="1" hangingPunct="1"/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đình cháu ngo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n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vẫn bình thường. N</a:t>
            </a:r>
            <a:r>
              <a:rPr lang="vi-VN" altLang="x-none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ăm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nay, cháu học lớp 3. Từ đầu </a:t>
            </a:r>
            <a:r>
              <a:rPr lang="vi-VN" altLang="x-none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học đến giờ, cháu được tám điểm 10 rồi đấy, b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ạ! Ng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y nghỉ, cháu thường được bố mẹ cháu cho đi  chơi.</a:t>
            </a:r>
          </a:p>
          <a:p>
            <a:pPr eaLnBrk="1" hangingPunct="1"/>
            <a:r>
              <a:rPr lang="vi-VN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vẫn nhớ </a:t>
            </a:r>
            <a:r>
              <a:rPr lang="vi-VN" altLang="x-none"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ngoái được về quê, thả diều cùng anh Tuấn trên đê v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đêm đêm ngồi nghe b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kể chuyện cổ tích dưới ánh trăng.</a:t>
            </a:r>
          </a:p>
          <a:p>
            <a:pPr eaLnBrk="1" hangingPunct="1"/>
            <a:r>
              <a:rPr lang="vi-VN" sz="22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sz="2200" dirty="0" err="1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hứa với b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sẽ học thật giỏi, luôn chăm ngoan để b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vui. Cháu kính chúc b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luôn mạnh khỏe, </a:t>
            </a:r>
            <a:r>
              <a:rPr sz="2200" dirty="0" err="1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 err="1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lâu</a:t>
            </a:r>
            <a:r>
              <a:rPr sz="2200" dirty="0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vi-VN" sz="2200" dirty="0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 err="1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</a:t>
            </a:r>
            <a:r>
              <a:rPr sz="2200" dirty="0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mong chóng đến hè để được về quê thăm </a:t>
            </a:r>
            <a:r>
              <a:rPr sz="2200" dirty="0" err="1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sz="2200" dirty="0" err="1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 smtClean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200" dirty="0">
              <a:solidFill>
                <a:srgbClr val="2A08B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 Box 13"/>
          <p:cNvSpPr txBox="1"/>
          <p:nvPr/>
        </p:nvSpPr>
        <p:spPr>
          <a:xfrm>
            <a:off x="2544689" y="5729854"/>
            <a:ext cx="2895600" cy="110799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/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Cháu của b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endParaRPr sz="2200" dirty="0">
              <a:solidFill>
                <a:srgbClr val="2A08B8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200" i="1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Đức </a:t>
            </a:r>
          </a:p>
          <a:p>
            <a:pPr algn="ctr" eaLnBrk="1" hangingPunct="1"/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Trần Ho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200" dirty="0">
                <a:solidFill>
                  <a:srgbClr val="2A08B8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 Đức </a:t>
            </a:r>
            <a:endParaRPr sz="2200" dirty="0">
              <a:solidFill>
                <a:srgbClr val="2A08B8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Text Box 5"/>
          <p:cNvSpPr txBox="1"/>
          <p:nvPr/>
        </p:nvSpPr>
        <p:spPr>
          <a:xfrm>
            <a:off x="6189783" y="436097"/>
            <a:ext cx="1002326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CC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ầu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vi-VN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endParaRPr sz="24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0" name="Line 10"/>
          <p:cNvSpPr/>
          <p:nvPr/>
        </p:nvSpPr>
        <p:spPr>
          <a:xfrm>
            <a:off x="5746251" y="1036260"/>
            <a:ext cx="443531" cy="1231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1" name="Line 10"/>
          <p:cNvSpPr/>
          <p:nvPr/>
        </p:nvSpPr>
        <p:spPr>
          <a:xfrm>
            <a:off x="5779479" y="3299124"/>
            <a:ext cx="443531" cy="1231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2" name="Text Box 5"/>
          <p:cNvSpPr txBox="1"/>
          <p:nvPr/>
        </p:nvSpPr>
        <p:spPr>
          <a:xfrm>
            <a:off x="6215574" y="2514294"/>
            <a:ext cx="1002326" cy="156966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CC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24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vi-VN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hính bức</a:t>
            </a:r>
            <a:r>
              <a:rPr lang="en-US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vi-VN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endParaRPr sz="24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Line 10"/>
          <p:cNvSpPr/>
          <p:nvPr/>
        </p:nvSpPr>
        <p:spPr>
          <a:xfrm>
            <a:off x="5735899" y="5455441"/>
            <a:ext cx="443531" cy="1231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" name="Text Box 5"/>
          <p:cNvSpPr txBox="1"/>
          <p:nvPr/>
        </p:nvSpPr>
        <p:spPr>
          <a:xfrm>
            <a:off x="6215574" y="4888312"/>
            <a:ext cx="1002326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rgbClr val="CC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cuối </a:t>
            </a:r>
            <a:r>
              <a:rPr lang="en-US" sz="2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vi-VN" sz="2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endParaRPr sz="2400" b="1" dirty="0">
              <a:solidFill>
                <a:srgbClr val="CC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Line 10"/>
          <p:cNvSpPr/>
          <p:nvPr/>
        </p:nvSpPr>
        <p:spPr>
          <a:xfrm>
            <a:off x="7192109" y="1015832"/>
            <a:ext cx="633045" cy="20428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6" name="Text Box 11"/>
          <p:cNvSpPr txBox="1"/>
          <p:nvPr/>
        </p:nvSpPr>
        <p:spPr>
          <a:xfrm>
            <a:off x="7825154" y="415667"/>
            <a:ext cx="4054113" cy="1631216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Địa điểm, thời gian viết thư.</a:t>
            </a:r>
          </a:p>
          <a:p>
            <a:pPr>
              <a:spcBef>
                <a:spcPts val="0"/>
              </a:spcBef>
            </a:pP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nhận thư</a:t>
            </a:r>
            <a:r>
              <a:rPr lang="vi-VN" altLang="x-none"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sz="25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7" name="Line 10"/>
          <p:cNvSpPr/>
          <p:nvPr/>
        </p:nvSpPr>
        <p:spPr>
          <a:xfrm flipV="1">
            <a:off x="7217901" y="3299124"/>
            <a:ext cx="607254" cy="196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" name="Text Box 13"/>
          <p:cNvSpPr txBox="1"/>
          <p:nvPr/>
        </p:nvSpPr>
        <p:spPr>
          <a:xfrm>
            <a:off x="7825155" y="2698959"/>
            <a:ext cx="4078862" cy="124649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Thăm hỏi sức khoẻ.</a:t>
            </a:r>
          </a:p>
          <a:p>
            <a:pPr>
              <a:spcBef>
                <a:spcPts val="0"/>
              </a:spcBef>
              <a:buChar char="-"/>
            </a:pPr>
            <a:r>
              <a:rPr lang="vi-VN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Kể</a:t>
            </a:r>
            <a:r>
              <a:rPr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chuyện về mình v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gia đình.</a:t>
            </a:r>
            <a:endParaRPr sz="25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Line 10"/>
          <p:cNvSpPr/>
          <p:nvPr/>
        </p:nvSpPr>
        <p:spPr>
          <a:xfrm flipV="1">
            <a:off x="7192109" y="5469047"/>
            <a:ext cx="607254" cy="196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" name="Text Box 19"/>
          <p:cNvSpPr txBox="1"/>
          <p:nvPr/>
        </p:nvSpPr>
        <p:spPr>
          <a:xfrm>
            <a:off x="7844693" y="5057589"/>
            <a:ext cx="4059324" cy="861774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har char="-"/>
            </a:pPr>
            <a:r>
              <a:rPr lang="vi-VN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</a:t>
            </a:r>
            <a:r>
              <a:rPr 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hẹn</a:t>
            </a:r>
            <a:r>
              <a:rPr 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ời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sz="25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har char="-"/>
            </a:pPr>
            <a:r>
              <a:rPr lang="vi-VN"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hữ</a:t>
            </a:r>
            <a:r>
              <a:rPr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ký v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25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tên.</a:t>
            </a:r>
            <a:endParaRPr sz="25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33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2" grpId="0" bldLvl="0" animBg="1"/>
      <p:bldP spid="14" grpId="0" bldLvl="0" animBg="1"/>
      <p:bldP spid="16" grpId="0" bldLvl="0" animBg="1"/>
      <p:bldP spid="18" grpId="0" bldLvl="0" animBg="1"/>
      <p:bldP spid="2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7419" y="0"/>
            <a:ext cx="15515303" cy="7433544"/>
          </a:xfrm>
          <a:prstGeom prst="rect">
            <a:avLst/>
          </a:prstGeom>
        </p:spPr>
      </p:pic>
      <p:sp>
        <p:nvSpPr>
          <p:cNvPr id="5" name="Text Box 5"/>
          <p:cNvSpPr txBox="1"/>
          <p:nvPr/>
        </p:nvSpPr>
        <p:spPr>
          <a:xfrm>
            <a:off x="426860" y="1004492"/>
            <a:ext cx="1900714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</a:t>
            </a:r>
            <a:r>
              <a:rPr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ầu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ư</a:t>
            </a:r>
            <a:endParaRPr sz="3600" b="1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6" name="Line 6"/>
          <p:cNvSpPr/>
          <p:nvPr/>
        </p:nvSpPr>
        <p:spPr>
          <a:xfrm>
            <a:off x="1390347" y="2204822"/>
            <a:ext cx="0" cy="751054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7" name="Text Box 7"/>
          <p:cNvSpPr txBox="1"/>
          <p:nvPr/>
        </p:nvSpPr>
        <p:spPr>
          <a:xfrm>
            <a:off x="411634" y="2934053"/>
            <a:ext cx="1900715" cy="1754326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 chính </a:t>
            </a:r>
          </a:p>
          <a:p>
            <a:pPr algn="ctr"/>
            <a:r>
              <a:rPr sz="3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bức thư</a:t>
            </a:r>
            <a:endParaRPr sz="3600" b="1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8" name="Text Box 8"/>
          <p:cNvSpPr txBox="1"/>
          <p:nvPr/>
        </p:nvSpPr>
        <p:spPr>
          <a:xfrm>
            <a:off x="411634" y="5361198"/>
            <a:ext cx="1915940" cy="1200329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ctr"/>
            <a:r>
              <a:rPr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Phần</a:t>
            </a:r>
            <a:endParaRPr lang="vi-VN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6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cuối thư</a:t>
            </a:r>
            <a:endParaRPr sz="3600" b="1" dirty="0">
              <a:solidFill>
                <a:srgbClr val="C0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9" name="Line 9"/>
          <p:cNvSpPr/>
          <p:nvPr/>
        </p:nvSpPr>
        <p:spPr>
          <a:xfrm>
            <a:off x="1390347" y="4666875"/>
            <a:ext cx="0" cy="694324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0" name="Text Box 11"/>
          <p:cNvSpPr txBox="1"/>
          <p:nvPr/>
        </p:nvSpPr>
        <p:spPr>
          <a:xfrm>
            <a:off x="3200897" y="976782"/>
            <a:ext cx="7550229" cy="107721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Địa điểm, thời gian 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Lời xưng hô với người 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thư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" name="Line 12"/>
          <p:cNvSpPr/>
          <p:nvPr/>
        </p:nvSpPr>
        <p:spPr>
          <a:xfrm>
            <a:off x="2353944" y="1555303"/>
            <a:ext cx="846953" cy="2606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2" name="Text Box 13"/>
          <p:cNvSpPr txBox="1"/>
          <p:nvPr/>
        </p:nvSpPr>
        <p:spPr>
          <a:xfrm>
            <a:off x="3200896" y="2254456"/>
            <a:ext cx="7550229" cy="304698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Mục đích, lí do viết thư</a:t>
            </a:r>
          </a:p>
          <a:p>
            <a:pPr>
              <a:spcBef>
                <a:spcPts val="0"/>
              </a:spcBef>
            </a:pPr>
            <a:r>
              <a:rPr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Thăm hỏi 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khoẻ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tình hình của người nhận thư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buChar char="-"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Thông báo tình hình người viết thư</a:t>
            </a:r>
          </a:p>
          <a:p>
            <a:pPr>
              <a:spcBef>
                <a:spcPts val="0"/>
              </a:spcBef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 Nêu ý kiến trao đổi hoặc bày tỏ tình cảm với người nhận thư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3" name="Line 14"/>
          <p:cNvSpPr/>
          <p:nvPr/>
        </p:nvSpPr>
        <p:spPr>
          <a:xfrm>
            <a:off x="2327574" y="3740727"/>
            <a:ext cx="855198" cy="19397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4" name="Text Box 19"/>
          <p:cNvSpPr txBox="1"/>
          <p:nvPr/>
        </p:nvSpPr>
        <p:spPr>
          <a:xfrm>
            <a:off x="3182772" y="5474977"/>
            <a:ext cx="7568353" cy="107721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har char="-"/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chúc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lời cảm ơn, lời chào</a:t>
            </a:r>
            <a:r>
              <a:rPr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hứa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hẹn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C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hữ</a:t>
            </a:r>
            <a:r>
              <a:rPr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ký 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  <a:r>
              <a:rPr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sz="32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người viết thư</a:t>
            </a:r>
            <a:endParaRPr sz="3200" b="1" dirty="0">
              <a:solidFill>
                <a:srgbClr val="00206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" name="Line 14"/>
          <p:cNvSpPr/>
          <p:nvPr/>
        </p:nvSpPr>
        <p:spPr>
          <a:xfrm flipV="1">
            <a:off x="2327574" y="6032335"/>
            <a:ext cx="855198" cy="195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292819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uiExpand="1" build="p" animBg="1"/>
      <p:bldP spid="12" grpId="0" uiExpand="1" build="p" animBg="1"/>
      <p:bldP spid="14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9.6|4.2|3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1136</Words>
  <Application>Microsoft Office PowerPoint</Application>
  <PresentationFormat>Widescreen</PresentationFormat>
  <Paragraphs>121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 PHÒNG GIÁO DỤC VÀ ĐÀO TẠO</dc:title>
  <dc:creator>PC</dc:creator>
  <cp:lastModifiedBy>Administrator</cp:lastModifiedBy>
  <cp:revision>89</cp:revision>
  <dcterms:created xsi:type="dcterms:W3CDTF">2021-09-09T07:24:41Z</dcterms:created>
  <dcterms:modified xsi:type="dcterms:W3CDTF">2021-11-03T17:35:47Z</dcterms:modified>
</cp:coreProperties>
</file>