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5" r:id="rId1"/>
    <p:sldMasterId id="2147483738" r:id="rId2"/>
    <p:sldMasterId id="2147483751" r:id="rId3"/>
  </p:sldMasterIdLst>
  <p:notesMasterIdLst>
    <p:notesMasterId r:id="rId34"/>
  </p:notesMasterIdLst>
  <p:sldIdLst>
    <p:sldId id="257" r:id="rId4"/>
    <p:sldId id="709" r:id="rId5"/>
    <p:sldId id="704" r:id="rId6"/>
    <p:sldId id="341" r:id="rId7"/>
    <p:sldId id="722" r:id="rId8"/>
    <p:sldId id="702" r:id="rId9"/>
    <p:sldId id="771" r:id="rId10"/>
    <p:sldId id="773" r:id="rId11"/>
    <p:sldId id="769" r:id="rId12"/>
    <p:sldId id="700" r:id="rId13"/>
    <p:sldId id="660" r:id="rId14"/>
    <p:sldId id="764" r:id="rId15"/>
    <p:sldId id="774" r:id="rId16"/>
    <p:sldId id="729" r:id="rId17"/>
    <p:sldId id="693" r:id="rId18"/>
    <p:sldId id="694" r:id="rId19"/>
    <p:sldId id="770" r:id="rId20"/>
    <p:sldId id="711" r:id="rId21"/>
    <p:sldId id="741" r:id="rId22"/>
    <p:sldId id="775" r:id="rId23"/>
    <p:sldId id="776" r:id="rId24"/>
    <p:sldId id="778" r:id="rId25"/>
    <p:sldId id="777" r:id="rId26"/>
    <p:sldId id="779" r:id="rId27"/>
    <p:sldId id="780" r:id="rId28"/>
    <p:sldId id="781" r:id="rId29"/>
    <p:sldId id="743" r:id="rId30"/>
    <p:sldId id="720" r:id="rId31"/>
    <p:sldId id="742" r:id="rId32"/>
    <p:sldId id="744" r:id="rId33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CF"/>
    <a:srgbClr val="FFFFFF"/>
    <a:srgbClr val="990099"/>
    <a:srgbClr val="0000FF"/>
    <a:srgbClr val="996633"/>
    <a:srgbClr val="4300FE"/>
    <a:srgbClr val="0066FF"/>
    <a:srgbClr val="00FFFF"/>
    <a:srgbClr val="00CCFF"/>
    <a:srgbClr val="806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9" autoAdjust="0"/>
    <p:restoredTop sz="94660"/>
  </p:normalViewPr>
  <p:slideViewPr>
    <p:cSldViewPr showGuides="1">
      <p:cViewPr varScale="1">
        <p:scale>
          <a:sx n="69" d="100"/>
          <a:sy n="69" d="100"/>
        </p:scale>
        <p:origin x="738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1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28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6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vi-VN" altLang="x-none" sz="1200" dirty="0">
                <a:latin typeface="Arial" panose="020B0604020202020204" pitchFamily="34" charset="0"/>
              </a:rPr>
              <a:t>‹#›</a:t>
            </a:fld>
            <a:endParaRPr lang="vi-VN" altLang="x-none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348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Chúng</a:t>
            </a:r>
            <a:r>
              <a:rPr lang="vi-VN" baseline="0" dirty="0" smtClean="0"/>
              <a:t> mình cùng mở bức thư ra xem nhé </a:t>
            </a:r>
            <a:r>
              <a:rPr lang="vi-VN" sz="4000" b="1" baseline="0" dirty="0" smtClean="0"/>
              <a:t>(</a:t>
            </a:r>
            <a:r>
              <a:rPr lang="vi-VN" sz="4000" b="1" dirty="0" smtClean="0"/>
              <a:t>Bấm 1 lần</a:t>
            </a:r>
            <a:r>
              <a:rPr lang="vi-VN" sz="4000" b="1" baseline="0" dirty="0" smtClean="0"/>
              <a:t> chờ xuất hiện lần lượt.)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57044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vi-VN" altLang="x-none" dirty="0"/>
          </a:p>
        </p:txBody>
      </p:sp>
      <p:sp>
        <p:nvSpPr>
          <p:cNvPr id="983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  <a:t>11</a:t>
            </a:fld>
            <a:endParaRPr 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B8A218-3D3B-4841-BB16-4567E9D4F9B2}" type="datetimeFigureOut">
              <a:rPr lang="en-US" smtClean="0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86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A6E9C5-8E9F-42E7-A05A-8A58C21A4153}" type="datetimeFigureOut">
              <a:rPr lang="en-US" smtClean="0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91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37AE58-2C1A-4120-93C8-1ACCD18C4384}" type="datetimeFigureOut">
              <a:rPr lang="en-US" smtClean="0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33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47F20-1F50-468A-8C71-8D4F6006EE99}" type="datetimeFigureOut">
              <a:rPr lang="en-US" altLang="vi-VN"/>
              <a:t>11/2/2021</a:t>
            </a:fld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1B314-FB91-471C-BF82-1C66C762569A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87318051"/>
      </p:ext>
    </p:extLst>
  </p:cSld>
  <p:clrMapOvr>
    <a:masterClrMapping/>
  </p:clrMapOvr>
  <p:transition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EE04-5372-4B95-B53E-B2A7A296DE4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269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BABA-4ED5-4C28-86F8-D295FCB8473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85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B450-D761-4E37-AC41-3C9EA3D5276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028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8423-0498-484D-9C7C-302271509A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165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BCA1-224A-46FB-8BAF-E2C688BFB6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046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37F2D-7E1C-4647-9855-C7C1DFB3095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524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3731-ECDD-45D6-9996-6B96313134D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93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58D7E2-7D8E-4935-BFE0-398ED2392591}" type="datetimeFigureOut">
              <a:rPr lang="en-US" smtClean="0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07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71366-1EA5-4224-9720-2D7480FF9F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093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DFE0-8E92-4BB2-8593-880BFC76F2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597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BD8C-0A60-4476-A92F-568EFE79CE0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202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76CB-01C6-4CEC-84E3-EA59CD5ED2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353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0A07D81-7E4F-4798-85F9-BC7645D0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556C5E3-345F-4B4D-9501-C560B7D9F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AD73B6-EA42-420F-BBDF-5B015972C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E8059-14C8-4B7D-9598-5F34EE3A13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311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20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54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29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54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65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D4AE61-82CF-4CA5-8D37-F39D1E6D7E8B}" type="datetimeFigureOut">
              <a:rPr lang="en-US" smtClean="0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3703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25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362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68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053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14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0672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47F20-1F50-468A-8C71-8D4F6006EE99}" type="datetimeFigureOut">
              <a:rPr lang="en-US" altLang="vi-VN"/>
              <a:t>11/2/2021</a:t>
            </a:fld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1B314-FB91-471C-BF82-1C66C762569A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1430605"/>
      </p:ext>
    </p:extLst>
  </p:cSld>
  <p:clrMapOvr>
    <a:masterClrMapping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11BFB5-EEDA-4AC7-A28A-5C91A5E3CD37}" type="datetimeFigureOut">
              <a:rPr lang="en-US" smtClean="0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38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AF1B4B-8850-4776-AD01-A99E5351BB83}" type="datetimeFigureOut">
              <a:rPr lang="en-US" smtClean="0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59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64DC97-F774-48E5-8FF2-11F32A72D7E5}" type="datetimeFigureOut">
              <a:rPr lang="en-US" smtClean="0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33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FD971-6A71-46BF-80D4-CE7333CAD6D1}" type="datetimeFigureOut">
              <a:rPr lang="en-US" smtClean="0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37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8AC4BB-3117-4B44-91CE-CE8FBBE46954}" type="datetimeFigureOut">
              <a:rPr lang="en-US" smtClean="0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9DFE61-F584-414B-9A02-6127FCB23E95}" type="datetimeFigureOut">
              <a:rPr lang="en-US" smtClean="0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14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DAEC1B6-3315-406A-8B61-4AACC260008C}" type="datetimeFigureOut">
              <a:rPr lang="en-US" smtClean="0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2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5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7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" y="-817053"/>
            <a:ext cx="12191832" cy="84793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163" y="-235200"/>
            <a:ext cx="9242292" cy="83008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163" y="-697579"/>
            <a:ext cx="1681872" cy="9247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6053" y="-697576"/>
            <a:ext cx="1884318" cy="14426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1006835" y="-110486"/>
            <a:ext cx="10492365" cy="8749455"/>
          </a:xfrm>
          <a:prstGeom prst="rect">
            <a:avLst/>
          </a:prstGeom>
          <a:noFill/>
        </p:spPr>
        <p:txBody>
          <a:bodyPr spcFirstLastPara="1" wrap="none" lIns="132375" tIns="66187" rIns="132375" bIns="66187" numCol="1">
            <a:prstTxWarp prst="textArchUp">
              <a:avLst>
                <a:gd name="adj" fmla="val 10702815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736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CON ĐÃ ĐẾN VỚI </a:t>
            </a:r>
            <a:r>
              <a:rPr lang="en-US" sz="8736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</a:t>
            </a:r>
            <a:endParaRPr lang="en-US" sz="8736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513161" y="3154852"/>
            <a:ext cx="9764367" cy="120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2375" tIns="66187" rIns="132375" bIns="6618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966" b="1" dirty="0" err="1">
                <a:solidFill>
                  <a:srgbClr val="FF0000"/>
                </a:solidFill>
                <a:cs typeface="Arial" panose="020B0604020202020204" pitchFamily="34" charset="0"/>
              </a:rPr>
              <a:t>Phân</a:t>
            </a:r>
            <a:r>
              <a:rPr lang="en-US" altLang="en-US" sz="6966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6966" b="1" dirty="0" err="1">
                <a:solidFill>
                  <a:srgbClr val="FF0000"/>
                </a:solidFill>
                <a:cs typeface="Arial" panose="020B0604020202020204" pitchFamily="34" charset="0"/>
              </a:rPr>
              <a:t>môn</a:t>
            </a:r>
            <a:r>
              <a:rPr lang="en-US" altLang="en-US" sz="6966" b="1" dirty="0">
                <a:solidFill>
                  <a:srgbClr val="FF0000"/>
                </a:solidFill>
                <a:cs typeface="Arial" panose="020B0604020202020204" pitchFamily="34" charset="0"/>
              </a:rPr>
              <a:t>: TẬP ĐỌC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28950" y="4227199"/>
            <a:ext cx="4648136" cy="1605288"/>
          </a:xfrm>
          <a:prstGeom prst="rect">
            <a:avLst/>
          </a:prstGeom>
          <a:noFill/>
        </p:spPr>
        <p:txBody>
          <a:bodyPr lIns="132375" tIns="66187" rIns="132375" bIns="66187">
            <a:spAutoFit/>
          </a:bodyPr>
          <a:lstStyle/>
          <a:p>
            <a:pPr algn="ctr" eaLnBrk="1" hangingPunct="1">
              <a:defRPr/>
            </a:pPr>
            <a:r>
              <a:rPr lang="en-US" sz="956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LỚP 3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400087" y="5742441"/>
            <a:ext cx="11791829" cy="120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2375" tIns="66187" rIns="132375" bIns="6618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96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THƯ GỬI BÀ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43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2514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1774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813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1" y="1051833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2129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672771" y="688295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ngoái 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được về quê,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thả diều 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cùng anh Tuấn trên đê v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kể chuyện 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sống lâu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 Cháu mong chóng đến hè để được về quê thăm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4720432" y="64182"/>
            <a:ext cx="4212431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 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6807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9"/>
          <p:cNvSpPr txBox="1"/>
          <p:nvPr/>
        </p:nvSpPr>
        <p:spPr>
          <a:xfrm>
            <a:off x="2021840" y="1787525"/>
            <a:ext cx="8534400" cy="1790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vẫn nhớ năm ngoái được về quê, thả diều cùng anh Tuấn trên đê  v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đêm đêm  ngồi nghe b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chuyện cổ tích dưới ánh trăng. </a:t>
            </a:r>
            <a:endParaRPr b="1" dirty="0">
              <a:solidFill>
                <a:srgbClr val="0000FF"/>
              </a:solidFill>
              <a:latin typeface="VNI-Times" pitchFamily="2" charset="0"/>
              <a:ea typeface="Times New Roman" panose="020206030504050203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3810000" y="2133600"/>
            <a:ext cx="4267200" cy="1588"/>
          </a:xfrm>
          <a:prstGeom prst="line">
            <a:avLst/>
          </a:prstGeom>
          <a:ln w="25400">
            <a:solidFill>
              <a:schemeClr val="tx1"/>
            </a:solidFill>
          </a:ln>
          <a:scene3d>
            <a:camera prst="orthographicFront">
              <a:rot lat="0" lon="54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8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458325" y="5603876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9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07525" y="123826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0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1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1531939" y="5600701"/>
            <a:ext cx="1258887" cy="125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32" name="Text Box 10"/>
          <p:cNvSpPr txBox="1"/>
          <p:nvPr/>
        </p:nvSpPr>
        <p:spPr>
          <a:xfrm>
            <a:off x="1495425" y="398464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d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Line 21"/>
          <p:cNvSpPr/>
          <p:nvPr/>
        </p:nvSpPr>
        <p:spPr>
          <a:xfrm flipH="1">
            <a:off x="7054215" y="2417764"/>
            <a:ext cx="185738" cy="52863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" name="Line 21"/>
          <p:cNvSpPr/>
          <p:nvPr/>
        </p:nvSpPr>
        <p:spPr>
          <a:xfrm flipH="1">
            <a:off x="9410065" y="2418715"/>
            <a:ext cx="185738" cy="52863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" name="Line 21"/>
          <p:cNvSpPr/>
          <p:nvPr/>
        </p:nvSpPr>
        <p:spPr>
          <a:xfrm flipH="1">
            <a:off x="9365615" y="3048001"/>
            <a:ext cx="185738" cy="5302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1" name="Line 21"/>
          <p:cNvSpPr/>
          <p:nvPr/>
        </p:nvSpPr>
        <p:spPr>
          <a:xfrm flipH="1">
            <a:off x="9443404" y="3048001"/>
            <a:ext cx="185737" cy="5302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112"/>
            <a:ext cx="12192000" cy="6897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Content Placeholder 3"/>
          <p:cNvSpPr txBox="1">
            <a:spLocks/>
          </p:cNvSpPr>
          <p:nvPr/>
        </p:nvSpPr>
        <p:spPr>
          <a:xfrm>
            <a:off x="2153444" y="2648121"/>
            <a:ext cx="3643041" cy="1707059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 dirty="0" err="1"/>
              <a:t>năm</a:t>
            </a:r>
            <a:r>
              <a:rPr lang="en-US" sz="4000" b="1" dirty="0"/>
              <a:t> </a:t>
            </a:r>
            <a:r>
              <a:rPr lang="en-US" sz="4000" b="1" dirty="0" err="1"/>
              <a:t>ngoái</a:t>
            </a:r>
            <a:endParaRPr lang="en-US" sz="4000" b="1" dirty="0"/>
          </a:p>
          <a:p>
            <a:r>
              <a:rPr lang="en-US" sz="4000" b="1" dirty="0" err="1"/>
              <a:t>thả</a:t>
            </a:r>
            <a:r>
              <a:rPr lang="en-US" sz="4000" b="1" dirty="0"/>
              <a:t> </a:t>
            </a:r>
            <a:r>
              <a:rPr lang="en-US" sz="4000" b="1" dirty="0" err="1"/>
              <a:t>diều</a:t>
            </a:r>
            <a:endParaRPr lang="en-US" sz="4000" b="1" dirty="0"/>
          </a:p>
          <a:p>
            <a:endParaRPr lang="en-US" b="1" dirty="0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3595086" y="3337878"/>
            <a:ext cx="1571625" cy="74703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</a:rPr>
              <a:t>diều</a:t>
            </a:r>
            <a:endParaRPr lang="en-US" sz="4000" b="1" dirty="0">
              <a:solidFill>
                <a:srgbClr val="FF0000"/>
              </a:solidFill>
            </a:endParaRPr>
          </a:p>
          <a:p>
            <a:endParaRPr lang="en-US" b="1" dirty="0"/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4120118" y="2647950"/>
            <a:ext cx="1299210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</a:rPr>
              <a:t>oái</a:t>
            </a:r>
            <a:endParaRPr lang="en-US" sz="4000" b="1" dirty="0">
              <a:solidFill>
                <a:srgbClr val="FF0000"/>
              </a:solidFill>
            </a:endParaRPr>
          </a:p>
          <a:p>
            <a:endParaRPr lang="en-US" b="1" dirty="0"/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3859609" y="777502"/>
            <a:ext cx="502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Content Placeholder 3"/>
          <p:cNvSpPr txBox="1">
            <a:spLocks/>
          </p:cNvSpPr>
          <p:nvPr/>
        </p:nvSpPr>
        <p:spPr>
          <a:xfrm>
            <a:off x="6114936" y="2702585"/>
            <a:ext cx="3229837" cy="17595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 dirty="0" err="1"/>
              <a:t>kể</a:t>
            </a:r>
            <a:r>
              <a:rPr lang="en-US" sz="4000" b="1" dirty="0"/>
              <a:t> </a:t>
            </a:r>
            <a:r>
              <a:rPr lang="en-US" sz="4000" b="1" dirty="0" err="1"/>
              <a:t>chuyện</a:t>
            </a:r>
            <a:endParaRPr lang="en-US" sz="4000" b="1" dirty="0"/>
          </a:p>
          <a:p>
            <a:r>
              <a:rPr lang="vi-VN" sz="4400" b="1" dirty="0">
                <a:latin typeface="Times New Roman" panose="02020603050405020304" pitchFamily="18" charset="0"/>
                <a:cs typeface="Arial" panose="020B0604020202020204" pitchFamily="34" charset="0"/>
              </a:rPr>
              <a:t>sống lâu</a:t>
            </a:r>
            <a:endParaRPr lang="en-US" sz="4400" b="1" dirty="0"/>
          </a:p>
          <a:p>
            <a:endParaRPr lang="en-US" b="1" dirty="0"/>
          </a:p>
        </p:txBody>
      </p:sp>
      <p:sp>
        <p:nvSpPr>
          <p:cNvPr id="25" name="Content Placeholder 3"/>
          <p:cNvSpPr txBox="1">
            <a:spLocks/>
          </p:cNvSpPr>
          <p:nvPr/>
        </p:nvSpPr>
        <p:spPr>
          <a:xfrm>
            <a:off x="7036912" y="2661285"/>
            <a:ext cx="2009140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</a:rPr>
              <a:t>chuyện</a:t>
            </a:r>
            <a:endParaRPr lang="en-US" sz="4000" b="1" dirty="0">
              <a:solidFill>
                <a:srgbClr val="FF0000"/>
              </a:solidFill>
            </a:endParaRPr>
          </a:p>
          <a:p>
            <a:endParaRPr lang="en-US" b="1" dirty="0"/>
          </a:p>
        </p:txBody>
      </p:sp>
      <p:sp>
        <p:nvSpPr>
          <p:cNvPr id="27" name="Content Placeholder 3"/>
          <p:cNvSpPr txBox="1">
            <a:spLocks/>
          </p:cNvSpPr>
          <p:nvPr/>
        </p:nvSpPr>
        <p:spPr>
          <a:xfrm>
            <a:off x="6420460" y="3402646"/>
            <a:ext cx="882069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endParaRPr lang="en-US" sz="4800" b="1" dirty="0">
              <a:solidFill>
                <a:srgbClr val="FF0000"/>
              </a:solidFill>
            </a:endParaRPr>
          </a:p>
          <a:p>
            <a:endParaRPr lang="en-US" b="1" dirty="0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17" grpId="1"/>
      <p:bldP spid="18" grpId="0" build="p"/>
      <p:bldP spid="18" grpId="1"/>
      <p:bldP spid="24" grpId="0" build="p"/>
      <p:bldP spid="25" grpId="0" build="p"/>
      <p:bldP spid="25" grpId="1"/>
      <p:bldP spid="27" grpId="0" build="p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Administrator\Desktop\155 HINH NEN DEP  SOAN GIAO AN DIEN TU\Hinh_nen_dep_danh_cho_giao_vien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76400" y="1884793"/>
            <a:ext cx="9182100" cy="3970318"/>
          </a:xfrm>
          <a:prstGeom prst="rect">
            <a:avLst/>
          </a:prstGeom>
          <a:solidFill>
            <a:srgbClr val="FFEBC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800" b="1" dirty="0" smtClean="0">
                <a:latin typeface="Times New Roman" pitchFamily="18" charset="0"/>
              </a:rPr>
              <a:t>   </a:t>
            </a:r>
            <a:r>
              <a:rPr lang="en-US" altLang="en-US" sz="2800" b="1" dirty="0" err="1" smtClean="0">
                <a:latin typeface="Times New Roman" pitchFamily="18" charset="0"/>
              </a:rPr>
              <a:t>Dạo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này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bà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khỏe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không</a:t>
            </a:r>
            <a:r>
              <a:rPr lang="en-US" altLang="en-US" sz="2800" b="1" dirty="0">
                <a:latin typeface="Times New Roman" pitchFamily="18" charset="0"/>
              </a:rPr>
              <a:t> ạ </a:t>
            </a:r>
            <a:r>
              <a:rPr lang="en-US" altLang="en-US" sz="2800" dirty="0">
                <a:latin typeface="Times New Roman" pitchFamily="18" charset="0"/>
              </a:rPr>
              <a:t>? 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800" b="1" dirty="0" smtClean="0">
                <a:latin typeface="Times New Roman" pitchFamily="18" charset="0"/>
              </a:rPr>
              <a:t>   </a:t>
            </a:r>
            <a:r>
              <a:rPr lang="en-US" altLang="en-US" sz="2800" b="1" dirty="0" err="1" smtClean="0">
                <a:latin typeface="Times New Roman" pitchFamily="18" charset="0"/>
              </a:rPr>
              <a:t>Gia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đình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cháu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ngoài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này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vẫn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bình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thường</a:t>
            </a:r>
            <a:r>
              <a:rPr lang="en-US" altLang="en-US" sz="2800" b="1" dirty="0">
                <a:latin typeface="Times New Roman" pitchFamily="18" charset="0"/>
              </a:rPr>
              <a:t>. </a:t>
            </a:r>
            <a:r>
              <a:rPr lang="en-US" altLang="en-US" sz="2800" b="1" dirty="0" smtClean="0">
                <a:latin typeface="Times New Roman" pitchFamily="18" charset="0"/>
              </a:rPr>
              <a:t>N</a:t>
            </a:r>
            <a:r>
              <a:rPr lang="vi-VN" altLang="en-US" sz="2800" b="1" dirty="0">
                <a:latin typeface="Times New Roman" pitchFamily="18" charset="0"/>
              </a:rPr>
              <a:t>ăm</a:t>
            </a:r>
            <a:r>
              <a:rPr lang="en-US" altLang="en-US" sz="2800" b="1" dirty="0">
                <a:latin typeface="Times New Roman" pitchFamily="18" charset="0"/>
              </a:rPr>
              <a:t> nay, </a:t>
            </a:r>
            <a:r>
              <a:rPr lang="en-US" altLang="en-US" sz="2800" b="1" dirty="0" err="1">
                <a:latin typeface="Times New Roman" pitchFamily="18" charset="0"/>
              </a:rPr>
              <a:t>cháu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học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lớp</a:t>
            </a:r>
            <a:r>
              <a:rPr lang="en-US" altLang="en-US" sz="2800" b="1" dirty="0">
                <a:latin typeface="Times New Roman" pitchFamily="18" charset="0"/>
              </a:rPr>
              <a:t> 3. </a:t>
            </a:r>
            <a:r>
              <a:rPr lang="en-US" altLang="en-US" sz="2800" b="1" dirty="0" err="1" smtClean="0">
                <a:latin typeface="Times New Roman" pitchFamily="18" charset="0"/>
              </a:rPr>
              <a:t>Từ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đầu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học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đến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giờ</a:t>
            </a:r>
            <a:r>
              <a:rPr lang="en-US" altLang="en-US" sz="2800" b="1" dirty="0">
                <a:latin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</a:rPr>
              <a:t>cháu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tám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điểm</a:t>
            </a:r>
            <a:r>
              <a:rPr lang="en-US" altLang="en-US" sz="2800" b="1" dirty="0">
                <a:latin typeface="Times New Roman" pitchFamily="18" charset="0"/>
              </a:rPr>
              <a:t> 10 </a:t>
            </a:r>
            <a:r>
              <a:rPr lang="en-US" altLang="en-US" sz="2800" b="1" dirty="0" err="1">
                <a:latin typeface="Times New Roman" pitchFamily="18" charset="0"/>
              </a:rPr>
              <a:t>rồi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đấy</a:t>
            </a:r>
            <a:r>
              <a:rPr lang="en-US" altLang="en-US" sz="2800" b="1" dirty="0">
                <a:latin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</a:rPr>
              <a:t>bà</a:t>
            </a:r>
            <a:r>
              <a:rPr lang="en-US" altLang="en-US" sz="2800" b="1" dirty="0">
                <a:latin typeface="Times New Roman" pitchFamily="18" charset="0"/>
              </a:rPr>
              <a:t> ạ ! </a:t>
            </a:r>
            <a:r>
              <a:rPr lang="en-US" altLang="en-US" sz="2800" b="1" dirty="0" err="1" smtClean="0">
                <a:latin typeface="Times New Roman" pitchFamily="18" charset="0"/>
              </a:rPr>
              <a:t>Ngày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nghỉ</a:t>
            </a:r>
            <a:r>
              <a:rPr lang="en-US" altLang="en-US" sz="2800" b="1" dirty="0">
                <a:latin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</a:rPr>
              <a:t>cháu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thường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bố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mẹ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cháu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cho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đi</a:t>
            </a:r>
            <a:r>
              <a:rPr lang="en-US" altLang="en-US" sz="2800" b="1" dirty="0">
                <a:latin typeface="Times New Roman" pitchFamily="18" charset="0"/>
              </a:rPr>
              <a:t>  </a:t>
            </a:r>
            <a:r>
              <a:rPr lang="en-US" altLang="en-US" sz="2800" b="1" dirty="0" err="1">
                <a:latin typeface="Times New Roman" pitchFamily="18" charset="0"/>
              </a:rPr>
              <a:t>chơi</a:t>
            </a:r>
            <a:r>
              <a:rPr lang="en-US" altLang="en-US" sz="2800" b="1" dirty="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800" b="1" dirty="0" smtClean="0">
                <a:latin typeface="Times New Roman" pitchFamily="18" charset="0"/>
              </a:rPr>
              <a:t>   </a:t>
            </a:r>
            <a:r>
              <a:rPr lang="en-US" altLang="en-US" sz="2800" b="1" dirty="0" err="1" smtClean="0">
                <a:latin typeface="Times New Roman" pitchFamily="18" charset="0"/>
              </a:rPr>
              <a:t>Cháu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vẫn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nhớ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ngoái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về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quê</a:t>
            </a:r>
            <a:r>
              <a:rPr lang="en-US" altLang="en-US" sz="2800" b="1" dirty="0">
                <a:latin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</a:rPr>
              <a:t>thả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diều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cùng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anh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Tuấn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trên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đê</a:t>
            </a:r>
            <a:r>
              <a:rPr lang="en-US" altLang="en-US" sz="2800" b="1" dirty="0">
                <a:latin typeface="Times New Roman" pitchFamily="18" charset="0"/>
              </a:rPr>
              <a:t>  </a:t>
            </a:r>
            <a:r>
              <a:rPr lang="en-US" altLang="en-US" sz="2800" b="1" dirty="0" err="1">
                <a:latin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đêm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đêm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ngồi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nghe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bà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kể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chuyện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cổ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tích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ánh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trăng</a:t>
            </a:r>
            <a:r>
              <a:rPr lang="en-US" altLang="en-US" sz="2800" b="1" dirty="0">
                <a:latin typeface="Times New Roman" pitchFamily="18" charset="0"/>
              </a:rPr>
              <a:t>.</a:t>
            </a:r>
          </a:p>
        </p:txBody>
      </p:sp>
      <p:sp>
        <p:nvSpPr>
          <p:cNvPr id="25" name="Text Box 10"/>
          <p:cNvSpPr txBox="1"/>
          <p:nvPr/>
        </p:nvSpPr>
        <p:spPr>
          <a:xfrm>
            <a:off x="1371600" y="565988"/>
            <a:ext cx="91440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đọc các câu</a:t>
            </a:r>
            <a:endParaRPr sz="4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6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Administrator\Desktop\155 HINH NEN DEP  SOAN GIAO AN DIEN TU\Hinh_nen_dep_danh_cho_giao_vien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76400" y="1884793"/>
            <a:ext cx="9182100" cy="3970318"/>
          </a:xfrm>
          <a:prstGeom prst="rect">
            <a:avLst/>
          </a:prstGeom>
          <a:solidFill>
            <a:srgbClr val="FFEBCF"/>
          </a:solidFill>
          <a:ln w="2857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800" b="1" dirty="0" smtClean="0">
                <a:latin typeface="Times New Roman" pitchFamily="18" charset="0"/>
              </a:rPr>
              <a:t>   </a:t>
            </a:r>
            <a:r>
              <a:rPr lang="en-US" altLang="en-US" sz="2800" b="1" dirty="0" err="1" smtClean="0">
                <a:latin typeface="Times New Roman" pitchFamily="18" charset="0"/>
              </a:rPr>
              <a:t>Dạo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này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bà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có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khỏe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không</a:t>
            </a:r>
            <a:r>
              <a:rPr lang="en-US" altLang="en-US" sz="2800" b="1" dirty="0">
                <a:latin typeface="Times New Roman" pitchFamily="18" charset="0"/>
              </a:rPr>
              <a:t> ạ ?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//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800" b="1" dirty="0" smtClean="0">
                <a:latin typeface="Times New Roman" pitchFamily="18" charset="0"/>
              </a:rPr>
              <a:t>   </a:t>
            </a:r>
            <a:r>
              <a:rPr lang="en-US" altLang="en-US" sz="2800" b="1" dirty="0" err="1" smtClean="0">
                <a:latin typeface="Times New Roman" pitchFamily="18" charset="0"/>
              </a:rPr>
              <a:t>Gia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đình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cháu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ngoài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này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vẫn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bình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thường</a:t>
            </a:r>
            <a:r>
              <a:rPr lang="en-US" altLang="en-US" sz="2800" b="1" dirty="0" smtClean="0">
                <a:latin typeface="Times New Roman" pitchFamily="18" charset="0"/>
              </a:rPr>
              <a:t>.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//</a:t>
            </a:r>
            <a:r>
              <a:rPr lang="en-US" altLang="en-US" sz="2800" b="1" dirty="0" smtClean="0">
                <a:latin typeface="Times New Roman" pitchFamily="18" charset="0"/>
              </a:rPr>
              <a:t>N</a:t>
            </a:r>
            <a:r>
              <a:rPr lang="vi-VN" altLang="en-US" sz="2800" b="1" dirty="0">
                <a:latin typeface="Times New Roman" pitchFamily="18" charset="0"/>
              </a:rPr>
              <a:t>ăm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smtClean="0">
                <a:latin typeface="Times New Roman" pitchFamily="18" charset="0"/>
              </a:rPr>
              <a:t>nay,</a:t>
            </a:r>
            <a:r>
              <a:rPr lang="vi-VN" altLang="en-US" sz="2800" b="1" dirty="0" smtClean="0">
                <a:latin typeface="Times New Roman" pitchFamily="18" charset="0"/>
              </a:rPr>
              <a:t> 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/ </a:t>
            </a:r>
            <a:r>
              <a:rPr lang="en-US" altLang="en-US" sz="2800" b="1" dirty="0" err="1" smtClean="0">
                <a:latin typeface="Times New Roman" pitchFamily="18" charset="0"/>
              </a:rPr>
              <a:t>cháu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học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lớp</a:t>
            </a:r>
            <a:r>
              <a:rPr lang="en-US" altLang="en-US" sz="2800" b="1" dirty="0">
                <a:latin typeface="Times New Roman" pitchFamily="18" charset="0"/>
              </a:rPr>
              <a:t> 3</a:t>
            </a:r>
            <a:r>
              <a:rPr lang="en-US" altLang="en-US" sz="2800" b="1" dirty="0" smtClean="0">
                <a:latin typeface="Times New Roman" pitchFamily="18" charset="0"/>
              </a:rPr>
              <a:t>.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//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Từ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đầu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học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đến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giờ</a:t>
            </a:r>
            <a:r>
              <a:rPr lang="en-US" altLang="en-US" sz="2800" b="1" dirty="0" smtClean="0">
                <a:latin typeface="Times New Roman" pitchFamily="18" charset="0"/>
              </a:rPr>
              <a:t>,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/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cháu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tám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điểm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itchFamily="18" charset="0"/>
              </a:rPr>
              <a:t> 10 </a:t>
            </a:r>
            <a:r>
              <a:rPr lang="en-US" altLang="en-US" sz="2800" b="1" dirty="0" err="1">
                <a:latin typeface="Times New Roman" pitchFamily="18" charset="0"/>
              </a:rPr>
              <a:t>rồi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đấy</a:t>
            </a:r>
            <a:r>
              <a:rPr lang="en-US" altLang="en-US" sz="2800" b="1" dirty="0" smtClean="0">
                <a:latin typeface="Times New Roman" pitchFamily="18" charset="0"/>
              </a:rPr>
              <a:t>,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/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bà</a:t>
            </a:r>
            <a:r>
              <a:rPr lang="en-US" altLang="en-US" sz="2800" b="1" dirty="0">
                <a:latin typeface="Times New Roman" pitchFamily="18" charset="0"/>
              </a:rPr>
              <a:t> ạ </a:t>
            </a:r>
            <a:r>
              <a:rPr lang="en-US" altLang="en-US" sz="2800" b="1" dirty="0" smtClean="0">
                <a:latin typeface="Times New Roman" pitchFamily="18" charset="0"/>
              </a:rPr>
              <a:t>!</a:t>
            </a:r>
            <a:r>
              <a:rPr lang="vi-VN" altLang="en-US" sz="2800" dirty="0" smtClean="0">
                <a:solidFill>
                  <a:srgbClr val="FF0000"/>
                </a:solidFill>
                <a:latin typeface="Times New Roman" pitchFamily="18" charset="0"/>
              </a:rPr>
              <a:t>//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</a:rPr>
              <a:t>Ngày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nghỉ</a:t>
            </a:r>
            <a:r>
              <a:rPr lang="en-US" altLang="en-US" sz="2800" b="1" dirty="0" smtClean="0">
                <a:latin typeface="Times New Roman" pitchFamily="18" charset="0"/>
              </a:rPr>
              <a:t>,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/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cháu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thường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bố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mẹ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cháu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cho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đi</a:t>
            </a:r>
            <a:r>
              <a:rPr lang="en-US" altLang="en-US" sz="2800" b="1" dirty="0">
                <a:latin typeface="Times New Roman" pitchFamily="18" charset="0"/>
              </a:rPr>
              <a:t>  </a:t>
            </a:r>
            <a:r>
              <a:rPr lang="en-US" altLang="en-US" sz="2800" b="1" dirty="0" err="1">
                <a:latin typeface="Times New Roman" pitchFamily="18" charset="0"/>
              </a:rPr>
              <a:t>chơi</a:t>
            </a:r>
            <a:r>
              <a:rPr lang="en-US" altLang="en-US" sz="2800" b="1" dirty="0" smtClean="0">
                <a:latin typeface="Times New Roman" pitchFamily="18" charset="0"/>
              </a:rPr>
              <a:t>.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//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2800" b="1" dirty="0" smtClean="0">
                <a:latin typeface="Times New Roman" pitchFamily="18" charset="0"/>
              </a:rPr>
              <a:t>   </a:t>
            </a:r>
            <a:r>
              <a:rPr lang="en-US" altLang="en-US" sz="2800" b="1" dirty="0" err="1" smtClean="0">
                <a:latin typeface="Times New Roman" pitchFamily="18" charset="0"/>
              </a:rPr>
              <a:t>Cháu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vẫn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</a:rPr>
              <a:t>năm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ngoái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được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về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quê</a:t>
            </a:r>
            <a:r>
              <a:rPr lang="en-US" altLang="en-US" sz="2800" b="1" dirty="0" smtClean="0">
                <a:latin typeface="Times New Roman" pitchFamily="18" charset="0"/>
              </a:rPr>
              <a:t>,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/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thả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diều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cùng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anh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Tuấn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trên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</a:rPr>
              <a:t>đê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/</a:t>
            </a:r>
            <a:r>
              <a:rPr lang="en-US" altLang="en-US" sz="2800" b="1" dirty="0" smtClean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đêm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đêm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ngồi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nghe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bà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kể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chuyện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cổ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tích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ánh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trăng</a:t>
            </a:r>
            <a:r>
              <a:rPr lang="en-US" altLang="en-US" sz="2800" b="1" dirty="0" smtClean="0">
                <a:latin typeface="Times New Roman" pitchFamily="18" charset="0"/>
              </a:rPr>
              <a:t>.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//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5" name="Text Box 10"/>
          <p:cNvSpPr txBox="1"/>
          <p:nvPr/>
        </p:nvSpPr>
        <p:spPr>
          <a:xfrm>
            <a:off x="1371600" y="565988"/>
            <a:ext cx="91440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đọc các câu</a:t>
            </a:r>
            <a:endParaRPr sz="4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2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155 HINH NEN DEP  SOAN GIAO AN DIEN TU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/>
          <p:cNvSpPr txBox="1"/>
          <p:nvPr/>
        </p:nvSpPr>
        <p:spPr>
          <a:xfrm>
            <a:off x="5502166" y="2743524"/>
            <a:ext cx="2270235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đê</a:t>
            </a:r>
            <a:endParaRPr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9"/>
          <p:cNvSpPr txBox="1"/>
          <p:nvPr/>
        </p:nvSpPr>
        <p:spPr>
          <a:xfrm>
            <a:off x="4603531" y="3484260"/>
            <a:ext cx="51816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thả 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10"/>
          <p:cNvSpPr txBox="1"/>
          <p:nvPr/>
        </p:nvSpPr>
        <p:spPr>
          <a:xfrm>
            <a:off x="2065283" y="1603715"/>
            <a:ext cx="91440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 nghĩa từ</a:t>
            </a:r>
            <a:endParaRPr sz="4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or27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152400" y="-152399"/>
            <a:ext cx="12496800" cy="71628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  <a:tileRect/>
          </a:gradFill>
          <a:ln w="9525">
            <a:noFill/>
          </a:ln>
        </p:spPr>
      </p:pic>
      <p:pic>
        <p:nvPicPr>
          <p:cNvPr id="9" name="Picture 32" descr="sitv14012009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886" y="609600"/>
            <a:ext cx="3748314" cy="41161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30" descr="ANd9GcSoEnc0TRNe6HAnMKdKUs-RgGJjGmAOctIszrNeY9p6I8qj1ON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871" y="609601"/>
            <a:ext cx="3733800" cy="41221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1924050" y="5019492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4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+mn-lt"/>
              </a:rPr>
              <a:t>    </a:t>
            </a:r>
            <a:r>
              <a:rPr lang="vi-VN" sz="2400" dirty="0">
                <a:latin typeface="+mn-lt"/>
              </a:rPr>
              <a:t> </a:t>
            </a:r>
            <a:r>
              <a:rPr lang="vi-VN" sz="2800" b="1" dirty="0">
                <a:latin typeface="+mn-lt"/>
              </a:rPr>
              <a:t>còn gọi là đê điều là một lũy đất nhân tạo hay tự nhiên, kéo dài dọc theo các bờ sông hoặc bờ biển.</a:t>
            </a:r>
            <a:endParaRPr lang="en-US" sz="2800" b="1" dirty="0">
              <a:latin typeface="+mn-lt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562100" y="4937232"/>
            <a:ext cx="1299210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</a:rPr>
              <a:t>đê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552220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build="p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420"/>
            <a:ext cx="12192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2514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1774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9" name="Picture 3" descr="ba dua tre tha die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457200"/>
            <a:ext cx="6133556" cy="4491038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1750786" y="5109528"/>
            <a:ext cx="7978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lửng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1750786" y="5069364"/>
            <a:ext cx="2318657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</a:rPr>
              <a:t>thả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diều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75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build="p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2514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1774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813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1" y="1051833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2129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672771" y="688295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4109187" y="64182"/>
            <a:ext cx="44235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6807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extLst>
              <a:ext uri="{FF2B5EF4-FFF2-40B4-BE49-F238E27FC236}">
                <a16:creationId xmlns:a16="http://schemas.microsoft.com/office/drawing/2014/main" id="{5B71E46B-62A9-4CFC-8E28-ADC144A4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133600"/>
            <a:ext cx="8686800" cy="22860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BÀI</a:t>
            </a:r>
          </a:p>
        </p:txBody>
      </p:sp>
    </p:spTree>
    <p:extLst>
      <p:ext uri="{BB962C8B-B14F-4D97-AF65-F5344CB8AC3E}">
        <p14:creationId xmlns:p14="http://schemas.microsoft.com/office/powerpoint/2010/main" val="30057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2514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1774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813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1" y="1051833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2129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483081" y="710512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4109187" y="64182"/>
            <a:ext cx="44235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6807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85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3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18" y="0"/>
            <a:ext cx="1227823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200400"/>
            <a:ext cx="782781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0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18" y="0"/>
            <a:ext cx="1227823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33400"/>
            <a:ext cx="6413847" cy="1309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2590800"/>
            <a:ext cx="6272717" cy="823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777" y="3781424"/>
            <a:ext cx="628374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777" y="4910136"/>
            <a:ext cx="6264691" cy="76934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246777" y="3581400"/>
            <a:ext cx="849223" cy="962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9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823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012" y="2514600"/>
            <a:ext cx="6646519" cy="1114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062" y="3760360"/>
            <a:ext cx="6627469" cy="1026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506" y="4917409"/>
            <a:ext cx="6315988" cy="10577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136507" y="5013135"/>
            <a:ext cx="730894" cy="7780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604"/>
            <a:ext cx="3548979" cy="2455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081" y="1045971"/>
            <a:ext cx="73914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18" y="0"/>
            <a:ext cx="12278237" cy="6858000"/>
          </a:xfrm>
          <a:prstGeom prst="rect">
            <a:avLst/>
          </a:prstGeom>
        </p:spPr>
      </p:pic>
      <p:sp>
        <p:nvSpPr>
          <p:cNvPr id="9" name="Text Box 24"/>
          <p:cNvSpPr txBox="1"/>
          <p:nvPr/>
        </p:nvSpPr>
        <p:spPr>
          <a:xfrm>
            <a:off x="3657600" y="1371600"/>
            <a:ext cx="731520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Câu 4: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Đức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kể với bà những gì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95800" y="2926199"/>
            <a:ext cx="7498639" cy="304698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3,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10,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nghỉ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ngoái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đê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Tuấn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ánh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04"/>
            <a:ext cx="3548979" cy="245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1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0"/>
            <a:ext cx="12144375" cy="6757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092596"/>
            <a:ext cx="6604722" cy="771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4267200"/>
            <a:ext cx="6604722" cy="739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399" y="5409350"/>
            <a:ext cx="6604723" cy="77289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105400" y="3110252"/>
            <a:ext cx="730894" cy="7780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1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18" y="0"/>
            <a:ext cx="12278237" cy="6858000"/>
          </a:xfrm>
          <a:prstGeom prst="rect">
            <a:avLst/>
          </a:prstGeom>
        </p:spPr>
      </p:pic>
      <p:sp>
        <p:nvSpPr>
          <p:cNvPr id="9" name="Text Box 24"/>
          <p:cNvSpPr txBox="1"/>
          <p:nvPr/>
        </p:nvSpPr>
        <p:spPr>
          <a:xfrm>
            <a:off x="3683816" y="990600"/>
            <a:ext cx="8077200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Câu 5: </a:t>
            </a:r>
            <a:r>
              <a:rPr lang="vi-V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1000" y="2819400"/>
            <a:ext cx="7803439" cy="31700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vi-VN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Đức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04"/>
            <a:ext cx="3548979" cy="245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2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50" y="-19051"/>
            <a:ext cx="13201650" cy="7433544"/>
          </a:xfrm>
          <a:prstGeom prst="rect">
            <a:avLst/>
          </a:prstGeom>
        </p:spPr>
      </p:pic>
      <p:sp>
        <p:nvSpPr>
          <p:cNvPr id="5" name="Text Box 5"/>
          <p:cNvSpPr txBox="1"/>
          <p:nvPr/>
        </p:nvSpPr>
        <p:spPr>
          <a:xfrm>
            <a:off x="135904" y="1189158"/>
            <a:ext cx="2525363" cy="1200329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sz="36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solidFill>
                <a:srgbClr val="CC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sz="36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ầu</a:t>
            </a:r>
            <a:r>
              <a:rPr lang="en-US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vi-VN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ư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" name="Line 6"/>
          <p:cNvSpPr/>
          <p:nvPr/>
        </p:nvSpPr>
        <p:spPr>
          <a:xfrm>
            <a:off x="1398586" y="2371327"/>
            <a:ext cx="0" cy="725887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7" name="Text Box 7"/>
          <p:cNvSpPr txBox="1"/>
          <p:nvPr/>
        </p:nvSpPr>
        <p:spPr>
          <a:xfrm>
            <a:off x="135904" y="3097214"/>
            <a:ext cx="2472427" cy="1200329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chính </a:t>
            </a:r>
          </a:p>
          <a:p>
            <a:pPr algn="ctr"/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bức thư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Text Box 8"/>
          <p:cNvSpPr txBox="1"/>
          <p:nvPr/>
        </p:nvSpPr>
        <p:spPr>
          <a:xfrm>
            <a:off x="120679" y="5204719"/>
            <a:ext cx="2526920" cy="1200329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sz="36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endParaRPr lang="vi-VN" sz="3600" b="1" dirty="0" smtClean="0">
              <a:solidFill>
                <a:srgbClr val="CC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cuối thư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Line 9"/>
          <p:cNvSpPr/>
          <p:nvPr/>
        </p:nvSpPr>
        <p:spPr>
          <a:xfrm>
            <a:off x="1398586" y="4297543"/>
            <a:ext cx="0" cy="907176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" name="Line 10"/>
          <p:cNvSpPr/>
          <p:nvPr/>
        </p:nvSpPr>
        <p:spPr>
          <a:xfrm>
            <a:off x="2623854" y="1825835"/>
            <a:ext cx="957410" cy="20428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1" name="Text Box 11"/>
          <p:cNvSpPr txBox="1"/>
          <p:nvPr/>
        </p:nvSpPr>
        <p:spPr>
          <a:xfrm>
            <a:off x="3554615" y="1004492"/>
            <a:ext cx="5676075" cy="156966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Địa điểm, thời gian viết thư.</a:t>
            </a:r>
          </a:p>
          <a:p>
            <a:pPr>
              <a:spcBef>
                <a:spcPts val="0"/>
              </a:spcBef>
            </a:pP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Lời xưng hô với người nhận thư</a:t>
            </a:r>
            <a:r>
              <a:rPr lang="vi-VN" altLang="x-none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2" name="Line 12"/>
          <p:cNvSpPr/>
          <p:nvPr/>
        </p:nvSpPr>
        <p:spPr>
          <a:xfrm>
            <a:off x="2623853" y="3678327"/>
            <a:ext cx="930761" cy="12821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3" name="Text Box 13"/>
          <p:cNvSpPr txBox="1"/>
          <p:nvPr/>
        </p:nvSpPr>
        <p:spPr>
          <a:xfrm>
            <a:off x="3554615" y="3097214"/>
            <a:ext cx="5257800" cy="156966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Thăm hỏi sức khoẻ.</a:t>
            </a:r>
          </a:p>
          <a:p>
            <a:pPr>
              <a:spcBef>
                <a:spcPts val="0"/>
              </a:spcBef>
              <a:buChar char="-"/>
            </a:pP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chuyện về mình v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gia đình.</a:t>
            </a:r>
            <a:endParaRPr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4" name="Line 14"/>
          <p:cNvSpPr/>
          <p:nvPr/>
        </p:nvSpPr>
        <p:spPr>
          <a:xfrm flipV="1">
            <a:off x="2661267" y="5771049"/>
            <a:ext cx="893346" cy="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5" name="Text Box 19"/>
          <p:cNvSpPr txBox="1"/>
          <p:nvPr/>
        </p:nvSpPr>
        <p:spPr>
          <a:xfrm>
            <a:off x="3582088" y="5170886"/>
            <a:ext cx="5257800" cy="1138773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har char="-"/>
            </a:pP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chúc v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hứa hẹn.</a:t>
            </a:r>
          </a:p>
          <a:p>
            <a:pPr>
              <a:spcBef>
                <a:spcPts val="0"/>
              </a:spcBef>
              <a:buChar char="-"/>
            </a:pP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Lời ch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o, chữ ký v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tên.</a:t>
            </a:r>
            <a:endParaRPr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29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8" grpId="0" bldLvl="0" animBg="1"/>
      <p:bldP spid="11" grpId="0" bldLvl="0" animBg="1"/>
      <p:bldP spid="13" grpId="0" bldLvl="0" animBg="1"/>
      <p:bldP spid="1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245131" y="1371600"/>
            <a:ext cx="9550606" cy="3732877"/>
          </a:xfrm>
          <a:prstGeom prst="horizontalScroll">
            <a:avLst/>
          </a:prstGeom>
          <a:solidFill>
            <a:srgbClr val="FFEBCF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 i="1" dirty="0" smtClean="0">
                <a:solidFill>
                  <a:srgbClr val="1104BC"/>
                </a:solidFill>
                <a:latin typeface="Times New Roman" pitchFamily="18" charset="0"/>
              </a:rPr>
              <a:t>    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" name="Text Box 32"/>
          <p:cNvSpPr txBox="1"/>
          <p:nvPr/>
        </p:nvSpPr>
        <p:spPr>
          <a:xfrm>
            <a:off x="1676400" y="1828800"/>
            <a:ext cx="3911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 Box 33"/>
          <p:cNvSpPr txBox="1"/>
          <p:nvPr/>
        </p:nvSpPr>
        <p:spPr>
          <a:xfrm>
            <a:off x="1884996" y="2659063"/>
            <a:ext cx="8270875" cy="193899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Bức thư nói lên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gắn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bó với quê hương v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tấm lòng yêu quý b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của người cháu.</a:t>
            </a:r>
            <a:endParaRPr sz="40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5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155 HINH NEN DEP  SOAN GIAO AN DIEN TU\9cfca16fc05d54d142d9b5b5e95076c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211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"/>
          <p:cNvSpPr txBox="1"/>
          <p:nvPr/>
        </p:nvSpPr>
        <p:spPr>
          <a:xfrm>
            <a:off x="4191000" y="1100997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10"/>
          <p:cNvSpPr txBox="1"/>
          <p:nvPr/>
        </p:nvSpPr>
        <p:spPr>
          <a:xfrm>
            <a:off x="6096000" y="2710015"/>
            <a:ext cx="5334000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Giọng đọc nhẹ nhàng, tình cảm; chú ý phân biệt giọng câu kể với câu hỏi, câu cảm trong bài; ngắt nghỉ hơi hợp lý sau các dấu chấm.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5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or27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3124200" y="1143000"/>
            <a:ext cx="5943600" cy="41148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  <a:tileRect/>
          </a:gradFill>
          <a:ln w="9525">
            <a:noFill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89585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Bác Đưa Thư Vui Tính Nhạc Hay Cho Bé_1080p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119634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ml00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61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905000" y="1"/>
            <a:ext cx="8534400" cy="1640951"/>
          </a:xfrm>
          <a:prstGeom prst="rect">
            <a:avLst/>
          </a:prstGeom>
          <a:noFill/>
        </p:spPr>
        <p:txBody>
          <a:bodyPr wrap="none" numCol="1">
            <a:prstTxWarp prst="textChevron">
              <a:avLst>
                <a:gd name="adj" fmla="val 45743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540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540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thúc</a:t>
            </a:r>
            <a:r>
              <a:rPr lang="en-US" sz="540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02069" y="4572001"/>
            <a:ext cx="8534400" cy="955151"/>
          </a:xfrm>
          <a:prstGeom prst="rect">
            <a:avLst/>
          </a:prstGeom>
          <a:noFill/>
        </p:spPr>
        <p:txBody>
          <a:bodyPr wrap="none" numCol="1">
            <a:prstTxWarp prst="textChevron">
              <a:avLst>
                <a:gd name="adj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ngoan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tốt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4225867667"/>
      </p:ext>
    </p:extLst>
  </p:cSld>
  <p:clrMapOvr>
    <a:masterClrMapping/>
  </p:clrMapOvr>
  <p:transition spd="slow">
    <p:checker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9B8418BB-BBED-47CF-9194-8F05A5A06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7324" y="175353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97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3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CDCE0D37-8C05-40B1-B584-D34D74DEB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7324" y="175353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97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35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3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27"/>
          <a:stretch>
            <a:fillRect/>
          </a:stretch>
        </p:blipFill>
        <p:spPr>
          <a:xfrm>
            <a:off x="838200" y="0"/>
            <a:ext cx="10439400" cy="5654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CFC368-BC18-4F55-BAD7-CC6092D920FB}"/>
              </a:ext>
            </a:extLst>
          </p:cNvPr>
          <p:cNvSpPr txBox="1"/>
          <p:nvPr/>
        </p:nvSpPr>
        <p:spPr>
          <a:xfrm>
            <a:off x="117765" y="31970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97"/>
            <a:r>
              <a:rPr lang="vi-VN" b="1" dirty="0">
                <a:solidFill>
                  <a:prstClr val="white"/>
                </a:solidFill>
                <a:latin typeface="HP001 4 hàng" panose="020B0603050302020204" pitchFamily="34" charset="0"/>
              </a:rPr>
              <a:t>         </a:t>
            </a:r>
            <a:r>
              <a:rPr lang="vi-VN" b="1" dirty="0">
                <a:solidFill>
                  <a:srgbClr val="7030A0"/>
                </a:solidFill>
                <a:latin typeface="HP001 4 hàng" panose="020B0603050302020204" pitchFamily="34" charset="0"/>
              </a:rPr>
              <a:t>Thứ </a:t>
            </a: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tư</a:t>
            </a:r>
            <a:r>
              <a:rPr lang="vi-VN" b="1" dirty="0">
                <a:solidFill>
                  <a:srgbClr val="7030A0"/>
                </a:solidFill>
                <a:latin typeface="HP001 4 hàng" panose="020B0603050302020204" pitchFamily="34" charset="0"/>
              </a:rPr>
              <a:t> ngày 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10</a:t>
            </a:r>
            <a:r>
              <a:rPr lang="vi-VN" b="1" dirty="0">
                <a:solidFill>
                  <a:srgbClr val="7030A0"/>
                </a:solidFill>
                <a:latin typeface="HP001 4 hàng" panose="020B0603050302020204" pitchFamily="34" charset="0"/>
              </a:rPr>
              <a:t> tháng 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11</a:t>
            </a:r>
            <a:r>
              <a:rPr lang="vi-VN" b="1" dirty="0">
                <a:solidFill>
                  <a:srgbClr val="7030A0"/>
                </a:solidFill>
                <a:latin typeface="HP001 4 hàng" panose="020B0603050302020204" pitchFamily="34" charset="0"/>
              </a:rPr>
              <a:t> năm 2021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37324" y="1532156"/>
            <a:ext cx="3685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97"/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Thư</a:t>
            </a:r>
            <a:r>
              <a:rPr lang="en-US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gửi</a:t>
            </a:r>
            <a:r>
              <a:rPr lang="en-US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</a:t>
            </a:r>
            <a:endParaRPr lang="en-US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433522" y="922476"/>
            <a:ext cx="163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97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32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ǌ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97256"/>
            <a:ext cx="784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155 HINH NEN DEP  SOAN GIAO AN DIEN TU\12_260820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/>
          <p:nvPr/>
        </p:nvSpPr>
        <p:spPr>
          <a:xfrm>
            <a:off x="4513971" y="416883"/>
            <a:ext cx="64008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b="1" u="sng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 Box 10"/>
          <p:cNvSpPr txBox="1"/>
          <p:nvPr/>
        </p:nvSpPr>
        <p:spPr>
          <a:xfrm>
            <a:off x="4494921" y="1335345"/>
            <a:ext cx="7656342" cy="1077218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endParaRPr lang="vi-V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0"/>
          <p:cNvSpPr txBox="1"/>
          <p:nvPr/>
        </p:nvSpPr>
        <p:spPr>
          <a:xfrm>
            <a:off x="4535658" y="2746250"/>
            <a:ext cx="7656342" cy="255454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SGK) </a:t>
            </a:r>
            <a:endParaRPr sz="36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901" y="1277272"/>
            <a:ext cx="4608085" cy="430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62" y="-1092393"/>
            <a:ext cx="12218724" cy="4987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2389763"/>
            <a:ext cx="6556407" cy="44682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599" y="684344"/>
            <a:ext cx="6556407" cy="6135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645" y="741494"/>
            <a:ext cx="6506314" cy="36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58270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-0.00638 0.1719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4281" cy="6856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429" y="1371600"/>
            <a:ext cx="8745659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0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0671" cy="7086600"/>
          </a:xfrm>
          <a:prstGeom prst="rect">
            <a:avLst/>
          </a:prstGeom>
        </p:spPr>
      </p:pic>
      <p:sp>
        <p:nvSpPr>
          <p:cNvPr id="10" name="Text Box 4"/>
          <p:cNvSpPr txBox="1"/>
          <p:nvPr/>
        </p:nvSpPr>
        <p:spPr>
          <a:xfrm>
            <a:off x="3276600" y="1956118"/>
            <a:ext cx="57912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Bức thư chia l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 3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 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" name="Text Box 5"/>
          <p:cNvSpPr txBox="1"/>
          <p:nvPr/>
        </p:nvSpPr>
        <p:spPr>
          <a:xfrm>
            <a:off x="495301" y="2952686"/>
            <a:ext cx="1190537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m</a:t>
            </a:r>
            <a:r>
              <a:rPr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ở đầu thư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(Từ </a:t>
            </a:r>
            <a:r>
              <a:rPr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đến cháu nhớ b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lắm.) 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2" name="Text Box 6"/>
          <p:cNvSpPr txBox="1"/>
          <p:nvPr/>
        </p:nvSpPr>
        <p:spPr>
          <a:xfrm>
            <a:off x="495299" y="3958402"/>
            <a:ext cx="11163301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n</a:t>
            </a:r>
            <a:r>
              <a:rPr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ội dung chính bức </a:t>
            </a:r>
            <a:r>
              <a:rPr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</a:t>
            </a:r>
            <a:r>
              <a:rPr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Dạo n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đến dưới ánh trăng.) 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" name="Text Box 7"/>
          <p:cNvSpPr txBox="1"/>
          <p:nvPr/>
        </p:nvSpPr>
        <p:spPr>
          <a:xfrm>
            <a:off x="529935" y="5476334"/>
            <a:ext cx="104013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k</a:t>
            </a:r>
            <a:r>
              <a:rPr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 thúc thư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(Từ</a:t>
            </a:r>
            <a:r>
              <a:rPr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hứa với b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hết.)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1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2514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1774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813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1" y="1051833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2129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672771" y="688295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 đình cháu ngo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Cháu hứa với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4109187" y="64182"/>
            <a:ext cx="44235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6807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Đứ</a:t>
            </a:r>
            <a:r>
              <a:rPr sz="2400" b="1" dirty="0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2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6.645"/>
  <p:tag name="TIMING" val="|0.856"/>
  <p:tag name="ISPRING_SLIDE_ID_2" val="{11A49030-691F-4692-9ABA-CD1CB39CFA6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29.2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3717</TotalTime>
  <Words>943</Words>
  <Application>Microsoft Office PowerPoint</Application>
  <PresentationFormat>Widescreen</PresentationFormat>
  <Paragraphs>116</Paragraphs>
  <Slides>30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宋体</vt:lpstr>
      <vt:lpstr>.VnTime</vt:lpstr>
      <vt:lpstr>Arial</vt:lpstr>
      <vt:lpstr>Calibri</vt:lpstr>
      <vt:lpstr>Calibri Light</vt:lpstr>
      <vt:lpstr>HP001 4 hàng</vt:lpstr>
      <vt:lpstr>Tahoma</vt:lpstr>
      <vt:lpstr>Times New Roman</vt:lpstr>
      <vt:lpstr>VNI-Times</vt:lpstr>
      <vt:lpstr>Wingdings</vt:lpstr>
      <vt:lpstr>2_Office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Chµo mõng c¸c thÇy c« gi¸o vÒ th¨m líp vµ dù giê LuyÖn tõ vµ c©u líp 2A</dc:title>
  <dc:creator>NoName</dc:creator>
  <cp:lastModifiedBy>Administrator</cp:lastModifiedBy>
  <cp:revision>660</cp:revision>
  <dcterms:created xsi:type="dcterms:W3CDTF">2007-10-25T02:11:00Z</dcterms:created>
  <dcterms:modified xsi:type="dcterms:W3CDTF">2021-11-02T13:35:17Z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1033-11.2.0.9739</vt:lpwstr>
  </property>
</Properties>
</file>