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0"/>
  </p:notesMasterIdLst>
  <p:sldIdLst>
    <p:sldId id="319" r:id="rId3"/>
    <p:sldId id="320" r:id="rId4"/>
    <p:sldId id="321" r:id="rId5"/>
    <p:sldId id="256" r:id="rId6"/>
    <p:sldId id="285" r:id="rId7"/>
    <p:sldId id="286" r:id="rId8"/>
    <p:sldId id="287" r:id="rId9"/>
    <p:sldId id="324" r:id="rId10"/>
    <p:sldId id="323" r:id="rId11"/>
    <p:sldId id="264" r:id="rId12"/>
    <p:sldId id="265" r:id="rId13"/>
    <p:sldId id="266" r:id="rId14"/>
    <p:sldId id="267" r:id="rId15"/>
    <p:sldId id="268" r:id="rId16"/>
    <p:sldId id="318" r:id="rId17"/>
    <p:sldId id="32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7">
          <p15:clr>
            <a:srgbClr val="A4A3A4"/>
          </p15:clr>
        </p15:guide>
        <p15:guide id="2" pos="29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398" y="480"/>
      </p:cViewPr>
      <p:guideLst>
        <p:guide orient="horz" pos="2207"/>
        <p:guide pos="2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6157B-E6FD-4245-B2C4-AF5CC2A7F967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2A7B07-7139-4A50-996E-A9A679D4AF25}">
      <dgm:prSet phldrT="[Text]" custT="1"/>
      <dgm:spPr>
        <a:solidFill>
          <a:srgbClr val="FFC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32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rPr>
            <a:t>Chuẩn bị vở ghi, bút mực, bút chì, thước, nháp, …</a:t>
          </a:r>
          <a:endParaRPr lang="en-US" sz="3200" b="1" dirty="0">
            <a:solidFill>
              <a:srgbClr val="00006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AD4466-A380-48FB-88EE-4B509C5C8B5F}" type="parTrans" cxnId="{AAD8329F-6883-4AD3-9B40-03D6632DB2CF}">
      <dgm:prSet/>
      <dgm:spPr/>
      <dgm:t>
        <a:bodyPr/>
        <a:lstStyle/>
        <a:p>
          <a:endParaRPr lang="en-US"/>
        </a:p>
      </dgm:t>
    </dgm:pt>
    <dgm:pt modelId="{B1D55A22-3A33-4FD6-9F27-1EE8DAB0FCEF}" type="sibTrans" cxnId="{AAD8329F-6883-4AD3-9B40-03D6632DB2CF}">
      <dgm:prSet/>
      <dgm:spPr/>
      <dgm:t>
        <a:bodyPr/>
        <a:lstStyle/>
        <a:p>
          <a:endParaRPr lang="en-US"/>
        </a:p>
      </dgm:t>
    </dgm:pt>
    <dgm:pt modelId="{0E16AC82-C494-444D-97A2-7B60830B5B6E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32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rPr>
            <a:t>Tập trung lắng nghe giảng bài và làm bài đầy đủ</a:t>
          </a:r>
          <a:endParaRPr lang="en-US" sz="3200" b="1" dirty="0">
            <a:solidFill>
              <a:srgbClr val="00006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0FF307-CB30-4190-8006-E4C78AE749C5}" type="parTrans" cxnId="{1757B988-C862-4E96-92CE-C1689C1716C0}">
      <dgm:prSet/>
      <dgm:spPr/>
      <dgm:t>
        <a:bodyPr/>
        <a:lstStyle/>
        <a:p>
          <a:endParaRPr lang="en-US"/>
        </a:p>
      </dgm:t>
    </dgm:pt>
    <dgm:pt modelId="{8784823E-83BD-4595-9A4F-E1CD1D463D9F}" type="sibTrans" cxnId="{1757B988-C862-4E96-92CE-C1689C1716C0}">
      <dgm:prSet/>
      <dgm:spPr/>
      <dgm:t>
        <a:bodyPr/>
        <a:lstStyle/>
        <a:p>
          <a:endParaRPr lang="en-US"/>
        </a:p>
      </dgm:t>
    </dgm:pt>
    <dgm:pt modelId="{E4B6F9E8-78A6-4201-A4D4-1646B2AC7532}" type="pres">
      <dgm:prSet presAssocID="{A356157B-E6FD-4245-B2C4-AF5CC2A7F96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ECE650-A2DF-4E87-94CF-BCED94F4FA68}" type="pres">
      <dgm:prSet presAssocID="{322A7B07-7139-4A50-996E-A9A679D4AF25}" presName="composite" presStyleCnt="0"/>
      <dgm:spPr/>
    </dgm:pt>
    <dgm:pt modelId="{15D46986-3439-42BC-A517-ED5E5B88622A}" type="pres">
      <dgm:prSet presAssocID="{322A7B07-7139-4A50-996E-A9A679D4AF25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>
              <a:lumMod val="75000"/>
            </a:schemeClr>
          </a:solidFill>
        </a:ln>
      </dgm:spPr>
    </dgm:pt>
    <dgm:pt modelId="{87004B9A-8FF1-4F58-B65A-FBA069747404}" type="pres">
      <dgm:prSet presAssocID="{322A7B07-7139-4A50-996E-A9A679D4AF25}" presName="txShp" presStyleLbl="node1" presStyleIdx="0" presStyleCnt="2" custScaleX="119787" custScaleY="88453" custLinFactNeighborX="13589" custLinFactNeighborY="-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DEDE8-326F-4CE3-BEB9-79AD0BD9E77C}" type="pres">
      <dgm:prSet presAssocID="{B1D55A22-3A33-4FD6-9F27-1EE8DAB0FCEF}" presName="spacing" presStyleCnt="0"/>
      <dgm:spPr/>
    </dgm:pt>
    <dgm:pt modelId="{4A6B6FD3-9A44-47B1-9CED-B6E6DD8F87A1}" type="pres">
      <dgm:prSet presAssocID="{0E16AC82-C494-444D-97A2-7B60830B5B6E}" presName="composite" presStyleCnt="0"/>
      <dgm:spPr/>
    </dgm:pt>
    <dgm:pt modelId="{08724340-5156-492B-A337-842D41BCCBCE}" type="pres">
      <dgm:prSet presAssocID="{0E16AC82-C494-444D-97A2-7B60830B5B6E}" presName="imgShp" presStyleLbl="fgImgPlace1" presStyleIdx="1" presStyleCnt="2" custLinFactNeighborX="-782" custLinFactNeighborY="-2341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rgbClr val="00B050"/>
          </a:solidFill>
        </a:ln>
      </dgm:spPr>
    </dgm:pt>
    <dgm:pt modelId="{3519D8C0-0764-42CD-BCBD-E0269F9237F4}" type="pres">
      <dgm:prSet presAssocID="{0E16AC82-C494-444D-97A2-7B60830B5B6E}" presName="txShp" presStyleLbl="node1" presStyleIdx="1" presStyleCnt="2" custScaleX="133632" custScaleY="72375" custLinFactNeighborX="8372" custLinFactNeighborY="-22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E73119-27E9-4180-947C-08341A80120B}" type="presOf" srcId="{0E16AC82-C494-444D-97A2-7B60830B5B6E}" destId="{3519D8C0-0764-42CD-BCBD-E0269F9237F4}" srcOrd="0" destOrd="0" presId="urn:microsoft.com/office/officeart/2005/8/layout/vList3"/>
    <dgm:cxn modelId="{AAD8329F-6883-4AD3-9B40-03D6632DB2CF}" srcId="{A356157B-E6FD-4245-B2C4-AF5CC2A7F967}" destId="{322A7B07-7139-4A50-996E-A9A679D4AF25}" srcOrd="0" destOrd="0" parTransId="{31AD4466-A380-48FB-88EE-4B509C5C8B5F}" sibTransId="{B1D55A22-3A33-4FD6-9F27-1EE8DAB0FCEF}"/>
    <dgm:cxn modelId="{72B9AAA9-75FD-4C97-B783-DA2085C9E220}" type="presOf" srcId="{322A7B07-7139-4A50-996E-A9A679D4AF25}" destId="{87004B9A-8FF1-4F58-B65A-FBA069747404}" srcOrd="0" destOrd="0" presId="urn:microsoft.com/office/officeart/2005/8/layout/vList3"/>
    <dgm:cxn modelId="{1757B988-C862-4E96-92CE-C1689C1716C0}" srcId="{A356157B-E6FD-4245-B2C4-AF5CC2A7F967}" destId="{0E16AC82-C494-444D-97A2-7B60830B5B6E}" srcOrd="1" destOrd="0" parTransId="{900FF307-CB30-4190-8006-E4C78AE749C5}" sibTransId="{8784823E-83BD-4595-9A4F-E1CD1D463D9F}"/>
    <dgm:cxn modelId="{822EF3BC-6F36-4224-A39C-174295703D6A}" type="presOf" srcId="{A356157B-E6FD-4245-B2C4-AF5CC2A7F967}" destId="{E4B6F9E8-78A6-4201-A4D4-1646B2AC7532}" srcOrd="0" destOrd="0" presId="urn:microsoft.com/office/officeart/2005/8/layout/vList3"/>
    <dgm:cxn modelId="{DC032F6A-939B-432B-8AD2-462AD6FAC3F4}" type="presParOf" srcId="{E4B6F9E8-78A6-4201-A4D4-1646B2AC7532}" destId="{5FECE650-A2DF-4E87-94CF-BCED94F4FA68}" srcOrd="0" destOrd="0" presId="urn:microsoft.com/office/officeart/2005/8/layout/vList3"/>
    <dgm:cxn modelId="{1DCB349F-388C-4DE6-9943-864F9F84303F}" type="presParOf" srcId="{5FECE650-A2DF-4E87-94CF-BCED94F4FA68}" destId="{15D46986-3439-42BC-A517-ED5E5B88622A}" srcOrd="0" destOrd="0" presId="urn:microsoft.com/office/officeart/2005/8/layout/vList3"/>
    <dgm:cxn modelId="{8F35D40A-55DF-4348-A52C-2F9F95C8C107}" type="presParOf" srcId="{5FECE650-A2DF-4E87-94CF-BCED94F4FA68}" destId="{87004B9A-8FF1-4F58-B65A-FBA069747404}" srcOrd="1" destOrd="0" presId="urn:microsoft.com/office/officeart/2005/8/layout/vList3"/>
    <dgm:cxn modelId="{51656DEE-CB89-4286-813A-E8305D376091}" type="presParOf" srcId="{E4B6F9E8-78A6-4201-A4D4-1646B2AC7532}" destId="{842DEDE8-326F-4CE3-BEB9-79AD0BD9E77C}" srcOrd="1" destOrd="0" presId="urn:microsoft.com/office/officeart/2005/8/layout/vList3"/>
    <dgm:cxn modelId="{F941D64C-73B1-49F3-8563-277A5193D22C}" type="presParOf" srcId="{E4B6F9E8-78A6-4201-A4D4-1646B2AC7532}" destId="{4A6B6FD3-9A44-47B1-9CED-B6E6DD8F87A1}" srcOrd="2" destOrd="0" presId="urn:microsoft.com/office/officeart/2005/8/layout/vList3"/>
    <dgm:cxn modelId="{15E52E7B-8CB2-470E-8B14-A8421EB87CCD}" type="presParOf" srcId="{4A6B6FD3-9A44-47B1-9CED-B6E6DD8F87A1}" destId="{08724340-5156-492B-A337-842D41BCCBCE}" srcOrd="0" destOrd="0" presId="urn:microsoft.com/office/officeart/2005/8/layout/vList3"/>
    <dgm:cxn modelId="{83744739-54B5-4008-B273-03BA5C68F445}" type="presParOf" srcId="{4A6B6FD3-9A44-47B1-9CED-B6E6DD8F87A1}" destId="{3519D8C0-0764-42CD-BCBD-E0269F9237F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04B9A-8FF1-4F58-B65A-FBA069747404}">
      <dsp:nvSpPr>
        <dsp:cNvPr id="0" name=""/>
        <dsp:cNvSpPr/>
      </dsp:nvSpPr>
      <dsp:spPr>
        <a:xfrm rot="10800000">
          <a:off x="1844539" y="116584"/>
          <a:ext cx="7223260" cy="1750189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253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rPr>
            <a:t>Chuẩn bị vở ghi, bút mực, bút chì, thước, nháp, …</a:t>
          </a:r>
          <a:endParaRPr lang="en-US" sz="3200" b="1" kern="1200" dirty="0">
            <a:solidFill>
              <a:srgbClr val="00006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282086" y="116584"/>
        <a:ext cx="6785713" cy="1750189"/>
      </dsp:txXfrm>
    </dsp:sp>
    <dsp:sp modelId="{15D46986-3439-42BC-A517-ED5E5B88622A}">
      <dsp:nvSpPr>
        <dsp:cNvPr id="0" name=""/>
        <dsp:cNvSpPr/>
      </dsp:nvSpPr>
      <dsp:spPr>
        <a:xfrm>
          <a:off x="725896" y="2484"/>
          <a:ext cx="1978666" cy="197866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9D8C0-0764-42CD-BCBD-E0269F9237F4}">
      <dsp:nvSpPr>
        <dsp:cNvPr id="0" name=""/>
        <dsp:cNvSpPr/>
      </dsp:nvSpPr>
      <dsp:spPr>
        <a:xfrm rot="10800000">
          <a:off x="1009674" y="2398595"/>
          <a:ext cx="8058125" cy="1432059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253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rPr>
            <a:t>Tập trung lắng nghe giảng bài và làm bài đầy đủ</a:t>
          </a:r>
          <a:endParaRPr lang="en-US" sz="3200" b="1" kern="1200" dirty="0">
            <a:solidFill>
              <a:srgbClr val="00006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67689" y="2398595"/>
        <a:ext cx="7700110" cy="1432059"/>
      </dsp:txXfrm>
    </dsp:sp>
    <dsp:sp modelId="{08724340-5156-492B-A337-842D41BCCBCE}">
      <dsp:nvSpPr>
        <dsp:cNvPr id="0" name=""/>
        <dsp:cNvSpPr/>
      </dsp:nvSpPr>
      <dsp:spPr>
        <a:xfrm>
          <a:off x="514050" y="2108433"/>
          <a:ext cx="1978666" cy="197866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E2CBE-A89E-4FD5-ADDB-30174D2EF1D0}" type="datetimeFigureOut">
              <a:rPr lang="en-SG" smtClean="0"/>
              <a:t>30/10/2021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784B-06CE-4DEA-AC70-E75E1A81C68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426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EB9B6B-35E3-44C0-99F7-02954507DD01}" type="slidenum">
              <a:rPr lang="zh-CN" altLang="en-US" sz="120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1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123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tiết học được hiệu quả, các bạn hãy chuẩn bị SGK Toán, vở ghi, bút, thước. Thứ hai, tập trung lắng nghe bài giảng và làm bài đầy đủ.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23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385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E784B-06CE-4DEA-AC70-E75E1A81C68B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5364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77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84497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GIAO-AN-POP/THI-GV/Baicu-NVD.gsp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GIF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GIF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diagramColors" Target="../diagrams/colors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.png"/><Relationship Id="rId9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file:///F:\Chuyen%20de%203\That-La-Hay.mp3" TargetMode="External"/><Relationship Id="rId1" Type="http://schemas.microsoft.com/office/2007/relationships/media" Target="file:///F:\Chuyen%20de%203\That-La-Hay.mp3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" Target="slide1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6.png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" y="0"/>
            <a:ext cx="9107330" cy="6629399"/>
          </a:xfrm>
          <a:prstGeom prst="rect">
            <a:avLst/>
          </a:prstGeom>
        </p:spPr>
      </p:pic>
      <p:pic>
        <p:nvPicPr>
          <p:cNvPr id="5123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6" y="4580335"/>
            <a:ext cx="402431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图片 7"/>
          <p:cNvSpPr>
            <a:spLocks noChangeAspect="1"/>
          </p:cNvSpPr>
          <p:nvPr/>
        </p:nvSpPr>
        <p:spPr bwMode="auto">
          <a:xfrm>
            <a:off x="6780610" y="3804049"/>
            <a:ext cx="1194197" cy="155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250"/>
          </a:p>
        </p:txBody>
      </p:sp>
      <p:sp>
        <p:nvSpPr>
          <p:cNvPr id="5126" name="图片 9"/>
          <p:cNvSpPr>
            <a:spLocks noChangeAspect="1"/>
          </p:cNvSpPr>
          <p:nvPr/>
        </p:nvSpPr>
        <p:spPr bwMode="auto">
          <a:xfrm>
            <a:off x="1163242" y="2300287"/>
            <a:ext cx="2026445" cy="300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250"/>
          </a:p>
        </p:txBody>
      </p:sp>
      <p:sp>
        <p:nvSpPr>
          <p:cNvPr id="5127" name="图片 10"/>
          <p:cNvSpPr>
            <a:spLocks noChangeAspect="1"/>
          </p:cNvSpPr>
          <p:nvPr/>
        </p:nvSpPr>
        <p:spPr bwMode="auto">
          <a:xfrm>
            <a:off x="7155656" y="2532461"/>
            <a:ext cx="819150" cy="77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250"/>
          </a:p>
        </p:txBody>
      </p:sp>
      <p:sp>
        <p:nvSpPr>
          <p:cNvPr id="5128" name="图片 8"/>
          <p:cNvSpPr>
            <a:spLocks noChangeAspect="1"/>
          </p:cNvSpPr>
          <p:nvPr/>
        </p:nvSpPr>
        <p:spPr bwMode="auto">
          <a:xfrm>
            <a:off x="1143000" y="4950620"/>
            <a:ext cx="3378994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250"/>
          </a:p>
        </p:txBody>
      </p:sp>
      <p:sp>
        <p:nvSpPr>
          <p:cNvPr id="5129" name="图片 13"/>
          <p:cNvSpPr>
            <a:spLocks noChangeAspect="1"/>
          </p:cNvSpPr>
          <p:nvPr/>
        </p:nvSpPr>
        <p:spPr bwMode="auto">
          <a:xfrm>
            <a:off x="3836196" y="4204097"/>
            <a:ext cx="1988344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250"/>
          </a:p>
        </p:txBody>
      </p:sp>
      <p:sp>
        <p:nvSpPr>
          <p:cNvPr id="5131" name="WordArt 21"/>
          <p:cNvSpPr>
            <a:spLocks noChangeArrowheads="1" noChangeShapeType="1" noTextEdit="1"/>
          </p:cNvSpPr>
          <p:nvPr/>
        </p:nvSpPr>
        <p:spPr bwMode="auto">
          <a:xfrm>
            <a:off x="2143246" y="1263810"/>
            <a:ext cx="5670827" cy="27304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171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171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1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2171" b="1" kern="1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71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1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71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71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71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1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71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1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71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1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171" b="1" kern="1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71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171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7580" y="5552665"/>
            <a:ext cx="330894" cy="3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5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31" grpId="0"/>
      <p:bldP spid="51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GEOMTRY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425" y="-14990"/>
            <a:ext cx="1905000" cy="12954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82081"/>
              </p:ext>
            </p:extLst>
          </p:nvPr>
        </p:nvGraphicFramePr>
        <p:xfrm>
          <a:off x="685800" y="2244861"/>
          <a:ext cx="7391399" cy="3124200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73" name="Text Box 36"/>
          <p:cNvSpPr txBox="1">
            <a:spLocks noChangeArrowheads="1"/>
          </p:cNvSpPr>
          <p:nvPr/>
        </p:nvSpPr>
        <p:spPr bwMode="auto">
          <a:xfrm>
            <a:off x="330608" y="2308905"/>
            <a:ext cx="3962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endParaRPr kumimoji="0" lang="en-US" altLang="en-US" sz="32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74" name="Text Box 37"/>
          <p:cNvSpPr txBox="1">
            <a:spLocks noChangeArrowheads="1"/>
          </p:cNvSpPr>
          <p:nvPr/>
        </p:nvSpPr>
        <p:spPr bwMode="auto">
          <a:xfrm>
            <a:off x="4043363" y="2332401"/>
            <a:ext cx="3810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endParaRPr kumimoji="0" lang="en-US" altLang="en-US" sz="32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1600200" y="3083061"/>
            <a:ext cx="1524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AB</a:t>
            </a: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1599883" y="3921261"/>
            <a:ext cx="1524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CD</a:t>
            </a: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1524000" y="4682309"/>
            <a:ext cx="1676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EG</a:t>
            </a:r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5334000" y="3083061"/>
            <a:ext cx="1676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7cm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5028883" y="3920626"/>
            <a:ext cx="2438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12cm</a:t>
            </a:r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4495800" y="4683261"/>
            <a:ext cx="3200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1dm 2cm</a:t>
            </a:r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533400" y="797061"/>
            <a:ext cx="6881540" cy="9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vi-VN" altLang="en-US" sz="3200" i="0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vi-VN" altLang="en-US" sz="3200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(T.47)</a:t>
            </a:r>
            <a:r>
              <a:rPr kumimoji="0" lang="en-US" altLang="en-US" sz="3200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bảng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3" grpId="0"/>
      <p:bldP spid="6174" grpId="0"/>
      <p:bldP spid="7207" grpId="0"/>
      <p:bldP spid="7208" grpId="0"/>
      <p:bldP spid="7209" grpId="0"/>
      <p:bldP spid="7210" grpId="0"/>
      <p:bldP spid="7211" grpId="0"/>
      <p:bldP spid="7212" grpId="0"/>
      <p:bldP spid="6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2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2552700" y="671991"/>
            <a:ext cx="5638800" cy="762000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7cm.</a:t>
            </a:r>
          </a:p>
        </p:txBody>
      </p:sp>
      <p:pic>
        <p:nvPicPr>
          <p:cNvPr id="10283" name="Picture 43" descr="thu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" y="2420938"/>
            <a:ext cx="8305800" cy="9381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4" name="Line 44"/>
          <p:cNvSpPr/>
          <p:nvPr/>
        </p:nvSpPr>
        <p:spPr>
          <a:xfrm flipH="1" flipV="1">
            <a:off x="820738" y="2392363"/>
            <a:ext cx="2765425" cy="11112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2" name="Group 45"/>
          <p:cNvGrpSpPr/>
          <p:nvPr/>
        </p:nvGrpSpPr>
        <p:grpSpPr>
          <a:xfrm>
            <a:off x="810260" y="1079183"/>
            <a:ext cx="2791420" cy="1295400"/>
            <a:chOff x="1722" y="2880"/>
            <a:chExt cx="1563" cy="816"/>
          </a:xfrm>
        </p:grpSpPr>
        <p:sp>
          <p:nvSpPr>
            <p:cNvPr id="6163" name="Rectangle 46"/>
            <p:cNvSpPr/>
            <p:nvPr/>
          </p:nvSpPr>
          <p:spPr>
            <a:xfrm>
              <a:off x="1722" y="3648"/>
              <a:ext cx="1563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pic>
          <p:nvPicPr>
            <p:cNvPr id="6164" name="Picture 47" descr="p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8" y="2880"/>
              <a:ext cx="811" cy="81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Group 48"/>
          <p:cNvGrpSpPr/>
          <p:nvPr/>
        </p:nvGrpSpPr>
        <p:grpSpPr>
          <a:xfrm>
            <a:off x="304199" y="1832932"/>
            <a:ext cx="568834" cy="953154"/>
            <a:chOff x="288" y="1697"/>
            <a:chExt cx="257" cy="429"/>
          </a:xfrm>
        </p:grpSpPr>
        <p:sp>
          <p:nvSpPr>
            <p:cNvPr id="6161" name="Oval 49"/>
            <p:cNvSpPr/>
            <p:nvPr/>
          </p:nvSpPr>
          <p:spPr>
            <a:xfrm>
              <a:off x="487" y="19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162" name="Text Box 50"/>
            <p:cNvSpPr txBox="1"/>
            <p:nvPr/>
          </p:nvSpPr>
          <p:spPr>
            <a:xfrm>
              <a:off x="288" y="1697"/>
              <a:ext cx="257" cy="4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  <a:p>
              <a:pPr eaLnBrk="1" hangingPunct="1"/>
              <a:endPara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3505200" y="1786255"/>
            <a:ext cx="555625" cy="675005"/>
            <a:chOff x="2215" y="1658"/>
            <a:chExt cx="279" cy="313"/>
          </a:xfrm>
        </p:grpSpPr>
        <p:sp>
          <p:nvSpPr>
            <p:cNvPr id="6159" name="Oval 52"/>
            <p:cNvSpPr/>
            <p:nvPr/>
          </p:nvSpPr>
          <p:spPr>
            <a:xfrm>
              <a:off x="2215" y="192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160" name="Text Box 53"/>
            <p:cNvSpPr txBox="1"/>
            <p:nvPr/>
          </p:nvSpPr>
          <p:spPr>
            <a:xfrm>
              <a:off x="2237" y="1658"/>
              <a:ext cx="257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295" name="Text Box 55"/>
          <p:cNvSpPr txBox="1">
            <a:spLocks noChangeArrowheads="1"/>
          </p:cNvSpPr>
          <p:nvPr/>
        </p:nvSpPr>
        <p:spPr bwMode="auto">
          <a:xfrm>
            <a:off x="1752600" y="1584325"/>
            <a:ext cx="1600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7cm</a:t>
            </a:r>
          </a:p>
        </p:txBody>
      </p:sp>
      <p:sp>
        <p:nvSpPr>
          <p:cNvPr id="6153" name="AutoShape 56"/>
          <p:cNvSpPr/>
          <p:nvPr/>
        </p:nvSpPr>
        <p:spPr>
          <a:xfrm rot="-5400000">
            <a:off x="2133600" y="838200"/>
            <a:ext cx="152400" cy="27432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algn="ctr"/>
            <a:endParaRPr lang="en-US" altLang="en-US" sz="3200" b="0" dirty="0">
              <a:latin typeface="Times New Roman" panose="02020603050405020304" pitchFamily="18" charset="0"/>
            </a:endParaRPr>
          </a:p>
        </p:txBody>
      </p:sp>
      <p:sp>
        <p:nvSpPr>
          <p:cNvPr id="10309" name="Text Box 69"/>
          <p:cNvSpPr txBox="1">
            <a:spLocks noChangeArrowheads="1"/>
          </p:cNvSpPr>
          <p:nvPr/>
        </p:nvSpPr>
        <p:spPr bwMode="auto">
          <a:xfrm>
            <a:off x="76200" y="4572000"/>
            <a:ext cx="9143365" cy="173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bắt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vạch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vạch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Nhấc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 ở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Ta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7cm.</a:t>
            </a:r>
          </a:p>
        </p:txBody>
      </p:sp>
      <p:sp>
        <p:nvSpPr>
          <p:cNvPr id="10311" name="Text Box 71"/>
          <p:cNvSpPr txBox="1">
            <a:spLocks noChangeArrowheads="1"/>
          </p:cNvSpPr>
          <p:nvPr/>
        </p:nvSpPr>
        <p:spPr bwMode="auto">
          <a:xfrm>
            <a:off x="228600" y="40386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</a:p>
        </p:txBody>
      </p:sp>
      <p:sp>
        <p:nvSpPr>
          <p:cNvPr id="6156" name="Text Box 19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01 L 0.29896 0.0030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2" grpId="0" build="p"/>
      <p:bldP spid="10295" grpId="0"/>
      <p:bldP spid="6153" grpId="0" animBg="1"/>
      <p:bldP spid="10309" grpId="0"/>
      <p:bldP spid="103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4" name="Picture 28" descr="thu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" y="2438401"/>
            <a:ext cx="8305800" cy="8505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178752" y="4243703"/>
            <a:ext cx="8853805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Dùng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sẵn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vạch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vạch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-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nhấc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ra. 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7cm.</a:t>
            </a:r>
          </a:p>
        </p:txBody>
      </p:sp>
      <p:sp>
        <p:nvSpPr>
          <p:cNvPr id="7172" name="Rectangle 27"/>
          <p:cNvSpPr>
            <a:spLocks noGrp="1" noChangeArrowheads="1"/>
          </p:cNvSpPr>
          <p:nvPr>
            <p:ph idx="1"/>
          </p:nvPr>
        </p:nvSpPr>
        <p:spPr>
          <a:xfrm>
            <a:off x="2337638" y="714058"/>
            <a:ext cx="5732814" cy="762000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7cm.</a:t>
            </a:r>
          </a:p>
        </p:txBody>
      </p:sp>
      <p:sp>
        <p:nvSpPr>
          <p:cNvPr id="19485" name="Line 29"/>
          <p:cNvSpPr/>
          <p:nvPr/>
        </p:nvSpPr>
        <p:spPr>
          <a:xfrm>
            <a:off x="453390" y="2376805"/>
            <a:ext cx="8309610" cy="5207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86" name="Line 30"/>
          <p:cNvSpPr/>
          <p:nvPr/>
        </p:nvSpPr>
        <p:spPr>
          <a:xfrm>
            <a:off x="647700" y="2382838"/>
            <a:ext cx="2768600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1599883" y="16002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7cm</a:t>
            </a:r>
          </a:p>
        </p:txBody>
      </p:sp>
      <p:sp>
        <p:nvSpPr>
          <p:cNvPr id="19489" name="Oval 33"/>
          <p:cNvSpPr/>
          <p:nvPr/>
        </p:nvSpPr>
        <p:spPr>
          <a:xfrm>
            <a:off x="581660" y="2298700"/>
            <a:ext cx="103505" cy="13589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490" name="Oval 34"/>
          <p:cNvSpPr/>
          <p:nvPr/>
        </p:nvSpPr>
        <p:spPr>
          <a:xfrm>
            <a:off x="3385820" y="2302510"/>
            <a:ext cx="99060" cy="141605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491" name="Text Box 35"/>
          <p:cNvSpPr txBox="1"/>
          <p:nvPr/>
        </p:nvSpPr>
        <p:spPr>
          <a:xfrm>
            <a:off x="3455988" y="1858963"/>
            <a:ext cx="407987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9492" name="AutoShape 36"/>
          <p:cNvSpPr/>
          <p:nvPr/>
        </p:nvSpPr>
        <p:spPr>
          <a:xfrm rot="-5400000">
            <a:off x="1924050" y="901700"/>
            <a:ext cx="174625" cy="2652713"/>
          </a:xfrm>
          <a:prstGeom prst="rightBrace">
            <a:avLst>
              <a:gd name="adj1" fmla="val 12659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algn="ctr"/>
            <a:endParaRPr lang="en-US" altLang="en-US" sz="3200" b="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3" name="Text Box 37"/>
          <p:cNvSpPr txBox="1"/>
          <p:nvPr/>
        </p:nvSpPr>
        <p:spPr>
          <a:xfrm>
            <a:off x="228600" y="1859280"/>
            <a:ext cx="40798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grpSp>
        <p:nvGrpSpPr>
          <p:cNvPr id="2" name="Group 38"/>
          <p:cNvGrpSpPr/>
          <p:nvPr/>
        </p:nvGrpSpPr>
        <p:grpSpPr>
          <a:xfrm>
            <a:off x="647020" y="1024255"/>
            <a:ext cx="2775766" cy="1384300"/>
            <a:chOff x="1525" y="384"/>
            <a:chExt cx="1654" cy="864"/>
          </a:xfrm>
        </p:grpSpPr>
        <p:pic>
          <p:nvPicPr>
            <p:cNvPr id="7187" name="Picture 39" descr="p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6" y="384"/>
              <a:ext cx="811" cy="8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88" name="Rectangle 40"/>
            <p:cNvSpPr/>
            <p:nvPr/>
          </p:nvSpPr>
          <p:spPr>
            <a:xfrm>
              <a:off x="1525" y="1200"/>
              <a:ext cx="165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9499" name="Text Box 43"/>
          <p:cNvSpPr txBox="1">
            <a:spLocks noChangeArrowheads="1"/>
          </p:cNvSpPr>
          <p:nvPr/>
        </p:nvSpPr>
        <p:spPr bwMode="auto">
          <a:xfrm>
            <a:off x="547733" y="3826192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7184" name="Text Box 19"/>
          <p:cNvSpPr txBox="1"/>
          <p:nvPr/>
        </p:nvSpPr>
        <p:spPr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3 1.85185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7" grpId="0"/>
      <p:bldP spid="19489" grpId="0" bldLvl="0" animBg="1"/>
      <p:bldP spid="19490" grpId="0" bldLvl="0" animBg="1"/>
      <p:bldP spid="19491" grpId="0"/>
      <p:bldP spid="19492" grpId="0" animBg="1"/>
      <p:bldP spid="194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-127000" y="997744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CD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12cm.</a:t>
            </a:r>
          </a:p>
        </p:txBody>
      </p:sp>
      <p:sp>
        <p:nvSpPr>
          <p:cNvPr id="13337" name="Line 25"/>
          <p:cNvSpPr/>
          <p:nvPr/>
        </p:nvSpPr>
        <p:spPr>
          <a:xfrm>
            <a:off x="487680" y="3352800"/>
            <a:ext cx="4693920" cy="635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338" name="Picture 26" descr="thuo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3400425"/>
            <a:ext cx="8305800" cy="8913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9" name="Text Box 27"/>
          <p:cNvSpPr txBox="1"/>
          <p:nvPr/>
        </p:nvSpPr>
        <p:spPr>
          <a:xfrm>
            <a:off x="5219700" y="2911475"/>
            <a:ext cx="40798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286000" y="229235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12cm</a:t>
            </a:r>
          </a:p>
        </p:txBody>
      </p:sp>
      <p:sp>
        <p:nvSpPr>
          <p:cNvPr id="13341" name="AutoShape 29"/>
          <p:cNvSpPr/>
          <p:nvPr/>
        </p:nvSpPr>
        <p:spPr>
          <a:xfrm rot="-5400000">
            <a:off x="2625725" y="733425"/>
            <a:ext cx="433388" cy="4618038"/>
          </a:xfrm>
          <a:prstGeom prst="rightBrace">
            <a:avLst>
              <a:gd name="adj1" fmla="val 88797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algn="ctr"/>
            <a:endParaRPr lang="en-US" altLang="en-US" sz="32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42" name="Oval 30"/>
          <p:cNvSpPr/>
          <p:nvPr/>
        </p:nvSpPr>
        <p:spPr>
          <a:xfrm>
            <a:off x="415290" y="3296285"/>
            <a:ext cx="118110" cy="10414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3343" name="Text Box 31"/>
          <p:cNvSpPr txBox="1"/>
          <p:nvPr/>
        </p:nvSpPr>
        <p:spPr>
          <a:xfrm>
            <a:off x="127000" y="2895600"/>
            <a:ext cx="40640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8202" name="Text Box 14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Oval 30"/>
          <p:cNvSpPr/>
          <p:nvPr/>
        </p:nvSpPr>
        <p:spPr>
          <a:xfrm>
            <a:off x="5143500" y="3295650"/>
            <a:ext cx="120650" cy="116205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5" name="Picture 18" descr="Entertainment-02-jun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315200" y="2057400"/>
            <a:ext cx="1000125" cy="96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39" grpId="0"/>
      <p:bldP spid="13340" grpId="0"/>
      <p:bldP spid="13341" grpId="0" animBg="1"/>
      <p:bldP spid="13342" grpId="0" bldLvl="0" animBg="1"/>
      <p:bldP spid="13343" grpId="0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05790" y="378376"/>
            <a:ext cx="6961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1dm 2cm.</a:t>
            </a:r>
          </a:p>
        </p:txBody>
      </p:sp>
      <p:sp>
        <p:nvSpPr>
          <p:cNvPr id="20529" name="Text Box 49"/>
          <p:cNvSpPr txBox="1">
            <a:spLocks noChangeArrowheads="1"/>
          </p:cNvSpPr>
          <p:nvPr/>
        </p:nvSpPr>
        <p:spPr bwMode="auto">
          <a:xfrm>
            <a:off x="501288" y="2057400"/>
            <a:ext cx="79430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CD?</a:t>
            </a:r>
            <a:endParaRPr kumimoji="0" lang="en-US" alt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30" name="Text Box 50"/>
          <p:cNvSpPr txBox="1">
            <a:spLocks noChangeArrowheads="1"/>
          </p:cNvSpPr>
          <p:nvPr/>
        </p:nvSpPr>
        <p:spPr bwMode="auto">
          <a:xfrm>
            <a:off x="228600" y="3703626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- 1dm 2cm bằng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bao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nhiêu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cm?</a:t>
            </a:r>
          </a:p>
        </p:txBody>
      </p:sp>
      <p:sp>
        <p:nvSpPr>
          <p:cNvPr id="20531" name="Text Box 51"/>
          <p:cNvSpPr txBox="1">
            <a:spLocks noChangeArrowheads="1"/>
          </p:cNvSpPr>
          <p:nvPr/>
        </p:nvSpPr>
        <p:spPr bwMode="auto">
          <a:xfrm>
            <a:off x="443344" y="4903580"/>
            <a:ext cx="868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sánh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CD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EG?</a:t>
            </a:r>
            <a:endParaRPr kumimoji="0" lang="en-US" alt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32" name="Text Box 52"/>
          <p:cNvSpPr txBox="1">
            <a:spLocks noChangeArrowheads="1"/>
          </p:cNvSpPr>
          <p:nvPr/>
        </p:nvSpPr>
        <p:spPr bwMode="auto">
          <a:xfrm>
            <a:off x="786245" y="3094712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0533" name="Text Box 53"/>
          <p:cNvSpPr txBox="1">
            <a:spLocks noChangeArrowheads="1"/>
          </p:cNvSpPr>
          <p:nvPr/>
        </p:nvSpPr>
        <p:spPr bwMode="auto">
          <a:xfrm>
            <a:off x="706581" y="4353298"/>
            <a:ext cx="3286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1dm 2cm = 12cm</a:t>
            </a:r>
          </a:p>
        </p:txBody>
      </p:sp>
      <p:sp>
        <p:nvSpPr>
          <p:cNvPr id="20534" name="Text Box 54"/>
          <p:cNvSpPr txBox="1">
            <a:spLocks noChangeArrowheads="1"/>
          </p:cNvSpPr>
          <p:nvPr/>
        </p:nvSpPr>
        <p:spPr bwMode="auto">
          <a:xfrm>
            <a:off x="684067" y="5902626"/>
            <a:ext cx="8666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 dài 2 đoạn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vì 1dm 2cm = 12cm </a:t>
            </a:r>
          </a:p>
        </p:txBody>
      </p:sp>
      <p:pic>
        <p:nvPicPr>
          <p:cNvPr id="9225" name="Picture 56" descr="1 (154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002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6" name="Text Box 13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43345" y="1328802"/>
            <a:ext cx="2504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800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kumimoji="0" lang="en-US" altLang="en-US" sz="2800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</a:t>
            </a:r>
            <a:r>
              <a:rPr kumimoji="0" lang="en-US" altLang="en-US" sz="2800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sng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xét</a:t>
            </a:r>
            <a:r>
              <a:rPr kumimoji="0" lang="en-US" altLang="en-US" sz="2800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80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529" grpId="0"/>
      <p:bldP spid="20530" grpId="0"/>
      <p:bldP spid="20531" grpId="0"/>
      <p:bldP spid="20532" grpId="0"/>
      <p:bldP spid="20533" grpId="0"/>
      <p:bldP spid="2053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857567" y="995363"/>
            <a:ext cx="91440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1dm 2cm.</a:t>
            </a:r>
          </a:p>
        </p:txBody>
      </p:sp>
      <p:sp>
        <p:nvSpPr>
          <p:cNvPr id="13337" name="Line 25"/>
          <p:cNvSpPr/>
          <p:nvPr/>
        </p:nvSpPr>
        <p:spPr>
          <a:xfrm>
            <a:off x="487680" y="3352800"/>
            <a:ext cx="4693920" cy="635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338" name="Picture 26" descr="thuo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3400425"/>
            <a:ext cx="8305800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9" name="Text Box 27"/>
          <p:cNvSpPr txBox="1"/>
          <p:nvPr/>
        </p:nvSpPr>
        <p:spPr>
          <a:xfrm>
            <a:off x="5219700" y="2911475"/>
            <a:ext cx="41973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286000" y="229235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12cm</a:t>
            </a:r>
          </a:p>
        </p:txBody>
      </p:sp>
      <p:sp>
        <p:nvSpPr>
          <p:cNvPr id="13341" name="AutoShape 29"/>
          <p:cNvSpPr/>
          <p:nvPr/>
        </p:nvSpPr>
        <p:spPr>
          <a:xfrm rot="-5400000">
            <a:off x="2625725" y="733425"/>
            <a:ext cx="433388" cy="4618038"/>
          </a:xfrm>
          <a:prstGeom prst="rightBrace">
            <a:avLst>
              <a:gd name="adj1" fmla="val 88797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algn="ctr"/>
            <a:endParaRPr lang="en-US" altLang="en-US" sz="32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42" name="Oval 30"/>
          <p:cNvSpPr/>
          <p:nvPr/>
        </p:nvSpPr>
        <p:spPr>
          <a:xfrm>
            <a:off x="415290" y="3296285"/>
            <a:ext cx="118110" cy="10414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3343" name="Text Box 31"/>
          <p:cNvSpPr txBox="1"/>
          <p:nvPr/>
        </p:nvSpPr>
        <p:spPr>
          <a:xfrm>
            <a:off x="108585" y="2845435"/>
            <a:ext cx="3860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" name="Oval 30"/>
          <p:cNvSpPr/>
          <p:nvPr/>
        </p:nvSpPr>
        <p:spPr>
          <a:xfrm>
            <a:off x="5143500" y="3295650"/>
            <a:ext cx="120650" cy="116205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5" name="Picture 18" descr="Entertainment-02-jun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391400" y="1832610"/>
            <a:ext cx="1000125" cy="96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39" grpId="0"/>
      <p:bldP spid="13340" grpId="0"/>
      <p:bldP spid="13341" grpId="0" bldLvl="0" animBg="1"/>
      <p:bldP spid="13342" grpId="0" bldLvl="0" animBg="1"/>
      <p:bldP spid="13343" grpId="0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40F64AFC-4CDE-40CE-A250-96D1A950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0" y="0"/>
            <a:ext cx="9372600" cy="6858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Line 9"/>
          <p:cNvSpPr>
            <a:spLocks noChangeShapeType="1"/>
          </p:cNvSpPr>
          <p:nvPr/>
        </p:nvSpPr>
        <p:spPr bwMode="auto">
          <a:xfrm>
            <a:off x="1308572" y="3537058"/>
            <a:ext cx="3994165" cy="0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1041479" y="3011305"/>
            <a:ext cx="582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2800" dirty="0">
                <a:solidFill>
                  <a:srgbClr val="7030A0"/>
                </a:solidFill>
                <a:cs typeface="Calibri Light" panose="020F0302020204030204" pitchFamily="34" charset="0"/>
              </a:rPr>
              <a:t>A</a:t>
            </a:r>
            <a:endParaRPr lang="en-GB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4999706" y="2999692"/>
            <a:ext cx="582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dirty="0" smtClean="0">
                <a:solidFill>
                  <a:srgbClr val="7030A0"/>
                </a:solidFill>
                <a:cs typeface="Calibri Light" panose="020F0302020204030204" pitchFamily="34" charset="0"/>
              </a:rPr>
              <a:t>B</a:t>
            </a:r>
            <a:endParaRPr lang="en-GB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15">
            <a:extLst>
              <a:ext uri="{FF2B5EF4-FFF2-40B4-BE49-F238E27FC236}">
                <a16:creationId xmlns:a16="http://schemas.microsoft.com/office/drawing/2014/main" id="{DB87D67F-8FF3-4ED2-B743-594A2A3E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40" y="3094641"/>
            <a:ext cx="116447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vi-VN" altLang="en-US" sz="2025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7cm</a:t>
            </a:r>
            <a:endParaRPr lang="vi-VN" alt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1328464" y="792502"/>
            <a:ext cx="60890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ứ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hai 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8 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 </a:t>
            </a:r>
            <a:r>
              <a:rPr lang="en-US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 năm 2021</a:t>
            </a:r>
            <a:endParaRPr lang="en-US" altLang="en-US" sz="2800" b="1" dirty="0">
              <a:solidFill>
                <a:srgbClr val="7030A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3543486" y="1294193"/>
            <a:ext cx="1069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TǨn</a:t>
            </a:r>
            <a:endParaRPr lang="en-US" altLang="en-US" sz="2800" b="1" dirty="0">
              <a:solidFill>
                <a:srgbClr val="7030A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752720" y="1608616"/>
            <a:ext cx="6268591" cy="7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65000"/>
              </a:lnSpc>
              <a:spcBef>
                <a:spcPct val="0"/>
              </a:spcBef>
              <a:buFontTx/>
              <a:buNone/>
            </a:pP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 hành đo độ dài</a:t>
            </a:r>
            <a:endParaRPr lang="en-US" altLang="en-US" sz="28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959969" y="2123295"/>
            <a:ext cx="632460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65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 (T. 47):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đĲn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314609" y="3429000"/>
            <a:ext cx="0" cy="24013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90869" y="3428995"/>
            <a:ext cx="0" cy="24013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1328464" y="4582985"/>
            <a:ext cx="6808646" cy="18425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1047516" y="4057233"/>
            <a:ext cx="582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7030A0"/>
                </a:solidFill>
                <a:cs typeface="Calibri Light" panose="020F0302020204030204" pitchFamily="34" charset="0"/>
              </a:rPr>
              <a:t>C</a:t>
            </a:r>
            <a:endParaRPr lang="en-GB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7827915" y="4047412"/>
            <a:ext cx="582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dirty="0" smtClean="0">
                <a:solidFill>
                  <a:srgbClr val="7030A0"/>
                </a:solidFill>
                <a:cs typeface="Calibri Light" panose="020F0302020204030204" pitchFamily="34" charset="0"/>
              </a:rPr>
              <a:t>D</a:t>
            </a:r>
            <a:endParaRPr lang="en-GB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ộp Văn bản 15">
            <a:extLst>
              <a:ext uri="{FF2B5EF4-FFF2-40B4-BE49-F238E27FC236}">
                <a16:creationId xmlns:a16="http://schemas.microsoft.com/office/drawing/2014/main" id="{DB87D67F-8FF3-4ED2-B743-594A2A3E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494" y="4139994"/>
            <a:ext cx="152476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vi-VN" altLang="en-US" sz="2025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12 cm</a:t>
            </a:r>
            <a:endParaRPr lang="vi-VN" alt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334501" y="4474928"/>
            <a:ext cx="0" cy="24013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137110" y="4474923"/>
            <a:ext cx="0" cy="24013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ine 9"/>
          <p:cNvSpPr>
            <a:spLocks noChangeShapeType="1"/>
          </p:cNvSpPr>
          <p:nvPr/>
        </p:nvSpPr>
        <p:spPr bwMode="auto">
          <a:xfrm>
            <a:off x="1328464" y="5609826"/>
            <a:ext cx="6808646" cy="18425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86" name="Text Box 11"/>
          <p:cNvSpPr txBox="1">
            <a:spLocks noChangeArrowheads="1"/>
          </p:cNvSpPr>
          <p:nvPr/>
        </p:nvSpPr>
        <p:spPr bwMode="auto">
          <a:xfrm>
            <a:off x="1047515" y="4999849"/>
            <a:ext cx="582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7030A0"/>
                </a:solidFill>
                <a:cs typeface="Calibri Light" panose="020F0302020204030204" pitchFamily="34" charset="0"/>
              </a:rPr>
              <a:t>E</a:t>
            </a:r>
            <a:endParaRPr lang="en-GB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7841553" y="5076707"/>
            <a:ext cx="582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dirty="0" smtClean="0">
                <a:solidFill>
                  <a:srgbClr val="7030A0"/>
                </a:solidFill>
                <a:cs typeface="Calibri Light" panose="020F0302020204030204" pitchFamily="34" charset="0"/>
              </a:rPr>
              <a:t>G</a:t>
            </a:r>
            <a:endParaRPr lang="en-GB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Hộp Văn bản 15">
            <a:extLst>
              <a:ext uri="{FF2B5EF4-FFF2-40B4-BE49-F238E27FC236}">
                <a16:creationId xmlns:a16="http://schemas.microsoft.com/office/drawing/2014/main" id="{DB87D67F-8FF3-4ED2-B743-594A2A3E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8894" y="5194540"/>
            <a:ext cx="212950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vi-VN" altLang="en-US" sz="2025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dm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2cm</a:t>
            </a:r>
            <a:endParaRPr lang="vi-VN" alt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334496" y="5501764"/>
            <a:ext cx="0" cy="24013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8150960" y="5543324"/>
            <a:ext cx="0" cy="24013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766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2" grpId="0"/>
      <p:bldP spid="63" grpId="0"/>
      <p:bldP spid="34" grpId="0"/>
      <p:bldP spid="47" grpId="0" animBg="1"/>
      <p:bldP spid="48" grpId="0"/>
      <p:bldP spid="49" grpId="0"/>
      <p:bldP spid="50" grpId="0"/>
      <p:bldP spid="85" grpId="0" animBg="1"/>
      <p:bldP spid="86" grpId="0"/>
      <p:bldP spid="87" grpId="0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/>
          <p:nvPr/>
        </p:nvSpPr>
        <p:spPr>
          <a:xfrm>
            <a:off x="565439" y="1371700"/>
            <a:ext cx="801052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nêu cách thực hiện vẽ một đoạn thẳng có độ dài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2" name="Text Box 6"/>
          <p:cNvSpPr txBox="1"/>
          <p:nvPr/>
        </p:nvSpPr>
        <p:spPr>
          <a:xfrm>
            <a:off x="325581" y="2668250"/>
            <a:ext cx="831965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Đặt thước, kẻ một đoạn thẳng bắt đầu từ vạch ghi số 0 đến vạch ghi số đo độ dài cho trước của đoạn thẳng.</a:t>
            </a:r>
          </a:p>
        </p:txBody>
      </p:sp>
      <p:sp>
        <p:nvSpPr>
          <p:cNvPr id="70663" name="Text Box 7"/>
          <p:cNvSpPr txBox="1"/>
          <p:nvPr/>
        </p:nvSpPr>
        <p:spPr>
          <a:xfrm>
            <a:off x="408709" y="4114800"/>
            <a:ext cx="8153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Nhấc thước, ghi tên ở 2 đầu đoạn thẳng vừa vẽ. Ta được đoạn thẳng cần vẽ.</a:t>
            </a:r>
          </a:p>
        </p:txBody>
      </p:sp>
      <p:pic>
        <p:nvPicPr>
          <p:cNvPr id="5" name="Picture 18" descr="Entertainment-02-jun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39000" y="4800600"/>
            <a:ext cx="1000125" cy="96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62" grpId="0"/>
      <p:bldP spid="706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/>
          <p:nvPr/>
        </p:nvSpPr>
        <p:spPr>
          <a:xfrm>
            <a:off x="242455" y="152400"/>
            <a:ext cx="8915400" cy="1154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2 (T. 47).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Đo độ dài rồi cho biết kết quả đo:</a:t>
            </a:r>
          </a:p>
        </p:txBody>
      </p:sp>
      <p:sp>
        <p:nvSpPr>
          <p:cNvPr id="21512" name="Text Box 8"/>
          <p:cNvSpPr txBox="1"/>
          <p:nvPr/>
        </p:nvSpPr>
        <p:spPr>
          <a:xfrm>
            <a:off x="838200" y="1306562"/>
            <a:ext cx="9220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a) Chiều dài cái bút của em;</a:t>
            </a:r>
          </a:p>
        </p:txBody>
      </p:sp>
      <p:sp>
        <p:nvSpPr>
          <p:cNvPr id="21513" name="Text Box 9"/>
          <p:cNvSpPr txBox="1"/>
          <p:nvPr/>
        </p:nvSpPr>
        <p:spPr>
          <a:xfrm>
            <a:off x="852055" y="1877159"/>
            <a:ext cx="72251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b) Chiều dài mép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 smtClean="0"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</a:rPr>
              <a:t>của em;</a:t>
            </a:r>
          </a:p>
        </p:txBody>
      </p:sp>
      <p:sp>
        <p:nvSpPr>
          <p:cNvPr id="21514" name="Text Box 10"/>
          <p:cNvSpPr txBox="1"/>
          <p:nvPr/>
        </p:nvSpPr>
        <p:spPr>
          <a:xfrm>
            <a:off x="838200" y="2447756"/>
            <a:ext cx="73914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c) Chiều cao chân bàn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</a:rPr>
              <a:t>em.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3060315"/>
            <a:ext cx="3598223" cy="6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7" y="3749390"/>
            <a:ext cx="4274127" cy="3122465"/>
          </a:xfrm>
          <a:prstGeom prst="rect">
            <a:avLst/>
          </a:prstGeom>
        </p:spPr>
      </p:pic>
      <p:pic>
        <p:nvPicPr>
          <p:cNvPr id="11" name="Picture 4" descr="p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8071360">
            <a:off x="1394970" y="2356052"/>
            <a:ext cx="2260421" cy="227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3" descr="nice_table_120_1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996404"/>
            <a:ext cx="5064693" cy="28962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2" grpId="0"/>
      <p:bldP spid="21513" grpId="0"/>
      <p:bldP spid="215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9" name="Picture 9" descr="thu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024552"/>
            <a:ext cx="5943600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50" name="Picture 10" descr="Untitled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2067">
            <a:off x="853129" y="1425725"/>
            <a:ext cx="7150100" cy="6999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51" name="Text Box 11"/>
          <p:cNvSpPr txBox="1"/>
          <p:nvPr/>
        </p:nvSpPr>
        <p:spPr>
          <a:xfrm>
            <a:off x="1219200" y="837836"/>
            <a:ext cx="6858000" cy="584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Một vài loại thước dùng để đo độ dài:</a:t>
            </a:r>
          </a:p>
        </p:txBody>
      </p:sp>
      <p:sp>
        <p:nvSpPr>
          <p:cNvPr id="61452" name="Text Box 12"/>
          <p:cNvSpPr txBox="1"/>
          <p:nvPr/>
        </p:nvSpPr>
        <p:spPr>
          <a:xfrm>
            <a:off x="2133600" y="2157413"/>
            <a:ext cx="419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Thước thẳng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14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1" grpId="0"/>
      <p:bldP spid="614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36" y="5476565"/>
            <a:ext cx="6212564" cy="524185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565"/>
            <a:ext cx="5935911" cy="5241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-111073" y="3956756"/>
            <a:ext cx="2259106" cy="1673093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4045" y="1044134"/>
            <a:ext cx="5935911" cy="1216280"/>
          </a:xfrm>
          <a:prstGeom prst="rect">
            <a:avLst/>
          </a:prstGeom>
          <a:ln w="6350"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39F7796-F625-4EB6-875D-97005BCCC81A}"/>
              </a:ext>
            </a:extLst>
          </p:cNvPr>
          <p:cNvSpPr txBox="1">
            <a:spLocks/>
          </p:cNvSpPr>
          <p:nvPr/>
        </p:nvSpPr>
        <p:spPr>
          <a:xfrm>
            <a:off x="-838200" y="458043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69D2372C-746A-4195-8038-5E27E3ECB7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50506"/>
              </p:ext>
            </p:extLst>
          </p:nvPr>
        </p:nvGraphicFramePr>
        <p:xfrm>
          <a:off x="0" y="1447800"/>
          <a:ext cx="9067800" cy="4552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133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5D46986-3439-42BC-A517-ED5E5B886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15D46986-3439-42BC-A517-ED5E5B886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>
                                            <p:graphicEl>
                                              <a:dgm id="{15D46986-3439-42BC-A517-ED5E5B8862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7004B9A-8FF1-4F58-B65A-FBA069747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>
                                            <p:graphicEl>
                                              <a:dgm id="{87004B9A-8FF1-4F58-B65A-FBA069747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87004B9A-8FF1-4F58-B65A-FBA069747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8724340-5156-492B-A337-842D41BCC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dgm id="{08724340-5156-492B-A337-842D41BCC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>
                                            <p:graphicEl>
                                              <a:dgm id="{08724340-5156-492B-A337-842D41BCC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519D8C0-0764-42CD-BCBD-E0269F923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graphicEl>
                                              <a:dgm id="{3519D8C0-0764-42CD-BCBD-E0269F923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dgm id="{3519D8C0-0764-42CD-BCBD-E0269F923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19400"/>
            <a:ext cx="3956685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3" name="Picture 5" descr="12453095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883" y="2819400"/>
            <a:ext cx="3962400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10"/>
          <p:cNvSpPr>
            <a:spLocks noGrp="1" noChangeArrowheads="1"/>
          </p:cNvSpPr>
          <p:nvPr>
            <p:ph type="title"/>
          </p:nvPr>
        </p:nvSpPr>
        <p:spPr>
          <a:xfrm>
            <a:off x="1144588" y="838200"/>
            <a:ext cx="7086600" cy="857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v</a:t>
            </a:r>
            <a:r>
              <a:rPr lang="en-US" alt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loại thước dùng để đo độ d</a:t>
            </a:r>
            <a:r>
              <a:rPr lang="en-US" alt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endParaRPr lang="en-US" altLang="en-US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1144588" y="2054225"/>
            <a:ext cx="3429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dây</a:t>
            </a:r>
            <a:endParaRPr kumimoji="0" lang="en-US" altLang="en-US" sz="3200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634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8071360">
            <a:off x="1458913" y="1943100"/>
            <a:ext cx="3709987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thuo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937000"/>
            <a:ext cx="8305800" cy="8245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597727" y="3040569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13cm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511856" y="2303939"/>
            <a:ext cx="9144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Chiều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bút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em;</a:t>
            </a:r>
            <a:endParaRPr kumimoji="0" lang="en-US" alt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583" name="Line 31"/>
          <p:cNvSpPr/>
          <p:nvPr/>
        </p:nvSpPr>
        <p:spPr>
          <a:xfrm flipV="1">
            <a:off x="824345" y="3022600"/>
            <a:ext cx="0" cy="9144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3585" name="Line 33"/>
          <p:cNvSpPr/>
          <p:nvPr/>
        </p:nvSpPr>
        <p:spPr>
          <a:xfrm flipV="1">
            <a:off x="5946775" y="2990708"/>
            <a:ext cx="0" cy="9144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3588" name="Line 36"/>
          <p:cNvSpPr/>
          <p:nvPr/>
        </p:nvSpPr>
        <p:spPr>
          <a:xfrm>
            <a:off x="600075" y="4059238"/>
            <a:ext cx="2286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89" name="Line 37"/>
          <p:cNvSpPr/>
          <p:nvPr/>
        </p:nvSpPr>
        <p:spPr>
          <a:xfrm>
            <a:off x="577850" y="3906838"/>
            <a:ext cx="0" cy="1219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14347" name="Text Box 12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498001" y="902311"/>
            <a:ext cx="8915400" cy="1154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2 (T. 47).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Đo độ dài rồi cho biết kết quả đo: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10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0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7" grpId="0"/>
      <p:bldP spid="235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97427" y="1723450"/>
            <a:ext cx="64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mép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em;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5363" name="Picture 3" descr="nice_table_120_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33650"/>
            <a:ext cx="6496050" cy="3472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6" name="Picture 4" descr="Untitled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4737">
            <a:off x="6315710" y="975995"/>
            <a:ext cx="3468688" cy="4886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7" name="Line 5"/>
          <p:cNvSpPr/>
          <p:nvPr/>
        </p:nvSpPr>
        <p:spPr>
          <a:xfrm>
            <a:off x="2676525" y="3392488"/>
            <a:ext cx="0" cy="34131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9398" name="Line 6"/>
          <p:cNvSpPr/>
          <p:nvPr/>
        </p:nvSpPr>
        <p:spPr>
          <a:xfrm>
            <a:off x="6248400" y="3113088"/>
            <a:ext cx="0" cy="39211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9399" name="Line 7"/>
          <p:cNvSpPr/>
          <p:nvPr/>
        </p:nvSpPr>
        <p:spPr>
          <a:xfrm flipV="1">
            <a:off x="2667000" y="3516313"/>
            <a:ext cx="3581400" cy="228600"/>
          </a:xfrm>
          <a:prstGeom prst="line">
            <a:avLst/>
          </a:prstGeom>
          <a:ln w="5715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9400" name="Line 8"/>
          <p:cNvSpPr/>
          <p:nvPr/>
        </p:nvSpPr>
        <p:spPr>
          <a:xfrm>
            <a:off x="6650355" y="3047683"/>
            <a:ext cx="0" cy="39211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59401" name="Picture 9" descr="Untitled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4737">
            <a:off x="2723198" y="1217613"/>
            <a:ext cx="3468687" cy="4886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03" name="Text Box 11"/>
          <p:cNvSpPr txBox="1"/>
          <p:nvPr/>
        </p:nvSpPr>
        <p:spPr>
          <a:xfrm>
            <a:off x="6096000" y="3336925"/>
            <a:ext cx="9906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altLang="en-US" sz="2000" dirty="0">
              <a:solidFill>
                <a:srgbClr val="FF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9404" name="Line 12"/>
          <p:cNvSpPr/>
          <p:nvPr/>
        </p:nvSpPr>
        <p:spPr>
          <a:xfrm rot="360000" flipV="1">
            <a:off x="6250305" y="3454400"/>
            <a:ext cx="397510" cy="71755"/>
          </a:xfrm>
          <a:prstGeom prst="line">
            <a:avLst/>
          </a:prstGeom>
          <a:ln w="762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38456" y="6070525"/>
            <a:ext cx="91440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360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Mép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110cm.</a:t>
            </a:r>
          </a:p>
        </p:txBody>
      </p:sp>
      <p:sp>
        <p:nvSpPr>
          <p:cNvPr id="73735" name="Text Box 7"/>
          <p:cNvSpPr txBox="1"/>
          <p:nvPr/>
        </p:nvSpPr>
        <p:spPr>
          <a:xfrm>
            <a:off x="1828800" y="5743575"/>
            <a:ext cx="3124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74" name="Text Box 15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4"/>
          <p:cNvSpPr txBox="1"/>
          <p:nvPr/>
        </p:nvSpPr>
        <p:spPr>
          <a:xfrm>
            <a:off x="438456" y="487363"/>
            <a:ext cx="6709971" cy="11541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2 (T. 47).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Đo độ dài rồi cho biết kết quả đo: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/>
          <p:nvPr/>
        </p:nvSpPr>
        <p:spPr>
          <a:xfrm>
            <a:off x="0" y="1447800"/>
            <a:ext cx="853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</a:rPr>
              <a:t>c) Đo chiều cao chân bàn học của em.</a:t>
            </a:r>
          </a:p>
        </p:txBody>
      </p:sp>
      <p:pic>
        <p:nvPicPr>
          <p:cNvPr id="16387" name="Picture 23" descr="nice_table_120_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027555"/>
            <a:ext cx="6552565" cy="525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93" name="Line 25"/>
          <p:cNvSpPr/>
          <p:nvPr/>
        </p:nvSpPr>
        <p:spPr>
          <a:xfrm>
            <a:off x="3708400" y="6477000"/>
            <a:ext cx="457200" cy="0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794" name="Line 26"/>
          <p:cNvSpPr/>
          <p:nvPr/>
        </p:nvSpPr>
        <p:spPr>
          <a:xfrm>
            <a:off x="3657600" y="3733800"/>
            <a:ext cx="457200" cy="0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795" name="Line 27"/>
          <p:cNvSpPr/>
          <p:nvPr/>
        </p:nvSpPr>
        <p:spPr>
          <a:xfrm flipH="1" flipV="1">
            <a:off x="4130675" y="3728085"/>
            <a:ext cx="34925" cy="2655570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32798" name="Picture 30" descr="Untitled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957363">
            <a:off x="2223770" y="1297305"/>
            <a:ext cx="4086225" cy="603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3" name="Text Box 5"/>
          <p:cNvSpPr txBox="1"/>
          <p:nvPr/>
        </p:nvSpPr>
        <p:spPr>
          <a:xfrm>
            <a:off x="5705475" y="5715000"/>
            <a:ext cx="326671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bàn học của em cao: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65cm</a:t>
            </a:r>
          </a:p>
        </p:txBody>
      </p:sp>
      <p:sp>
        <p:nvSpPr>
          <p:cNvPr id="16393" name="Text Box 10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531214" y="241190"/>
            <a:ext cx="6709971" cy="11541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2 (T. 47).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Đo độ dài rồi cho biết kết quả đo: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/>
          <p:nvPr/>
        </p:nvSpPr>
        <p:spPr>
          <a:xfrm>
            <a:off x="304800" y="2262418"/>
            <a:ext cx="8305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-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Muốn đo độ dài 1 đồ vật ta làm thế nào?</a:t>
            </a:r>
          </a:p>
        </p:txBody>
      </p:sp>
      <p:sp>
        <p:nvSpPr>
          <p:cNvPr id="86021" name="Text Box 5"/>
          <p:cNvSpPr txBox="1"/>
          <p:nvPr/>
        </p:nvSpPr>
        <p:spPr>
          <a:xfrm>
            <a:off x="165100" y="3124200"/>
            <a:ext cx="89789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Áp sát thước vào vật cần đo, một đầu ứng với vạch ghi số 0. Đầu kia ứng với vạch ghi số nào, chính là độ dài của đồ vật đó.</a:t>
            </a:r>
          </a:p>
        </p:txBody>
      </p:sp>
      <p:sp>
        <p:nvSpPr>
          <p:cNvPr id="17412" name="Text Box 5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Text Box 7"/>
          <p:cNvSpPr txBox="1"/>
          <p:nvPr/>
        </p:nvSpPr>
        <p:spPr>
          <a:xfrm>
            <a:off x="34636" y="1407563"/>
            <a:ext cx="3318164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>
                                            <p:txEl>
                                              <p:charRg st="0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21">
                                            <p:txEl>
                                              <p:charRg st="0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1">
                                            <p:txEl>
                                              <p:charRg st="0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/>
          <p:nvPr/>
        </p:nvSpPr>
        <p:spPr>
          <a:xfrm>
            <a:off x="152400" y="124986"/>
            <a:ext cx="7162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3 (T. 47):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Ước lượng: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22539" name="Text Box 11"/>
          <p:cNvSpPr txBox="1"/>
          <p:nvPr/>
        </p:nvSpPr>
        <p:spPr>
          <a:xfrm>
            <a:off x="152400" y="1225242"/>
            <a:ext cx="84251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tường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cao khoảng bao nhiêu mét ?</a:t>
            </a:r>
          </a:p>
        </p:txBody>
      </p:sp>
      <p:sp>
        <p:nvSpPr>
          <p:cNvPr id="22540" name="Text Box 12"/>
          <p:cNvSpPr txBox="1"/>
          <p:nvPr/>
        </p:nvSpPr>
        <p:spPr>
          <a:xfrm>
            <a:off x="270164" y="702022"/>
            <a:ext cx="779081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a) Bức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tường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cao khoảng bao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8" name="Text Box 11"/>
          <p:cNvSpPr txBox="1"/>
          <p:nvPr/>
        </p:nvSpPr>
        <p:spPr>
          <a:xfrm>
            <a:off x="152400" y="1748462"/>
            <a:ext cx="96012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Mép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khoảng bao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-xi-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54611"/>
            <a:ext cx="7467600" cy="442504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05000" y="3048000"/>
            <a:ext cx="0" cy="327660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4"/>
          <p:cNvSpPr txBox="1"/>
          <p:nvPr/>
        </p:nvSpPr>
        <p:spPr>
          <a:xfrm>
            <a:off x="1752600" y="4164330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3m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905000" y="6305550"/>
            <a:ext cx="5410200" cy="1905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/>
          <p:nvPr/>
        </p:nvSpPr>
        <p:spPr>
          <a:xfrm>
            <a:off x="4095750" y="5636886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5m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781300" y="5200632"/>
            <a:ext cx="3695700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4"/>
          <p:cNvSpPr txBox="1"/>
          <p:nvPr/>
        </p:nvSpPr>
        <p:spPr>
          <a:xfrm>
            <a:off x="3771900" y="5072050"/>
            <a:ext cx="14668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30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dm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9" grpId="0"/>
      <p:bldP spid="22540" grpId="0"/>
      <p:bldP spid="8" grpId="0"/>
      <p:bldP spid="14" grpId="0"/>
      <p:bldP spid="14" grpId="1"/>
      <p:bldP spid="16" grpId="0"/>
      <p:bldP spid="16" grpId="1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/>
          <p:nvPr/>
        </p:nvSpPr>
        <p:spPr>
          <a:xfrm>
            <a:off x="381000" y="2100263"/>
            <a:ext cx="8305800" cy="26468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Dặn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dò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spcBef>
                <a:spcPts val="600"/>
              </a:spcBef>
            </a:pP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 -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Thực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hành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đo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đồ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vật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en-US" altLang="en-US" sz="4000" b="1" i="1" dirty="0" smtClean="0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marL="342900" indent="-342900" algn="ctr">
              <a:spcBef>
                <a:spcPts val="600"/>
              </a:spcBef>
            </a:pPr>
            <a:r>
              <a:rPr lang="vi-VN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-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Chuẩn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bị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bài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: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Thực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hành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đo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độ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dài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(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tiếp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theo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)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13" name="Text Box 9"/>
          <p:cNvSpPr txBox="1"/>
          <p:nvPr/>
        </p:nvSpPr>
        <p:spPr>
          <a:xfrm>
            <a:off x="2438400" y="4648200"/>
            <a:ext cx="4876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5" name="That-La-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477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838200" y="2057400"/>
            <a:ext cx="7989570" cy="257873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5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Chúc các </a:t>
            </a:r>
            <a:r>
              <a:rPr kumimoji="0" lang="en-US" altLang="en-US" sz="5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con</a:t>
            </a:r>
            <a:r>
              <a:rPr kumimoji="0" lang="vi-VN" altLang="en-US" sz="5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luôn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5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mạnh khỏe, chăm ngoan.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38" fill="hold"/>
                                        <p:tgtEl>
                                          <p:spTgt spid="50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971550" y="1028700"/>
            <a:ext cx="7029450" cy="504410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66" y="3487146"/>
            <a:ext cx="2460518" cy="23600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92" y="4831314"/>
            <a:ext cx="1443977" cy="9953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66" y="4457700"/>
            <a:ext cx="2895600" cy="1714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51"/>
            <a:ext cx="9144000" cy="36099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87" y="-1747416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591" y="4215883"/>
            <a:ext cx="2895600" cy="1714500"/>
          </a:xfrm>
          <a:prstGeom prst="rect">
            <a:avLst/>
          </a:prstGeom>
        </p:spPr>
      </p:pic>
      <p:grpSp>
        <p:nvGrpSpPr>
          <p:cNvPr id="29" name="1">
            <a:extLst>
              <a:ext uri="{FF2B5EF4-FFF2-40B4-BE49-F238E27FC236}">
                <a16:creationId xmlns:a16="http://schemas.microsoft.com/office/drawing/2014/main" id="{F9E7C523-7F4D-46E2-8B20-18B0BCA5B530}"/>
              </a:ext>
            </a:extLst>
          </p:cNvPr>
          <p:cNvGrpSpPr>
            <a:grpSpLocks/>
          </p:cNvGrpSpPr>
          <p:nvPr/>
        </p:nvGrpSpPr>
        <p:grpSpPr bwMode="auto">
          <a:xfrm>
            <a:off x="1092111" y="2187773"/>
            <a:ext cx="6436520" cy="2482454"/>
            <a:chOff x="341926" y="208486"/>
            <a:chExt cx="11441759" cy="5883467"/>
          </a:xfrm>
        </p:grpSpPr>
        <p:pic>
          <p:nvPicPr>
            <p:cNvPr id="30" name="134">
              <a:extLst>
                <a:ext uri="{FF2B5EF4-FFF2-40B4-BE49-F238E27FC236}">
                  <a16:creationId xmlns:a16="http://schemas.microsoft.com/office/drawing/2014/main" id="{519EDF31-873F-4E95-91EF-1D7552A9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135">
              <a:extLst>
                <a:ext uri="{FF2B5EF4-FFF2-40B4-BE49-F238E27FC236}">
                  <a16:creationId xmlns:a16="http://schemas.microsoft.com/office/drawing/2014/main" id="{41AA1607-189F-4A38-BF79-4DBF461D0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136">
              <a:extLst>
                <a:ext uri="{FF2B5EF4-FFF2-40B4-BE49-F238E27FC236}">
                  <a16:creationId xmlns:a16="http://schemas.microsoft.com/office/drawing/2014/main" id="{735EF7B4-37B5-4464-9EA6-13F961A39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142">
              <a:extLst>
                <a:ext uri="{FF2B5EF4-FFF2-40B4-BE49-F238E27FC236}">
                  <a16:creationId xmlns:a16="http://schemas.microsoft.com/office/drawing/2014/main" id="{34147D44-90CE-4154-A6F5-1C96067C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138">
            <a:extLst>
              <a:ext uri="{FF2B5EF4-FFF2-40B4-BE49-F238E27FC236}">
                <a16:creationId xmlns:a16="http://schemas.microsoft.com/office/drawing/2014/main" id="{7873A08C-E093-4F9B-8BB4-A8C80AEF56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05" y="3967163"/>
            <a:ext cx="1302544" cy="53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39">
            <a:extLst>
              <a:ext uri="{FF2B5EF4-FFF2-40B4-BE49-F238E27FC236}">
                <a16:creationId xmlns:a16="http://schemas.microsoft.com/office/drawing/2014/main" id="{964481CA-AAA4-4E8E-9A81-030670CCD7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69" y="2881313"/>
            <a:ext cx="142041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40">
            <a:extLst>
              <a:ext uri="{FF2B5EF4-FFF2-40B4-BE49-F238E27FC236}">
                <a16:creationId xmlns:a16="http://schemas.microsoft.com/office/drawing/2014/main" id="{ACA38207-57AF-40EA-A24C-2D800C0A6B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62" y="3782616"/>
            <a:ext cx="1769269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9">
            <a:extLst>
              <a:ext uri="{FF2B5EF4-FFF2-40B4-BE49-F238E27FC236}">
                <a16:creationId xmlns:a16="http://schemas.microsoft.com/office/drawing/2014/main" id="{36CABAE7-DC8F-4F87-B868-0EABDD39EEA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69408" y="2978944"/>
            <a:ext cx="3665935" cy="80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1" tIns="19286" rIns="38571" bIns="19286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4950" b="1">
                <a:solidFill>
                  <a:srgbClr val="FF0000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Khởi động</a:t>
            </a:r>
            <a:endParaRPr lang="zh-CN" altLang="en-US" sz="4950" b="1">
              <a:solidFill>
                <a:srgbClr val="FF0000"/>
              </a:solidFill>
              <a:latin typeface="Montserrat ExtraBold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38" name="1">
            <a:extLst>
              <a:ext uri="{FF2B5EF4-FFF2-40B4-BE49-F238E27FC236}">
                <a16:creationId xmlns:a16="http://schemas.microsoft.com/office/drawing/2014/main" id="{021807E6-55E6-41BE-9607-2C129C14B2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6" y="2462212"/>
            <a:ext cx="244911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9726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428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59685" y="661670"/>
            <a:ext cx="4145915" cy="11169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5774" y="888397"/>
            <a:ext cx="5181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 4dm = ….</a:t>
            </a:r>
            <a:r>
              <a:rPr lang="en-SG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501900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14dm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342" y="4546308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3530600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140dm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>
            <a:fillRect/>
          </a:stretch>
        </p:blipFill>
        <p:spPr>
          <a:xfrm>
            <a:off x="6906490" y="4864387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>
          <a:xfrm>
            <a:off x="4038600" y="1981200"/>
            <a:ext cx="3886200" cy="466177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8885" y="2283397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76400" y="2514600"/>
            <a:ext cx="1981200" cy="58356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14dm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800600" y="989330"/>
            <a:ext cx="647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bldLvl="0" animBg="1"/>
      <p:bldP spid="3" grpId="0"/>
      <p:bldP spid="7" grpId="0" bldLvl="0" animBg="1"/>
      <p:bldP spid="8" grpId="0" bldLvl="0" animBg="1"/>
      <p:bldP spid="10" grpId="0" bldLvl="0" animBg="1"/>
      <p:bldP spid="20" grpId="0" bldLvl="0" animBg="1"/>
      <p:bldP spid="4" grpId="0" bldLvl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9370" y="518795"/>
            <a:ext cx="3766820" cy="12598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285" y="838435"/>
            <a:ext cx="5181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2m = ....</a:t>
            </a:r>
            <a:r>
              <a:rPr lang="en-US" altLang="vi-VN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4492336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670446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3581670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>
            <a:fillRect/>
          </a:stretch>
        </p:blipFill>
        <p:spPr>
          <a:xfrm>
            <a:off x="6933915" y="4876794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>
          <a:xfrm>
            <a:off x="3962400" y="1981200"/>
            <a:ext cx="3742690" cy="457454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3504490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47800" y="4492317"/>
            <a:ext cx="1981200" cy="58356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267200" y="914400"/>
            <a:ext cx="94551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bldLvl="0" animBg="1"/>
      <p:bldP spid="3" grpId="0"/>
      <p:bldP spid="7" grpId="0" bldLvl="0" animBg="1"/>
      <p:bldP spid="9" grpId="0" bldLvl="0" animBg="1"/>
      <p:bldP spid="10" grpId="0" bldLvl="0" animBg="1"/>
      <p:bldP spid="20" grpId="0" bldLvl="0" animBg="1"/>
      <p:bldP spid="4" grpId="0" bldLvl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09800" y="609600"/>
            <a:ext cx="4239895" cy="1273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914112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2m 5cm = .......cm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581524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205cm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4495508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2666883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>
            <a:fillRect/>
          </a:stretch>
        </p:blipFill>
        <p:spPr>
          <a:xfrm>
            <a:off x="6906490" y="4864387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>
          <a:xfrm>
            <a:off x="4337685" y="2286000"/>
            <a:ext cx="3531870" cy="441960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8885" y="2283397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0200" y="3581400"/>
            <a:ext cx="1981200" cy="58356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205cm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648200" y="989965"/>
            <a:ext cx="876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bldLvl="0" animBg="1"/>
      <p:bldP spid="3" grpId="0"/>
      <p:bldP spid="7" grpId="0" bldLvl="0" animBg="1"/>
      <p:bldP spid="8" grpId="0" bldLvl="0" animBg="1"/>
      <p:bldP spid="10" grpId="0" bldLvl="0" animBg="1"/>
      <p:bldP spid="20" grpId="0" bldLvl="0" animBg="1"/>
      <p:bldP spid="4" grpId="0" bldLvl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-82950" y="0"/>
            <a:chExt cx="6940950" cy="5143502"/>
          </a:xfrm>
        </p:grpSpPr>
        <p:grpSp>
          <p:nvGrpSpPr>
            <p:cNvPr id="2" name="Group 1"/>
            <p:cNvGrpSpPr/>
            <p:nvPr/>
          </p:nvGrpSpPr>
          <p:grpSpPr>
            <a:xfrm>
              <a:off x="-82950" y="0"/>
              <a:ext cx="6940950" cy="5143502"/>
              <a:chOff x="-228602" y="0"/>
              <a:chExt cx="9031288" cy="6372225"/>
            </a:xfrm>
          </p:grpSpPr>
          <p:grpSp>
            <p:nvGrpSpPr>
              <p:cNvPr id="6148" name="Group 8"/>
              <p:cNvGrpSpPr>
                <a:grpSpLocks/>
              </p:cNvGrpSpPr>
              <p:nvPr/>
            </p:nvGrpSpPr>
            <p:grpSpPr bwMode="auto">
              <a:xfrm>
                <a:off x="-228602" y="0"/>
                <a:ext cx="9031288" cy="6372225"/>
                <a:chOff x="107007" y="359264"/>
                <a:chExt cx="9031129" cy="6371336"/>
              </a:xfrm>
            </p:grpSpPr>
            <p:pic>
              <p:nvPicPr>
                <p:cNvPr id="6150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07" y="359264"/>
                  <a:ext cx="9031129" cy="6371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51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955496" y="1055550"/>
                  <a:ext cx="6013878" cy="4860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</a:t>
                  </a:r>
                  <a:r>
                    <a:rPr lang="en-US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ứ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hai 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ngày </a:t>
                  </a:r>
                  <a:r>
                    <a:rPr lang="vi-VN" altLang="en-US" sz="2800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8 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tháng </a:t>
                  </a:r>
                  <a:r>
                    <a:rPr lang="en-US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1 năm 2021</a:t>
                  </a:r>
                  <a:endParaRPr lang="en-US" altLang="en-US" sz="28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218435" y="1739846"/>
                <a:ext cx="6191322" cy="681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514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514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65000"/>
                  </a:lnSpc>
                  <a:spcBef>
                    <a:spcPct val="0"/>
                  </a:spcBef>
                  <a:buFontTx/>
                  <a:buNone/>
                </a:pPr>
                <a:r>
                  <a:rPr lang="vi-VN" altLang="en-US" sz="2800" b="1" dirty="0" smtClean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Thực hành đo độ dài</a:t>
                </a:r>
                <a:endParaRPr lang="en-US" altLang="en-US" sz="2800" b="1" dirty="0">
                  <a:solidFill>
                    <a:srgbClr val="FFFF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387561" y="1054639"/>
              <a:ext cx="811845" cy="39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TǨn</a:t>
              </a:r>
              <a:endParaRPr lang="en-US" alt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2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587566F6-FDE5-4C08-AFA1-838B45AD7523}"/>
              </a:ext>
            </a:extLst>
          </p:cNvPr>
          <p:cNvGrpSpPr/>
          <p:nvPr/>
        </p:nvGrpSpPr>
        <p:grpSpPr>
          <a:xfrm>
            <a:off x="152400" y="1674771"/>
            <a:ext cx="4282896" cy="3459491"/>
            <a:chOff x="1371601" y="2150671"/>
            <a:chExt cx="2905327" cy="3318660"/>
          </a:xfrm>
        </p:grpSpPr>
        <p:sp>
          <p:nvSpPr>
            <p:cNvPr id="6" name="MH_Other_10">
              <a:extLst>
                <a:ext uri="{FF2B5EF4-FFF2-40B4-BE49-F238E27FC236}">
                  <a16:creationId xmlns:a16="http://schemas.microsoft.com/office/drawing/2014/main" id="{3D224AA9-C1B8-468A-9CBB-382ED5F7568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431896" y="3208969"/>
              <a:ext cx="595043" cy="467248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7" name="MH_Other_11">
              <a:extLst>
                <a:ext uri="{FF2B5EF4-FFF2-40B4-BE49-F238E27FC236}">
                  <a16:creationId xmlns:a16="http://schemas.microsoft.com/office/drawing/2014/main" id="{9C1F375D-74B3-473C-B83F-8C92AA2400F2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2403941" y="3198984"/>
              <a:ext cx="642966" cy="481226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8" name="MH_Other_12">
              <a:extLst>
                <a:ext uri="{FF2B5EF4-FFF2-40B4-BE49-F238E27FC236}">
                  <a16:creationId xmlns:a16="http://schemas.microsoft.com/office/drawing/2014/main" id="{F8D4E3BE-0353-4BAF-84F0-D230A268B1C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677499" y="3242914"/>
              <a:ext cx="225638" cy="229631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9" name="MH_Other_13">
              <a:extLst>
                <a:ext uri="{FF2B5EF4-FFF2-40B4-BE49-F238E27FC236}">
                  <a16:creationId xmlns:a16="http://schemas.microsoft.com/office/drawing/2014/main" id="{6141E0FA-FE24-4AAF-91A9-54C24F48F9D3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85327" y="3264878"/>
              <a:ext cx="147762" cy="175717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0" name="MH_Other_14">
              <a:extLst>
                <a:ext uri="{FF2B5EF4-FFF2-40B4-BE49-F238E27FC236}">
                  <a16:creationId xmlns:a16="http://schemas.microsoft.com/office/drawing/2014/main" id="{1A655C00-9127-40B4-8B47-57BAA5C99D69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49545" y="3230932"/>
              <a:ext cx="133785" cy="193689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1" name="MH_Other_15">
              <a:extLst>
                <a:ext uri="{FF2B5EF4-FFF2-40B4-BE49-F238E27FC236}">
                  <a16:creationId xmlns:a16="http://schemas.microsoft.com/office/drawing/2014/main" id="{29E5091B-92A8-47C3-BA6C-8F21DDE09F6C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647548" y="3220949"/>
              <a:ext cx="293527" cy="247602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2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371601" y="3288840"/>
              <a:ext cx="2905327" cy="2180491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3" name="MH_SubTitle_1">
              <a:extLst>
                <a:ext uri="{FF2B5EF4-FFF2-40B4-BE49-F238E27FC236}">
                  <a16:creationId xmlns:a16="http://schemas.microsoft.com/office/drawing/2014/main" id="{91519D9C-6FC3-4C54-8752-19F3B5C2B41C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505386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750" rIns="6075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sz="675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MH_Other_19">
              <a:extLst>
                <a:ext uri="{FF2B5EF4-FFF2-40B4-BE49-F238E27FC236}">
                  <a16:creationId xmlns:a16="http://schemas.microsoft.com/office/drawing/2014/main" id="{230430AD-58E5-43FC-A21D-89ED2A65F3D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047" y="2150671"/>
              <a:ext cx="1855017" cy="1395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531036" y="3539438"/>
            <a:ext cx="3472967" cy="760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35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135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2639" y="190500"/>
            <a:ext cx="4761361" cy="6667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24400" y="1066799"/>
            <a:ext cx="2917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 dirty="0" smtClean="0">
                <a:solidFill>
                  <a:srgbClr val="FF0000"/>
                </a:solidFill>
              </a:rPr>
              <a:t>V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9860" y="2402262"/>
            <a:ext cx="2917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 dirty="0" smtClean="0">
                <a:solidFill>
                  <a:srgbClr val="FF0000"/>
                </a:solidFill>
              </a:rPr>
              <a:t>M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4.1|4.5|4.4|4.7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895</Words>
  <Application>Microsoft Office PowerPoint</Application>
  <PresentationFormat>On-screen Show (4:3)</PresentationFormat>
  <Paragraphs>131</Paragraphs>
  <Slides>27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HP001 4 hàng</vt:lpstr>
      <vt:lpstr>Montserrat ExtraBold</vt:lpstr>
      <vt:lpstr>Times New Roman</vt:lpstr>
      <vt:lpstr>Times New Roman EVT</vt:lpstr>
      <vt:lpstr>字魂59号-创粗黑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vài loại thước dùng để đo độ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50</cp:revision>
  <dcterms:created xsi:type="dcterms:W3CDTF">2020-08-16T05:34:00Z</dcterms:created>
  <dcterms:modified xsi:type="dcterms:W3CDTF">2021-10-30T10:17:01Z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A9036B93C27240D49D67EBAD119B8C26</vt:lpwstr>
  </property>
  <property fmtid="{D5CDD505-2E9C-101B-9397-08002B2CF9AE}" pid="3" name="KSOProductBuildVer">
    <vt:lpwstr>1033-11.2.0.10296</vt:lpwstr>
  </property>
</Properties>
</file>