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53" r:id="rId2"/>
    <p:sldId id="476" r:id="rId3"/>
    <p:sldId id="477" r:id="rId4"/>
    <p:sldId id="475" r:id="rId5"/>
    <p:sldId id="426" r:id="rId6"/>
    <p:sldId id="425" r:id="rId7"/>
    <p:sldId id="447" r:id="rId8"/>
    <p:sldId id="479" r:id="rId9"/>
    <p:sldId id="454" r:id="rId10"/>
    <p:sldId id="455" r:id="rId11"/>
    <p:sldId id="414" r:id="rId12"/>
    <p:sldId id="413" r:id="rId13"/>
    <p:sldId id="417" r:id="rId14"/>
    <p:sldId id="418" r:id="rId15"/>
    <p:sldId id="419" r:id="rId16"/>
    <p:sldId id="420" r:id="rId17"/>
    <p:sldId id="472" r:id="rId18"/>
    <p:sldId id="456" r:id="rId19"/>
    <p:sldId id="452" r:id="rId20"/>
    <p:sldId id="422" r:id="rId21"/>
    <p:sldId id="423" r:id="rId22"/>
    <p:sldId id="428" r:id="rId23"/>
    <p:sldId id="483" r:id="rId24"/>
    <p:sldId id="427" r:id="rId25"/>
    <p:sldId id="438" r:id="rId26"/>
    <p:sldId id="458" r:id="rId27"/>
    <p:sldId id="461" r:id="rId28"/>
    <p:sldId id="441" r:id="rId29"/>
    <p:sldId id="480" r:id="rId30"/>
    <p:sldId id="471" r:id="rId31"/>
    <p:sldId id="443" r:id="rId32"/>
    <p:sldId id="463" r:id="rId33"/>
    <p:sldId id="4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26"/>
    <a:srgbClr val="99FF66"/>
    <a:srgbClr val="FF2121"/>
    <a:srgbClr val="008000"/>
    <a:srgbClr val="DE0000"/>
    <a:srgbClr val="FF99CC"/>
    <a:srgbClr val="FFCCFF"/>
    <a:srgbClr val="CCFFCC"/>
    <a:srgbClr val="FF99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62" autoAdjust="0"/>
  </p:normalViewPr>
  <p:slideViewPr>
    <p:cSldViewPr snapToGrid="0">
      <p:cViewPr>
        <p:scale>
          <a:sx n="51" d="100"/>
          <a:sy n="51" d="100"/>
        </p:scale>
        <p:origin x="-1440" y="-4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D1A37-3D2C-4E8B-BCC5-DAC65C2A1C9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23CA-4399-4149-8A9A-506C9A7C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66ED3-46B1-4163-9D6D-2C1DFE6769B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57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577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2327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2853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04363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83354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739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1734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5014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7000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77694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56880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0057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5436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5612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09F6C-605C-4481-8451-4B0AEAE6348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D4C2-F94B-4C89-AC20-6AE6B368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6" r:id="rId13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microsoft.com/office/2007/relationships/media" Target="../media/media4.mp3"/><Relationship Id="rId21" Type="http://schemas.openxmlformats.org/officeDocument/2006/relationships/image" Target="../media/image25.png"/><Relationship Id="rId7" Type="http://schemas.microsoft.com/office/2007/relationships/media" Target="../media/media6.mp3"/><Relationship Id="rId12" Type="http://schemas.openxmlformats.org/officeDocument/2006/relationships/image" Target="../media/image16.jpeg"/><Relationship Id="rId17" Type="http://schemas.openxmlformats.org/officeDocument/2006/relationships/image" Target="../media/image21.gif"/><Relationship Id="rId25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2.wav"/><Relationship Id="rId24" Type="http://schemas.openxmlformats.org/officeDocument/2006/relationships/image" Target="../media/image28.png"/><Relationship Id="rId32" Type="http://schemas.openxmlformats.org/officeDocument/2006/relationships/image" Target="../media/image35.jpe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audio" Target="../media/audio1.wav"/><Relationship Id="rId19" Type="http://schemas.openxmlformats.org/officeDocument/2006/relationships/image" Target="../media/image23.png"/><Relationship Id="rId31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p3"/><Relationship Id="rId7" Type="http://schemas.openxmlformats.org/officeDocument/2006/relationships/image" Target="../media/image92.GIF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10" Type="http://schemas.openxmlformats.org/officeDocument/2006/relationships/slide" Target="slide2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1916" y="-3865419"/>
            <a:ext cx="8665592" cy="1458883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" y="4099734"/>
            <a:ext cx="3555389" cy="2535680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06" y="4003074"/>
            <a:ext cx="3710620" cy="253538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0"/>
            <a:ext cx="12192000" cy="87993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68">
            <a:off x="97801" y="263377"/>
            <a:ext cx="1941411" cy="3297316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51" y="131083"/>
            <a:ext cx="1971675" cy="1857375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xmlns="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518">
            <a:off x="9577001" y="3150323"/>
            <a:ext cx="620280" cy="865391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0989" y="3974114"/>
            <a:ext cx="881411" cy="12152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94362" y="2474177"/>
            <a:ext cx="7754031" cy="38607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</a:t>
            </a:r>
          </a:p>
          <a:p>
            <a:pPr algn="ctr">
              <a:lnSpc>
                <a:spcPct val="150000"/>
              </a:lnSpc>
            </a:pPr>
            <a:r>
              <a:rPr lang="en-US" sz="4400" b="1" spc="300" dirty="0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TIẾT HỌC</a:t>
            </a:r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8" y="4909465"/>
            <a:ext cx="4775468" cy="1725949"/>
          </a:xfrm>
          <a:prstGeom prst="rect">
            <a:avLst/>
          </a:prstGeom>
        </p:spPr>
      </p:pic>
      <p:pic>
        <p:nvPicPr>
          <p:cNvPr id="2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9673" y="3974114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40286" y="3050784"/>
            <a:ext cx="5062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300" dirty="0" err="1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Môn</a:t>
            </a:r>
            <a:r>
              <a:rPr lang="en-US" sz="4000" b="1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: </a:t>
            </a:r>
            <a:r>
              <a:rPr lang="en-US" sz="4000" b="1" spc="300" dirty="0" err="1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 </a:t>
            </a:r>
            <a:r>
              <a:rPr lang="en-US" sz="4000" b="1" spc="300" dirty="0" err="1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Vần</a:t>
            </a:r>
            <a:endParaRPr lang="en-US" sz="4000" b="1" spc="300" dirty="0" smtClean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 Scriptina KT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34384" y="3718006"/>
            <a:ext cx="5062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300" dirty="0" err="1" smtClean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&amp;S Graceland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spc="300" dirty="0" smtClean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&amp;S Graceland" pitchFamily="18" charset="0"/>
                <a:cs typeface="Times New Roman" panose="02020603050405020304" pitchFamily="18" charset="0"/>
              </a:rPr>
              <a:t> 1A2</a:t>
            </a:r>
          </a:p>
        </p:txBody>
      </p:sp>
    </p:spTree>
    <p:extLst>
      <p:ext uri="{BB962C8B-B14F-4D97-AF65-F5344CB8AC3E}">
        <p14:creationId xmlns:p14="http://schemas.microsoft.com/office/powerpoint/2010/main" val="816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551553" y="373224"/>
            <a:ext cx="10981084" cy="58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v Nikolayevich Tolstoy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72" y="211216"/>
            <a:ext cx="4668983" cy="58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HIẾN TRANH VÀ HÒA BÌNH - tác phẩm kinh điển nhưng khó đọc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1200255"/>
            <a:ext cx="3837709" cy="38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p Tôn XTôi - NXB Cầu Vồng - sachxuasaigon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-3030" r="19696" b="12424"/>
          <a:stretch/>
        </p:blipFill>
        <p:spPr bwMode="auto">
          <a:xfrm rot="339790">
            <a:off x="9351817" y="354166"/>
            <a:ext cx="2440186" cy="40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08288" y="6139052"/>
            <a:ext cx="2702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LÉP TÔN-XTÔI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5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93883" y="820496"/>
            <a:ext cx="25587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nh dưỡng ảnh hưởng đến hệ miễn dịch như thế nào? (Phần II) - ANOVA BIO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nh dưỡng ảnh hưởng đến hệ miễn dịch như thế nào? (Phần II) - ANOVA BIOTE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nh dưỡng ảnh hưởng đến hệ miễn dịch như thế nào? (Phần II) - ANOVA BIOTE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nh dưỡng ảnh hưởng đến hệ miễn dịch như thế nào? (Phần II) - ANOVA BIOTECH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1" y="312738"/>
            <a:ext cx="5345565" cy="56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6086" y="6003833"/>
            <a:ext cx="25587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6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93883" y="820496"/>
            <a:ext cx="25587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7939" y="805264"/>
            <a:ext cx="2954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l¾m ®å</a:t>
            </a:r>
            <a:endParaRPr lang="en-US" sz="33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7680" y="1372599"/>
            <a:ext cx="2954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3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hë</a:t>
            </a:r>
            <a:r>
              <a:rPr lang="en-US" sz="3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®ì</a:t>
            </a:r>
            <a:endParaRPr lang="en-US" sz="33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7754" y="1383195"/>
            <a:ext cx="2954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nghe</a:t>
            </a:r>
            <a:endParaRPr lang="en-US" sz="33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029" y="2522567"/>
            <a:ext cx="29545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r>
              <a:rPr lang="en-US" sz="33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Õp</a:t>
            </a:r>
            <a:r>
              <a:rPr lang="en-US" sz="3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®å</a:t>
            </a:r>
            <a:endParaRPr lang="en-US" sz="33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80248" y="1145891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0525" y="1698417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1539" y="1707103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3872" y="1692023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889" y="2231411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1104" y="2724488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80248" y="1145891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0525" y="1698417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1539" y="1707103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3872" y="1692023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889" y="2231411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1104" y="2724488"/>
            <a:ext cx="3107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05913" y="1330557"/>
            <a:ext cx="3674335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64721" y="1330557"/>
            <a:ext cx="6330593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1648" y="2032753"/>
            <a:ext cx="758877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58313" y="1949482"/>
            <a:ext cx="4343226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70314" y="1976863"/>
            <a:ext cx="3363558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49912" y="2490721"/>
            <a:ext cx="5751977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21500" y="3093820"/>
            <a:ext cx="7819604" cy="0"/>
          </a:xfrm>
          <a:prstGeom prst="line">
            <a:avLst/>
          </a:prstGeom>
          <a:ln w="28575">
            <a:solidFill>
              <a:srgbClr val="FF2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537927" y="2509382"/>
            <a:ext cx="149290" cy="60309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6">
            <a:extLst>
              <a:ext uri="{FF2B5EF4-FFF2-40B4-BE49-F238E27FC236}">
                <a16:creationId xmlns="" xmlns:a16="http://schemas.microsoft.com/office/drawing/2014/main" id="{C24EE0C6-8919-43E7-BE1E-44898CC96A50}"/>
              </a:ext>
            </a:extLst>
          </p:cNvPr>
          <p:cNvGrpSpPr/>
          <p:nvPr/>
        </p:nvGrpSpPr>
        <p:grpSpPr>
          <a:xfrm>
            <a:off x="0" y="-1959429"/>
            <a:ext cx="12192000" cy="8909671"/>
            <a:chOff x="0" y="0"/>
            <a:chExt cx="12192000" cy="6950242"/>
          </a:xfrm>
        </p:grpSpPr>
        <p:sp>
          <p:nvSpPr>
            <p:cNvPr id="31" name="矩形 7">
              <a:extLst>
                <a:ext uri="{FF2B5EF4-FFF2-40B4-BE49-F238E27FC236}">
                  <a16:creationId xmlns="" xmlns:a16="http://schemas.microsoft.com/office/drawing/2014/main" id="{789E47A0-14FA-41BE-A273-1EBF189302F8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2" name="组合 8">
              <a:extLst>
                <a:ext uri="{FF2B5EF4-FFF2-40B4-BE49-F238E27FC236}">
                  <a16:creationId xmlns="" xmlns:a16="http://schemas.microsoft.com/office/drawing/2014/main" id="{86B097A4-EE41-49C0-9EBB-3DB0EE0C80EF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33" name="任意多边形 34">
                <a:extLst>
                  <a:ext uri="{FF2B5EF4-FFF2-40B4-BE49-F238E27FC236}">
                    <a16:creationId xmlns="" xmlns:a16="http://schemas.microsoft.com/office/drawing/2014/main" id="{C12C5E6C-9B4B-41B6-BDF2-0086B12EECF4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 35">
                <a:extLst>
                  <a:ext uri="{FF2B5EF4-FFF2-40B4-BE49-F238E27FC236}">
                    <a16:creationId xmlns="" xmlns:a16="http://schemas.microsoft.com/office/drawing/2014/main" id="{624BD7A4-BC9F-4C84-8FEF-8363E09A28E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93294" y="-788211"/>
            <a:ext cx="11501568" cy="822415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150" y="3035395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889" y="246838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47" y="618209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422" y="5062012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796BD4E-982C-4898-ADF0-C7D6293F8029}"/>
              </a:ext>
            </a:extLst>
          </p:cNvPr>
          <p:cNvGrpSpPr/>
          <p:nvPr/>
        </p:nvGrpSpPr>
        <p:grpSpPr>
          <a:xfrm>
            <a:off x="10235707" y="-30837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xmlns="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xmlns="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xmlns="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xmlns="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C65C459-9199-4298-A044-9D7EDA28C431}"/>
              </a:ext>
            </a:extLst>
          </p:cNvPr>
          <p:cNvGrpSpPr/>
          <p:nvPr/>
        </p:nvGrpSpPr>
        <p:grpSpPr>
          <a:xfrm rot="406819" flipH="1">
            <a:off x="560695" y="4016996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xmlns="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xmlns="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xmlns="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xmlns="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xmlns="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xmlns="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xmlns="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xmlns="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xmlns="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xmlns="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14929" y="1036416"/>
            <a:ext cx="8825765" cy="13520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6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58401" y="2592048"/>
            <a:ext cx="748124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B4FCA4A-1FAB-4C0C-AFD0-114717C00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400" y="1274453"/>
            <a:ext cx="2096188" cy="2384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7228DB-3051-41C3-9231-9B8645D642CC}"/>
              </a:ext>
            </a:extLst>
          </p:cNvPr>
          <p:cNvSpPr txBox="1"/>
          <p:nvPr/>
        </p:nvSpPr>
        <p:spPr>
          <a:xfrm>
            <a:off x="443956" y="1299743"/>
            <a:ext cx="2223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EC9421"/>
                </a:solidFill>
              </a:rPr>
              <a:t>      </a:t>
            </a:r>
            <a:r>
              <a:rPr lang="en-US" sz="2200" b="1" dirty="0" err="1" smtClean="0">
                <a:solidFill>
                  <a:srgbClr val="EC9421"/>
                </a:solidFill>
              </a:rPr>
              <a:t>Nhóm</a:t>
            </a:r>
            <a:r>
              <a:rPr lang="en-US" sz="2200" b="1" dirty="0" smtClean="0">
                <a:solidFill>
                  <a:srgbClr val="EC9421"/>
                </a:solidFill>
              </a:rPr>
              <a:t> </a:t>
            </a:r>
            <a:r>
              <a:rPr lang="en-US" sz="2200" b="1" dirty="0">
                <a:solidFill>
                  <a:srgbClr val="EC9421"/>
                </a:solidFill>
              </a:rPr>
              <a:t>1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1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  <a:r>
              <a:rPr lang="en-US" sz="2200" b="1" dirty="0" err="1">
                <a:solidFill>
                  <a:srgbClr val="002060"/>
                </a:solidFill>
              </a:rPr>
              <a:t>Đ.Huyền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H.Huyền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3. </a:t>
            </a:r>
            <a:r>
              <a:rPr lang="en-US" sz="2200" b="1" dirty="0" err="1" smtClean="0">
                <a:solidFill>
                  <a:srgbClr val="002060"/>
                </a:solidFill>
              </a:rPr>
              <a:t>Quỳnh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4</a:t>
            </a:r>
            <a:r>
              <a:rPr lang="en-US" sz="2200" b="1" dirty="0" smtClean="0">
                <a:solidFill>
                  <a:srgbClr val="002060"/>
                </a:solidFill>
              </a:rPr>
              <a:t>. </a:t>
            </a:r>
            <a:r>
              <a:rPr lang="en-US" sz="2200" b="1" dirty="0" err="1" smtClean="0">
                <a:solidFill>
                  <a:srgbClr val="002060"/>
                </a:solidFill>
              </a:rPr>
              <a:t>Đức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Hoàng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>
                <a:solidFill>
                  <a:srgbClr val="002060"/>
                </a:solidFill>
              </a:rPr>
              <a:t>Hữu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Khoa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3D7C550B-7832-42A9-BA94-6FF68ACC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7258" y="1274453"/>
            <a:ext cx="2185745" cy="2384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980A0A-C590-4C1F-A896-C49EE0BB9B10}"/>
              </a:ext>
            </a:extLst>
          </p:cNvPr>
          <p:cNvSpPr txBox="1"/>
          <p:nvPr/>
        </p:nvSpPr>
        <p:spPr>
          <a:xfrm>
            <a:off x="2813014" y="1299743"/>
            <a:ext cx="20399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Nhóm</a:t>
            </a:r>
            <a:r>
              <a:rPr lang="en-US" sz="2200" b="1" dirty="0">
                <a:solidFill>
                  <a:srgbClr val="FF0000"/>
                </a:solidFill>
              </a:rPr>
              <a:t> 2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1. Mai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3. </a:t>
            </a:r>
            <a:r>
              <a:rPr lang="en-US" sz="2200" b="1" dirty="0" err="1" smtClean="0">
                <a:solidFill>
                  <a:srgbClr val="002060"/>
                </a:solidFill>
              </a:rPr>
              <a:t>L.Gia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Hải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Yến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Thái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73653F66-C04B-4824-AAEE-DBA2A0C94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4836" y="1304933"/>
            <a:ext cx="2209672" cy="23849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24E79BC-AF9A-40F5-8D8F-D03DDE3492C1}"/>
              </a:ext>
            </a:extLst>
          </p:cNvPr>
          <p:cNvSpPr txBox="1"/>
          <p:nvPr/>
        </p:nvSpPr>
        <p:spPr>
          <a:xfrm>
            <a:off x="5124902" y="1299743"/>
            <a:ext cx="2039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70C0"/>
                </a:solidFill>
              </a:rPr>
              <a:t>Nhóm</a:t>
            </a:r>
            <a:r>
              <a:rPr lang="en-US" sz="2200" b="1" dirty="0">
                <a:solidFill>
                  <a:srgbClr val="0070C0"/>
                </a:solidFill>
              </a:rPr>
              <a:t> 3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1. </a:t>
            </a:r>
            <a:r>
              <a:rPr lang="en-US" sz="2200" b="1" dirty="0" err="1">
                <a:solidFill>
                  <a:srgbClr val="002060"/>
                </a:solidFill>
              </a:rPr>
              <a:t>Vân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Giang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Đức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3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  <a:r>
              <a:rPr lang="en-US" sz="2200" b="1" dirty="0" err="1">
                <a:solidFill>
                  <a:srgbClr val="002060"/>
                </a:solidFill>
              </a:rPr>
              <a:t>Bảo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Đan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Duy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Hoàng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Chí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Bình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60E93FB6-258C-4721-B8B9-538CA41F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04461" y="1304933"/>
            <a:ext cx="2197171" cy="23849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D0DA452-F4A4-41D6-995D-0FC20EC3F17B}"/>
              </a:ext>
            </a:extLst>
          </p:cNvPr>
          <p:cNvSpPr txBox="1"/>
          <p:nvPr/>
        </p:nvSpPr>
        <p:spPr>
          <a:xfrm>
            <a:off x="7502028" y="1299743"/>
            <a:ext cx="2039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  </a:t>
            </a:r>
            <a:r>
              <a:rPr lang="en-US" sz="2200" b="1" dirty="0" err="1">
                <a:solidFill>
                  <a:srgbClr val="00B050"/>
                </a:solidFill>
              </a:rPr>
              <a:t>Nhóm</a:t>
            </a:r>
            <a:r>
              <a:rPr lang="en-US" sz="2200" b="1" dirty="0">
                <a:solidFill>
                  <a:srgbClr val="00B050"/>
                </a:solidFill>
              </a:rPr>
              <a:t> 4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1. </a:t>
            </a:r>
            <a:r>
              <a:rPr lang="en-US" sz="2200" b="1" dirty="0" err="1">
                <a:solidFill>
                  <a:srgbClr val="002060"/>
                </a:solidFill>
              </a:rPr>
              <a:t>Bảo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Ngân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Tuệ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Nhi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3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  <a:r>
              <a:rPr lang="en-US" sz="2200" b="1" dirty="0" err="1">
                <a:solidFill>
                  <a:srgbClr val="002060"/>
                </a:solidFill>
              </a:rPr>
              <a:t>Thảo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Hiền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4. </a:t>
            </a:r>
            <a:r>
              <a:rPr lang="en-US" sz="2200" b="1" dirty="0" smtClean="0">
                <a:solidFill>
                  <a:srgbClr val="002060"/>
                </a:solidFill>
              </a:rPr>
              <a:t>Minh </a:t>
            </a:r>
            <a:r>
              <a:rPr lang="en-US" sz="2200" b="1" dirty="0" err="1" smtClean="0">
                <a:solidFill>
                  <a:srgbClr val="002060"/>
                </a:solidFill>
              </a:rPr>
              <a:t>Hưng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Khoa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6787B1F8-5CC5-499A-B437-8E2A8B6E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01107" y="1335413"/>
            <a:ext cx="2212826" cy="23849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B504FB2-CCDD-4D05-AA29-2457EFBF126B}"/>
              </a:ext>
            </a:extLst>
          </p:cNvPr>
          <p:cNvSpPr txBox="1"/>
          <p:nvPr/>
        </p:nvSpPr>
        <p:spPr>
          <a:xfrm>
            <a:off x="9908387" y="1314983"/>
            <a:ext cx="21207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    </a:t>
            </a:r>
            <a:r>
              <a:rPr lang="en-US" sz="2200" b="1" dirty="0" err="1">
                <a:solidFill>
                  <a:srgbClr val="ED7D31"/>
                </a:solidFill>
              </a:rPr>
              <a:t>Nhóm</a:t>
            </a:r>
            <a:r>
              <a:rPr lang="en-US" sz="2200" b="1" dirty="0">
                <a:solidFill>
                  <a:srgbClr val="ED7D31"/>
                </a:solidFill>
              </a:rPr>
              <a:t> 5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1. </a:t>
            </a:r>
            <a:r>
              <a:rPr lang="en-US" sz="2200" b="1" dirty="0" err="1" smtClean="0">
                <a:solidFill>
                  <a:srgbClr val="002060"/>
                </a:solidFill>
              </a:rPr>
              <a:t>Thảo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Linh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Vĩnh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Hoà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3. </a:t>
            </a:r>
            <a:r>
              <a:rPr lang="en-US" sz="2200" b="1" dirty="0" err="1" smtClean="0">
                <a:solidFill>
                  <a:srgbClr val="002060"/>
                </a:solidFill>
              </a:rPr>
              <a:t>Tuấn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Kiệt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Ngọc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Nhi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r>
              <a:rPr lang="en-US" sz="2200" b="1" dirty="0" smtClean="0">
                <a:solidFill>
                  <a:srgbClr val="002060"/>
                </a:solidFill>
              </a:rPr>
              <a:t> Minh A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6011" y="4463"/>
            <a:ext cx="8825765" cy="9863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3D7C550B-7832-42A9-BA94-6FF68ACC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011" y="3903274"/>
            <a:ext cx="2185745" cy="23849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6980A0A-C590-4C1F-A896-C49EE0BB9B10}"/>
              </a:ext>
            </a:extLst>
          </p:cNvPr>
          <p:cNvSpPr txBox="1"/>
          <p:nvPr/>
        </p:nvSpPr>
        <p:spPr>
          <a:xfrm>
            <a:off x="1488225" y="3928564"/>
            <a:ext cx="20399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7030A0"/>
                </a:solidFill>
              </a:rPr>
              <a:t>Nhóm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6</a:t>
            </a:r>
            <a:endParaRPr lang="en-US" sz="2200" b="1" dirty="0">
              <a:solidFill>
                <a:srgbClr val="7030A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1. </a:t>
            </a:r>
            <a:r>
              <a:rPr lang="en-US" sz="2200" b="1" dirty="0" err="1" smtClean="0">
                <a:solidFill>
                  <a:srgbClr val="002060"/>
                </a:solidFill>
              </a:rPr>
              <a:t>Duy</a:t>
            </a:r>
            <a:r>
              <a:rPr lang="en-US" sz="2200" b="1" dirty="0" smtClean="0">
                <a:solidFill>
                  <a:srgbClr val="002060"/>
                </a:solidFill>
              </a:rPr>
              <a:t> Minh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r>
              <a:rPr lang="en-US" sz="2200" b="1" dirty="0" smtClean="0">
                <a:solidFill>
                  <a:srgbClr val="002060"/>
                </a:solidFill>
              </a:rPr>
              <a:t> Minh B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3. </a:t>
            </a:r>
            <a:r>
              <a:rPr lang="en-US" sz="2200" b="1" dirty="0" err="1">
                <a:solidFill>
                  <a:srgbClr val="002060"/>
                </a:solidFill>
              </a:rPr>
              <a:t>Duy</a:t>
            </a:r>
            <a:r>
              <a:rPr lang="en-US" sz="2200" b="1" dirty="0">
                <a:solidFill>
                  <a:srgbClr val="002060"/>
                </a:solidFill>
              </a:rPr>
              <a:t> An 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4. Minh </a:t>
            </a:r>
            <a:r>
              <a:rPr lang="en-US" sz="2200" b="1" dirty="0" err="1" smtClean="0">
                <a:solidFill>
                  <a:srgbClr val="002060"/>
                </a:solidFill>
              </a:rPr>
              <a:t>Quân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Hoàng</a:t>
            </a:r>
            <a:r>
              <a:rPr lang="en-US" sz="2200" b="1" dirty="0" smtClean="0">
                <a:solidFill>
                  <a:srgbClr val="002060"/>
                </a:solidFill>
              </a:rPr>
              <a:t> Nam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73653F66-C04B-4824-AAEE-DBA2A0C94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49121" y="3903274"/>
            <a:ext cx="2209672" cy="23849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24E79BC-AF9A-40F5-8D8F-D03DDE3492C1}"/>
              </a:ext>
            </a:extLst>
          </p:cNvPr>
          <p:cNvSpPr txBox="1"/>
          <p:nvPr/>
        </p:nvSpPr>
        <p:spPr>
          <a:xfrm>
            <a:off x="4003309" y="3928564"/>
            <a:ext cx="2039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C000"/>
                </a:solidFill>
              </a:rPr>
              <a:t>Nhóm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  <a:r>
              <a:rPr lang="en-US" sz="2200" b="1" dirty="0" smtClean="0">
                <a:solidFill>
                  <a:srgbClr val="FFC000"/>
                </a:solidFill>
              </a:rPr>
              <a:t>7</a:t>
            </a:r>
            <a:endParaRPr lang="en-US" sz="2200" b="1" dirty="0">
              <a:solidFill>
                <a:srgbClr val="FFC00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1. </a:t>
            </a:r>
            <a:r>
              <a:rPr lang="en-US" sz="2200" b="1" dirty="0" err="1" smtClean="0">
                <a:solidFill>
                  <a:srgbClr val="002060"/>
                </a:solidFill>
              </a:rPr>
              <a:t>Khánh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Ngân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Quang</a:t>
            </a:r>
            <a:r>
              <a:rPr lang="en-US" sz="2200" b="1" dirty="0" smtClean="0">
                <a:solidFill>
                  <a:srgbClr val="002060"/>
                </a:solidFill>
              </a:rPr>
              <a:t> Minh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3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  <a:r>
              <a:rPr lang="en-US" sz="2200" b="1" dirty="0" err="1" smtClean="0">
                <a:solidFill>
                  <a:srgbClr val="002060"/>
                </a:solidFill>
              </a:rPr>
              <a:t>Gia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Bảo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Thảo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Nguyên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5. Minh </a:t>
            </a:r>
            <a:r>
              <a:rPr lang="en-US" sz="2200" b="1" dirty="0" err="1" smtClean="0">
                <a:solidFill>
                  <a:srgbClr val="002060"/>
                </a:solidFill>
              </a:rPr>
              <a:t>Nguyệt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60E93FB6-258C-4721-B8B9-538CA41F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2914" y="3903274"/>
            <a:ext cx="2197171" cy="23849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D0DA452-F4A4-41D6-995D-0FC20EC3F17B}"/>
              </a:ext>
            </a:extLst>
          </p:cNvPr>
          <p:cNvSpPr txBox="1"/>
          <p:nvPr/>
        </p:nvSpPr>
        <p:spPr>
          <a:xfrm>
            <a:off x="6612659" y="3928564"/>
            <a:ext cx="2039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  </a:t>
            </a:r>
            <a:r>
              <a:rPr lang="en-US" sz="2200" b="1" dirty="0" err="1">
                <a:solidFill>
                  <a:srgbClr val="FF0000"/>
                </a:solidFill>
              </a:rPr>
              <a:t>Nhóm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8</a:t>
            </a:r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1. </a:t>
            </a:r>
            <a:r>
              <a:rPr lang="en-US" sz="2200" b="1" dirty="0" err="1" smtClean="0">
                <a:solidFill>
                  <a:srgbClr val="002060"/>
                </a:solidFill>
              </a:rPr>
              <a:t>Hoàng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Sơn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</a:rPr>
              <a:t>Gia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Tuệ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  <a:r>
              <a:rPr lang="en-US" sz="2200" b="1" dirty="0" err="1" smtClean="0">
                <a:solidFill>
                  <a:srgbClr val="002060"/>
                </a:solidFill>
              </a:rPr>
              <a:t>Phương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Thảo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Nhật</a:t>
            </a:r>
            <a:r>
              <a:rPr lang="en-US" sz="2200" b="1" dirty="0" smtClean="0">
                <a:solidFill>
                  <a:srgbClr val="002060"/>
                </a:solidFill>
              </a:rPr>
              <a:t> Minh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Gia</a:t>
            </a:r>
            <a:r>
              <a:rPr lang="en-US" sz="2200" b="1" dirty="0" smtClean="0">
                <a:solidFill>
                  <a:srgbClr val="002060"/>
                </a:solidFill>
              </a:rPr>
              <a:t> Minh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6787B1F8-5CC5-499A-B437-8E2A8B6E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67616" y="3903274"/>
            <a:ext cx="2212826" cy="23849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B504FB2-CCDD-4D05-AA29-2457EFBF126B}"/>
              </a:ext>
            </a:extLst>
          </p:cNvPr>
          <p:cNvSpPr txBox="1"/>
          <p:nvPr/>
        </p:nvSpPr>
        <p:spPr>
          <a:xfrm>
            <a:off x="9059656" y="3841480"/>
            <a:ext cx="21207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    </a:t>
            </a:r>
            <a:r>
              <a:rPr lang="en-US" sz="2200" b="1" dirty="0" err="1">
                <a:solidFill>
                  <a:srgbClr val="00B0F0"/>
                </a:solidFill>
              </a:rPr>
              <a:t>Nhóm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</a:rPr>
              <a:t>9</a:t>
            </a:r>
            <a:endParaRPr lang="en-US" sz="2200" b="1" dirty="0">
              <a:solidFill>
                <a:srgbClr val="00B0F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1. </a:t>
            </a:r>
            <a:r>
              <a:rPr lang="en-US" sz="2200" b="1" dirty="0" err="1" smtClean="0">
                <a:solidFill>
                  <a:srgbClr val="002060"/>
                </a:solidFill>
              </a:rPr>
              <a:t>Thanh</a:t>
            </a:r>
            <a:r>
              <a:rPr lang="en-US" sz="2200" b="1" dirty="0" smtClean="0">
                <a:solidFill>
                  <a:srgbClr val="002060"/>
                </a:solidFill>
              </a:rPr>
              <a:t> Mai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2. Minh </a:t>
            </a:r>
            <a:r>
              <a:rPr lang="en-US" sz="2200" b="1" dirty="0" err="1" smtClean="0">
                <a:solidFill>
                  <a:srgbClr val="002060"/>
                </a:solidFill>
              </a:rPr>
              <a:t>Thiên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3. </a:t>
            </a:r>
            <a:r>
              <a:rPr lang="en-US" sz="2200" b="1" dirty="0" err="1" smtClean="0">
                <a:solidFill>
                  <a:srgbClr val="002060"/>
                </a:solidFill>
              </a:rPr>
              <a:t>Nhật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Thuỷ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4. </a:t>
            </a:r>
            <a:r>
              <a:rPr lang="en-US" sz="2200" b="1" dirty="0" err="1" smtClean="0">
                <a:solidFill>
                  <a:srgbClr val="002060"/>
                </a:solidFill>
              </a:rPr>
              <a:t>Thành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Vinh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5. </a:t>
            </a:r>
            <a:r>
              <a:rPr lang="en-US" sz="2200" b="1" dirty="0" err="1" smtClean="0">
                <a:solidFill>
                  <a:srgbClr val="002060"/>
                </a:solidFill>
              </a:rPr>
              <a:t>Phương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Vy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6. </a:t>
            </a:r>
            <a:r>
              <a:rPr lang="en-US" sz="2200" b="1" dirty="0" err="1" smtClean="0">
                <a:solidFill>
                  <a:srgbClr val="002060"/>
                </a:solidFill>
              </a:rPr>
              <a:t>Trang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Anh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035231" y="-40862"/>
            <a:ext cx="1156769" cy="17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22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808848" y="4050316"/>
            <a:ext cx="6861174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endParaRPr lang="en-US" sz="4400" b="1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</a:t>
            </a:r>
            <a:r>
              <a:rPr lang="en-US" sz="6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 </a:t>
            </a:r>
            <a:r>
              <a:rPr lang="en-US" sz="6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ẨN</a:t>
            </a:r>
            <a:endParaRPr lang="en-US" sz="6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7217" y="65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91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3062" y="959584"/>
            <a:ext cx="244699" cy="32197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1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3062" y="2162627"/>
            <a:ext cx="244699" cy="3711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2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4" y="20319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8" y="77764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636439"/>
            <a:ext cx="10981084" cy="31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38" y="38653"/>
            <a:ext cx="1234657" cy="121971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3749">
            <a:off x="11140340" y="534445"/>
            <a:ext cx="811128" cy="801311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95" y="497231"/>
            <a:ext cx="1215871" cy="1199050"/>
          </a:xfrm>
          <a:prstGeom prst="rect">
            <a:avLst/>
          </a:prstGeom>
        </p:spPr>
      </p:pic>
      <p:pic>
        <p:nvPicPr>
          <p:cNvPr id="10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49" b="71453"/>
          <a:stretch/>
        </p:blipFill>
        <p:spPr bwMode="auto">
          <a:xfrm>
            <a:off x="848139" y="497231"/>
            <a:ext cx="994516" cy="11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8704" y="1854207"/>
            <a:ext cx="11252556" cy="67710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002060"/>
                </a:solidFill>
                <a:latin typeface=".VnAvant" pitchFamily="34" charset="0"/>
              </a:rPr>
              <a:t>a)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 ®å,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… </a:t>
            </a:r>
            <a:endParaRPr lang="en-US" sz="3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849" y="3067987"/>
            <a:ext cx="5068956" cy="67710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.VnAvant" pitchFamily="34" charset="0"/>
              </a:rPr>
              <a:t>b</a:t>
            </a:r>
            <a:r>
              <a:rPr lang="en-US" sz="3800" dirty="0" smtClean="0">
                <a:solidFill>
                  <a:srgbClr val="002060"/>
                </a:solidFill>
                <a:latin typeface=".VnAvant" pitchFamily="34" charset="0"/>
              </a:rPr>
              <a:t>)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·,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…</a:t>
            </a:r>
            <a:endParaRPr lang="en-US" sz="3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2655" y="730390"/>
            <a:ext cx="2968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solidFill>
                  <a:srgbClr val="008000"/>
                </a:solidFill>
                <a:latin typeface=".VnAvant" pitchFamily="34" charset="0"/>
              </a:rPr>
              <a:t>Nãi</a:t>
            </a:r>
            <a:r>
              <a:rPr lang="en-US" sz="3800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800" dirty="0" err="1" smtClean="0">
                <a:solidFill>
                  <a:srgbClr val="008000"/>
                </a:solidFill>
                <a:latin typeface=".VnAvant" pitchFamily="34" charset="0"/>
              </a:rPr>
              <a:t>tiÕp</a:t>
            </a:r>
            <a:endParaRPr lang="en-US" sz="38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918857"/>
            <a:ext cx="12192000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496371" y="203071"/>
            <a:ext cx="436455" cy="1460191"/>
          </a:xfrm>
          <a:prstGeom prst="rect">
            <a:avLst/>
          </a:prstGeom>
        </p:spPr>
      </p:pic>
      <p:pic>
        <p:nvPicPr>
          <p:cNvPr id="2" name="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19996572">
            <a:off x="-117238" y="-145016"/>
            <a:ext cx="5585255" cy="2732749"/>
          </a:xfrm>
          <a:prstGeom prst="rect">
            <a:avLst/>
          </a:prstGeom>
        </p:spPr>
      </p:pic>
      <p:pic>
        <p:nvPicPr>
          <p:cNvPr id="3" name="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10563696" y="678747"/>
            <a:ext cx="1433243" cy="16764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41699" y="5300701"/>
            <a:ext cx="1142901" cy="1302167"/>
            <a:chOff x="42459" y="3258862"/>
            <a:chExt cx="1534246" cy="1807870"/>
          </a:xfrm>
        </p:grpSpPr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" t="5452" r="53867" b="6845"/>
            <a:stretch/>
          </p:blipFill>
          <p:spPr>
            <a:xfrm>
              <a:off x="42459" y="3258862"/>
              <a:ext cx="1534246" cy="180787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0999" y="3583502"/>
              <a:ext cx="753593" cy="470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Segoe UI Black" panose="020B0A02040204020203" pitchFamily="34" charset="0"/>
                  <a:ea typeface="方正粗圆_GBK" pitchFamily="65" charset="-122"/>
                  <a:cs typeface="Segoe UI Black" panose="020B0A02040204020203" pitchFamily="34" charset="0"/>
                </a:rPr>
                <a:t>1A2</a:t>
              </a:r>
              <a:endParaRPr lang="zh-CN" altLang="en-US" sz="1600" dirty="0">
                <a:solidFill>
                  <a:srgbClr val="FF0000"/>
                </a:solidFill>
                <a:latin typeface="Segoe UI Black" panose="020B0A02040204020203" pitchFamily="34" charset="0"/>
                <a:ea typeface="方正粗圆_GBK" pitchFamily="65" charset="-122"/>
                <a:cs typeface="Segoe UI Black" panose="020B0A02040204020203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82693" y="241051"/>
            <a:ext cx="9284672" cy="218478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00" b="1" dirty="0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   </a:t>
            </a:r>
            <a:r>
              <a:rPr lang="en-US" sz="43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TËp</a:t>
            </a:r>
            <a:r>
              <a:rPr lang="en-US" sz="4300" b="1" dirty="0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3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äc</a:t>
            </a:r>
            <a:endParaRPr lang="en-US" sz="4300" b="1" dirty="0">
              <a:solidFill>
                <a:srgbClr val="7030A0"/>
              </a:solidFill>
              <a:latin typeface=".VnAvant" pitchFamily="34" charset="0"/>
              <a:cs typeface="Times New Roman" pitchFamily="18" charset="0"/>
            </a:endParaRPr>
          </a:p>
          <a:p>
            <a:pPr algn="ctr"/>
            <a:r>
              <a:rPr lang="en-US" sz="43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Lõa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vµ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ngùa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r>
              <a:rPr lang="en-US" sz="3500" b="1" dirty="0" err="1">
                <a:solidFill>
                  <a:srgbClr val="0070C0"/>
                </a:solidFill>
                <a:latin typeface=".VnAvant" pitchFamily="34" charset="0"/>
                <a:cs typeface="Times New Roman" pitchFamily="18" charset="0"/>
              </a:rPr>
              <a:t>Nèi</a:t>
            </a:r>
            <a:r>
              <a:rPr lang="en-US" sz="3500" b="1" dirty="0">
                <a:solidFill>
                  <a:srgbClr val="0070C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3500" b="1" dirty="0" err="1">
                <a:solidFill>
                  <a:srgbClr val="0070C0"/>
                </a:solidFill>
                <a:latin typeface=".VnAvant" pitchFamily="34" charset="0"/>
                <a:cs typeface="Times New Roman" pitchFamily="18" charset="0"/>
              </a:rPr>
              <a:t>óng</a:t>
            </a:r>
            <a:r>
              <a:rPr lang="en-US" sz="3500" b="1" dirty="0">
                <a:solidFill>
                  <a:srgbClr val="0070C0"/>
                </a:solidFill>
                <a:latin typeface=".VnAvant" pitchFamily="34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17128"/>
              </p:ext>
            </p:extLst>
          </p:nvPr>
        </p:nvGraphicFramePr>
        <p:xfrm>
          <a:off x="885758" y="2562841"/>
          <a:ext cx="4485316" cy="141918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485316"/>
              </a:tblGrid>
              <a:tr h="1419183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4000"/>
                        </a:lnSpc>
                        <a:buAutoNum type="alphaLcParenR"/>
                      </a:pP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Lõa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nhê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ngùa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14000"/>
                        </a:lnSpc>
                        <a:buNone/>
                      </a:pP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chë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®ì ®å,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ngùa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B050"/>
                        </a:solidFill>
                        <a:latin typeface=".VnAvant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53345"/>
              </p:ext>
            </p:extLst>
          </p:nvPr>
        </p:nvGraphicFramePr>
        <p:xfrm>
          <a:off x="856732" y="4216683"/>
          <a:ext cx="4511803" cy="6908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511803"/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b)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Lõa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ng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·,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thÕ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itchFamily="34" charset="0"/>
                        </a:rPr>
                        <a:t> lµ </a:t>
                      </a:r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8317"/>
              </p:ext>
            </p:extLst>
          </p:nvPr>
        </p:nvGraphicFramePr>
        <p:xfrm>
          <a:off x="7282252" y="2551539"/>
          <a:ext cx="4382523" cy="12598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82523"/>
              </a:tblGrid>
              <a:tr h="1259840">
                <a:tc>
                  <a:txBody>
                    <a:bodyPr/>
                    <a:lstStyle/>
                    <a:p>
                      <a:pPr marL="457200" indent="-457200" algn="ctr">
                        <a:buAutoNum type="arabicParenR"/>
                      </a:pP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bµ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chñ</a:t>
                      </a:r>
                      <a:r>
                        <a:rPr lang="en-US" sz="370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70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xÕp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 ®å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3700" baseline="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tõ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700" baseline="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lõa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 qua </a:t>
                      </a:r>
                      <a:r>
                        <a:rPr lang="en-US" sz="3700" baseline="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ngùa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245296"/>
              </p:ext>
            </p:extLst>
          </p:nvPr>
        </p:nvGraphicFramePr>
        <p:xfrm>
          <a:off x="7298726" y="4216475"/>
          <a:ext cx="4382525" cy="6908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82525"/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2) </a:t>
                      </a:r>
                      <a:r>
                        <a:rPr lang="en-US" sz="3700" baseline="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ch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¶ </a:t>
                      </a:r>
                      <a:r>
                        <a:rPr lang="en-US" sz="3700" baseline="0" dirty="0" err="1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nghe</a:t>
                      </a:r>
                      <a:r>
                        <a:rPr lang="en-US" sz="3700" baseline="0" dirty="0" smtClean="0">
                          <a:solidFill>
                            <a:srgbClr val="00B050"/>
                          </a:solidFill>
                          <a:latin typeface=".VnAvant" panose="020B7200000000000000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6" name="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 flipH="1">
            <a:off x="-1" y="4670677"/>
            <a:ext cx="1641700" cy="1798776"/>
          </a:xfrm>
          <a:prstGeom prst="rect">
            <a:avLst/>
          </a:prstGeom>
        </p:spPr>
      </p:pic>
      <p:pic>
        <p:nvPicPr>
          <p:cNvPr id="4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3081109" y="5300701"/>
            <a:ext cx="1278540" cy="1557300"/>
          </a:xfrm>
          <a:prstGeom prst="rect">
            <a:avLst/>
          </a:prstGeom>
        </p:spPr>
      </p:pic>
      <p:pic>
        <p:nvPicPr>
          <p:cNvPr id="5" name="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9235152" y="156830"/>
            <a:ext cx="1328544" cy="1683651"/>
          </a:xfrm>
          <a:prstGeom prst="rect">
            <a:avLst/>
          </a:prstGeom>
        </p:spPr>
      </p:pic>
      <p:pic>
        <p:nvPicPr>
          <p:cNvPr id="17" name="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5" t="37750" r="57565" b="12472"/>
          <a:stretch/>
        </p:blipFill>
        <p:spPr>
          <a:xfrm>
            <a:off x="-1" y="69692"/>
            <a:ext cx="777407" cy="2093019"/>
          </a:xfrm>
          <a:prstGeom prst="rect">
            <a:avLst/>
          </a:prstGeom>
        </p:spPr>
      </p:pic>
      <p:pic>
        <p:nvPicPr>
          <p:cNvPr id="18" name="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737211" y="-44069"/>
            <a:ext cx="734899" cy="1978573"/>
          </a:xfrm>
          <a:prstGeom prst="rect">
            <a:avLst/>
          </a:prstGeom>
        </p:spPr>
      </p:pic>
      <p:pic>
        <p:nvPicPr>
          <p:cNvPr id="19" name="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34871" r="58000" b="35289"/>
          <a:stretch/>
        </p:blipFill>
        <p:spPr>
          <a:xfrm>
            <a:off x="10454649" y="0"/>
            <a:ext cx="585659" cy="945217"/>
          </a:xfrm>
          <a:prstGeom prst="rect">
            <a:avLst/>
          </a:prstGeom>
        </p:spPr>
      </p:pic>
      <p:pic>
        <p:nvPicPr>
          <p:cNvPr id="23" name="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023656" y="4878698"/>
            <a:ext cx="4168344" cy="19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4978"/>
      </p:ext>
    </p:extLst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49" b="71453"/>
          <a:stretch/>
        </p:blipFill>
        <p:spPr bwMode="auto">
          <a:xfrm>
            <a:off x="848139" y="497231"/>
            <a:ext cx="994516" cy="11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704" y="1854207"/>
            <a:ext cx="11252556" cy="67710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002060"/>
                </a:solidFill>
                <a:latin typeface=".VnAvant" pitchFamily="34" charset="0"/>
              </a:rPr>
              <a:t>a)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 ®å,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endParaRPr lang="en-US" sz="3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45290" y="1848184"/>
            <a:ext cx="2968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849" y="3067987"/>
            <a:ext cx="5068956" cy="67710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.VnAvant" pitchFamily="34" charset="0"/>
              </a:rPr>
              <a:t>b</a:t>
            </a:r>
            <a:r>
              <a:rPr lang="en-US" sz="3800" dirty="0" smtClean="0">
                <a:solidFill>
                  <a:srgbClr val="002060"/>
                </a:solidFill>
                <a:latin typeface=".VnAvant" pitchFamily="34" charset="0"/>
              </a:rPr>
              <a:t>)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·, </a:t>
            </a:r>
            <a:r>
              <a:rPr lang="en-US" sz="3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</a:t>
            </a:r>
            <a:endParaRPr lang="en-US" sz="3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034" y="3070073"/>
            <a:ext cx="7731966" cy="67710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chñ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 ®å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 qua </a:t>
            </a:r>
            <a:r>
              <a:rPr lang="en-US" sz="3800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r>
              <a:rPr lang="en-US" sz="3800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2655" y="730390"/>
            <a:ext cx="2968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solidFill>
                  <a:srgbClr val="008000"/>
                </a:solidFill>
                <a:latin typeface=".VnAvant" pitchFamily="34" charset="0"/>
              </a:rPr>
              <a:t>Nãi</a:t>
            </a:r>
            <a:r>
              <a:rPr lang="en-US" sz="3800" dirty="0" smtClean="0">
                <a:solidFill>
                  <a:srgbClr val="008000"/>
                </a:solidFill>
                <a:latin typeface=".VnAvant" pitchFamily="34" charset="0"/>
              </a:rPr>
              <a:t> </a:t>
            </a:r>
            <a:r>
              <a:rPr lang="en-US" sz="3800" dirty="0" err="1" smtClean="0">
                <a:solidFill>
                  <a:srgbClr val="008000"/>
                </a:solidFill>
                <a:latin typeface=".VnAvant" pitchFamily="34" charset="0"/>
              </a:rPr>
              <a:t>tiÕp</a:t>
            </a:r>
            <a:endParaRPr lang="en-US" sz="38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918857"/>
            <a:ext cx="12192000" cy="2939143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38" y="38653"/>
            <a:ext cx="1234657" cy="1219716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3749">
            <a:off x="11140340" y="534445"/>
            <a:ext cx="811128" cy="801311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95" y="497231"/>
            <a:ext cx="1215871" cy="11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4CFF41-17D1-4EAF-8FF1-ACA480B4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9" t="10214" r="8277" b="48897"/>
          <a:stretch/>
        </p:blipFill>
        <p:spPr>
          <a:xfrm>
            <a:off x="-1" y="-130629"/>
            <a:ext cx="13436083" cy="7464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3910" y="2921632"/>
            <a:ext cx="7483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gióp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hiÓu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g×?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4217355"/>
            <a:ext cx="12192000" cy="2677515"/>
            <a:chOff x="0" y="3163016"/>
            <a:chExt cx="9144000" cy="200813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0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85" y="2649895"/>
            <a:ext cx="3810466" cy="4210804"/>
          </a:xfrm>
          <a:prstGeom prst="rect">
            <a:avLst/>
          </a:prstGeom>
        </p:spPr>
      </p:pic>
      <p:pic>
        <p:nvPicPr>
          <p:cNvPr id="19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242596"/>
            <a:ext cx="8118264" cy="53305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4797" y="1969908"/>
            <a:ext cx="7483150" cy="225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sẽ</a:t>
            </a: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khuyên</a:t>
            </a: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Ngựa</a:t>
            </a:r>
            <a:endParaRPr lang="en-US" sz="5000" b="1" dirty="0" smtClean="0">
              <a:solidFill>
                <a:srgbClr val="FF0000"/>
              </a:solidFill>
              <a:latin typeface="UTM Avo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UTM Avo" pitchFamily="18" charset="0"/>
              </a:rPr>
              <a:t>n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hư</a:t>
            </a: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thế</a:t>
            </a: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itchFamily="18" charset="0"/>
              </a:rPr>
              <a:t>nào</a:t>
            </a:r>
            <a:r>
              <a:rPr lang="en-US" sz="5000" b="1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5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4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3" y="359944"/>
            <a:ext cx="1809340" cy="15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8660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39775"/>
          <a:stretch>
            <a:fillRect/>
          </a:stretch>
        </p:blipFill>
        <p:spPr>
          <a:xfrm>
            <a:off x="5043" y="3742801"/>
            <a:ext cx="12190132" cy="3115199"/>
          </a:xfrm>
          <a:prstGeom prst="rect">
            <a:avLst/>
          </a:prstGeom>
        </p:spPr>
      </p:pic>
      <p:pic>
        <p:nvPicPr>
          <p:cNvPr id="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89" y="653877"/>
            <a:ext cx="8038239" cy="43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152" y="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 rot="1397590">
            <a:off x="254602" y="252246"/>
            <a:ext cx="1684189" cy="198139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>
            <a:fillRect/>
          </a:stretch>
        </p:blipFill>
        <p:spPr>
          <a:xfrm>
            <a:off x="9423917" y="3908775"/>
            <a:ext cx="3928527" cy="2949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7">
            <a:extLst>
              <a:ext uri="{FF2B5EF4-FFF2-40B4-BE49-F238E27FC236}">
                <a16:creationId xmlns="" xmlns:a16="http://schemas.microsoft.com/office/drawing/2014/main" id="{0A4DC73B-F476-440A-AE3E-BF01713F0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0" y="3798276"/>
            <a:ext cx="3111460" cy="311146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0989" y="2467220"/>
            <a:ext cx="8825765" cy="20428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4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9784" r="749" b="68345"/>
          <a:stretch/>
        </p:blipFill>
        <p:spPr>
          <a:xfrm>
            <a:off x="0" y="-205273"/>
            <a:ext cx="12192000" cy="1666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3D1E1E-1ABF-432D-B450-0E76B2E511BC}"/>
              </a:ext>
            </a:extLst>
          </p:cNvPr>
          <p:cNvSpPr txBox="1"/>
          <p:nvPr/>
        </p:nvSpPr>
        <p:spPr>
          <a:xfrm>
            <a:off x="3276154" y="565385"/>
            <a:ext cx="5872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YÊU CẦU CẦN ĐẠT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615813" y="1254610"/>
            <a:ext cx="1158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718046" y="2959153"/>
            <a:ext cx="1158626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" descr="5c9848285b298"/>
          <p:cNvPicPr>
            <a:picLocks noChangeAspect="1"/>
          </p:cNvPicPr>
          <p:nvPr/>
        </p:nvPicPr>
        <p:blipFill>
          <a:blip r:embed="rId4"/>
          <a:srcRect l="31531" t="14662" r="7732" b="19976"/>
          <a:stretch>
            <a:fillRect/>
          </a:stretch>
        </p:blipFill>
        <p:spPr>
          <a:xfrm>
            <a:off x="9198728" y="3897766"/>
            <a:ext cx="2676384" cy="2880256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A8E0ED">
                  <a:alpha val="100000"/>
                </a:srgbClr>
              </a:clrFrom>
              <a:clrTo>
                <a:srgbClr val="A8E0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8276" r="81907" b="29118"/>
          <a:stretch>
            <a:fillRect/>
          </a:stretch>
        </p:blipFill>
        <p:spPr>
          <a:xfrm>
            <a:off x="288843" y="4054915"/>
            <a:ext cx="2136911" cy="2754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568757" y="2092607"/>
            <a:ext cx="1158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1" descr="5c751a52207b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90942" y="242596"/>
            <a:ext cx="2137839" cy="18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2410222"/>
            <a:ext cx="12192000" cy="570873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719100"/>
            <a:ext cx="12192000" cy="597304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12" y="98586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87" y="473756"/>
            <a:ext cx="2060627" cy="1383912"/>
          </a:xfrm>
          <a:prstGeom prst="rect">
            <a:avLst/>
          </a:prstGeom>
        </p:spPr>
      </p:pic>
      <p:sp>
        <p:nvSpPr>
          <p:cNvPr id="12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399225" y="4525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2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6" y="44061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77" y="-52942"/>
            <a:ext cx="714375" cy="1190625"/>
          </a:xfrm>
          <a:prstGeom prst="rect">
            <a:avLst/>
          </a:prstGeom>
        </p:spPr>
      </p:pic>
      <p:pic>
        <p:nvPicPr>
          <p:cNvPr id="15" name="Tieng-Ga-gay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532" y="219251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08" y="108286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83" y="570759"/>
            <a:ext cx="2060627" cy="1383912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846921" y="1422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b="1" baseline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baseline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02" y="141064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73" y="44061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46" y="4339575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21" y="3827466"/>
            <a:ext cx="2060627" cy="1383912"/>
          </a:xfrm>
          <a:prstGeom prst="rect">
            <a:avLst/>
          </a:prstGeom>
        </p:spPr>
      </p:pic>
      <p:sp>
        <p:nvSpPr>
          <p:cNvPr id="23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824059" y="339896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rả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endParaRPr lang="en-US" sz="2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40" y="3397771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11" y="3300768"/>
            <a:ext cx="714375" cy="1190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65" y="4376441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0" y="3864332"/>
            <a:ext cx="2060627" cy="1383912"/>
          </a:xfrm>
          <a:prstGeom prst="rect">
            <a:avLst/>
          </a:prstGeom>
        </p:spPr>
      </p:pic>
      <p:sp>
        <p:nvSpPr>
          <p:cNvPr id="28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316178" y="34358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baseline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rả</a:t>
            </a:r>
            <a:r>
              <a:rPr lang="en-US" sz="2400" b="1" baseline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baseline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59" y="3434637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30" y="3337634"/>
            <a:ext cx="714375" cy="1190625"/>
          </a:xfrm>
          <a:prstGeom prst="rect">
            <a:avLst/>
          </a:prstGeom>
        </p:spPr>
      </p:pic>
      <p:pic>
        <p:nvPicPr>
          <p:cNvPr id="31" name="Tieng-meo-ke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25287" y="81345"/>
            <a:ext cx="609600" cy="609600"/>
          </a:xfrm>
          <a:prstGeom prst="rect">
            <a:avLst/>
          </a:prstGeom>
        </p:spPr>
      </p:pic>
      <p:pic>
        <p:nvPicPr>
          <p:cNvPr id="32" name="Tieng-Ngua-phi-va-hi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1769" y="3761946"/>
            <a:ext cx="609600" cy="609600"/>
          </a:xfrm>
          <a:prstGeom prst="rect">
            <a:avLst/>
          </a:prstGeom>
        </p:spPr>
      </p:pic>
      <p:pic>
        <p:nvPicPr>
          <p:cNvPr id="33" name="Tiếng-kêu-và-hình-ảnh-con-lừa-1-The-sound-and-picture-of-the-donkey-sound-and-picture-of-donkey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8467" y="3490240"/>
            <a:ext cx="609600" cy="609600"/>
          </a:xfrm>
          <a:prstGeom prst="rect">
            <a:avLst/>
          </a:prstGeom>
        </p:spPr>
      </p:pic>
      <p:pic>
        <p:nvPicPr>
          <p:cNvPr id="34" name="Picture 4" descr="Bí Kíp Chọn Gà Chọi Hay Qua Tiếng Gáy Cực Chính Xác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61" y="1119364"/>
            <a:ext cx="2604178" cy="1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on Mèo – Cách Chăm Sóc Cho Người Chưa Có Kinh Nghiệm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23" y="1119364"/>
            <a:ext cx="2354972" cy="18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Thế giới diệu kỳ của ngựa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47" y="4371547"/>
            <a:ext cx="2337140" cy="16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Thơ: ĐÂU LÀ CON NGƯỜI BẠN? | NTD Việt Nam (Tân Đường Nhân)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738" y="4376441"/>
            <a:ext cx="2370986" cy="16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630206" y="405716"/>
            <a:ext cx="166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Con gµ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46733" y="444326"/>
            <a:ext cx="229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mÌo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31761" y="3671336"/>
            <a:ext cx="200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ngùa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92464" y="3671336"/>
            <a:ext cx="166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</a:rPr>
              <a:t>lõa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45420" y="570759"/>
            <a:ext cx="3122647" cy="2308324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Vồ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779017" y="142261"/>
            <a:ext cx="3956180" cy="2544451"/>
            <a:chOff x="-258112" y="2849499"/>
            <a:chExt cx="3956180" cy="2544451"/>
          </a:xfrm>
        </p:grpSpPr>
        <p:sp>
          <p:nvSpPr>
            <p:cNvPr id="50" name="Oval Callout 49"/>
            <p:cNvSpPr/>
            <p:nvPr/>
          </p:nvSpPr>
          <p:spPr>
            <a:xfrm>
              <a:off x="-258112" y="2849499"/>
              <a:ext cx="3956180" cy="2544451"/>
            </a:xfrm>
            <a:prstGeom prst="wedgeEllipseCallout">
              <a:avLst>
                <a:gd name="adj1" fmla="val -48830"/>
                <a:gd name="adj2" fmla="val 53798"/>
              </a:avLst>
            </a:prstGeom>
            <a:solidFill>
              <a:srgbClr val="E6E626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1186" y="3023349"/>
              <a:ext cx="31910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400" b="1" i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mào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đỏ</a:t>
              </a:r>
              <a:endPara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Gáy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ò ó o</a:t>
              </a:r>
            </a:p>
            <a:p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endPara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dậy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	 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6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3093E-6 L -8.33333E-7 -0.1516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20712E-7 L -0.00143 -0.162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81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48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982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90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8" grpId="0" animBg="1"/>
      <p:bldP spid="18" grpId="1" animBg="1"/>
      <p:bldP spid="23" grpId="0" animBg="1"/>
      <p:bldP spid="23" grpId="1" animBg="1"/>
      <p:bldP spid="28" grpId="0" animBg="1"/>
      <p:bldP spid="28" grpId="1" animBg="1"/>
      <p:bldP spid="38" grpId="0"/>
      <p:bldP spid="39" grpId="0"/>
      <p:bldP spid="40" grpId="0"/>
      <p:bldP spid="41" grpId="0"/>
      <p:bldP spid="42" grpId="0" animBg="1"/>
      <p:bldP spid="4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978991-6A00-43D0-9635-B2528BA2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9" t="7130" r="14065" b="54963"/>
          <a:stretch/>
        </p:blipFill>
        <p:spPr>
          <a:xfrm>
            <a:off x="0" y="-308256"/>
            <a:ext cx="12192000" cy="7789472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2959598" y="3269239"/>
            <a:ext cx="755309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0" b="1" i="0" u="none" strike="noStrike" kern="1200" cap="none" spc="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THI ĐỌC</a:t>
            </a:r>
          </a:p>
        </p:txBody>
      </p:sp>
    </p:spTree>
    <p:extLst>
      <p:ext uri="{BB962C8B-B14F-4D97-AF65-F5344CB8AC3E}">
        <p14:creationId xmlns:p14="http://schemas.microsoft.com/office/powerpoint/2010/main" val="27694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>
            <a:fillRect/>
          </a:stretch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: 圆角 2"/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oogle Shape;159;p1"/>
          <p:cNvGrpSpPr/>
          <p:nvPr/>
        </p:nvGrpSpPr>
        <p:grpSpPr>
          <a:xfrm>
            <a:off x="5406159" y="462610"/>
            <a:ext cx="5042125" cy="5036855"/>
            <a:chOff x="5425622" y="292790"/>
            <a:chExt cx="5834378" cy="5828280"/>
          </a:xfrm>
        </p:grpSpPr>
        <p:pic>
          <p:nvPicPr>
            <p:cNvPr id="16" name="Google Shape;160;p1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61;p1"/>
            <p:cNvSpPr txBox="1"/>
            <p:nvPr/>
          </p:nvSpPr>
          <p:spPr>
            <a:xfrm rot="14949661">
              <a:off x="6674685" y="984400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Duy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Minh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3" name="Google Shape;162;p1"/>
            <p:cNvSpPr txBox="1"/>
            <p:nvPr/>
          </p:nvSpPr>
          <p:spPr>
            <a:xfrm rot="12232592">
              <a:off x="5444898" y="1780153"/>
              <a:ext cx="2404371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smtClean="0">
                  <a:solidFill>
                    <a:prstClr val="white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Đ.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Huyền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baseline="0" dirty="0" err="1" smtClean="0">
                  <a:solidFill>
                    <a:prstClr val="white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Anh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4" name="Google Shape;163;p1"/>
            <p:cNvSpPr txBox="1"/>
            <p:nvPr/>
          </p:nvSpPr>
          <p:spPr>
            <a:xfrm rot="17590276">
              <a:off x="8020996" y="981475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Anh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Đức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5" name="Google Shape;164;p1"/>
            <p:cNvSpPr txBox="1"/>
            <p:nvPr/>
          </p:nvSpPr>
          <p:spPr>
            <a:xfrm rot="20155085">
              <a:off x="8917980" y="1904590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 smtClean="0">
                  <a:solidFill>
                    <a:prstClr val="black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Hoàng</a:t>
              </a:r>
              <a:r>
                <a:rPr lang="en-US" sz="3200" b="1" dirty="0" smtClean="0">
                  <a:solidFill>
                    <a:prstClr val="black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Sơn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6" name="Google Shape;165;p1"/>
            <p:cNvSpPr txBox="1"/>
            <p:nvPr/>
          </p:nvSpPr>
          <p:spPr>
            <a:xfrm rot="9501114">
              <a:off x="5697321" y="3239779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Thảo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baseline="0" dirty="0" err="1" smtClean="0">
                  <a:solidFill>
                    <a:prstClr val="black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Linh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7" name="Google Shape;166;p1"/>
            <p:cNvSpPr txBox="1"/>
            <p:nvPr/>
          </p:nvSpPr>
          <p:spPr>
            <a:xfrm rot="6703311">
              <a:off x="6482837" y="4328897"/>
              <a:ext cx="2285686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P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hương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 smtClean="0">
                  <a:solidFill>
                    <a:prstClr val="white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Thảo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8" name="Google Shape;167;p1"/>
            <p:cNvSpPr txBox="1"/>
            <p:nvPr/>
          </p:nvSpPr>
          <p:spPr>
            <a:xfrm rot="3829829">
              <a:off x="8019634" y="4215350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Thanh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smtClean="0">
                  <a:solidFill>
                    <a:prstClr val="black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Mai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29" name="Google Shape;168;p1"/>
            <p:cNvSpPr txBox="1"/>
            <p:nvPr/>
          </p:nvSpPr>
          <p:spPr>
            <a:xfrm rot="1321648">
              <a:off x="8940448" y="3271289"/>
              <a:ext cx="2025648" cy="124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Khánh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 smtClean="0">
                  <a:solidFill>
                    <a:prstClr val="white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Ngân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</p:grpSp>
      <p:sp>
        <p:nvSpPr>
          <p:cNvPr id="30" name="Google Shape;169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1" name="Google Shape;185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2524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87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" name="Google Shape;188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Google Shape;189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190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191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192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Google Shape;193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" name="Google Shape;194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" name="Google Shape;195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" name="Google Shape;196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" name="Google Shape;197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198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199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" name="Google Shape;200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" name="Google Shape;201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" name="Google Shape;202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Google Shape;203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" name="Google Shape;204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205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206;p1"/>
          <p:cNvSpPr/>
          <p:nvPr/>
        </p:nvSpPr>
        <p:spPr>
          <a:xfrm rot="-5400000">
            <a:off x="104468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207;p1">
            <a:hlinkClick r:id="" action="ppaction://noaction"/>
          </p:cNvPr>
          <p:cNvSpPr/>
          <p:nvPr/>
        </p:nvSpPr>
        <p:spPr>
          <a:xfrm rot="5400000">
            <a:off x="109579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9671" y="-243685"/>
            <a:ext cx="487363" cy="487363"/>
          </a:xfrm>
          <a:prstGeom prst="rect">
            <a:avLst/>
          </a:prstGeom>
        </p:spPr>
      </p:pic>
      <p:sp>
        <p:nvSpPr>
          <p:cNvPr id="54" name="quay dung"/>
          <p:cNvSpPr/>
          <p:nvPr/>
        </p:nvSpPr>
        <p:spPr>
          <a:xfrm>
            <a:off x="9517941" y="5148012"/>
            <a:ext cx="2238484" cy="702905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962" y="277766"/>
            <a:ext cx="500098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1955"/>
                </a:solidFill>
                <a:uLnTx/>
                <a:uFillTx/>
                <a:latin typeface="UTM Cookie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1955"/>
                </a:solidFill>
                <a:uLnTx/>
                <a:uFillTx/>
                <a:latin typeface="UTM Cookie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  <a:prstDash val="solid"/>
              </a:ln>
              <a:solidFill>
                <a:srgbClr val="FF1955"/>
              </a:solidFill>
              <a:uLnTx/>
              <a:uFillTx/>
              <a:latin typeface="UTM Cookies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 flipH="1">
            <a:off x="1165782" y="2454085"/>
            <a:ext cx="4366323" cy="4068388"/>
          </a:xfrm>
          <a:prstGeom prst="rect">
            <a:avLst/>
          </a:prstGeom>
        </p:spPr>
      </p:pic>
      <p:sp>
        <p:nvSpPr>
          <p:cNvPr id="4" name="Arrow: Right 3">
            <a:hlinkClick r:id="rId10" action="ppaction://hlinksldjump"/>
          </p:cNvPr>
          <p:cNvSpPr/>
          <p:nvPr/>
        </p:nvSpPr>
        <p:spPr>
          <a:xfrm>
            <a:off x="10378458" y="5869011"/>
            <a:ext cx="1377967" cy="7038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4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0815242">
            <a:off x="-46081" y="-199991"/>
            <a:ext cx="9070848" cy="265317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6939337" y="2279432"/>
            <a:ext cx="5327307" cy="45454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9304153" y="1774934"/>
            <a:ext cx="3325326" cy="35967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5360" y="4470061"/>
            <a:ext cx="2183905" cy="2573391"/>
            <a:chOff x="335360" y="4470061"/>
            <a:chExt cx="2183905" cy="2573391"/>
          </a:xfrm>
        </p:grpSpPr>
        <p:pic>
          <p:nvPicPr>
            <p:cNvPr id="4" name="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" t="5452" r="53867" b="6845"/>
            <a:stretch/>
          </p:blipFill>
          <p:spPr>
            <a:xfrm>
              <a:off x="335360" y="4470061"/>
              <a:ext cx="2183905" cy="25733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0742" y="4954596"/>
              <a:ext cx="953140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0070C0"/>
                  </a:solidFill>
                  <a:latin typeface="Times New Roman" pitchFamily="18" charset="0"/>
                  <a:ea typeface="方正粗圆_GBK" pitchFamily="65" charset="-122"/>
                  <a:cs typeface="Times New Roman" pitchFamily="18" charset="0"/>
                </a:rPr>
                <a:t>1A2</a:t>
              </a:r>
              <a:endParaRPr lang="zh-CN" altLang="en-US" sz="3200" b="1" dirty="0">
                <a:solidFill>
                  <a:srgbClr val="0070C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23787" y="2229591"/>
            <a:ext cx="69811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  <a:defRPr/>
            </a:pPr>
            <a:r>
              <a:rPr lang="en-US" altLang="zh-CN" sz="3600" b="1" i="1" kern="0" dirty="0" err="1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i="1" kern="0" dirty="0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ràng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endParaRPr lang="en-US" altLang="zh-CN" sz="3600" b="1" i="1" kern="0" dirty="0">
              <a:ln w="9525">
                <a:solidFill>
                  <a:srgbClr val="16389C"/>
                </a:solidFill>
                <a:prstDash val="solid"/>
              </a:ln>
              <a:solidFill>
                <a:srgbClr val="16389C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914400" indent="-914400">
              <a:lnSpc>
                <a:spcPct val="150000"/>
              </a:lnSpc>
              <a:buAutoNum type="arabicPeriod"/>
              <a:defRPr/>
            </a:pP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Ngắt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nghỉ</a:t>
            </a:r>
            <a:r>
              <a:rPr lang="en-US" altLang="zh-CN" sz="3600" b="1" i="1" kern="0" dirty="0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hơi</a:t>
            </a:r>
            <a:r>
              <a:rPr lang="en-US" altLang="zh-CN" sz="3600" b="1" i="1" kern="0" dirty="0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600" b="1" i="1" kern="0" dirty="0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600" b="1" i="1" kern="0" dirty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i="1" kern="0" dirty="0" smtClean="0">
                <a:ln w="9525">
                  <a:solidFill>
                    <a:srgbClr val="16389C"/>
                  </a:solidFill>
                  <a:prstDash val="solid"/>
                </a:ln>
                <a:solidFill>
                  <a:srgbClr val="16389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3600" b="1" i="1" kern="0" dirty="0">
              <a:ln w="9525">
                <a:solidFill>
                  <a:srgbClr val="16389C"/>
                </a:solidFill>
                <a:prstDash val="solid"/>
              </a:ln>
              <a:solidFill>
                <a:srgbClr val="16389C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9464" y="1239637"/>
            <a:ext cx="3130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Arial-Rounded" panose="020B0500000000000000" pitchFamily="34" charset="0"/>
                <a:cs typeface="Tahoma" panose="020B0604030504040204" pitchFamily="34" charset="0"/>
              </a:rPr>
              <a:t>TIÊU CHÍ</a:t>
            </a:r>
          </a:p>
        </p:txBody>
      </p:sp>
      <p:pic>
        <p:nvPicPr>
          <p:cNvPr id="11" name="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351321" y="2300182"/>
            <a:ext cx="1125074" cy="979590"/>
          </a:xfrm>
          <a:prstGeom prst="rect">
            <a:avLst/>
          </a:prstGeom>
        </p:spPr>
      </p:pic>
      <p:pic>
        <p:nvPicPr>
          <p:cNvPr id="12" name="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7970675" y="735306"/>
            <a:ext cx="704462" cy="1008662"/>
          </a:xfrm>
          <a:prstGeom prst="rect">
            <a:avLst/>
          </a:prstGeom>
        </p:spPr>
      </p:pic>
      <p:pic>
        <p:nvPicPr>
          <p:cNvPr id="13" name="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0692476" y="158496"/>
            <a:ext cx="670448" cy="9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48456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5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850790312-612x612 -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13004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17600" y="2081214"/>
            <a:ext cx="1016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.VnUniverseH" pitchFamily="34" charset="0"/>
              </a:rPr>
              <a:t>Ch©n thµnh c¶m ¬n  </a:t>
            </a:r>
            <a:br>
              <a:rPr lang="en-US" sz="4000" b="1">
                <a:solidFill>
                  <a:srgbClr val="FF0000"/>
                </a:solidFill>
                <a:latin typeface=".VnUniverseH" pitchFamily="34" charset="0"/>
              </a:rPr>
            </a:br>
            <a:r>
              <a:rPr lang="en-US" sz="4000" b="1">
                <a:solidFill>
                  <a:srgbClr val="FF0000"/>
                </a:solidFill>
                <a:latin typeface=".VnUniverseH" pitchFamily="34" charset="0"/>
              </a:rPr>
              <a:t>c¸c c« gi¸o ®· ®Õn dù tiÕt häc.</a:t>
            </a:r>
          </a:p>
        </p:txBody>
      </p:sp>
      <p:pic>
        <p:nvPicPr>
          <p:cNvPr id="20484" name="Picture 10" descr="buom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838200"/>
            <a:ext cx="103632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894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í Kíp Chọn Gà Chọi Hay Qua Tiếng Gáy Cực Chính Xá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23" y="298585"/>
            <a:ext cx="4287747" cy="26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n Mèo – Cách Chăm Sóc Cho Người Chưa Có Kinh Nghi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27" y="298586"/>
            <a:ext cx="4320462" cy="26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ế giới diệu kỳ của ngự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69" y="3694923"/>
            <a:ext cx="4287747" cy="25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Thơ: ĐÂU LÀ CON NGƯỜI BẠN? | NTD Việt Nam (Tân Đường Nhân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27" y="3673002"/>
            <a:ext cx="4349842" cy="24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25766" y="2913999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Con gµ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5229" y="2913998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mÌo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0901" y="6197324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90364" y="6197323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ình tượng con ngựa trong văn hóa – Wikipedia tiếng Việ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/>
          <a:stretch/>
        </p:blipFill>
        <p:spPr bwMode="auto">
          <a:xfrm>
            <a:off x="1249921" y="734290"/>
            <a:ext cx="3770963" cy="44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ình công&amp;quot; không kéo cối xay, vừa được thả xuống núi, con lừa lãnh ngay hậu  quả: Đủ đau để thức tỉnh nhiều người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1" y="734290"/>
            <a:ext cx="4134679" cy="44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63478" y="0"/>
            <a:ext cx="0" cy="68580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69453" y="5352197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.VnAvant" pitchFamily="34" charset="0"/>
              </a:rPr>
              <a:t>ngùa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3658" y="5352197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.VnAvant" pitchFamily="34" charset="0"/>
              </a:rPr>
              <a:t>lõa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ó ngựa vùng rau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14" y="236189"/>
            <a:ext cx="4802077" cy="24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Ở nơi chỉ có phụ nữ làm nghề xà 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6" y="2933042"/>
            <a:ext cx="4802077" cy="29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âu chuyện con lừa và bài học kinh điển trong đầu tư chứng kho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6" y="209144"/>
            <a:ext cx="4523207" cy="25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Ông lão và con lừ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7" y="2960088"/>
            <a:ext cx="4523207" cy="29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61652" y="0"/>
            <a:ext cx="0" cy="68580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86138" y="5927867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.VnAvant" pitchFamily="34" charset="0"/>
              </a:rPr>
              <a:t>ngùa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0065" y="5921879"/>
            <a:ext cx="305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.VnAvant" pitchFamily="34" charset="0"/>
              </a:rPr>
              <a:t>Con </a:t>
            </a:r>
            <a:r>
              <a:rPr lang="en-US" sz="2800" dirty="0" err="1" smtClean="0">
                <a:solidFill>
                  <a:srgbClr val="0070C0"/>
                </a:solidFill>
                <a:latin typeface=".VnAvant" pitchFamily="34" charset="0"/>
              </a:rPr>
              <a:t>lõa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2"/>
            <a:ext cx="12192000" cy="676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4105" y="979270"/>
            <a:ext cx="7686602" cy="672369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HP001 4 hàng"/>
              </a:rPr>
              <a:t>Thứ</a:t>
            </a:r>
            <a:r>
              <a:rPr lang="en-US" sz="3500" b="1" dirty="0">
                <a:solidFill>
                  <a:schemeClr val="bg1"/>
                </a:solidFill>
                <a:latin typeface="HP001 4 hàng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/>
              </a:rPr>
              <a:t>ba</a:t>
            </a:r>
            <a:r>
              <a:rPr lang="en-US" sz="3500" b="1" dirty="0" smtClean="0">
                <a:solidFill>
                  <a:schemeClr val="bg1"/>
                </a:solidFill>
                <a:latin typeface="HP001 4 hàng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HP001 4 hàng"/>
              </a:rPr>
              <a:t>ngày</a:t>
            </a:r>
            <a:r>
              <a:rPr lang="en-US" sz="3500" b="1" dirty="0">
                <a:solidFill>
                  <a:schemeClr val="bg1"/>
                </a:solidFill>
                <a:latin typeface="HP001 4 hàng"/>
              </a:rPr>
              <a:t> </a:t>
            </a:r>
            <a:r>
              <a:rPr lang="en-US" sz="3500" b="1" dirty="0" smtClean="0">
                <a:solidFill>
                  <a:schemeClr val="bg1"/>
                </a:solidFill>
                <a:latin typeface="HP001 4 hàng"/>
              </a:rPr>
              <a:t>9 </a:t>
            </a:r>
            <a:r>
              <a:rPr lang="en-US" sz="3500" b="1" dirty="0" err="1">
                <a:solidFill>
                  <a:schemeClr val="bg1"/>
                </a:solidFill>
                <a:latin typeface="HP001 4 hàng"/>
              </a:rPr>
              <a:t>tháng</a:t>
            </a:r>
            <a:r>
              <a:rPr lang="en-US" sz="3500" b="1" dirty="0">
                <a:solidFill>
                  <a:schemeClr val="bg1"/>
                </a:solidFill>
                <a:latin typeface="HP001 4 hàng"/>
              </a:rPr>
              <a:t> </a:t>
            </a:r>
            <a:r>
              <a:rPr lang="en-US" sz="3500" b="1" dirty="0" smtClean="0">
                <a:solidFill>
                  <a:schemeClr val="bg1"/>
                </a:solidFill>
                <a:latin typeface="HP001 4 hàng"/>
              </a:rPr>
              <a:t>11 </a:t>
            </a:r>
            <a:r>
              <a:rPr lang="en-US" sz="3500" b="1" dirty="0" err="1">
                <a:solidFill>
                  <a:schemeClr val="bg1"/>
                </a:solidFill>
                <a:latin typeface="HP001 4 hàng"/>
              </a:rPr>
              <a:t>năm</a:t>
            </a:r>
            <a:r>
              <a:rPr lang="en-US" sz="3500" b="1" dirty="0">
                <a:solidFill>
                  <a:schemeClr val="bg1"/>
                </a:solidFill>
                <a:latin typeface="HP001 4 hàng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0267" y="1646914"/>
            <a:ext cx="6842935" cy="65698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35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vần</a:t>
            </a:r>
            <a:endParaRPr lang="en-US" sz="35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770" y="2314054"/>
            <a:ext cx="7879207" cy="65698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5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  </a:t>
            </a:r>
            <a:r>
              <a:rPr lang="en-US" sz="35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Bài</a:t>
            </a:r>
            <a:r>
              <a:rPr lang="en-US" sz="35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47: </a:t>
            </a:r>
            <a:r>
              <a:rPr lang="en-US" sz="35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om</a:t>
            </a:r>
            <a:r>
              <a:rPr lang="en-US" sz="35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– op </a:t>
            </a:r>
            <a:r>
              <a:rPr lang="en-US" sz="3500" b="1" dirty="0">
                <a:solidFill>
                  <a:srgbClr val="FFC000"/>
                </a:solidFill>
                <a:latin typeface="HP001 4 hàng" panose="020B0603050302020204" pitchFamily="34" charset="0"/>
              </a:rPr>
              <a:t>(</a:t>
            </a:r>
            <a:r>
              <a:rPr lang="en-US" sz="35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Tiết</a:t>
            </a:r>
            <a:r>
              <a:rPr lang="en-US" sz="35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2</a:t>
            </a:r>
            <a:r>
              <a:rPr lang="en-US" sz="35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)</a:t>
            </a:r>
            <a:endParaRPr lang="en-US" sz="35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9073" y="454483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Lõa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37" y="1028939"/>
            <a:ext cx="12192000" cy="2987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cßm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nhom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mµ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l¾m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chë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®ì.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V×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cè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¸,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·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ra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cá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lµ bµ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chñ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xÕp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®å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tõ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lõa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33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ngùa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300" dirty="0">
                <a:solidFill>
                  <a:srgbClr val="002060"/>
                </a:solidFill>
                <a:latin typeface=".VnAvant" panose="020B7200000000000000" pitchFamily="34" charset="0"/>
              </a:rPr>
              <a:t>	</a:t>
            </a:r>
            <a:r>
              <a:rPr lang="en-US" sz="33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			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LÉP TÔN-XTÔI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inhthangpc.VN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 bwMode="auto">
          <a:xfrm>
            <a:off x="644859" y="3956179"/>
            <a:ext cx="10981084" cy="283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738" y="32427"/>
            <a:ext cx="305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.VnAvant" panose="020B7200000000000000" pitchFamily="34" charset="0"/>
              </a:rPr>
              <a:t>3. </a:t>
            </a:r>
            <a:r>
              <a:rPr lang="en-US" sz="3600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äc</a:t>
            </a:r>
            <a:endParaRPr lang="en-US" sz="3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9784" r="749" b="68345"/>
          <a:stretch/>
        </p:blipFill>
        <p:spPr>
          <a:xfrm>
            <a:off x="0" y="-205273"/>
            <a:ext cx="12192000" cy="1666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3D1E1E-1ABF-432D-B450-0E76B2E511BC}"/>
              </a:ext>
            </a:extLst>
          </p:cNvPr>
          <p:cNvSpPr txBox="1"/>
          <p:nvPr/>
        </p:nvSpPr>
        <p:spPr>
          <a:xfrm>
            <a:off x="3276154" y="565385"/>
            <a:ext cx="5872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YÊU CẦU CẦN ĐẠT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615813" y="1254610"/>
            <a:ext cx="1158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718046" y="2959153"/>
            <a:ext cx="1158626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" descr="5c9848285b298"/>
          <p:cNvPicPr>
            <a:picLocks noChangeAspect="1"/>
          </p:cNvPicPr>
          <p:nvPr/>
        </p:nvPicPr>
        <p:blipFill>
          <a:blip r:embed="rId4"/>
          <a:srcRect l="31531" t="14662" r="7732" b="19976"/>
          <a:stretch>
            <a:fillRect/>
          </a:stretch>
        </p:blipFill>
        <p:spPr>
          <a:xfrm>
            <a:off x="9198728" y="3897766"/>
            <a:ext cx="2676384" cy="2880256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A8E0ED">
                  <a:alpha val="100000"/>
                </a:srgbClr>
              </a:clrFrom>
              <a:clrTo>
                <a:srgbClr val="A8E0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8276" r="81907" b="29118"/>
          <a:stretch>
            <a:fillRect/>
          </a:stretch>
        </p:blipFill>
        <p:spPr>
          <a:xfrm>
            <a:off x="288843" y="4054915"/>
            <a:ext cx="2136911" cy="2754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73B00BA-6CBC-440F-9203-17F464526845}"/>
              </a:ext>
            </a:extLst>
          </p:cNvPr>
          <p:cNvSpPr txBox="1"/>
          <p:nvPr/>
        </p:nvSpPr>
        <p:spPr>
          <a:xfrm>
            <a:off x="568757" y="2092607"/>
            <a:ext cx="1158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1" descr="5c751a52207b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90942" y="242596"/>
            <a:ext cx="2137839" cy="18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6753</TotalTime>
  <Words>1139</Words>
  <Application>Microsoft Office PowerPoint</Application>
  <PresentationFormat>Custom</PresentationFormat>
  <Paragraphs>222</Paragraphs>
  <Slides>33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308</cp:revision>
  <dcterms:created xsi:type="dcterms:W3CDTF">2020-06-29T11:40:22Z</dcterms:created>
  <dcterms:modified xsi:type="dcterms:W3CDTF">2021-11-10T13:28:02Z</dcterms:modified>
</cp:coreProperties>
</file>