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460" r:id="rId2"/>
    <p:sldId id="466" r:id="rId3"/>
    <p:sldId id="471" r:id="rId4"/>
    <p:sldId id="462" r:id="rId5"/>
    <p:sldId id="431" r:id="rId6"/>
    <p:sldId id="434" r:id="rId7"/>
    <p:sldId id="313" r:id="rId8"/>
    <p:sldId id="428" r:id="rId9"/>
    <p:sldId id="443" r:id="rId10"/>
    <p:sldId id="472" r:id="rId11"/>
    <p:sldId id="468" r:id="rId12"/>
    <p:sldId id="473" r:id="rId13"/>
    <p:sldId id="470" r:id="rId14"/>
    <p:sldId id="467" r:id="rId15"/>
    <p:sldId id="344" r:id="rId16"/>
    <p:sldId id="327" r:id="rId17"/>
    <p:sldId id="328" r:id="rId18"/>
    <p:sldId id="329" r:id="rId19"/>
    <p:sldId id="331" r:id="rId20"/>
    <p:sldId id="333" r:id="rId21"/>
    <p:sldId id="320" r:id="rId22"/>
    <p:sldId id="398" r:id="rId23"/>
  </p:sldIdLst>
  <p:sldSz cx="9144000" cy="5143500" type="screen16x9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3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DFECE5"/>
    <a:srgbClr val="5B9E1C"/>
    <a:srgbClr val="D5EBE2"/>
    <a:srgbClr val="BCC1EA"/>
    <a:srgbClr val="FF33CC"/>
    <a:srgbClr val="F7F2AF"/>
    <a:srgbClr val="F2927A"/>
    <a:srgbClr val="F8C7BA"/>
    <a:srgbClr val="ABEE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181" autoAdjust="0"/>
    <p:restoredTop sz="94660" autoAdjust="0"/>
  </p:normalViewPr>
  <p:slideViewPr>
    <p:cSldViewPr>
      <p:cViewPr varScale="1">
        <p:scale>
          <a:sx n="84" d="100"/>
          <a:sy n="84" d="100"/>
        </p:scale>
        <p:origin x="48" y="60"/>
      </p:cViewPr>
      <p:guideLst>
        <p:guide orient="horz" pos="103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381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3A075-29DF-4CAE-8BA7-CDA0ED456C88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3924EE-29F1-4E68-A53A-86CBCBDF82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8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B73EA-EE91-4E33-A9C1-8BF5DD7139A2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92B679-AE23-4750-8FB0-6513430B895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30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584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4E624-5333-4008-9923-738A2D895B0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9501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6091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463" algn="just">
              <a:lnSpc>
                <a:spcPct val="115000"/>
              </a:lnSpc>
              <a:spcBef>
                <a:spcPct val="0"/>
              </a:spcBef>
              <a:tabLst>
                <a:tab pos="161925" algn="l"/>
              </a:tabLst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Times New Roman" panose="02020603050405020304" pitchFamily="18" charset="0"/>
                <a:ea typeface="-윤명조230" pitchFamily="18" charset="-127"/>
              </a:defRPr>
            </a:lvl9pPr>
          </a:lstStyle>
          <a:p>
            <a:fld id="{774AA813-0F71-4C48-8D24-AFC17AB3EC8D}" type="slidenum">
              <a:rPr lang="en-US" altLang="en-US" sz="1200" b="0">
                <a:solidFill>
                  <a:srgbClr val="000000"/>
                </a:solidFill>
                <a:latin typeface="Arial" panose="020B0604020202020204" pitchFamily="34" charset="0"/>
              </a:rPr>
              <a:pPr/>
              <a:t>14</a:t>
            </a:fld>
            <a:endParaRPr lang="en-US" altLang="en-US" sz="1200" b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664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4937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934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3114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36512" y="-20538"/>
            <a:ext cx="9214492" cy="516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21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39C16-8F4B-4421-B5A0-9D9AED1F9C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084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98A4CE-9917-4C5D-AE6E-BD7E568637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DA0C68-9033-42D7-BD53-9250932952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D84C09-B9D7-4BFB-BF69-73A47E0DE1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1B98E7-CC5D-4123-B75E-D8B4BAD43AE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7446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2021/11/22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-76200" y="4869655"/>
            <a:ext cx="899592" cy="273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rgbClr val="BCC1EA"/>
                </a:solidFill>
                <a:latin typeface="UVN Ky Thuat" panose="03050502040202020B03" pitchFamily="66" charset="0"/>
              </a:rPr>
              <a:t>KTUTS</a:t>
            </a:r>
            <a:endParaRPr lang="zh-CN" altLang="en-US" b="1">
              <a:solidFill>
                <a:srgbClr val="BCC1EA"/>
              </a:solidFill>
              <a:latin typeface="UVN Ky Thuat" panose="03050502040202020B03" pitchFamily="66" charset="0"/>
            </a:endParaRP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3C0ADA4-1404-414F-A9BB-D3CCF283598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7336" y="7108254"/>
            <a:ext cx="1071943" cy="926040"/>
          </a:xfrm>
          <a:prstGeom prst="rect">
            <a:avLst/>
          </a:prstGeom>
        </p:spPr>
      </p:pic>
      <p:sp>
        <p:nvSpPr>
          <p:cNvPr id="11" name="矩形 6">
            <a:extLst>
              <a:ext uri="{FF2B5EF4-FFF2-40B4-BE49-F238E27FC236}">
                <a16:creationId xmlns:a16="http://schemas.microsoft.com/office/drawing/2014/main" id="{78E3A684-2B4E-473E-9822-1DA44F070A86}"/>
              </a:ext>
            </a:extLst>
          </p:cNvPr>
          <p:cNvSpPr/>
          <p:nvPr userDrawn="1"/>
        </p:nvSpPr>
        <p:spPr>
          <a:xfrm>
            <a:off x="8316416" y="18143"/>
            <a:ext cx="899592" cy="2738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>
                <a:solidFill>
                  <a:srgbClr val="D5EBE2"/>
                </a:solidFill>
                <a:latin typeface="UVN Ky Thuat" panose="03050502040202020B03" pitchFamily="66" charset="0"/>
              </a:rPr>
              <a:t>KTUTS</a:t>
            </a:r>
            <a:endParaRPr lang="zh-CN" altLang="en-US" b="1">
              <a:solidFill>
                <a:srgbClr val="D5EBE2"/>
              </a:solidFill>
              <a:latin typeface="UVN Ky Thuat" panose="03050502040202020B03" pitchFamily="66" charset="0"/>
            </a:endParaRP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A13B359B-C110-4564-87F3-54C6E9FA94A9}"/>
              </a:ext>
            </a:extLst>
          </p:cNvPr>
          <p:cNvSpPr txBox="1"/>
          <p:nvPr userDrawn="1"/>
        </p:nvSpPr>
        <p:spPr>
          <a:xfrm>
            <a:off x="8403092" y="4820984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5B9E1C"/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54" r:id="rId4"/>
    <p:sldLayoutId id="2147483655" r:id="rId5"/>
    <p:sldLayoutId id="2147483662" r:id="rId6"/>
    <p:sldLayoutId id="2147483663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30.png"/><Relationship Id="rId5" Type="http://schemas.openxmlformats.org/officeDocument/2006/relationships/image" Target="../media/image24.jpg"/><Relationship Id="rId10" Type="http://schemas.openxmlformats.org/officeDocument/2006/relationships/image" Target="../media/image34.png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36.jpeg"/><Relationship Id="rId2" Type="http://schemas.openxmlformats.org/officeDocument/2006/relationships/slide" Target="slide16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8.xml"/><Relationship Id="rId5" Type="http://schemas.openxmlformats.org/officeDocument/2006/relationships/image" Target="../media/image35.jpeg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8.pn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55576" y="-1175013"/>
            <a:ext cx="7493526" cy="7493526"/>
          </a:xfrm>
          <a:prstGeom prst="ellipse">
            <a:avLst/>
          </a:prstGeom>
          <a:blipFill dpi="0" rotWithShape="1">
            <a:blip r:embed="rId6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" name="Noi Trong Len Cac Ban Oi - Dang Cap Nhat">
            <a:hlinkClick r:id="" action="ppaction://media"/>
            <a:extLst>
              <a:ext uri="{FF2B5EF4-FFF2-40B4-BE49-F238E27FC236}">
                <a16:creationId xmlns:a16="http://schemas.microsoft.com/office/drawing/2014/main" id="{B91F39F7-E0BB-4BFC-A3B8-2C822701CE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869" y="3147814"/>
            <a:ext cx="501157" cy="501157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855121" y="-20538"/>
            <a:ext cx="5381175" cy="5355724"/>
          </a:xfrm>
          <a:prstGeom prst="ellipse">
            <a:avLst/>
          </a:prstGeom>
          <a:blipFill dpi="0" rotWithShape="1">
            <a:blip r:embed="rId6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Diana" panose="02040603050506020204" pitchFamily="18" charset="0"/>
            </a:endParaRPr>
          </a:p>
        </p:txBody>
      </p:sp>
      <p:sp>
        <p:nvSpPr>
          <p:cNvPr id="18" name="TextBox 7"/>
          <p:cNvSpPr txBox="1"/>
          <p:nvPr/>
        </p:nvSpPr>
        <p:spPr>
          <a:xfrm>
            <a:off x="899592" y="1569808"/>
            <a:ext cx="7812360" cy="126158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6000" b="1" dirty="0" err="1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Môn</a:t>
            </a:r>
            <a:r>
              <a:rPr lang="en-US" altLang="zh-CN" sz="6000" b="1" dirty="0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 </a:t>
            </a:r>
            <a:r>
              <a:rPr lang="en-US" altLang="zh-CN" sz="6000" b="1" dirty="0" err="1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Lịch</a:t>
            </a:r>
            <a:r>
              <a:rPr lang="en-US" altLang="zh-CN" sz="6000" b="1" dirty="0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 </a:t>
            </a:r>
            <a:r>
              <a:rPr lang="en-US" altLang="zh-CN" sz="6000" b="1" dirty="0" err="1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sử</a:t>
            </a:r>
            <a:r>
              <a:rPr lang="en-US" altLang="zh-CN" sz="6000" b="1" dirty="0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 - </a:t>
            </a:r>
            <a:r>
              <a:rPr lang="en-US" altLang="zh-CN" sz="6000" b="1" dirty="0" err="1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Lớp</a:t>
            </a:r>
            <a:r>
              <a:rPr lang="en-US" altLang="zh-CN" sz="6000" b="1" dirty="0">
                <a:solidFill>
                  <a:srgbClr val="FF33CC"/>
                </a:solidFill>
                <a:effectLst>
                  <a:outerShdw blurRad="50800" dist="50800" dir="5400000" algn="ctr" rotWithShape="0">
                    <a:srgbClr val="F29E88"/>
                  </a:outerShdw>
                </a:effectLst>
                <a:latin typeface="UTM Deutsch Gothic" panose="02040603050506020204" pitchFamily="18" charset="0"/>
                <a:ea typeface="汉仪娃娃篆简" panose="02010604000101010101" pitchFamily="2" charset="-122"/>
              </a:rPr>
              <a:t> 4</a:t>
            </a:r>
            <a:endParaRPr lang="zh-CN" altLang="en-US" sz="6000" b="1" dirty="0">
              <a:solidFill>
                <a:srgbClr val="FF33CC"/>
              </a:solidFill>
              <a:effectLst>
                <a:outerShdw blurRad="50800" dist="50800" dir="5400000" algn="ctr" rotWithShape="0">
                  <a:srgbClr val="F29E88"/>
                </a:outerShdw>
              </a:effectLst>
              <a:latin typeface="UTM Deutsch Gothic" panose="02040603050506020204" pitchFamily="18" charset="0"/>
              <a:ea typeface="汉仪娃娃篆简" panose="02010604000101010101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1843" y="261684"/>
            <a:ext cx="6578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smtClean="0">
                <a:solidFill>
                  <a:srgbClr val="00339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TRƯỜNG TIỂU HỌC GIANG BIÊN</a:t>
            </a:r>
            <a:endParaRPr lang="en-US" sz="2800" b="1" dirty="0" smtClean="0">
              <a:solidFill>
                <a:srgbClr val="003399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17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7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animRot by="21600000">
                                      <p:cBhvr>
                                        <p:cTn id="2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3000"/>
                            </p:stCondLst>
                            <p:childTnLst>
                              <p:par>
                                <p:cTn id="2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3500"/>
                            </p:stCondLst>
                            <p:childTnLst>
                              <p:par>
                                <p:cTn id="28" presetID="8" presetClass="emph" presetSubtype="0" repeatCount="64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453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15" grpId="0" animBg="1"/>
      <p:bldP spid="15" grpId="1" animBg="1"/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Khuôn viên chùa Bái Đính">
            <a:extLst>
              <a:ext uri="{FF2B5EF4-FFF2-40B4-BE49-F238E27FC236}">
                <a16:creationId xmlns:a16="http://schemas.microsoft.com/office/drawing/2014/main" id="{7E85D58E-EF3A-4038-A3F3-0BBF664DD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4" y="0"/>
            <a:ext cx="8820472" cy="3507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1BC1B36-70FA-4770-9D67-5E267A847848}"/>
              </a:ext>
            </a:extLst>
          </p:cNvPr>
          <p:cNvSpPr/>
          <p:nvPr/>
        </p:nvSpPr>
        <p:spPr>
          <a:xfrm>
            <a:off x="827584" y="3795886"/>
            <a:ext cx="7128792" cy="108012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1031,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950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endParaRPr lang="en-US" altLang="en-US" b="1" dirty="0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570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1734740" y="1131590"/>
            <a:ext cx="6293644" cy="2274790"/>
            <a:chOff x="2133539" y="246185"/>
            <a:chExt cx="10088034" cy="3182815"/>
          </a:xfrm>
        </p:grpSpPr>
        <p:pic>
          <p:nvPicPr>
            <p:cNvPr id="110618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2133539" y="575846"/>
              <a:ext cx="10088034" cy="274913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ct val="121000"/>
                </a:lnSpc>
                <a:defRPr/>
              </a:pPr>
              <a:r>
                <a:rPr lang="en-US" altLang="en-US" sz="44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VNI-Times" pitchFamily="2" charset="0"/>
                  <a:cs typeface="+mn-cs"/>
                </a:rPr>
                <a:t>-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đạo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phật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rất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coi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altLang="en-US" sz="3600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>
                <a:lnSpc>
                  <a:spcPct val="121000"/>
                </a:lnSpc>
                <a:defRPr/>
              </a:pPr>
              <a:endParaRPr lang="en-US" sz="2800" b="1" dirty="0">
                <a:solidFill>
                  <a:srgbClr val="ED5565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10601" name="59c3c5f047238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616" y="1019176"/>
            <a:ext cx="273844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Oval 30"/>
          <p:cNvSpPr/>
          <p:nvPr/>
        </p:nvSpPr>
        <p:spPr>
          <a:xfrm>
            <a:off x="630063" y="3733800"/>
            <a:ext cx="783324" cy="633519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A13B359B-C110-4564-87F3-54C6E9FA94A9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756474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7037E-7 L -0.00173 -0.7071 " pathEditMode="relative" rAng="0" ptsTypes="AA">
                                      <p:cBhvr>
                                        <p:cTn id="18" dur="1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3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1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20DB17-DB7F-4798-8DD3-503B7FBB3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11">
            <a:extLst>
              <a:ext uri="{FF2B5EF4-FFF2-40B4-BE49-F238E27FC236}">
                <a16:creationId xmlns:a16="http://schemas.microsoft.com/office/drawing/2014/main" id="{B591728E-D924-4F8A-805C-C68112FECDB5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467544" y="483518"/>
            <a:ext cx="85407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dirty="0">
                <a:solidFill>
                  <a:schemeClr val="bg1"/>
                </a:solidFill>
                <a:latin typeface="VNI-Times" pitchFamily="2" charset="0"/>
              </a:rPr>
              <a:t>3.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b="1" dirty="0">
                <a:solidFill>
                  <a:schemeClr val="bg1"/>
                </a:solidFill>
                <a:latin typeface="VNI-Times" pitchFamily="2" charset="0"/>
              </a:rPr>
              <a:t>:</a:t>
            </a:r>
            <a:endParaRPr lang="en-US" altLang="en-US" dirty="0">
              <a:solidFill>
                <a:schemeClr val="bg1"/>
              </a:solidFill>
              <a:latin typeface="VNI-Times" pitchFamily="2" charset="0"/>
            </a:endParaRPr>
          </a:p>
        </p:txBody>
      </p:sp>
      <p:pic>
        <p:nvPicPr>
          <p:cNvPr id="6" name="Picture 2" descr="Chua Long Tien">
            <a:extLst>
              <a:ext uri="{FF2B5EF4-FFF2-40B4-BE49-F238E27FC236}">
                <a16:creationId xmlns:a16="http://schemas.microsoft.com/office/drawing/2014/main" id="{9DAE56E5-987C-4CC0-8F4C-629A628CC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275606"/>
            <a:ext cx="2667000" cy="3505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hua Dong Yen tu">
            <a:extLst>
              <a:ext uri="{FF2B5EF4-FFF2-40B4-BE49-F238E27FC236}">
                <a16:creationId xmlns:a16="http://schemas.microsoft.com/office/drawing/2014/main" id="{AFA11CEB-CA59-42FA-8ABB-A0EE65BD1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35" b="4546"/>
          <a:stretch>
            <a:fillRect/>
          </a:stretch>
        </p:blipFill>
        <p:spPr bwMode="auto">
          <a:xfrm>
            <a:off x="2699792" y="1257735"/>
            <a:ext cx="3048000" cy="35052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488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4" y="14107"/>
            <a:ext cx="9144000" cy="5143500"/>
          </a:xfrm>
          <a:prstGeom prst="rect">
            <a:avLst/>
          </a:prstGeom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1835696" y="171586"/>
            <a:ext cx="6552728" cy="1695179"/>
            <a:chOff x="2383527" y="208777"/>
            <a:chExt cx="9614912" cy="3182815"/>
          </a:xfrm>
        </p:grpSpPr>
        <p:pic>
          <p:nvPicPr>
            <p:cNvPr id="112666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3527" y="208777"/>
              <a:ext cx="9486900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2511541" y="811477"/>
              <a:ext cx="9486898" cy="1477271"/>
            </a:xfrm>
            <a:prstGeom prst="rect">
              <a:avLst/>
            </a:prstGeom>
            <a:noFill/>
          </p:spPr>
          <p:txBody>
            <a:bodyPr lIns="0" tIns="0" rIns="0" bIns="0">
              <a:spAutoFit/>
            </a:bodyPr>
            <a:lstStyle/>
            <a:p>
              <a:pPr algn="ctr" eaLnBrk="1" hangingPunct="1"/>
              <a:r>
                <a:rPr lang="en-US" alt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chùa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r>
                <a:rPr lang="en-US" altLang="en-US" sz="3600" dirty="0">
                  <a:latin typeface="VNI-Times" pitchFamily="2" charset="0"/>
                </a:rPr>
                <a:t> </a:t>
              </a:r>
            </a:p>
          </p:txBody>
        </p:sp>
      </p:grpSp>
      <p:pic>
        <p:nvPicPr>
          <p:cNvPr id="112649" name="59c3c5f047238">
            <a:hlinkClick r:id="" action="ppaction://media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616" y="1019176"/>
            <a:ext cx="273844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E3FC8FD-56FE-413A-A278-D24D30FC2E5D}"/>
              </a:ext>
            </a:extLst>
          </p:cNvPr>
          <p:cNvSpPr/>
          <p:nvPr/>
        </p:nvSpPr>
        <p:spPr>
          <a:xfrm>
            <a:off x="1551559" y="2758011"/>
            <a:ext cx="7200800" cy="1686395"/>
          </a:xfrm>
          <a:prstGeom prst="rect">
            <a:avLst/>
          </a:prstGeom>
          <a:solidFill>
            <a:srgbClr val="DFECE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11">
            <a:extLst>
              <a:ext uri="{FF2B5EF4-FFF2-40B4-BE49-F238E27FC236}">
                <a16:creationId xmlns:a16="http://schemas.microsoft.com/office/drawing/2014/main" id="{BA01BCF1-EA03-4B36-B1AA-5721FC18E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696" y="2854002"/>
            <a:ext cx="8610600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r>
              <a:rPr lang="en-US" sz="2400" dirty="0">
                <a:latin typeface="+mj-lt"/>
              </a:rPr>
              <a:t> + </a:t>
            </a:r>
            <a:r>
              <a:rPr lang="vi-VN" sz="2400" dirty="0">
                <a:latin typeface="+mj-lt"/>
              </a:rPr>
              <a:t>Chùa là nơi tu hành của các nhà sư</a:t>
            </a:r>
          </a:p>
          <a:p>
            <a:r>
              <a:rPr lang="vi-VN" sz="2400" dirty="0">
                <a:latin typeface="+mj-lt"/>
              </a:rPr>
              <a:t>+ Chùa là nơi tổ chức tế lễ của đạo phật</a:t>
            </a:r>
          </a:p>
          <a:p>
            <a:r>
              <a:rPr lang="vi-VN" sz="2400" dirty="0">
                <a:latin typeface="+mj-lt"/>
              </a:rPr>
              <a:t>+ Chùa là trung tâm văn hóa của làng xã</a:t>
            </a:r>
          </a:p>
        </p:txBody>
      </p:sp>
    </p:spTree>
    <p:extLst>
      <p:ext uri="{BB962C8B-B14F-4D97-AF65-F5344CB8AC3E}">
        <p14:creationId xmlns:p14="http://schemas.microsoft.com/office/powerpoint/2010/main" val="3869188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901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5" y="-308570"/>
            <a:ext cx="7060529" cy="885698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694" y="406003"/>
            <a:ext cx="1101329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2022873"/>
            <a:ext cx="1408510" cy="688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841" y="1943101"/>
            <a:ext cx="804863" cy="39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80" name="NhacNen_New_mixdown">
            <a:hlinkClick r:id="" action="ppaction://media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4160" y="1"/>
            <a:ext cx="465535" cy="621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-1017993" y="757238"/>
            <a:ext cx="740587" cy="20774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US" sz="1350">
                <a:solidFill>
                  <a:prstClr val="black">
                    <a:lumMod val="50000"/>
                    <a:lumOff val="50000"/>
                  </a:prstClr>
                </a:solidFill>
                <a:latin typeface="#9Slide02 Noi dung dai"/>
              </a:rPr>
              <a:t>Nhạc nền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565" y="184631"/>
            <a:ext cx="1560711" cy="156071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56" y="775477"/>
            <a:ext cx="1628775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1E51A1-C48C-4793-80D3-6E59986B6B6C}"/>
              </a:ext>
            </a:extLst>
          </p:cNvPr>
          <p:cNvSpPr txBox="1"/>
          <p:nvPr/>
        </p:nvSpPr>
        <p:spPr>
          <a:xfrm>
            <a:off x="2096689" y="1759271"/>
            <a:ext cx="4650583" cy="8802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5040077"/>
      </p:ext>
    </p:extLst>
  </p:cSld>
  <p:clrMapOvr>
    <a:masterClrMapping/>
  </p:clrMapOvr>
  <p:transition spd="med">
    <p:fade/>
    <p:sndAc>
      <p:stSnd>
        <p:snd r:embed="rId4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-0.09375 0.00046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1276 -0.00023 " pathEditMode="relative" rAng="0" ptsTypes="AA">
                                      <p:cBhvr>
                                        <p:cTn id="1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22222E-6 L -0.0375 -0.03272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huamotcot">
            <a:hlinkClick r:id="rId2" action="ppaction://hlinksldjump"/>
            <a:extLst>
              <a:ext uri="{FF2B5EF4-FFF2-40B4-BE49-F238E27FC236}">
                <a16:creationId xmlns:a16="http://schemas.microsoft.com/office/drawing/2014/main" id="{3F565E28-1E8C-4AB9-8EE9-5380E5A74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02" y="143127"/>
            <a:ext cx="3598498" cy="3961210"/>
          </a:xfrm>
          <a:prstGeom prst="rect">
            <a:avLst/>
          </a:prstGeom>
          <a:solidFill>
            <a:srgbClr val="FF0066"/>
          </a:solidFill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5363" name="Picture 3" descr="Chuakeo4[1]">
            <a:hlinkClick r:id="rId4" action="ppaction://hlinksldjump"/>
            <a:extLst>
              <a:ext uri="{FF2B5EF4-FFF2-40B4-BE49-F238E27FC236}">
                <a16:creationId xmlns:a16="http://schemas.microsoft.com/office/drawing/2014/main" id="{B2B63412-2E3A-4458-998D-A733BBCCB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856" y="104452"/>
            <a:ext cx="3598498" cy="223113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Untitled-7">
            <a:hlinkClick r:id="rId6" action="ppaction://hlinksldjump"/>
            <a:extLst>
              <a:ext uri="{FF2B5EF4-FFF2-40B4-BE49-F238E27FC236}">
                <a16:creationId xmlns:a16="http://schemas.microsoft.com/office/drawing/2014/main" id="{49556697-5A24-41AC-9560-BB2160162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500" y="2714624"/>
            <a:ext cx="245745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5">
            <a:extLst>
              <a:ext uri="{FF2B5EF4-FFF2-40B4-BE49-F238E27FC236}">
                <a16:creationId xmlns:a16="http://schemas.microsoft.com/office/drawing/2014/main" id="{988F65D4-7710-47A6-8193-A47913850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54" y="4632968"/>
            <a:ext cx="2860392" cy="392413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7" tIns="34289" rIns="68577" bIns="3428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Chùa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Cột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370BA062-E8FB-4AA5-B0D2-FD8228F4A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22122" y="2415504"/>
            <a:ext cx="2765751" cy="392413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77" tIns="34289" rIns="68577" bIns="3428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Chùa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Keo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(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Thái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48B6B81B-5079-4A67-97CD-A0EADEB63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9834" y="4814266"/>
            <a:ext cx="2343150" cy="28575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33CC"/>
                </a:solidFill>
                <a:latin typeface="VNI-Times" pitchFamily="2" charset="0"/>
              </a:rPr>
              <a:t>Töôïng</a:t>
            </a:r>
            <a:r>
              <a:rPr lang="en-US" altLang="en-US" sz="1800" b="1" dirty="0">
                <a:solidFill>
                  <a:srgbClr val="0033CC"/>
                </a:solidFill>
                <a:latin typeface="VNI-Times" pitchFamily="2" charset="0"/>
              </a:rPr>
              <a:t> </a:t>
            </a:r>
            <a:r>
              <a:rPr lang="en-US" altLang="en-US" sz="1800" b="1" dirty="0" err="1">
                <a:solidFill>
                  <a:srgbClr val="0033CC"/>
                </a:solidFill>
                <a:latin typeface="VNI-Times" pitchFamily="2" charset="0"/>
              </a:rPr>
              <a:t>phaät</a:t>
            </a:r>
            <a:r>
              <a:rPr lang="en-US" altLang="en-US" sz="1800" b="1" dirty="0">
                <a:solidFill>
                  <a:srgbClr val="0033CC"/>
                </a:solidFill>
                <a:latin typeface="VNI-Times" pitchFamily="2" charset="0"/>
              </a:rPr>
              <a:t> A-di-</a:t>
            </a:r>
            <a:r>
              <a:rPr lang="en-US" altLang="en-US" sz="1800" b="1" dirty="0" err="1">
                <a:solidFill>
                  <a:srgbClr val="0033CC"/>
                </a:solidFill>
                <a:latin typeface="VNI-Times" pitchFamily="2" charset="0"/>
              </a:rPr>
              <a:t>ñaø</a:t>
            </a:r>
            <a:endParaRPr lang="en-US" altLang="en-US" sz="1800" b="1" dirty="0">
              <a:solidFill>
                <a:srgbClr val="0033CC"/>
              </a:solidFill>
              <a:latin typeface="VNI-Times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9E4D0EEA-7D67-44B1-8665-FCB64CC2A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267494"/>
            <a:ext cx="329769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DC1C57"/>
                </a:solidFill>
                <a:latin typeface="Times New Roman" panose="02020603050405020304" pitchFamily="18" charset="0"/>
              </a:rPr>
              <a:t>Chùa</a:t>
            </a:r>
            <a:r>
              <a:rPr lang="en-US" altLang="en-US" sz="2400" b="1" dirty="0">
                <a:solidFill>
                  <a:srgbClr val="DC1C5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DC1C57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DC1C5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DC1C57"/>
                </a:solidFill>
                <a:latin typeface="Times New Roman" panose="02020603050405020304" pitchFamily="18" charset="0"/>
              </a:rPr>
              <a:t>Cột</a:t>
            </a:r>
            <a:r>
              <a:rPr lang="en-US" altLang="en-US" sz="2400" b="1" dirty="0">
                <a:solidFill>
                  <a:srgbClr val="DC1C57"/>
                </a:solidFill>
                <a:latin typeface="Times New Roman" panose="02020603050405020304" pitchFamily="18" charset="0"/>
              </a:rPr>
              <a:t> (</a:t>
            </a:r>
            <a:r>
              <a:rPr lang="en-US" altLang="en-US" sz="2400" b="1" dirty="0" err="1">
                <a:solidFill>
                  <a:srgbClr val="DC1C57"/>
                </a:solidFill>
                <a:latin typeface="Times New Roman" panose="02020603050405020304" pitchFamily="18" charset="0"/>
              </a:rPr>
              <a:t>Hà</a:t>
            </a:r>
            <a:r>
              <a:rPr lang="en-US" altLang="en-US" sz="2400" b="1" dirty="0">
                <a:solidFill>
                  <a:srgbClr val="DC1C57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DC1C57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400" b="1" dirty="0">
                <a:solidFill>
                  <a:srgbClr val="DC1C57"/>
                </a:solidFill>
                <a:latin typeface="Times New Roman" panose="02020603050405020304" pitchFamily="18" charset="0"/>
              </a:rPr>
              <a:t>)</a:t>
            </a:r>
          </a:p>
        </p:txBody>
      </p:sp>
      <p:pic>
        <p:nvPicPr>
          <p:cNvPr id="16387" name="Picture 4" descr="chuamotcot">
            <a:extLst>
              <a:ext uri="{FF2B5EF4-FFF2-40B4-BE49-F238E27FC236}">
                <a16:creationId xmlns:a16="http://schemas.microsoft.com/office/drawing/2014/main" id="{16FE7763-0844-4BF4-B72E-23CD7CCC4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33165"/>
            <a:ext cx="3331369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4" name="Rectangle 6">
            <a:extLst>
              <a:ext uri="{FF2B5EF4-FFF2-40B4-BE49-F238E27FC236}">
                <a16:creationId xmlns:a16="http://schemas.microsoft.com/office/drawing/2014/main" id="{446B5901-514E-40F2-984A-0D418149BA3D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4499992" y="555526"/>
            <a:ext cx="4449638" cy="3390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2100" b="1" dirty="0">
                <a:latin typeface="VNI-Times" pitchFamily="2" charset="0"/>
              </a:rPr>
              <a:t>        Bao </a:t>
            </a:r>
            <a:r>
              <a:rPr lang="en-US" altLang="en-US" sz="2100" b="1" dirty="0" err="1">
                <a:latin typeface="VNI-Times" pitchFamily="2" charset="0"/>
              </a:rPr>
              <a:t>goàm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ngoâi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chuøa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vaø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toaø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ñaøi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xaây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giöõa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hoà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hình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vuoâng</a:t>
            </a:r>
            <a:r>
              <a:rPr lang="en-US" altLang="en-US" sz="2100" b="1" dirty="0">
                <a:latin typeface="VNI-Times" pitchFamily="2" charset="0"/>
              </a:rPr>
              <a:t>. </a:t>
            </a:r>
            <a:r>
              <a:rPr lang="en-US" altLang="en-US" sz="2100" b="1" dirty="0" err="1">
                <a:latin typeface="VNI-Times" pitchFamily="2" charset="0"/>
              </a:rPr>
              <a:t>Taàng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treân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laø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nhöõng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thanh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goã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taïo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thaønh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boä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khung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söôøn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ñôõ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cho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toaø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ñaøi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beân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treân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nhö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moät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ñoaù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hoa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sen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vöôn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thaúng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treân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hoà</a:t>
            </a:r>
            <a:r>
              <a:rPr lang="en-US" altLang="en-US" sz="2100" b="1" dirty="0">
                <a:latin typeface="VNI-Times" pitchFamily="2" charset="0"/>
              </a:rPr>
              <a:t>, </a:t>
            </a:r>
            <a:r>
              <a:rPr lang="en-US" altLang="en-US" sz="2100" b="1" dirty="0" err="1">
                <a:latin typeface="VNI-Times" pitchFamily="2" charset="0"/>
              </a:rPr>
              <a:t>coù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caàu</a:t>
            </a:r>
            <a:r>
              <a:rPr lang="en-US" altLang="en-US" sz="2100" b="1" dirty="0">
                <a:latin typeface="VNI-Times" pitchFamily="2" charset="0"/>
              </a:rPr>
              <a:t> thang </a:t>
            </a:r>
            <a:r>
              <a:rPr lang="en-US" altLang="en-US" sz="2100" b="1" dirty="0" err="1">
                <a:latin typeface="VNI-Times" pitchFamily="2" charset="0"/>
              </a:rPr>
              <a:t>daãn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leân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phaät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ñaøi</a:t>
            </a:r>
            <a:r>
              <a:rPr lang="en-US" altLang="en-US" sz="2100" b="1" dirty="0">
                <a:latin typeface="VNI-Times" pitchFamily="2" charset="0"/>
              </a:rPr>
              <a:t>. </a:t>
            </a:r>
            <a:r>
              <a:rPr lang="en-US" altLang="en-US" sz="2100" b="1" dirty="0" err="1">
                <a:latin typeface="VNI-Times" pitchFamily="2" charset="0"/>
              </a:rPr>
              <a:t>Treân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cöûa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phaät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ñaøi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coù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bieån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ñeà</a:t>
            </a:r>
            <a:r>
              <a:rPr lang="en-US" altLang="en-US" sz="2100" b="1" dirty="0">
                <a:latin typeface="VNI-Times" pitchFamily="2" charset="0"/>
              </a:rPr>
              <a:t>: “</a:t>
            </a:r>
            <a:r>
              <a:rPr lang="en-US" altLang="en-US" sz="2100" b="1" dirty="0" err="1">
                <a:latin typeface="VNI-Times" pitchFamily="2" charset="0"/>
              </a:rPr>
              <a:t>Lieân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Hoa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Ñaøi</a:t>
            </a:r>
            <a:r>
              <a:rPr lang="en-US" altLang="en-US" sz="2100" b="1" dirty="0">
                <a:latin typeface="VNI-Times" pitchFamily="2" charset="0"/>
              </a:rPr>
              <a:t>”, </a:t>
            </a:r>
            <a:r>
              <a:rPr lang="en-US" altLang="en-US" sz="2100" b="1" dirty="0" err="1">
                <a:latin typeface="VNI-Times" pitchFamily="2" charset="0"/>
              </a:rPr>
              <a:t>ghi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nhôù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söï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tích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naèm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moäng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cuûa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vua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thôøi</a:t>
            </a:r>
            <a:r>
              <a:rPr lang="en-US" altLang="en-US" sz="2100" b="1" dirty="0">
                <a:latin typeface="VNI-Times" pitchFamily="2" charset="0"/>
              </a:rPr>
              <a:t> </a:t>
            </a:r>
            <a:r>
              <a:rPr lang="en-US" altLang="en-US" sz="2100" b="1" dirty="0" err="1">
                <a:latin typeface="VNI-Times" pitchFamily="2" charset="0"/>
              </a:rPr>
              <a:t>Lyù</a:t>
            </a:r>
            <a:r>
              <a:rPr lang="en-US" altLang="en-US" sz="2100" b="1" dirty="0">
                <a:latin typeface="VNI-Times" pitchFamily="2" charset="0"/>
              </a:rPr>
              <a:t>.</a:t>
            </a:r>
            <a:endParaRPr lang="en-US" altLang="en-US" sz="2100" b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02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8608FC3-B051-47A2-98B8-8A31377736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4" y="4633496"/>
            <a:ext cx="3314700" cy="421481"/>
          </a:xfrm>
        </p:spPr>
        <p:txBody>
          <a:bodyPr/>
          <a:lstStyle/>
          <a:p>
            <a:pPr eaLnBrk="1" hangingPunct="1"/>
            <a:r>
              <a:rPr lang="en-US" altLang="en-US" sz="2025" b="1" dirty="0">
                <a:latin typeface="Times New Roman" panose="02020603050405020304" pitchFamily="18" charset="0"/>
              </a:rPr>
              <a:t>      </a:t>
            </a:r>
            <a:r>
              <a:rPr lang="en-US" altLang="en-US" sz="2025" b="1" dirty="0" err="1">
                <a:latin typeface="Times New Roman" panose="02020603050405020304" pitchFamily="18" charset="0"/>
              </a:rPr>
              <a:t>Chùa</a:t>
            </a:r>
            <a:r>
              <a:rPr lang="en-US" altLang="en-US" sz="2025" b="1" dirty="0">
                <a:latin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latin typeface="Times New Roman" panose="02020603050405020304" pitchFamily="18" charset="0"/>
              </a:rPr>
              <a:t>Keo</a:t>
            </a:r>
            <a:r>
              <a:rPr lang="en-US" altLang="en-US" sz="2025" b="1" dirty="0">
                <a:latin typeface="Times New Roman" panose="02020603050405020304" pitchFamily="18" charset="0"/>
              </a:rPr>
              <a:t> (</a:t>
            </a:r>
            <a:r>
              <a:rPr lang="en-US" altLang="en-US" sz="2025" b="1" dirty="0" err="1">
                <a:latin typeface="Times New Roman" panose="02020603050405020304" pitchFamily="18" charset="0"/>
              </a:rPr>
              <a:t>Thái</a:t>
            </a:r>
            <a:r>
              <a:rPr lang="en-US" altLang="en-US" sz="2025" b="1" dirty="0">
                <a:latin typeface="Times New Roman" panose="02020603050405020304" pitchFamily="18" charset="0"/>
              </a:rPr>
              <a:t> </a:t>
            </a:r>
            <a:r>
              <a:rPr lang="en-US" altLang="en-US" sz="2025" b="1" dirty="0" err="1">
                <a:latin typeface="Times New Roman" panose="02020603050405020304" pitchFamily="18" charset="0"/>
              </a:rPr>
              <a:t>Bình</a:t>
            </a:r>
            <a:r>
              <a:rPr lang="en-US" altLang="en-US" sz="2025" b="1" dirty="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5CC6E892-91C5-42F6-8C18-1ECA633CD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0" y="457200"/>
            <a:ext cx="2628900" cy="32316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endParaRPr lang="en-US" altLang="en-US" sz="150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7412" name="Picture 4" descr="472a9aef_1">
            <a:extLst>
              <a:ext uri="{FF2B5EF4-FFF2-40B4-BE49-F238E27FC236}">
                <a16:creationId xmlns:a16="http://schemas.microsoft.com/office/drawing/2014/main" id="{8A06E451-5490-4C15-BC45-7D4E8601E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5486"/>
            <a:ext cx="4232473" cy="431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5">
            <a:extLst>
              <a:ext uri="{FF2B5EF4-FFF2-40B4-BE49-F238E27FC236}">
                <a16:creationId xmlns:a16="http://schemas.microsoft.com/office/drawing/2014/main" id="{2F1A897B-88E8-45F7-AA27-C971313F2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2040" y="771168"/>
            <a:ext cx="3966922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latin typeface="Times New Roman" panose="02020603050405020304" pitchFamily="18" charset="0"/>
              </a:rPr>
              <a:t>   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Chùa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trong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những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ngôi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cổ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tự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nổi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tiếng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bậc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nhất</a:t>
            </a:r>
            <a:r>
              <a:rPr lang="en-US" altLang="en-US" sz="2700" b="1" dirty="0">
                <a:latin typeface="Times New Roman" panose="02020603050405020304" pitchFamily="18" charset="0"/>
              </a:rPr>
              <a:t> ở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Việt</a:t>
            </a:r>
            <a:r>
              <a:rPr lang="en-US" altLang="en-US" sz="2700" b="1" dirty="0">
                <a:latin typeface="Times New Roman" panose="02020603050405020304" pitchFamily="18" charset="0"/>
              </a:rPr>
              <a:t> Nam.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Gác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chuông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chùa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Keo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công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trình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nghệ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thuật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gỗ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độc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đáo</a:t>
            </a:r>
            <a:r>
              <a:rPr lang="en-US" altLang="en-US" sz="2700" b="1" dirty="0">
                <a:latin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tiêu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biểu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cho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kiến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trúc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cổ</a:t>
            </a:r>
            <a:r>
              <a:rPr lang="en-US" altLang="en-US" sz="2700" b="1" dirty="0">
                <a:latin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</a:rPr>
              <a:t>Việt</a:t>
            </a:r>
            <a:r>
              <a:rPr lang="en-US" altLang="en-US" sz="2700" b="1" dirty="0">
                <a:latin typeface="Times New Roman" panose="02020603050405020304" pitchFamily="18" charset="0"/>
              </a:rPr>
              <a:t> Nam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Untitled-7">
            <a:extLst>
              <a:ext uri="{FF2B5EF4-FFF2-40B4-BE49-F238E27FC236}">
                <a16:creationId xmlns:a16="http://schemas.microsoft.com/office/drawing/2014/main" id="{A8F4F09C-F915-446B-B24C-5F8D4AB31194}"/>
              </a:ext>
            </a:extLst>
          </p:cNvPr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6016" y="205928"/>
            <a:ext cx="3886200" cy="4229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Rectangle 4">
            <a:extLst>
              <a:ext uri="{FF2B5EF4-FFF2-40B4-BE49-F238E27FC236}">
                <a16:creationId xmlns:a16="http://schemas.microsoft.com/office/drawing/2014/main" id="{8750D3F2-1268-429D-92C4-7C82DD76A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456298"/>
            <a:ext cx="2554560" cy="51575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VNI-Times" pitchFamily="2" charset="0"/>
              </a:rPr>
              <a:t>Töôïng</a:t>
            </a:r>
            <a:r>
              <a:rPr lang="en-US" altLang="en-US" sz="2400" dirty="0">
                <a:latin typeface="VNI-Times" pitchFamily="2" charset="0"/>
              </a:rPr>
              <a:t> </a:t>
            </a:r>
            <a:r>
              <a:rPr lang="en-US" altLang="en-US" sz="2400" dirty="0" err="1">
                <a:latin typeface="VNI-Times" pitchFamily="2" charset="0"/>
              </a:rPr>
              <a:t>phaät</a:t>
            </a:r>
            <a:r>
              <a:rPr lang="en-US" altLang="en-US" sz="2400" dirty="0">
                <a:latin typeface="VNI-Times" pitchFamily="2" charset="0"/>
              </a:rPr>
              <a:t> A-di-</a:t>
            </a:r>
            <a:r>
              <a:rPr lang="en-US" altLang="en-US" sz="2400" dirty="0" err="1">
                <a:latin typeface="VNI-Times" pitchFamily="2" charset="0"/>
              </a:rPr>
              <a:t>ñaø</a:t>
            </a:r>
            <a:endParaRPr lang="en-US" altLang="en-US" sz="2400" dirty="0">
              <a:latin typeface="VNI-Times" pitchFamily="2" charset="0"/>
            </a:endParaRPr>
          </a:p>
        </p:txBody>
      </p:sp>
      <p:sp>
        <p:nvSpPr>
          <p:cNvPr id="18436" name="Rectangle 6">
            <a:extLst>
              <a:ext uri="{FF2B5EF4-FFF2-40B4-BE49-F238E27FC236}">
                <a16:creationId xmlns:a16="http://schemas.microsoft.com/office/drawing/2014/main" id="{0D98D5DD-2C71-48BE-AC1F-3BDA682E7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227198"/>
            <a:ext cx="3886200" cy="422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</a:pPr>
            <a:r>
              <a:rPr lang="en-US" altLang="en-US" sz="2400" b="1" dirty="0">
                <a:latin typeface="VNI-Times" pitchFamily="2" charset="0"/>
              </a:rPr>
              <a:t>           </a:t>
            </a:r>
            <a:r>
              <a:rPr lang="en-US" altLang="en-US" sz="2400" b="1" dirty="0" err="1">
                <a:latin typeface="VNI-Times" pitchFamily="2" charset="0"/>
              </a:rPr>
              <a:t>Töôïng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phaät</a:t>
            </a:r>
            <a:r>
              <a:rPr lang="en-US" altLang="en-US" sz="2400" b="1" dirty="0">
                <a:latin typeface="VNI-Times" pitchFamily="2" charset="0"/>
              </a:rPr>
              <a:t> A-di-</a:t>
            </a:r>
            <a:r>
              <a:rPr lang="en-US" altLang="en-US" sz="2400" b="1" dirty="0" err="1">
                <a:latin typeface="VNI-Times" pitchFamily="2" charset="0"/>
              </a:rPr>
              <a:t>ñaø</a:t>
            </a:r>
            <a:r>
              <a:rPr lang="en-US" altLang="en-US" sz="2400" b="1" dirty="0">
                <a:latin typeface="VNI-Times" pitchFamily="2" charset="0"/>
              </a:rPr>
              <a:t>: </a:t>
            </a:r>
            <a:r>
              <a:rPr lang="en-US" altLang="en-US" sz="2400" b="1" dirty="0" err="1">
                <a:latin typeface="VNI-Times" pitchFamily="2" charset="0"/>
              </a:rPr>
              <a:t>Ñöôïc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taïc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baèng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ñaù</a:t>
            </a:r>
            <a:r>
              <a:rPr lang="en-US" altLang="en-US" sz="2400" b="1" dirty="0">
                <a:latin typeface="VNI-Times" pitchFamily="2" charset="0"/>
              </a:rPr>
              <a:t>  </a:t>
            </a:r>
            <a:r>
              <a:rPr lang="en-US" altLang="en-US" sz="2400" b="1" dirty="0" err="1">
                <a:latin typeface="VNI-Times" pitchFamily="2" charset="0"/>
              </a:rPr>
              <a:t>hoa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cương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xanh</a:t>
            </a:r>
            <a:r>
              <a:rPr lang="en-US" altLang="en-US" sz="2400" b="1" dirty="0">
                <a:latin typeface="VNI-Times" pitchFamily="2" charset="0"/>
              </a:rPr>
              <a:t>. </a:t>
            </a:r>
            <a:r>
              <a:rPr lang="en-US" altLang="en-US" sz="2400" b="1" dirty="0" err="1">
                <a:latin typeface="VNI-Times" pitchFamily="2" charset="0"/>
              </a:rPr>
              <a:t>Daùng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phaät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thanh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tuù</a:t>
            </a:r>
            <a:r>
              <a:rPr lang="en-US" altLang="en-US" sz="2400" b="1" dirty="0">
                <a:latin typeface="VNI-Times" pitchFamily="2" charset="0"/>
              </a:rPr>
              <a:t>, </a:t>
            </a:r>
            <a:r>
              <a:rPr lang="en-US" altLang="en-US" sz="2400" b="1" dirty="0" err="1">
                <a:latin typeface="VNI-Times" pitchFamily="2" charset="0"/>
              </a:rPr>
              <a:t>khoaùc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aùo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caø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sa</a:t>
            </a:r>
            <a:r>
              <a:rPr lang="en-US" altLang="en-US" sz="2400" b="1" dirty="0">
                <a:latin typeface="VNI-Times" pitchFamily="2" charset="0"/>
              </a:rPr>
              <a:t>, </a:t>
            </a:r>
            <a:r>
              <a:rPr lang="en-US" altLang="en-US" sz="2400" b="1" dirty="0" err="1">
                <a:latin typeface="VNI-Times" pitchFamily="2" charset="0"/>
              </a:rPr>
              <a:t>hai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tay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ñeå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ngöûa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trong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loøng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ngoài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xeáp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baèng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tham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thieàn</a:t>
            </a:r>
            <a:r>
              <a:rPr lang="en-US" altLang="en-US" sz="2400" b="1" dirty="0">
                <a:latin typeface="VNI-Times" pitchFamily="2" charset="0"/>
              </a:rPr>
              <a:t>  </a:t>
            </a:r>
            <a:r>
              <a:rPr lang="en-US" altLang="en-US" sz="2400" b="1" dirty="0" err="1">
                <a:latin typeface="VNI-Times" pitchFamily="2" charset="0"/>
              </a:rPr>
              <a:t>nhaâïp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ñònh</a:t>
            </a:r>
            <a:r>
              <a:rPr lang="en-US" altLang="en-US" sz="2400" b="1" dirty="0">
                <a:latin typeface="VNI-Times" pitchFamily="2" charset="0"/>
              </a:rPr>
              <a:t>. </a:t>
            </a:r>
            <a:r>
              <a:rPr lang="en-US" altLang="en-US" sz="2400" b="1" dirty="0" err="1">
                <a:latin typeface="VNI-Times" pitchFamily="2" charset="0"/>
              </a:rPr>
              <a:t>Taát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caû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toûa</a:t>
            </a:r>
            <a:r>
              <a:rPr lang="en-US" altLang="en-US" sz="2400" b="1" dirty="0">
                <a:latin typeface="VNI-Times" pitchFamily="2" charset="0"/>
              </a:rPr>
              <a:t> ra </a:t>
            </a:r>
            <a:r>
              <a:rPr lang="en-US" altLang="en-US" sz="2400" b="1" dirty="0" err="1">
                <a:latin typeface="VNI-Times" pitchFamily="2" charset="0"/>
              </a:rPr>
              <a:t>moät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veû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ñeïp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hieàn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töø</a:t>
            </a:r>
            <a:r>
              <a:rPr lang="en-US" altLang="en-US" sz="2400" b="1" dirty="0">
                <a:latin typeface="VNI-Times" pitchFamily="2" charset="0"/>
              </a:rPr>
              <a:t>.   </a:t>
            </a:r>
            <a:r>
              <a:rPr lang="en-US" altLang="en-US" sz="2400" b="1" dirty="0" err="1">
                <a:latin typeface="VNI-Times" pitchFamily="2" charset="0"/>
              </a:rPr>
              <a:t>Ñaây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laø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moät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taùc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phaåm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ñieâu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khaéc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raát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coù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giaù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trò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thôøi</a:t>
            </a:r>
            <a:r>
              <a:rPr lang="en-US" altLang="en-US" sz="2400" b="1" dirty="0">
                <a:latin typeface="VNI-Times" pitchFamily="2" charset="0"/>
              </a:rPr>
              <a:t> </a:t>
            </a:r>
            <a:r>
              <a:rPr lang="en-US" altLang="en-US" sz="2400" b="1" dirty="0" err="1">
                <a:latin typeface="VNI-Times" pitchFamily="2" charset="0"/>
              </a:rPr>
              <a:t>Lyù</a:t>
            </a:r>
            <a:r>
              <a:rPr lang="en-US" altLang="en-US" sz="2400" b="1" dirty="0">
                <a:latin typeface="VNI-Times" pitchFamily="2" charset="0"/>
              </a:rPr>
              <a:t> .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2">
            <a:extLst>
              <a:ext uri="{FF2B5EF4-FFF2-40B4-BE49-F238E27FC236}">
                <a16:creationId xmlns:a16="http://schemas.microsoft.com/office/drawing/2014/main" id="{CB94CEAB-E722-4D15-ACFA-4113A1756829}"/>
              </a:ext>
            </a:extLst>
          </p:cNvPr>
          <p:cNvGrpSpPr>
            <a:grpSpLocks/>
          </p:cNvGrpSpPr>
          <p:nvPr/>
        </p:nvGrpSpPr>
        <p:grpSpPr bwMode="auto">
          <a:xfrm>
            <a:off x="2057400" y="857250"/>
            <a:ext cx="5143500" cy="3429000"/>
            <a:chOff x="768" y="720"/>
            <a:chExt cx="4320" cy="2880"/>
          </a:xfrm>
        </p:grpSpPr>
        <p:pic>
          <p:nvPicPr>
            <p:cNvPr id="19470" name="Picture 3" descr="chua_phat_tich_bac_ninh_400">
              <a:extLst>
                <a:ext uri="{FF2B5EF4-FFF2-40B4-BE49-F238E27FC236}">
                  <a16:creationId xmlns:a16="http://schemas.microsoft.com/office/drawing/2014/main" id="{68348252-5949-4C36-BE27-5056A7B303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720"/>
              <a:ext cx="4320" cy="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71" name="Text Box 4">
              <a:extLst>
                <a:ext uri="{FF2B5EF4-FFF2-40B4-BE49-F238E27FC236}">
                  <a16:creationId xmlns:a16="http://schemas.microsoft.com/office/drawing/2014/main" id="{A5E50ED1-4F10-4EDB-BB5F-21737240D3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912"/>
              <a:ext cx="1466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E9240F"/>
                  </a:solidFill>
                  <a:latin typeface="Times New Roman" panose="02020603050405020304" pitchFamily="18" charset="0"/>
                </a:rPr>
                <a:t>Chùa Phật Tích</a:t>
              </a:r>
            </a:p>
          </p:txBody>
        </p:sp>
      </p:grpSp>
      <p:sp>
        <p:nvSpPr>
          <p:cNvPr id="19459" name="Rectangle 5">
            <a:extLst>
              <a:ext uri="{FF2B5EF4-FFF2-40B4-BE49-F238E27FC236}">
                <a16:creationId xmlns:a16="http://schemas.microsoft.com/office/drawing/2014/main" id="{4C9F04FD-DE3A-4B10-A9FF-AAEE8C9F77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28750" y="171450"/>
            <a:ext cx="6172200" cy="457200"/>
          </a:xfrm>
          <a:noFill/>
        </p:spPr>
        <p:txBody>
          <a:bodyPr anchor="t">
            <a:normAutofit fontScale="90000"/>
          </a:bodyPr>
          <a:lstStyle/>
          <a:p>
            <a:pPr eaLnBrk="1" hangingPunct="1"/>
            <a:r>
              <a:rPr lang="en-US" altLang="en-US" sz="2550" b="1">
                <a:solidFill>
                  <a:srgbClr val="0000CC"/>
                </a:solidFill>
              </a:rPr>
              <a:t>Một số ngôi chùa thời Lý</a:t>
            </a:r>
          </a:p>
        </p:txBody>
      </p:sp>
      <p:sp>
        <p:nvSpPr>
          <p:cNvPr id="19460" name="Text Box 6">
            <a:extLst>
              <a:ext uri="{FF2B5EF4-FFF2-40B4-BE49-F238E27FC236}">
                <a16:creationId xmlns:a16="http://schemas.microsoft.com/office/drawing/2014/main" id="{BDE15362-1056-4DD6-893E-EB1443ACB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950" y="4171950"/>
            <a:ext cx="129394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latin typeface="Times New Roman" panose="02020603050405020304" pitchFamily="18" charset="0"/>
              </a:rPr>
              <a:t>Chùa Láng</a:t>
            </a:r>
          </a:p>
        </p:txBody>
      </p:sp>
      <p:grpSp>
        <p:nvGrpSpPr>
          <p:cNvPr id="19461" name="Group 7">
            <a:extLst>
              <a:ext uri="{FF2B5EF4-FFF2-40B4-BE49-F238E27FC236}">
                <a16:creationId xmlns:a16="http://schemas.microsoft.com/office/drawing/2014/main" id="{5E621628-F0DE-4F90-9989-B619B5B5ACB8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800100"/>
            <a:ext cx="6229350" cy="4198144"/>
            <a:chOff x="384" y="672"/>
            <a:chExt cx="5232" cy="3526"/>
          </a:xfrm>
        </p:grpSpPr>
        <p:pic>
          <p:nvPicPr>
            <p:cNvPr id="19466" name="Picture 8" descr="chua HuongTich">
              <a:extLst>
                <a:ext uri="{FF2B5EF4-FFF2-40B4-BE49-F238E27FC236}">
                  <a16:creationId xmlns:a16="http://schemas.microsoft.com/office/drawing/2014/main" id="{15AEB6E9-F800-4D67-B748-8C96B608B4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672"/>
              <a:ext cx="2544" cy="3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67" name="Text Box 9">
              <a:extLst>
                <a:ext uri="{FF2B5EF4-FFF2-40B4-BE49-F238E27FC236}">
                  <a16:creationId xmlns:a16="http://schemas.microsoft.com/office/drawing/2014/main" id="{3F40D7FF-AE09-4B1A-918F-143BD41837E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4" y="3888"/>
              <a:ext cx="176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           Chùa Hương</a:t>
              </a:r>
            </a:p>
          </p:txBody>
        </p:sp>
        <p:pic>
          <p:nvPicPr>
            <p:cNvPr id="19468" name="Picture 10" descr="chualang_jpg">
              <a:extLst>
                <a:ext uri="{FF2B5EF4-FFF2-40B4-BE49-F238E27FC236}">
                  <a16:creationId xmlns:a16="http://schemas.microsoft.com/office/drawing/2014/main" id="{D9C4BA4E-B7E7-4873-B40D-7EC62D057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672"/>
              <a:ext cx="2592" cy="3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9" name="Text Box 11">
              <a:extLst>
                <a:ext uri="{FF2B5EF4-FFF2-40B4-BE49-F238E27FC236}">
                  <a16:creationId xmlns:a16="http://schemas.microsoft.com/office/drawing/2014/main" id="{C78D4224-B86F-4895-A2C2-F5592D8F17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3840"/>
              <a:ext cx="1087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CC"/>
                  </a:solidFill>
                  <a:latin typeface="Times New Roman" panose="02020603050405020304" pitchFamily="18" charset="0"/>
                </a:rPr>
                <a:t>Chùa Láng</a:t>
              </a:r>
            </a:p>
          </p:txBody>
        </p:sp>
      </p:grpSp>
      <p:pic>
        <p:nvPicPr>
          <p:cNvPr id="19462" name="Picture 13" descr="DSC_0317%20copy">
            <a:extLst>
              <a:ext uri="{FF2B5EF4-FFF2-40B4-BE49-F238E27FC236}">
                <a16:creationId xmlns:a16="http://schemas.microsoft.com/office/drawing/2014/main" id="{37A95D9B-FC54-4F30-BBCC-F13A803F8DD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1913" y="790614"/>
            <a:ext cx="4221031" cy="4114800"/>
          </a:xfrm>
          <a:noFill/>
        </p:spPr>
      </p:pic>
      <p:pic>
        <p:nvPicPr>
          <p:cNvPr id="19463" name="Picture 14" descr="cvn-habac-phapvan-2">
            <a:extLst>
              <a:ext uri="{FF2B5EF4-FFF2-40B4-BE49-F238E27FC236}">
                <a16:creationId xmlns:a16="http://schemas.microsoft.com/office/drawing/2014/main" id="{679DDA91-E0E8-41B0-97DF-8B06CD6FC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209" y="698897"/>
            <a:ext cx="4151709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 Box 15">
            <a:extLst>
              <a:ext uri="{FF2B5EF4-FFF2-40B4-BE49-F238E27FC236}">
                <a16:creationId xmlns:a16="http://schemas.microsoft.com/office/drawing/2014/main" id="{1855CB4C-0D2B-4B30-9FFC-E93C076F5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823912"/>
            <a:ext cx="3091680" cy="4154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</a:rPr>
              <a:t>Chùa Trấn Quốc- Hà Nội</a:t>
            </a:r>
          </a:p>
        </p:txBody>
      </p:sp>
      <p:sp>
        <p:nvSpPr>
          <p:cNvPr id="19465" name="Text Box 16">
            <a:extLst>
              <a:ext uri="{FF2B5EF4-FFF2-40B4-BE49-F238E27FC236}">
                <a16:creationId xmlns:a16="http://schemas.microsoft.com/office/drawing/2014/main" id="{3A2D2EC2-B11F-4FFC-B51D-D8D7DDD57A5F}"/>
              </a:ext>
            </a:extLst>
          </p:cNvPr>
          <p:cNvSpPr txBox="1">
            <a:spLocks noChangeArrowheads="1"/>
          </p:cNvSpPr>
          <p:nvPr/>
        </p:nvSpPr>
        <p:spPr bwMode="auto">
          <a:xfrm rot="10800000" flipV="1">
            <a:off x="4857750" y="844168"/>
            <a:ext cx="2857500" cy="4154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</a:rPr>
              <a:t>Chùa Dâu- Bắc Ninh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854240" y="-3558072"/>
            <a:ext cx="7493526" cy="7493526"/>
          </a:xfrm>
          <a:prstGeom prst="ellipse">
            <a:avLst/>
          </a:prstGeom>
          <a:blipFill dpi="0" rotWithShape="1">
            <a:blip r:embed="rId3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Bent-Up Arrow 4"/>
          <p:cNvSpPr/>
          <p:nvPr/>
        </p:nvSpPr>
        <p:spPr>
          <a:xfrm rot="5400000">
            <a:off x="2029153" y="1427479"/>
            <a:ext cx="957443" cy="1090015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6" name="Group 5"/>
          <p:cNvGrpSpPr/>
          <p:nvPr/>
        </p:nvGrpSpPr>
        <p:grpSpPr>
          <a:xfrm>
            <a:off x="539552" y="272058"/>
            <a:ext cx="3492989" cy="1128187"/>
            <a:chOff x="70020" y="33751"/>
            <a:chExt cx="2488233" cy="1128187"/>
          </a:xfrm>
        </p:grpSpPr>
        <p:sp>
          <p:nvSpPr>
            <p:cNvPr id="23" name="Rounded Rectangle 22"/>
            <p:cNvSpPr/>
            <p:nvPr/>
          </p:nvSpPr>
          <p:spPr>
            <a:xfrm>
              <a:off x="508252" y="33751"/>
              <a:ext cx="1611770" cy="1128187"/>
            </a:xfrm>
            <a:prstGeom prst="roundRect">
              <a:avLst>
                <a:gd name="adj" fmla="val 1667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ounded Rectangle 5"/>
            <p:cNvSpPr txBox="1"/>
            <p:nvPr/>
          </p:nvSpPr>
          <p:spPr>
            <a:xfrm>
              <a:off x="70020" y="135594"/>
              <a:ext cx="2488233" cy="10180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690" tIns="186690" rIns="186690" bIns="186690" numCol="1" spcCol="1270" anchor="ctr" anchorCtr="0">
              <a:noAutofit/>
            </a:bodyPr>
            <a:lstStyle/>
            <a:p>
              <a:pPr lvl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b="1" kern="1200" dirty="0" err="1">
                  <a:solidFill>
                    <a:srgbClr val="FF0000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4000" b="1" kern="1200" dirty="0">
                  <a:solidFill>
                    <a:srgbClr val="FF0000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1200" dirty="0" err="1">
                  <a:solidFill>
                    <a:srgbClr val="FF0000"/>
                  </a:solidFill>
                  <a:latin typeface="UTM Azuki" panose="02040603050506020204" pitchFamily="18" charset="0"/>
                  <a:cs typeface="Times New Roman" panose="02020603050405020304" pitchFamily="18" charset="0"/>
                </a:rPr>
                <a:t>động</a:t>
              </a:r>
              <a:endParaRPr lang="en-US" sz="4000" b="1" kern="1200" dirty="0">
                <a:solidFill>
                  <a:srgbClr val="FF0000"/>
                </a:solidFill>
                <a:latin typeface="UTM Azuki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Bent-Up Arrow 7"/>
          <p:cNvSpPr/>
          <p:nvPr/>
        </p:nvSpPr>
        <p:spPr>
          <a:xfrm rot="5400000">
            <a:off x="4116830" y="2831312"/>
            <a:ext cx="957443" cy="1090015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-952600"/>
              <a:satOff val="-59399"/>
              <a:lumOff val="7074"/>
              <a:alphaOff val="0"/>
            </a:schemeClr>
          </a:fillRef>
          <a:effectRef idx="1">
            <a:schemeClr val="accent1">
              <a:tint val="50000"/>
              <a:hueOff val="-952600"/>
              <a:satOff val="-59399"/>
              <a:lumOff val="707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oup 8"/>
          <p:cNvGrpSpPr/>
          <p:nvPr/>
        </p:nvGrpSpPr>
        <p:grpSpPr>
          <a:xfrm>
            <a:off x="3048308" y="1706020"/>
            <a:ext cx="2697499" cy="1128187"/>
            <a:chOff x="1810363" y="1288555"/>
            <a:chExt cx="1717382" cy="1128187"/>
          </a:xfrm>
        </p:grpSpPr>
        <p:sp>
          <p:nvSpPr>
            <p:cNvPr id="19" name="Rounded Rectangle 18"/>
            <p:cNvSpPr/>
            <p:nvPr/>
          </p:nvSpPr>
          <p:spPr>
            <a:xfrm>
              <a:off x="1869628" y="1288555"/>
              <a:ext cx="1611770" cy="1128187"/>
            </a:xfrm>
            <a:prstGeom prst="roundRect">
              <a:avLst>
                <a:gd name="adj" fmla="val 1667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10"/>
            <p:cNvSpPr txBox="1"/>
            <p:nvPr/>
          </p:nvSpPr>
          <p:spPr>
            <a:xfrm>
              <a:off x="1810363" y="1358219"/>
              <a:ext cx="1717382" cy="10180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690" tIns="186690" rIns="186690" bIns="186690" numCol="1" spcCol="1270" anchor="ctr" anchorCtr="0">
              <a:noAutofit/>
            </a:bodyPr>
            <a:lstStyle/>
            <a:p>
              <a:pPr lvl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dirty="0" err="1">
                  <a:solidFill>
                    <a:srgbClr val="00B050"/>
                  </a:solidFill>
                  <a:latin typeface="UTM Azuki" panose="02040603050506020204" pitchFamily="18" charset="0"/>
                </a:rPr>
                <a:t>Khám</a:t>
              </a:r>
              <a:r>
                <a:rPr lang="en-US" sz="4000" dirty="0">
                  <a:solidFill>
                    <a:srgbClr val="00B05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dirty="0" err="1">
                  <a:solidFill>
                    <a:srgbClr val="00B050"/>
                  </a:solidFill>
                  <a:latin typeface="UTM Azuki" panose="02040603050506020204" pitchFamily="18" charset="0"/>
                </a:rPr>
                <a:t>phá</a:t>
              </a:r>
              <a:endParaRPr lang="en-US" sz="4000" kern="1200" dirty="0">
                <a:solidFill>
                  <a:srgbClr val="00B050"/>
                </a:solidFill>
                <a:latin typeface="UTM Azuki" panose="02040603050506020204" pitchFamily="18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4804285" y="2108993"/>
            <a:ext cx="1172248" cy="91185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1" name="Group 10"/>
          <p:cNvGrpSpPr/>
          <p:nvPr/>
        </p:nvGrpSpPr>
        <p:grpSpPr>
          <a:xfrm>
            <a:off x="5187134" y="3023555"/>
            <a:ext cx="2466717" cy="1128187"/>
            <a:chOff x="3205957" y="2555881"/>
            <a:chExt cx="1611770" cy="1128187"/>
          </a:xfrm>
        </p:grpSpPr>
        <p:sp>
          <p:nvSpPr>
            <p:cNvPr id="15" name="Rounded Rectangle 14"/>
            <p:cNvSpPr/>
            <p:nvPr/>
          </p:nvSpPr>
          <p:spPr>
            <a:xfrm>
              <a:off x="3205957" y="2555881"/>
              <a:ext cx="1611770" cy="1128187"/>
            </a:xfrm>
            <a:prstGeom prst="roundRect">
              <a:avLst>
                <a:gd name="adj" fmla="val 1667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14"/>
            <p:cNvSpPr txBox="1"/>
            <p:nvPr/>
          </p:nvSpPr>
          <p:spPr>
            <a:xfrm>
              <a:off x="3261040" y="2610964"/>
              <a:ext cx="1501604" cy="101802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86690" tIns="186690" rIns="186690" bIns="186690" numCol="1" spcCol="1270" anchor="ctr" anchorCtr="0">
              <a:noAutofit/>
            </a:bodyPr>
            <a:lstStyle/>
            <a:p>
              <a:pPr lvl="0" algn="ctr" defTabSz="2178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 err="1">
                  <a:solidFill>
                    <a:srgbClr val="0070C0"/>
                  </a:solidFill>
                  <a:latin typeface="UTM Azuki" panose="02040603050506020204" pitchFamily="18" charset="0"/>
                </a:rPr>
                <a:t>Vận</a:t>
              </a:r>
              <a:r>
                <a:rPr lang="en-US" sz="4000" kern="1200" dirty="0">
                  <a:solidFill>
                    <a:srgbClr val="0070C0"/>
                  </a:solidFill>
                  <a:latin typeface="UTM Azuki" panose="02040603050506020204" pitchFamily="18" charset="0"/>
                </a:rPr>
                <a:t> </a:t>
              </a:r>
              <a:r>
                <a:rPr lang="en-US" sz="4000" kern="1200" dirty="0" err="1">
                  <a:solidFill>
                    <a:srgbClr val="0070C0"/>
                  </a:solidFill>
                  <a:latin typeface="UTM Azuki" panose="02040603050506020204" pitchFamily="18" charset="0"/>
                </a:rPr>
                <a:t>dụng</a:t>
              </a:r>
              <a:endParaRPr lang="en-US" sz="4000" kern="1200" dirty="0">
                <a:solidFill>
                  <a:srgbClr val="0070C0"/>
                </a:solidFill>
                <a:latin typeface="UTM Azuki" panose="02040603050506020204" pitchFamily="18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6140614" y="3376320"/>
            <a:ext cx="1172248" cy="91185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721426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2">
            <a:extLst>
              <a:ext uri="{FF2B5EF4-FFF2-40B4-BE49-F238E27FC236}">
                <a16:creationId xmlns:a16="http://schemas.microsoft.com/office/drawing/2014/main" id="{44661321-8E45-4F22-988E-1F165C400984}"/>
              </a:ext>
            </a:extLst>
          </p:cNvPr>
          <p:cNvGrpSpPr>
            <a:grpSpLocks/>
          </p:cNvGrpSpPr>
          <p:nvPr/>
        </p:nvGrpSpPr>
        <p:grpSpPr bwMode="auto">
          <a:xfrm>
            <a:off x="107504" y="51470"/>
            <a:ext cx="9036496" cy="5143500"/>
            <a:chOff x="0" y="0"/>
            <a:chExt cx="5760" cy="4320"/>
          </a:xfrm>
        </p:grpSpPr>
        <p:pic>
          <p:nvPicPr>
            <p:cNvPr id="20483" name="Picture 3">
              <a:extLst>
                <a:ext uri="{FF2B5EF4-FFF2-40B4-BE49-F238E27FC236}">
                  <a16:creationId xmlns:a16="http://schemas.microsoft.com/office/drawing/2014/main" id="{0739BCCB-6DA5-4AE2-B6CB-2D47FC178D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80" cy="2160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484" name="Picture 4" descr="phât tich">
              <a:extLst>
                <a:ext uri="{FF2B5EF4-FFF2-40B4-BE49-F238E27FC236}">
                  <a16:creationId xmlns:a16="http://schemas.microsoft.com/office/drawing/2014/main" id="{9AE24A2B-4C9E-43D7-BAF7-02CF3DED68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6000" contrast="1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0" y="0"/>
              <a:ext cx="2832" cy="216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6437" name="Rectangle 5">
              <a:extLst>
                <a:ext uri="{FF2B5EF4-FFF2-40B4-BE49-F238E27FC236}">
                  <a16:creationId xmlns:a16="http://schemas.microsoft.com/office/drawing/2014/main" id="{D73E3306-6EAA-4832-84DB-5A66DEDB01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824"/>
              <a:ext cx="2880" cy="3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Chùa</a:t>
              </a:r>
              <a:r>
                <a:rPr lang="en-US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Keo</a:t>
              </a:r>
              <a:r>
                <a:rPr lang="en-US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– </a:t>
              </a:r>
              <a:r>
                <a:rPr lang="en-US" altLang="en-US" sz="1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Thái</a:t>
              </a:r>
              <a:r>
                <a:rPr lang="en-US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Bình</a:t>
              </a:r>
              <a:endParaRPr lang="en-US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46438" name="Rectangle 6">
              <a:extLst>
                <a:ext uri="{FF2B5EF4-FFF2-40B4-BE49-F238E27FC236}">
                  <a16:creationId xmlns:a16="http://schemas.microsoft.com/office/drawing/2014/main" id="{22C4C59E-BED1-449F-9EDE-90318CF33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824"/>
              <a:ext cx="2880" cy="3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Chùa</a:t>
              </a:r>
              <a:r>
                <a:rPr lang="en-US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Phật</a:t>
              </a:r>
              <a:r>
                <a:rPr lang="en-US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Tích</a:t>
              </a:r>
              <a:endParaRPr lang="en-US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pic>
          <p:nvPicPr>
            <p:cNvPr id="20487" name="Picture 7" descr="chùa Thầy-Quốc oai-HN">
              <a:extLst>
                <a:ext uri="{FF2B5EF4-FFF2-40B4-BE49-F238E27FC236}">
                  <a16:creationId xmlns:a16="http://schemas.microsoft.com/office/drawing/2014/main" id="{7E3489D1-1945-4E22-A554-9C5C971AA4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lum bright="10000" contrast="2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" y="2190"/>
              <a:ext cx="2832" cy="2112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6440" name="Rectangle 8">
              <a:extLst>
                <a:ext uri="{FF2B5EF4-FFF2-40B4-BE49-F238E27FC236}">
                  <a16:creationId xmlns:a16="http://schemas.microsoft.com/office/drawing/2014/main" id="{AE334226-7B47-4035-AF7B-49F48E1545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3984"/>
              <a:ext cx="2880" cy="3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Chùa Keo – Thái Bình</a:t>
              </a:r>
            </a:p>
          </p:txBody>
        </p:sp>
        <p:sp>
          <p:nvSpPr>
            <p:cNvPr id="146441" name="Rectangle 9">
              <a:extLst>
                <a:ext uri="{FF2B5EF4-FFF2-40B4-BE49-F238E27FC236}">
                  <a16:creationId xmlns:a16="http://schemas.microsoft.com/office/drawing/2014/main" id="{1C7E2069-C7D7-46E1-8D27-17E457513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984"/>
              <a:ext cx="2880" cy="336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Chùa</a:t>
              </a:r>
              <a:r>
                <a:rPr lang="en-US" altLang="en-US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8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Thầy</a:t>
              </a:r>
              <a:endParaRPr lang="en-US" altLang="en-US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pic>
          <p:nvPicPr>
            <p:cNvPr id="20490" name="Picture 10" descr="chua-cha-lu1909_jpg[1]">
              <a:extLst>
                <a:ext uri="{FF2B5EF4-FFF2-40B4-BE49-F238E27FC236}">
                  <a16:creationId xmlns:a16="http://schemas.microsoft.com/office/drawing/2014/main" id="{64E6F6C7-EC9B-4787-8C8E-B702FBB5AD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208"/>
              <a:ext cx="2880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6443" name="Rectangle 11">
              <a:extLst>
                <a:ext uri="{FF2B5EF4-FFF2-40B4-BE49-F238E27FC236}">
                  <a16:creationId xmlns:a16="http://schemas.microsoft.com/office/drawing/2014/main" id="{87AF64F1-F2AC-4513-8150-E844C2754F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2208"/>
              <a:ext cx="2880" cy="672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anchor="ctr"/>
            <a:lstStyle>
              <a:lvl1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algn="ctr"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4572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9144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13716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1828800" algn="ctr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Chùa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Cha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Lư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(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Từ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Sơn-Bắc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Ninh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)</a:t>
              </a:r>
              <a:b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</a:b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Nơi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thờ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Thành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mẫu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Phạm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Thị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,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mẹ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vua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Lý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Thái</a:t>
              </a:r>
              <a:r>
                <a:rPr lang="en-US" altLang="en-US" sz="165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altLang="en-US" sz="165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Tổ</a:t>
              </a:r>
              <a:endParaRPr lang="en-US" altLang="en-US" sz="165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64" y="0"/>
            <a:ext cx="9433048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6657"/>
            <a:ext cx="7672019" cy="51435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82717" y="140285"/>
            <a:ext cx="402028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en-US" sz="8000" b="1" kern="0" dirty="0" err="1">
                <a:solidFill>
                  <a:srgbClr val="FF0000"/>
                </a:solidFill>
                <a:latin typeface="UTM Candombe" panose="020406030505060202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8000" b="1" kern="0" dirty="0">
                <a:solidFill>
                  <a:srgbClr val="FF0000"/>
                </a:solidFill>
                <a:latin typeface="UTM Candombe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8000" b="1" kern="0" dirty="0" err="1">
                <a:solidFill>
                  <a:srgbClr val="FF0000"/>
                </a:solidFill>
                <a:latin typeface="UTM Candombe" panose="02040603050506020204" pitchFamily="18" charset="0"/>
                <a:cs typeface="Times New Roman" panose="02020603050405020304" pitchFamily="18" charset="0"/>
              </a:rPr>
              <a:t>dò</a:t>
            </a:r>
            <a:endParaRPr lang="en-US" altLang="en-US" sz="8000" b="1" kern="0" dirty="0">
              <a:solidFill>
                <a:srgbClr val="FF0000"/>
              </a:solidFill>
              <a:latin typeface="UTM Candombe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2"/>
          <p:cNvSpPr txBox="1"/>
          <p:nvPr/>
        </p:nvSpPr>
        <p:spPr>
          <a:xfrm>
            <a:off x="1475656" y="1463724"/>
            <a:ext cx="56654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en-US" sz="3200" b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altLang="en-US" sz="3200" b="1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390954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12" y="0"/>
            <a:ext cx="9433048" cy="5143500"/>
          </a:xfrm>
          <a:prstGeom prst="rect">
            <a:avLst/>
          </a:prstGeom>
        </p:spPr>
      </p:pic>
      <p:sp>
        <p:nvSpPr>
          <p:cNvPr id="6" name="文本框 11">
            <a:extLst>
              <a:ext uri="{FF2B5EF4-FFF2-40B4-BE49-F238E27FC236}">
                <a16:creationId xmlns:a16="http://schemas.microsoft.com/office/drawing/2014/main" id="{29F03B14-DFA4-4ACB-A3F2-7E80FC70BBCA}"/>
              </a:ext>
            </a:extLst>
          </p:cNvPr>
          <p:cNvSpPr txBox="1"/>
          <p:nvPr/>
        </p:nvSpPr>
        <p:spPr>
          <a:xfrm>
            <a:off x="1257084" y="627534"/>
            <a:ext cx="6788456" cy="212365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 err="1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Chúc</a:t>
            </a:r>
            <a:r>
              <a:rPr lang="en-US" altLang="zh-CN" sz="66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600" dirty="0" err="1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các</a:t>
            </a:r>
            <a:r>
              <a:rPr lang="en-US" altLang="zh-CN" sz="66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600" dirty="0" err="1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em</a:t>
            </a:r>
            <a:r>
              <a:rPr lang="en-US" altLang="zh-CN" sz="66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 </a:t>
            </a:r>
          </a:p>
          <a:p>
            <a:pPr algn="ctr"/>
            <a:r>
              <a:rPr lang="en-US" altLang="zh-CN" sz="6600" dirty="0" err="1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học</a:t>
            </a:r>
            <a:r>
              <a:rPr lang="en-US" altLang="zh-CN" sz="66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6600" dirty="0" err="1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tốt</a:t>
            </a:r>
            <a:r>
              <a:rPr lang="en-US" altLang="zh-CN" sz="6600" dirty="0">
                <a:ln w="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UTM Akashi" panose="02040603050506020204" pitchFamily="18" charset="0"/>
                <a:ea typeface="微软雅黑" panose="020B0503020204020204" pitchFamily="34" charset="-122"/>
              </a:rPr>
              <a:t>!</a:t>
            </a:r>
            <a:endParaRPr lang="en-US" sz="6600" dirty="0">
              <a:ln w="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UTM Akashi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236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0" name="Oval 129"/>
          <p:cNvSpPr/>
          <p:nvPr/>
        </p:nvSpPr>
        <p:spPr>
          <a:xfrm>
            <a:off x="854240" y="-3558072"/>
            <a:ext cx="7493526" cy="7493526"/>
          </a:xfrm>
          <a:prstGeom prst="ellipse">
            <a:avLst/>
          </a:prstGeom>
          <a:blipFill dpi="0" rotWithShape="1">
            <a:blip r:embed="rId4">
              <a:alphaModFix amt="20000"/>
            </a:blip>
            <a:srcRect/>
            <a:stretch>
              <a:fillRect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44721"/>
            <a:ext cx="7404700" cy="30116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438863" y="1288837"/>
            <a:ext cx="414408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err="1">
                <a:ln/>
                <a:solidFill>
                  <a:schemeClr val="accent3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UTM Deutsch Gothic" panose="02040603050506020204" pitchFamily="18" charset="0"/>
              </a:rPr>
              <a:t>Khám</a:t>
            </a:r>
            <a:r>
              <a:rPr lang="en-US" sz="8800" b="1" cap="none" spc="0" dirty="0">
                <a:ln/>
                <a:solidFill>
                  <a:schemeClr val="accent3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UTM Deutsch Gothic" panose="02040603050506020204" pitchFamily="18" charset="0"/>
              </a:rPr>
              <a:t> </a:t>
            </a:r>
            <a:r>
              <a:rPr lang="en-US" sz="8800" b="1" cap="none" spc="0" dirty="0" err="1">
                <a:ln/>
                <a:solidFill>
                  <a:schemeClr val="accent3"/>
                </a:solidFill>
                <a:effectLst>
                  <a:outerShdw blurRad="60007" dir="2000400" sy="-30000" kx="-800400" algn="bl" rotWithShape="0">
                    <a:prstClr val="black">
                      <a:alpha val="20000"/>
                    </a:prstClr>
                  </a:outerShdw>
                </a:effectLst>
                <a:latin typeface="UTM Deutsch Gothic" panose="02040603050506020204" pitchFamily="18" charset="0"/>
              </a:rPr>
              <a:t>phá</a:t>
            </a:r>
            <a:endParaRPr lang="en-US" sz="8800" b="1" cap="none" spc="0" dirty="0">
              <a:ln/>
              <a:solidFill>
                <a:schemeClr val="accent3"/>
              </a:solidFill>
              <a:effectLst>
                <a:outerShdw blurRad="60007" dir="2000400" sy="-30000" kx="-800400" algn="bl" rotWithShape="0">
                  <a:prstClr val="black">
                    <a:alpha val="20000"/>
                  </a:prstClr>
                </a:outerShdw>
              </a:effectLst>
              <a:latin typeface="UTM Deutsch Gothic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489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 animBg="1"/>
      <p:bldP spid="13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佐藤利奈,大亀あすか - ごはんの練習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04648" y="-2073182"/>
            <a:ext cx="609600" cy="609600"/>
          </a:xfrm>
          <a:prstGeom prst="rect">
            <a:avLst/>
          </a:prstGeom>
        </p:spPr>
      </p:pic>
      <p:pic>
        <p:nvPicPr>
          <p:cNvPr id="1026" name="Picture 2" descr="Hoàng đế dẹp loạn 12 sứ quân trong lịch sử VN - Đinh Tiên Hoà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76"/>
          <a:stretch/>
        </p:blipFill>
        <p:spPr bwMode="auto">
          <a:xfrm>
            <a:off x="227135" y="2601480"/>
            <a:ext cx="3419872" cy="2459218"/>
          </a:xfrm>
          <a:prstGeom prst="ellipse">
            <a:avLst/>
          </a:prstGeom>
          <a:noFill/>
          <a:ln w="114300" cmpd="tri"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40152" y="1491630"/>
            <a:ext cx="1654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sử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4" name="Picture 4" descr="chuamotcot">
            <a:extLst>
              <a:ext uri="{FF2B5EF4-FFF2-40B4-BE49-F238E27FC236}">
                <a16:creationId xmlns:a16="http://schemas.microsoft.com/office/drawing/2014/main" id="{C76C942F-9A40-4CB8-8956-8FFCF4C9D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2" y="303327"/>
            <a:ext cx="4441825" cy="459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56C55ED-4E48-4398-92CC-4A4DD58CC2AB}"/>
              </a:ext>
            </a:extLst>
          </p:cNvPr>
          <p:cNvSpPr txBox="1"/>
          <p:nvPr/>
        </p:nvSpPr>
        <p:spPr>
          <a:xfrm>
            <a:off x="5148064" y="1995686"/>
            <a:ext cx="88717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Chùa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en-US" sz="4000" b="1" dirty="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Times New Roman" panose="02020603050405020304" pitchFamily="18" charset="0"/>
              </a:rPr>
              <a:t>Lý</a:t>
            </a:r>
            <a:endParaRPr lang="en-US" altLang="en-US" sz="4000" b="1" dirty="0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BABFD2-8135-4B78-B631-20C2EC126D2F}"/>
              </a:ext>
            </a:extLst>
          </p:cNvPr>
          <p:cNvSpPr txBox="1"/>
          <p:nvPr/>
        </p:nvSpPr>
        <p:spPr>
          <a:xfrm>
            <a:off x="4630307" y="1214631"/>
            <a:ext cx="54492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Thứ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ngày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22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tháng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11 </a:t>
            </a:r>
            <a:r>
              <a:rPr lang="en-US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42913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120" y="0"/>
            <a:ext cx="9433048" cy="5143500"/>
          </a:xfrm>
          <a:prstGeom prst="rect">
            <a:avLst/>
          </a:prstGeom>
        </p:spPr>
      </p:pic>
      <p:pic>
        <p:nvPicPr>
          <p:cNvPr id="3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7390822" y="320348"/>
            <a:ext cx="1092587" cy="988860"/>
          </a:xfrm>
          <a:prstGeom prst="rect">
            <a:avLst/>
          </a:prstGeom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30982" y="888949"/>
            <a:ext cx="7482036" cy="95410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…..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062" y="2108793"/>
            <a:ext cx="3114474" cy="3114474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 bwMode="auto">
          <a:xfrm>
            <a:off x="942056" y="1666695"/>
            <a:ext cx="6150224" cy="3312673"/>
          </a:xfrm>
          <a:custGeom>
            <a:avLst/>
            <a:gdLst>
              <a:gd name="T0" fmla="*/ 2408 w 2411"/>
              <a:gd name="T1" fmla="*/ 867 h 1559"/>
              <a:gd name="T2" fmla="*/ 2325 w 2411"/>
              <a:gd name="T3" fmla="*/ 655 h 1559"/>
              <a:gd name="T4" fmla="*/ 2152 w 2411"/>
              <a:gd name="T5" fmla="*/ 539 h 1559"/>
              <a:gd name="T6" fmla="*/ 2096 w 2411"/>
              <a:gd name="T7" fmla="*/ 225 h 1559"/>
              <a:gd name="T8" fmla="*/ 1718 w 2411"/>
              <a:gd name="T9" fmla="*/ 140 h 1559"/>
              <a:gd name="T10" fmla="*/ 1550 w 2411"/>
              <a:gd name="T11" fmla="*/ 227 h 1559"/>
              <a:gd name="T12" fmla="*/ 1308 w 2411"/>
              <a:gd name="T13" fmla="*/ 27 h 1559"/>
              <a:gd name="T14" fmla="*/ 1095 w 2411"/>
              <a:gd name="T15" fmla="*/ 7 h 1559"/>
              <a:gd name="T16" fmla="*/ 913 w 2411"/>
              <a:gd name="T17" fmla="*/ 57 h 1559"/>
              <a:gd name="T18" fmla="*/ 805 w 2411"/>
              <a:gd name="T19" fmla="*/ 157 h 1559"/>
              <a:gd name="T20" fmla="*/ 602 w 2411"/>
              <a:gd name="T21" fmla="*/ 131 h 1559"/>
              <a:gd name="T22" fmla="*/ 430 w 2411"/>
              <a:gd name="T23" fmla="*/ 300 h 1559"/>
              <a:gd name="T24" fmla="*/ 421 w 2411"/>
              <a:gd name="T25" fmla="*/ 404 h 1559"/>
              <a:gd name="T26" fmla="*/ 65 w 2411"/>
              <a:gd name="T27" fmla="*/ 678 h 1559"/>
              <a:gd name="T28" fmla="*/ 161 w 2411"/>
              <a:gd name="T29" fmla="*/ 1145 h 1559"/>
              <a:gd name="T30" fmla="*/ 411 w 2411"/>
              <a:gd name="T31" fmla="*/ 1252 h 1559"/>
              <a:gd name="T32" fmla="*/ 549 w 2411"/>
              <a:gd name="T33" fmla="*/ 1422 h 1559"/>
              <a:gd name="T34" fmla="*/ 771 w 2411"/>
              <a:gd name="T35" fmla="*/ 1392 h 1559"/>
              <a:gd name="T36" fmla="*/ 1010 w 2411"/>
              <a:gd name="T37" fmla="*/ 1537 h 1559"/>
              <a:gd name="T38" fmla="*/ 1317 w 2411"/>
              <a:gd name="T39" fmla="*/ 1480 h 1559"/>
              <a:gd name="T40" fmla="*/ 1411 w 2411"/>
              <a:gd name="T41" fmla="*/ 1394 h 1559"/>
              <a:gd name="T42" fmla="*/ 1647 w 2411"/>
              <a:gd name="T43" fmla="*/ 1460 h 1559"/>
              <a:gd name="T44" fmla="*/ 1786 w 2411"/>
              <a:gd name="T45" fmla="*/ 1427 h 1559"/>
              <a:gd name="T46" fmla="*/ 1915 w 2411"/>
              <a:gd name="T47" fmla="*/ 1341 h 1559"/>
              <a:gd name="T48" fmla="*/ 1961 w 2411"/>
              <a:gd name="T49" fmla="*/ 1232 h 1559"/>
              <a:gd name="T50" fmla="*/ 2340 w 2411"/>
              <a:gd name="T51" fmla="*/ 1090 h 1559"/>
              <a:gd name="T52" fmla="*/ 2408 w 2411"/>
              <a:gd name="T53" fmla="*/ 867 h 1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411" h="1559">
                <a:moveTo>
                  <a:pt x="2408" y="867"/>
                </a:moveTo>
                <a:cubicBezTo>
                  <a:pt x="2405" y="789"/>
                  <a:pt x="2375" y="716"/>
                  <a:pt x="2325" y="655"/>
                </a:cubicBezTo>
                <a:cubicBezTo>
                  <a:pt x="2281" y="601"/>
                  <a:pt x="2219" y="560"/>
                  <a:pt x="2152" y="539"/>
                </a:cubicBezTo>
                <a:cubicBezTo>
                  <a:pt x="2201" y="436"/>
                  <a:pt x="2178" y="309"/>
                  <a:pt x="2096" y="225"/>
                </a:cubicBezTo>
                <a:cubicBezTo>
                  <a:pt x="2000" y="127"/>
                  <a:pt x="1848" y="102"/>
                  <a:pt x="1718" y="140"/>
                </a:cubicBezTo>
                <a:cubicBezTo>
                  <a:pt x="1657" y="158"/>
                  <a:pt x="1600" y="188"/>
                  <a:pt x="1550" y="227"/>
                </a:cubicBezTo>
                <a:cubicBezTo>
                  <a:pt x="1504" y="130"/>
                  <a:pt x="1412" y="59"/>
                  <a:pt x="1308" y="27"/>
                </a:cubicBezTo>
                <a:cubicBezTo>
                  <a:pt x="1240" y="5"/>
                  <a:pt x="1166" y="0"/>
                  <a:pt x="1095" y="7"/>
                </a:cubicBezTo>
                <a:cubicBezTo>
                  <a:pt x="1032" y="14"/>
                  <a:pt x="970" y="28"/>
                  <a:pt x="913" y="57"/>
                </a:cubicBezTo>
                <a:cubicBezTo>
                  <a:pt x="869" y="80"/>
                  <a:pt x="829" y="114"/>
                  <a:pt x="805" y="157"/>
                </a:cubicBezTo>
                <a:cubicBezTo>
                  <a:pt x="745" y="123"/>
                  <a:pt x="671" y="112"/>
                  <a:pt x="602" y="131"/>
                </a:cubicBezTo>
                <a:cubicBezTo>
                  <a:pt x="518" y="154"/>
                  <a:pt x="455" y="220"/>
                  <a:pt x="430" y="300"/>
                </a:cubicBezTo>
                <a:cubicBezTo>
                  <a:pt x="419" y="334"/>
                  <a:pt x="416" y="369"/>
                  <a:pt x="421" y="404"/>
                </a:cubicBezTo>
                <a:cubicBezTo>
                  <a:pt x="265" y="427"/>
                  <a:pt x="125" y="536"/>
                  <a:pt x="65" y="678"/>
                </a:cubicBezTo>
                <a:cubicBezTo>
                  <a:pt x="0" y="834"/>
                  <a:pt x="43" y="1024"/>
                  <a:pt x="161" y="1145"/>
                </a:cubicBezTo>
                <a:cubicBezTo>
                  <a:pt x="224" y="1211"/>
                  <a:pt x="317" y="1261"/>
                  <a:pt x="411" y="1252"/>
                </a:cubicBezTo>
                <a:cubicBezTo>
                  <a:pt x="424" y="1327"/>
                  <a:pt x="476" y="1393"/>
                  <a:pt x="549" y="1422"/>
                </a:cubicBezTo>
                <a:cubicBezTo>
                  <a:pt x="622" y="1452"/>
                  <a:pt x="708" y="1437"/>
                  <a:pt x="771" y="1392"/>
                </a:cubicBezTo>
                <a:cubicBezTo>
                  <a:pt x="831" y="1465"/>
                  <a:pt x="916" y="1517"/>
                  <a:pt x="1010" y="1537"/>
                </a:cubicBezTo>
                <a:cubicBezTo>
                  <a:pt x="1115" y="1559"/>
                  <a:pt x="1226" y="1538"/>
                  <a:pt x="1317" y="1480"/>
                </a:cubicBezTo>
                <a:cubicBezTo>
                  <a:pt x="1354" y="1457"/>
                  <a:pt x="1386" y="1428"/>
                  <a:pt x="1411" y="1394"/>
                </a:cubicBezTo>
                <a:cubicBezTo>
                  <a:pt x="1476" y="1447"/>
                  <a:pt x="1563" y="1467"/>
                  <a:pt x="1647" y="1460"/>
                </a:cubicBezTo>
                <a:cubicBezTo>
                  <a:pt x="1695" y="1456"/>
                  <a:pt x="1741" y="1445"/>
                  <a:pt x="1786" y="1427"/>
                </a:cubicBezTo>
                <a:cubicBezTo>
                  <a:pt x="1834" y="1408"/>
                  <a:pt x="1882" y="1381"/>
                  <a:pt x="1915" y="1341"/>
                </a:cubicBezTo>
                <a:cubicBezTo>
                  <a:pt x="1941" y="1310"/>
                  <a:pt x="1958" y="1271"/>
                  <a:pt x="1961" y="1232"/>
                </a:cubicBezTo>
                <a:cubicBezTo>
                  <a:pt x="2101" y="1263"/>
                  <a:pt x="2256" y="1206"/>
                  <a:pt x="2340" y="1090"/>
                </a:cubicBezTo>
                <a:cubicBezTo>
                  <a:pt x="2387" y="1027"/>
                  <a:pt x="2411" y="946"/>
                  <a:pt x="2408" y="867"/>
                </a:cubicBezTo>
                <a:close/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>
          <a:bodyPr vert="horz" wrap="square" lIns="68580" tIns="34290" rIns="68580" bIns="34290" numCol="1" anchor="t" anchorCtr="0" compatLnSpc="1"/>
          <a:lstStyle/>
          <a:p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240598" y="2427734"/>
            <a:ext cx="6150224" cy="156966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en-US" sz="3200" b="1" dirty="0">
                <a:solidFill>
                  <a:srgbClr val="000000"/>
                </a:solidFill>
                <a:latin typeface="VNI-Times" pitchFamily="2" charset="0"/>
              </a:rPr>
              <a:t>1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200" b="1" dirty="0">
                <a:solidFill>
                  <a:srgbClr val="000000"/>
                </a:solidFill>
                <a:latin typeface="VNI-Times" pitchFamily="2" charset="0"/>
              </a:rPr>
              <a:t>? </a:t>
            </a:r>
          </a:p>
          <a:p>
            <a:r>
              <a:rPr lang="en-US" altLang="en-US" sz="3200" b="1" dirty="0">
                <a:solidFill>
                  <a:srgbClr val="000000"/>
                </a:solidFill>
                <a:latin typeface="VNI-Times" pitchFamily="2" charset="0"/>
              </a:rPr>
              <a:t>2.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26">
            <a:extLst>
              <a:ext uri="{FF2B5EF4-FFF2-40B4-BE49-F238E27FC236}">
                <a16:creationId xmlns:a16="http://schemas.microsoft.com/office/drawing/2014/main" id="{CF5B4750-BF4F-418B-A531-D848AD4FDA79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855786" y="181310"/>
            <a:ext cx="85407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dirty="0">
                <a:latin typeface="VNI-Times" pitchFamily="2" charset="0"/>
              </a:rPr>
              <a:t>1</a:t>
            </a:r>
            <a:r>
              <a:rPr lang="en-US" altLang="en-US" b="1" dirty="0">
                <a:latin typeface="VNI-WIN Sample Font" pitchFamily="2" charset="0"/>
              </a:rPr>
              <a:t>. </a:t>
            </a:r>
            <a:r>
              <a:rPr lang="en-US" alt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alt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r>
              <a:rPr lang="en-US" altLang="en-US" b="1" dirty="0">
                <a:latin typeface="VNI-Times" pitchFamily="2" charset="0"/>
              </a:rPr>
              <a:t>:</a:t>
            </a:r>
            <a:endParaRPr lang="en-US" altLang="en-US" dirty="0">
              <a:latin typeface="VNI-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567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504" y="4554107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4" t="30900" r="27976" b="38836"/>
          <a:stretch>
            <a:fillRect/>
          </a:stretch>
        </p:blipFill>
        <p:spPr>
          <a:xfrm>
            <a:off x="7576433" y="-20207"/>
            <a:ext cx="1453267" cy="1315298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7B6A7E01-E29A-4FEF-B4F8-F24F014ADF4B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B80F51-57DD-422C-9488-3C99885527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2" y="-23953"/>
            <a:ext cx="9144000" cy="5167453"/>
          </a:xfrm>
          <a:prstGeom prst="rect">
            <a:avLst/>
          </a:prstGeom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183B3C22-1FE7-49CB-AAE6-76A91736BFC7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3043436" y="-81825"/>
            <a:ext cx="5740152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1.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0000"/>
                </a:solidFill>
                <a:latin typeface="VNI-Times" pitchFamily="2" charset="0"/>
              </a:rPr>
              <a:t>?</a:t>
            </a:r>
            <a:endParaRPr lang="en-US" altLang="en-US" sz="2800" b="1" dirty="0">
              <a:latin typeface="VNI-Times" pitchFamily="2" charset="0"/>
            </a:endParaRPr>
          </a:p>
        </p:txBody>
      </p:sp>
      <p:sp>
        <p:nvSpPr>
          <p:cNvPr id="13" name="Rectangle 11">
            <a:extLst>
              <a:ext uri="{FF2B5EF4-FFF2-40B4-BE49-F238E27FC236}">
                <a16:creationId xmlns:a16="http://schemas.microsoft.com/office/drawing/2014/main" id="{866A6AEE-4662-4F04-BE30-E77D18026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152" y="603975"/>
            <a:ext cx="563535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CC0000"/>
                </a:solidFill>
                <a:latin typeface="VNI-Times" pitchFamily="2" charset="0"/>
              </a:rPr>
              <a:t>: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4" name="Picture 10" descr="PhatTo_Best3">
            <a:extLst>
              <a:ext uri="{FF2B5EF4-FFF2-40B4-BE49-F238E27FC236}">
                <a16:creationId xmlns:a16="http://schemas.microsoft.com/office/drawing/2014/main" id="{452543BB-F879-4B55-B61B-E17E336D0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2" y="132657"/>
            <a:ext cx="2743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2">
            <a:extLst>
              <a:ext uri="{FF2B5EF4-FFF2-40B4-BE49-F238E27FC236}">
                <a16:creationId xmlns:a16="http://schemas.microsoft.com/office/drawing/2014/main" id="{FA163D84-7039-4705-9ABE-5850730961E1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2886482" y="2924292"/>
            <a:ext cx="6324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altLang="en-US" sz="3100" b="1" dirty="0">
                <a:solidFill>
                  <a:srgbClr val="000000"/>
                </a:solidFill>
                <a:latin typeface="VNI-Times" pitchFamily="2" charset="0"/>
              </a:rPr>
              <a:t>2.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3100" b="1" dirty="0">
                <a:solidFill>
                  <a:srgbClr val="000000"/>
                </a:solidFill>
                <a:latin typeface="VNI-Times" pitchFamily="2" charset="0"/>
              </a:rPr>
              <a:t>?</a:t>
            </a:r>
            <a:endParaRPr lang="en-US" altLang="en-US" sz="3100" b="1" dirty="0">
              <a:latin typeface="VNI-Times" pitchFamily="2" charset="0"/>
            </a:endParaRP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702A727A-153A-493F-844A-5CA92351D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0983" y="3679224"/>
            <a:ext cx="7151712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cuả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en-US" sz="28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0181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Image-5-6 (Picture 8)">
            <a:extLst>
              <a:ext uri="{FF2B5EF4-FFF2-40B4-BE49-F238E27FC236}">
                <a16:creationId xmlns:a16="http://schemas.microsoft.com/office/drawing/2014/main" id="{701D4B20-4B47-438E-A1AF-0B6C7E11D3A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2489" y="59719"/>
            <a:ext cx="2171700" cy="2857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 descr="Image-5-3 (Picture 5)">
            <a:extLst>
              <a:ext uri="{FF2B5EF4-FFF2-40B4-BE49-F238E27FC236}">
                <a16:creationId xmlns:a16="http://schemas.microsoft.com/office/drawing/2014/main" id="{4BE8E4DF-6037-495C-9079-A9D8328BF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29" y="0"/>
            <a:ext cx="21717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 descr="Image-5-7 (Picture 9)">
            <a:extLst>
              <a:ext uri="{FF2B5EF4-FFF2-40B4-BE49-F238E27FC236}">
                <a16:creationId xmlns:a16="http://schemas.microsoft.com/office/drawing/2014/main" id="{877C9FD7-214E-41E2-B493-4DD8D88B81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4310" y="2766"/>
            <a:ext cx="257175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5" name="AutoShape 9">
            <a:extLst>
              <a:ext uri="{FF2B5EF4-FFF2-40B4-BE49-F238E27FC236}">
                <a16:creationId xmlns:a16="http://schemas.microsoft.com/office/drawing/2014/main" id="{DE9CB3A1-1AFC-44AB-BE9E-CD3B9B970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184" y="3078394"/>
            <a:ext cx="6858000" cy="1943100"/>
          </a:xfrm>
          <a:prstGeom prst="horizontalScroll">
            <a:avLst>
              <a:gd name="adj" fmla="val 12500"/>
            </a:avLst>
          </a:prstGeom>
          <a:noFill/>
          <a:ln w="5715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8"/>
            <a:r>
              <a:rPr lang="vi-VN" sz="700" i="1" dirty="0"/>
              <a:t>.</a:t>
            </a:r>
            <a:endParaRPr lang="en-US" sz="700" i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37C12D-3085-4A28-A78F-58010AF4A5C0}"/>
              </a:ext>
            </a:extLst>
          </p:cNvPr>
          <p:cNvSpPr txBox="1"/>
          <p:nvPr/>
        </p:nvSpPr>
        <p:spPr>
          <a:xfrm>
            <a:off x="1327816" y="3357446"/>
            <a:ext cx="59561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1" dirty="0">
                <a:effectLst/>
                <a:latin typeface="+mj-lt"/>
              </a:rPr>
              <a:t>Đạo Phật có nguồn gốc từ Ấn Độ, đạo phật du nhập vào nước ta từ thời </a:t>
            </a:r>
            <a:r>
              <a:rPr lang="en-US" sz="28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0" i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vi-VN" sz="28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đô hộ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18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6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433048" cy="5143500"/>
          </a:xfrm>
          <a:prstGeom prst="rect">
            <a:avLst/>
          </a:prstGeom>
        </p:spPr>
      </p:pic>
      <p:pic>
        <p:nvPicPr>
          <p:cNvPr id="30" name="Picture 12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85" y="4881786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69" y="1976826"/>
            <a:ext cx="1884785" cy="3598529"/>
          </a:xfrm>
          <a:prstGeom prst="rect">
            <a:avLst/>
          </a:prstGeom>
        </p:spPr>
      </p:pic>
      <p:sp>
        <p:nvSpPr>
          <p:cNvPr id="22" name="TextBox 10">
            <a:extLst>
              <a:ext uri="{FF2B5EF4-FFF2-40B4-BE49-F238E27FC236}">
                <a16:creationId xmlns:a16="http://schemas.microsoft.com/office/drawing/2014/main" id="{EE0E341B-8658-43B1-8A92-7765A31FF822}"/>
              </a:ext>
            </a:extLst>
          </p:cNvPr>
          <p:cNvSpPr txBox="1"/>
          <p:nvPr/>
        </p:nvSpPr>
        <p:spPr>
          <a:xfrm>
            <a:off x="0" y="-23953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chemeClr val="accent1">
                    <a:lumMod val="50000"/>
                  </a:schemeClr>
                </a:solidFill>
                <a:latin typeface="UTM Gradoo" panose="02040603050506020204" pitchFamily="18" charset="0"/>
              </a:rPr>
              <a:t>KTUTS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D100C4-1B39-4E53-8A36-DE6A5B910436}"/>
              </a:ext>
            </a:extLst>
          </p:cNvPr>
          <p:cNvSpPr txBox="1"/>
          <p:nvPr/>
        </p:nvSpPr>
        <p:spPr>
          <a:xfrm>
            <a:off x="1367644" y="647132"/>
            <a:ext cx="662473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1" dirty="0">
                <a:effectLst/>
                <a:latin typeface="+mj-lt"/>
              </a:rPr>
              <a:t>- </a:t>
            </a:r>
            <a:r>
              <a:rPr lang="vi-VN" sz="2400" b="0" i="1" dirty="0">
                <a:effectLst/>
                <a:latin typeface="+mj-lt"/>
              </a:rPr>
              <a:t>Đạo Phật có nguồn gốc từ Ấn Độ, đạo phật du nhập vào nước ta từ thời PKPB đô hộ.</a:t>
            </a:r>
            <a:endParaRPr lang="en-US" sz="2400" b="0" i="1" dirty="0">
              <a:effectLst/>
              <a:latin typeface="+mj-lt"/>
            </a:endParaRPr>
          </a:p>
          <a:p>
            <a:r>
              <a:rPr lang="vi-VN" sz="2400" b="0" i="1" dirty="0">
                <a:effectLst/>
                <a:latin typeface="+mj-lt"/>
              </a:rPr>
              <a:t> </a:t>
            </a:r>
            <a:r>
              <a:rPr lang="en-US" sz="2400" b="0" i="1" dirty="0">
                <a:effectLst/>
                <a:latin typeface="+mj-lt"/>
              </a:rPr>
              <a:t>-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i="1" dirty="0">
                <a:latin typeface="VNI-Times" pitchFamily="2" charset="0"/>
              </a:rPr>
              <a:t>: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nhịn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2515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-20538"/>
            <a:ext cx="9433048" cy="5143500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7911" y="92079"/>
            <a:ext cx="9244202" cy="4918269"/>
          </a:xfrm>
          <a:prstGeom prst="rect">
            <a:avLst/>
          </a:prstGeom>
          <a:solidFill>
            <a:schemeClr val="bg1"/>
          </a:solidFill>
          <a:ln w="149225" cap="flat" cmpd="thickThin" algn="ctr">
            <a:solidFill>
              <a:schemeClr val="accent1">
                <a:shade val="50000"/>
              </a:schemeClr>
            </a:solidFill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en-US" sz="2800" dirty="0"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defRPr/>
            </a:pP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</a:rPr>
              <a:t>: “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endParaRPr lang="en-US" altLang="en-US" sz="2800" dirty="0">
              <a:effectLst>
                <a:outerShdw blurRad="38100" dist="38100" dir="2700000" algn="tl">
                  <a:srgbClr val="C0C0C0"/>
                </a:outerShdw>
              </a:effectLst>
              <a:latin typeface="VNI-Times" pitchFamily="2" charset="0"/>
            </a:endParaRPr>
          </a:p>
          <a:p>
            <a:pPr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alt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VNI-Times" pitchFamily="2" charset="0"/>
                <a:cs typeface="+mn-cs"/>
              </a:rPr>
              <a:t>- 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8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defRPr/>
            </a:pP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ea typeface="Calibri" pitchFamily="34" charset="0"/>
                <a:cs typeface="Times New Roman" panose="02020603050405020304" pitchFamily="18" charset="0"/>
                <a:sym typeface="Wingdings 2" pitchFamily="18" charset="2"/>
              </a:rPr>
              <a:t> </a:t>
            </a:r>
          </a:p>
          <a:p>
            <a:pPr>
              <a:defRPr/>
            </a:pP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defRPr/>
            </a:pP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defRPr/>
            </a:pP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defRPr/>
            </a:pP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 2" pitchFamily="18" charset="2"/>
            </a:endParaRPr>
          </a:p>
          <a:p>
            <a:pPr>
              <a:defRPr/>
            </a:pP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  <a:sym typeface="Wingdings 2" pitchFamily="18" charset="2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1FA0CF10-AB38-4ADE-9E74-C44250F7B99B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56318" y="232957"/>
            <a:ext cx="8540750" cy="1799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b="1" dirty="0">
                <a:solidFill>
                  <a:srgbClr val="0000FF"/>
                </a:solidFill>
                <a:latin typeface="VNI-Times" pitchFamily="2" charset="0"/>
              </a:rPr>
              <a:t>2. </a:t>
            </a:r>
            <a:r>
              <a:rPr lang="en-US" altLang="en-US" b="1" u="sng" dirty="0" err="1">
                <a:solidFill>
                  <a:srgbClr val="0000FF"/>
                </a:solidFill>
                <a:latin typeface="VNI-Times" pitchFamily="2" charset="0"/>
              </a:rPr>
              <a:t>Söï</a:t>
            </a:r>
            <a:r>
              <a:rPr lang="en-US" altLang="en-US" b="1" u="sng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b="1" u="sng" dirty="0" err="1">
                <a:solidFill>
                  <a:srgbClr val="0000FF"/>
                </a:solidFill>
                <a:latin typeface="VNI-Times" pitchFamily="2" charset="0"/>
              </a:rPr>
              <a:t>phaùt</a:t>
            </a:r>
            <a:r>
              <a:rPr lang="en-US" altLang="en-US" b="1" u="sng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b="1" u="sng" dirty="0" err="1">
                <a:solidFill>
                  <a:srgbClr val="0000FF"/>
                </a:solidFill>
                <a:latin typeface="VNI-Times" pitchFamily="2" charset="0"/>
              </a:rPr>
              <a:t>trieån</a:t>
            </a:r>
            <a:r>
              <a:rPr lang="en-US" altLang="en-US" b="1" u="sng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b="1" u="sng" dirty="0" err="1">
                <a:solidFill>
                  <a:srgbClr val="0000FF"/>
                </a:solidFill>
                <a:latin typeface="VNI-Times" pitchFamily="2" charset="0"/>
              </a:rPr>
              <a:t>cuûa</a:t>
            </a:r>
            <a:r>
              <a:rPr lang="en-US" altLang="en-US" b="1" u="sng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b="1" u="sng" dirty="0" err="1">
                <a:solidFill>
                  <a:srgbClr val="0000FF"/>
                </a:solidFill>
                <a:latin typeface="VNI-Times" pitchFamily="2" charset="0"/>
              </a:rPr>
              <a:t>Ñaïo</a:t>
            </a:r>
            <a:r>
              <a:rPr lang="en-US" altLang="en-US" b="1" u="sng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b="1" u="sng" dirty="0" err="1">
                <a:solidFill>
                  <a:srgbClr val="0000FF"/>
                </a:solidFill>
                <a:latin typeface="VNI-Times" pitchFamily="2" charset="0"/>
              </a:rPr>
              <a:t>Phaät</a:t>
            </a:r>
            <a:r>
              <a:rPr lang="en-US" altLang="en-US" b="1" u="sng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b="1" u="sng" dirty="0" err="1">
                <a:solidFill>
                  <a:srgbClr val="0000FF"/>
                </a:solidFill>
                <a:latin typeface="VNI-Times" pitchFamily="2" charset="0"/>
              </a:rPr>
              <a:t>thôøi</a:t>
            </a:r>
            <a:r>
              <a:rPr lang="en-US" altLang="en-US" b="1" u="sng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b="1" u="sng" dirty="0" err="1">
                <a:solidFill>
                  <a:srgbClr val="0000FF"/>
                </a:solidFill>
                <a:latin typeface="VNI-Times" pitchFamily="2" charset="0"/>
              </a:rPr>
              <a:t>nhaø</a:t>
            </a:r>
            <a:r>
              <a:rPr lang="en-US" altLang="en-US" b="1" u="sng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altLang="en-US" b="1" u="sng" dirty="0" err="1">
                <a:solidFill>
                  <a:srgbClr val="0000FF"/>
                </a:solidFill>
                <a:latin typeface="VNI-Times" pitchFamily="2" charset="0"/>
              </a:rPr>
              <a:t>Lyù</a:t>
            </a:r>
            <a:r>
              <a:rPr lang="en-US" altLang="en-US" b="1" u="sng" dirty="0">
                <a:solidFill>
                  <a:srgbClr val="0000FF"/>
                </a:solidFill>
                <a:latin typeface="VNI-Times" pitchFamily="2" charset="0"/>
              </a:rPr>
              <a:t>:</a:t>
            </a:r>
            <a:endParaRPr lang="en-US" altLang="en-US" dirty="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1BFEA98B-0297-4AB8-BD19-D88976562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808" y="2211710"/>
            <a:ext cx="6862663" cy="206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VNI-Times" pitchFamily="2" charset="0"/>
              </a:rPr>
              <a:t>+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VNI-Times" pitchFamily="2" charset="0"/>
              </a:rPr>
              <a:t>+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altLang="en-US" sz="2400" b="1" dirty="0">
                <a:solidFill>
                  <a:srgbClr val="CC0000"/>
                </a:solidFill>
                <a:latin typeface="VNI-Times" pitchFamily="2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VNI-Times" pitchFamily="2" charset="0"/>
              </a:rPr>
              <a:t>+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C0000"/>
                </a:solidFill>
                <a:latin typeface="VNI-Times" pitchFamily="2" charset="0"/>
              </a:rPr>
              <a:t>+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400" b="1" dirty="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>
              <a:solidFill>
                <a:srgbClr val="CC0000"/>
              </a:solidFill>
              <a:latin typeface="VNI-Times" pitchFamily="2" charset="0"/>
            </a:endParaRPr>
          </a:p>
        </p:txBody>
      </p:sp>
      <p:pic>
        <p:nvPicPr>
          <p:cNvPr id="10" name="Picture 12" descr="Chua Long Tien">
            <a:extLst>
              <a:ext uri="{FF2B5EF4-FFF2-40B4-BE49-F238E27FC236}">
                <a16:creationId xmlns:a16="http://schemas.microsoft.com/office/drawing/2014/main" id="{1C046514-9997-4182-BD60-6F961BB44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56" y="2367842"/>
            <a:ext cx="2533873" cy="230761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774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第一PPT模板网-WWW.1PPT.COM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4514</TotalTime>
  <Words>670</Words>
  <Application>Microsoft Office PowerPoint</Application>
  <PresentationFormat>On-screen Show (16:9)</PresentationFormat>
  <Paragraphs>78</Paragraphs>
  <Slides>22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Microsoft YaHei</vt:lpstr>
      <vt:lpstr>SimSun</vt:lpstr>
      <vt:lpstr>#9Slide02 Noi dung dai</vt:lpstr>
      <vt:lpstr>Arial</vt:lpstr>
      <vt:lpstr>Calibri</vt:lpstr>
      <vt:lpstr>Times New Roman</vt:lpstr>
      <vt:lpstr>UTM Akashi</vt:lpstr>
      <vt:lpstr>UTM Azuki</vt:lpstr>
      <vt:lpstr>UTM Candombe</vt:lpstr>
      <vt:lpstr>UTM Deutsch Gothic</vt:lpstr>
      <vt:lpstr>UTM Diana</vt:lpstr>
      <vt:lpstr>UTM Gradoo</vt:lpstr>
      <vt:lpstr>UVN Ky Thuat</vt:lpstr>
      <vt:lpstr>VNI-Times</vt:lpstr>
      <vt:lpstr>VNI-WIN Sample Font</vt:lpstr>
      <vt:lpstr>Wingdings 2</vt:lpstr>
      <vt:lpstr>-윤명조230</vt:lpstr>
      <vt:lpstr>汉仪娃娃篆简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Chùa Keo (Thái Bình)</vt:lpstr>
      <vt:lpstr>PowerPoint Presentation</vt:lpstr>
      <vt:lpstr>Một số ngôi chùa thời Lý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DinhBoLinh</dc:title>
  <dc:subject>Lich su</dc:subject>
  <dc:creator>KTUTS</dc:creator>
  <cp:keywords>BichHa</cp:keywords>
  <cp:lastModifiedBy>LE THI THU GIANG</cp:lastModifiedBy>
  <cp:revision>461</cp:revision>
  <dcterms:created xsi:type="dcterms:W3CDTF">2015-12-11T17:46:17Z</dcterms:created>
  <dcterms:modified xsi:type="dcterms:W3CDTF">2021-11-22T04:38:05Z</dcterms:modified>
</cp:coreProperties>
</file>