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02" r:id="rId3"/>
    <p:sldId id="301" r:id="rId4"/>
    <p:sldId id="321" r:id="rId5"/>
    <p:sldId id="295" r:id="rId6"/>
    <p:sldId id="303" r:id="rId7"/>
    <p:sldId id="317" r:id="rId8"/>
    <p:sldId id="304" r:id="rId9"/>
    <p:sldId id="318" r:id="rId10"/>
    <p:sldId id="319" r:id="rId11"/>
    <p:sldId id="306" r:id="rId12"/>
    <p:sldId id="307" r:id="rId13"/>
    <p:sldId id="308" r:id="rId14"/>
    <p:sldId id="309" r:id="rId15"/>
    <p:sldId id="310" r:id="rId16"/>
    <p:sldId id="320" r:id="rId17"/>
    <p:sldId id="262" r:id="rId18"/>
    <p:sldId id="263" r:id="rId19"/>
    <p:sldId id="315" r:id="rId20"/>
    <p:sldId id="271" r:id="rId21"/>
    <p:sldId id="311" r:id="rId22"/>
    <p:sldId id="312" r:id="rId23"/>
    <p:sldId id="313" r:id="rId24"/>
    <p:sldId id="314" r:id="rId25"/>
    <p:sldId id="297" r:id="rId26"/>
    <p:sldId id="289" r:id="rId27"/>
    <p:sldId id="275" r:id="rId28"/>
    <p:sldId id="298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FF00"/>
    <a:srgbClr val="9900CC"/>
    <a:srgbClr val="10A43E"/>
    <a:srgbClr val="FF0000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>
      <p:cViewPr>
        <p:scale>
          <a:sx n="72" d="100"/>
          <a:sy n="72" d="100"/>
        </p:scale>
        <p:origin x="-13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6EDBB5-130C-4620-8C83-EEFDB15F35AD}" type="datetimeFigureOut">
              <a:rPr lang="en-US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9E4520A-7C51-4249-85BF-12392433B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0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165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81922"/>
          <p:cNvSpPr>
            <a:spLocks noGrp="1"/>
          </p:cNvSpPr>
          <p:nvPr>
            <p:ph type="body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17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06ADA22-3EDF-46F1-A9C9-7D4F62472CBE}" type="slidenum">
              <a:rPr lang="en-US" altLang="zh-CN" sz="13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D8C9C8-6BFB-4523-965F-BA21625CE82C}" type="slidenum">
              <a:rPr lang="en-US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3584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09EF1B-6D72-4B25-B6D6-6370642DD817}" type="slidenum">
              <a:rPr lang="en-US" altLang="en-US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F743-E563-43B8-9C66-25C2FCEB4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6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66468-E9D4-4849-AC51-927406617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0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114D-7DA2-46B7-A07C-494148FF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488" y="-836613"/>
            <a:ext cx="99853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021388"/>
            <a:ext cx="18002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7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0223F-1AB0-4B83-BAE7-62A52AF5A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442A9-471B-42CF-AFC5-F7B2C8770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40142-C2F4-4343-8A65-6F8C52847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A916B-BA72-4A6E-B3DD-861C0DB82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7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E451-53C9-4216-B296-71ECA1D98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4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CE6DE-1834-4F04-9BD8-F825B3F3B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424D-09C4-469F-9096-E5E546734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4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31ECA-F56E-41C8-966D-1BC8862A4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0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34AF518-1C8B-407B-9428-F582EFF67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Tr&#7901;i%20N&#7855;ng%20Tr&#7901;i%20M&#432;a%20-%20Nh&#7841;c%20Thi&#7871;u%20Nhi%20C&#243;%20L&#7901;i%20(1)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Gia%20Dinh%20Nho%20Hanh%20Phuc%20To%20-%20Nhat%20Tinh%20Anh%20Khanh%20Ngoc%20Be%20Trieu%20V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em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17513"/>
            <a:ext cx="82454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1681163" y="2270125"/>
            <a:ext cx="62436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HP001 4 hang 1 ô ly" pitchFamily="34" charset="0"/>
              </a:rPr>
              <a:t>Chào mừng các thầy cô                đến dự giờ lớp 1A1 ! </a:t>
            </a:r>
            <a:endParaRPr lang="en-US" altLang="en-US" sz="4000">
              <a:solidFill>
                <a:schemeClr val="tx2"/>
              </a:solidFill>
              <a:latin typeface="HP001 4 hang 1 ô ly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828800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124200" y="57785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VNI-Avo" pitchFamily="2" charset="0"/>
              </a:rPr>
              <a:t>Keå chuyeän</a:t>
            </a:r>
            <a:endParaRPr lang="en-US" altLang="en-US" sz="1800"/>
          </a:p>
        </p:txBody>
      </p:sp>
      <p:pic>
        <p:nvPicPr>
          <p:cNvPr id="10243" name="Picture 11" descr="Chu diem Gia 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0" b="56543"/>
          <a:stretch>
            <a:fillRect/>
          </a:stretch>
        </p:blipFill>
        <p:spPr bwMode="auto">
          <a:xfrm>
            <a:off x="762000" y="1157288"/>
            <a:ext cx="754380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" descr="book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WordArt 15"/>
          <p:cNvSpPr>
            <a:spLocks noChangeArrowheads="1" noChangeShapeType="1" noTextEdit="1"/>
          </p:cNvSpPr>
          <p:nvPr/>
        </p:nvSpPr>
        <p:spPr bwMode="auto">
          <a:xfrm>
            <a:off x="1127125" y="381000"/>
            <a:ext cx="1371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Chu diem Gia 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-989" b="55556"/>
          <a:stretch>
            <a:fillRect/>
          </a:stretch>
        </p:blipFill>
        <p:spPr bwMode="auto">
          <a:xfrm>
            <a:off x="762000" y="950913"/>
            <a:ext cx="72882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2" descr="book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13"/>
          <p:cNvSpPr>
            <a:spLocks noChangeArrowheads="1" noChangeShapeType="1" noTextEdit="1"/>
          </p:cNvSpPr>
          <p:nvPr/>
        </p:nvSpPr>
        <p:spPr bwMode="auto">
          <a:xfrm>
            <a:off x="990600" y="34290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 descr="book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WordArt 7"/>
          <p:cNvSpPr>
            <a:spLocks noChangeArrowheads="1" noChangeShapeType="1" noTextEdit="1"/>
          </p:cNvSpPr>
          <p:nvPr/>
        </p:nvSpPr>
        <p:spPr bwMode="auto">
          <a:xfrm>
            <a:off x="1066800" y="19050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 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2" r="51061" b="37270"/>
          <a:stretch/>
        </p:blipFill>
        <p:spPr>
          <a:xfrm>
            <a:off x="1066800" y="762000"/>
            <a:ext cx="7086600" cy="481148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3124200" y="57785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VNI-Avo" pitchFamily="2" charset="0"/>
              </a:rPr>
              <a:t>Keå chuyeän</a:t>
            </a:r>
            <a:endParaRPr lang="en-US" altLang="en-US" sz="1800"/>
          </a:p>
        </p:txBody>
      </p:sp>
      <p:pic>
        <p:nvPicPr>
          <p:cNvPr id="14340" name="Picture 14" descr="book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15"/>
          <p:cNvSpPr>
            <a:spLocks noChangeArrowheads="1" noChangeShapeType="1" noTextEdit="1"/>
          </p:cNvSpPr>
          <p:nvPr/>
        </p:nvSpPr>
        <p:spPr bwMode="auto">
          <a:xfrm>
            <a:off x="914400" y="9525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36063" r="3661" b="37016"/>
          <a:stretch/>
        </p:blipFill>
        <p:spPr>
          <a:xfrm>
            <a:off x="735572" y="577850"/>
            <a:ext cx="7875028" cy="40884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69079" r="42374" b="1270"/>
          <a:stretch/>
        </p:blipFill>
        <p:spPr>
          <a:xfrm>
            <a:off x="914400" y="666750"/>
            <a:ext cx="7716457" cy="501180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914400" y="9525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5.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5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2" y="457200"/>
            <a:ext cx="82454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6389" y="275853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Tìm</a:t>
            </a:r>
            <a:r>
              <a:rPr lang="en-US" sz="3600" dirty="0" smtClean="0"/>
              <a:t> </a:t>
            </a:r>
            <a:r>
              <a:rPr lang="en-US" sz="3600" dirty="0" err="1" smtClean="0"/>
              <a:t>hiểu</a:t>
            </a:r>
            <a:r>
              <a:rPr lang="en-US" sz="3600" dirty="0" smtClean="0"/>
              <a:t> </a:t>
            </a:r>
            <a:r>
              <a:rPr lang="en-US" sz="3600" dirty="0" err="1" smtClean="0"/>
              <a:t>nội</a:t>
            </a:r>
            <a:r>
              <a:rPr lang="en-US" sz="3600" dirty="0" smtClean="0"/>
              <a:t> dung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chuyện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5572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3124200" y="57785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VNI-Avo" pitchFamily="2" charset="0"/>
              </a:rPr>
              <a:t>Keå chuyeän</a:t>
            </a:r>
            <a:endParaRPr lang="en-US" altLang="en-US" sz="180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85800" y="4191000"/>
            <a:ext cx="822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Trước khi đi, Dê mẹ dặn dê con thế nào?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62000" y="4800600"/>
            <a:ext cx="457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Dê mẹ hát thế nào?</a:t>
            </a:r>
          </a:p>
        </p:txBody>
      </p:sp>
      <p:pic>
        <p:nvPicPr>
          <p:cNvPr id="15366" name="Picture 11" descr="Chu diem Gia 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0" b="56543"/>
          <a:stretch>
            <a:fillRect/>
          </a:stretch>
        </p:blipFill>
        <p:spPr bwMode="auto">
          <a:xfrm>
            <a:off x="2362200" y="457200"/>
            <a:ext cx="6019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book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5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1371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14400" y="511465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Giọng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389" name="Picture 11" descr="Chu diem Gia 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-989" b="55556"/>
          <a:stretch>
            <a:fillRect/>
          </a:stretch>
        </p:blipFill>
        <p:spPr bwMode="auto">
          <a:xfrm>
            <a:off x="2819400" y="457200"/>
            <a:ext cx="5562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book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13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2.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95130" y="4425537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xảy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066800" y="45720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3.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2" r="51061" b="37270"/>
          <a:stretch/>
        </p:blipFill>
        <p:spPr>
          <a:xfrm>
            <a:off x="775252" y="1014215"/>
            <a:ext cx="7086600" cy="481148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156252" y="54102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Vì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sao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bầy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dê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mở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cửa</a:t>
            </a:r>
            <a:r>
              <a:rPr lang="en-US" sz="2400" dirty="0" smtClean="0">
                <a:solidFill>
                  <a:srgbClr val="0070C0"/>
                </a:solidFill>
              </a:rPr>
              <a:t> , </a:t>
            </a:r>
            <a:r>
              <a:rPr lang="en-US" sz="2400" dirty="0" err="1" smtClean="0">
                <a:solidFill>
                  <a:srgbClr val="0070C0"/>
                </a:solidFill>
              </a:rPr>
              <a:t>đồng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thanh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đuổi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đi</a:t>
            </a:r>
            <a:r>
              <a:rPr lang="en-US" sz="2400" dirty="0" smtClean="0">
                <a:solidFill>
                  <a:srgbClr val="0070C0"/>
                </a:solidFill>
              </a:rPr>
              <a:t> ?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57250"/>
            <a:ext cx="63579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3721100"/>
            <a:ext cx="2103437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86050" y="3048000"/>
            <a:ext cx="3714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altLang="en-US" sz="4800">
              <a:solidFill>
                <a:srgbClr val="0000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762000" y="5242719"/>
            <a:ext cx="6781800" cy="609600"/>
          </a:xfrm>
          <a:noFill/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Vì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sao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Sói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tiu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nghỉu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bỏ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7413" name="Picture 5" descr="Chu diem Gia 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" t="46420" r="56444" b="2222"/>
          <a:stretch>
            <a:fillRect/>
          </a:stretch>
        </p:blipFill>
        <p:spPr bwMode="auto">
          <a:xfrm>
            <a:off x="2743200" y="533400"/>
            <a:ext cx="5562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book 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4.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69079" r="42374" b="1270"/>
          <a:stretch/>
        </p:blipFill>
        <p:spPr>
          <a:xfrm>
            <a:off x="914400" y="666750"/>
            <a:ext cx="7468539" cy="459105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914400" y="95250"/>
            <a:ext cx="1828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Tranh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5.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99" y="5105400"/>
            <a:ext cx="762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Dê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mẹ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đã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khen</a:t>
            </a:r>
            <a:r>
              <a:rPr lang="en-US" sz="3200" dirty="0" smtClean="0">
                <a:solidFill>
                  <a:srgbClr val="0070C0"/>
                </a:solidFill>
              </a:rPr>
              <a:t> con </a:t>
            </a:r>
            <a:r>
              <a:rPr lang="en-US" sz="3200" dirty="0" err="1" smtClean="0">
                <a:solidFill>
                  <a:srgbClr val="0070C0"/>
                </a:solidFill>
              </a:rPr>
              <a:t>như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thế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nào</a:t>
            </a:r>
            <a:r>
              <a:rPr lang="en-US" sz="3200" dirty="0" smtClean="0">
                <a:solidFill>
                  <a:srgbClr val="0070C0"/>
                </a:solidFill>
              </a:rPr>
              <a:t> ?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ời Nắng Trời Mưa - Nhạc Thiếu Nhi Có Lời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048656"/>
            <a:ext cx="7467600" cy="4818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2270" y="46388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Nghỉ</a:t>
            </a:r>
            <a:r>
              <a:rPr lang="en-US" sz="3200" dirty="0" smtClean="0"/>
              <a:t> </a:t>
            </a:r>
            <a:r>
              <a:rPr lang="en-US" sz="3200" dirty="0" err="1" smtClean="0"/>
              <a:t>giữa</a:t>
            </a:r>
            <a:r>
              <a:rPr lang="en-US" sz="3200" dirty="0" smtClean="0"/>
              <a:t> </a:t>
            </a:r>
            <a:r>
              <a:rPr lang="en-US" sz="3200" dirty="0" err="1" smtClean="0"/>
              <a:t>giờ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55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90600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       </a:t>
            </a:r>
            <a:r>
              <a:rPr lang="en-US" sz="4000" b="1" dirty="0" err="1" smtClean="0">
                <a:solidFill>
                  <a:srgbClr val="002060"/>
                </a:solidFill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</a:p>
          <a:p>
            <a:endParaRPr lang="en-US" sz="4000" dirty="0" smtClean="0">
              <a:solidFill>
                <a:srgbClr val="FFC000"/>
              </a:solidFill>
            </a:endParaRPr>
          </a:p>
          <a:p>
            <a:r>
              <a:rPr lang="en-US" sz="4000" dirty="0" smtClean="0">
                <a:solidFill>
                  <a:srgbClr val="FF00FF"/>
                </a:solidFill>
              </a:rPr>
              <a:t>    </a:t>
            </a:r>
            <a:r>
              <a:rPr lang="en-US" sz="4000" dirty="0" err="1" smtClean="0">
                <a:solidFill>
                  <a:srgbClr val="FF00FF"/>
                </a:solidFill>
              </a:rPr>
              <a:t>Kể</a:t>
            </a:r>
            <a:r>
              <a:rPr lang="en-US" sz="4000" dirty="0" smtClean="0">
                <a:solidFill>
                  <a:srgbClr val="FF00FF"/>
                </a:solidFill>
              </a:rPr>
              <a:t> </a:t>
            </a:r>
            <a:r>
              <a:rPr lang="en-US" sz="4000" dirty="0" err="1" smtClean="0">
                <a:solidFill>
                  <a:srgbClr val="FF00FF"/>
                </a:solidFill>
              </a:rPr>
              <a:t>lại</a:t>
            </a:r>
            <a:r>
              <a:rPr lang="en-US" sz="4000" dirty="0" smtClean="0">
                <a:solidFill>
                  <a:srgbClr val="FF00FF"/>
                </a:solidFill>
              </a:rPr>
              <a:t> </a:t>
            </a:r>
            <a:r>
              <a:rPr lang="en-US" sz="4000" dirty="0" err="1" smtClean="0">
                <a:solidFill>
                  <a:srgbClr val="FF00FF"/>
                </a:solidFill>
              </a:rPr>
              <a:t>nội</a:t>
            </a:r>
            <a:r>
              <a:rPr lang="en-US" sz="4000" dirty="0" smtClean="0">
                <a:solidFill>
                  <a:srgbClr val="FF00FF"/>
                </a:solidFill>
              </a:rPr>
              <a:t> dung </a:t>
            </a:r>
            <a:r>
              <a:rPr lang="en-US" sz="4000" dirty="0" err="1" smtClean="0">
                <a:solidFill>
                  <a:srgbClr val="FF00FF"/>
                </a:solidFill>
              </a:rPr>
              <a:t>truyện</a:t>
            </a:r>
            <a:r>
              <a:rPr lang="en-US" sz="4000" dirty="0" smtClean="0">
                <a:solidFill>
                  <a:srgbClr val="FF00FF"/>
                </a:solidFill>
              </a:rPr>
              <a:t> </a:t>
            </a:r>
            <a:r>
              <a:rPr lang="en-US" sz="4000" dirty="0" err="1" smtClean="0">
                <a:solidFill>
                  <a:srgbClr val="FF00FF"/>
                </a:solidFill>
              </a:rPr>
              <a:t>dựa</a:t>
            </a:r>
            <a:r>
              <a:rPr lang="en-US" sz="4000" dirty="0" smtClean="0">
                <a:solidFill>
                  <a:srgbClr val="FF00FF"/>
                </a:solidFill>
              </a:rPr>
              <a:t> </a:t>
            </a:r>
          </a:p>
          <a:p>
            <a:r>
              <a:rPr lang="en-US" sz="4000" dirty="0" smtClean="0">
                <a:solidFill>
                  <a:srgbClr val="FF00FF"/>
                </a:solidFill>
              </a:rPr>
              <a:t>                </a:t>
            </a:r>
            <a:r>
              <a:rPr lang="en-US" sz="4000" dirty="0" err="1" smtClean="0">
                <a:solidFill>
                  <a:srgbClr val="FF00FF"/>
                </a:solidFill>
              </a:rPr>
              <a:t>vào</a:t>
            </a:r>
            <a:r>
              <a:rPr lang="en-US" sz="4000" dirty="0" smtClean="0">
                <a:solidFill>
                  <a:srgbClr val="FF00FF"/>
                </a:solidFill>
              </a:rPr>
              <a:t> </a:t>
            </a:r>
            <a:r>
              <a:rPr lang="en-US" sz="4000" dirty="0" err="1" smtClean="0">
                <a:solidFill>
                  <a:srgbClr val="FF00FF"/>
                </a:solidFill>
              </a:rPr>
              <a:t>tranh</a:t>
            </a:r>
            <a:endParaRPr 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0109" y="217841"/>
            <a:ext cx="8868228" cy="56409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0" b="72572"/>
          <a:stretch/>
        </p:blipFill>
        <p:spPr>
          <a:xfrm>
            <a:off x="130629" y="304800"/>
            <a:ext cx="2915630" cy="224498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r="3955" b="72572"/>
          <a:stretch/>
        </p:blipFill>
        <p:spPr>
          <a:xfrm>
            <a:off x="3176235" y="241032"/>
            <a:ext cx="3009242" cy="228887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2" r="51061" b="37270"/>
          <a:stretch/>
        </p:blipFill>
        <p:spPr>
          <a:xfrm>
            <a:off x="6129605" y="217841"/>
            <a:ext cx="2917376" cy="221539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36063" r="3661" b="37016"/>
          <a:stretch/>
        </p:blipFill>
        <p:spPr>
          <a:xfrm>
            <a:off x="381000" y="3428999"/>
            <a:ext cx="3352800" cy="212138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69079" r="42374" b="1270"/>
          <a:stretch/>
        </p:blipFill>
        <p:spPr>
          <a:xfrm>
            <a:off x="5257800" y="3428999"/>
            <a:ext cx="2982692" cy="212138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46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tải xuống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57300" y="7620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Câu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chuyện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này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những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nhân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vật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nào</a:t>
            </a:r>
            <a:r>
              <a:rPr lang="en-US" altLang="en-US" sz="3600" dirty="0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2286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7300" y="3276600"/>
            <a:ext cx="758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</a:t>
            </a:r>
            <a:r>
              <a:rPr lang="en-US" sz="3600" dirty="0" err="1" smtClean="0">
                <a:solidFill>
                  <a:srgbClr val="C00000"/>
                </a:solidFill>
              </a:rPr>
              <a:t>n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3505200" y="42672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VNI-Avo" pitchFamily="2" charset="0"/>
              </a:rPr>
              <a:t>Lieân heä lôùp</a:t>
            </a:r>
            <a:endParaRPr lang="en-US" altLang="en-US" sz="1800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447800" y="1143000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Vì sao Dê con không mắc mưu Sói ?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371600" y="3581400"/>
            <a:ext cx="716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Câu chuyện khuyên chúng ta điều gì ?</a:t>
            </a:r>
            <a:endParaRPr lang="en-US" altLang="en-US" sz="2800" b="1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447800" y="2360613"/>
            <a:ext cx="716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Dê con vì biết nghe lời mẹ nên không mắc mưu Sói.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altLang="en-US" sz="2800" b="1" i="1">
              <a:solidFill>
                <a:srgbClr val="9900CC"/>
              </a:solidFill>
              <a:latin typeface="VNI-Avo" pitchFamily="2" charset="0"/>
            </a:endParaRPr>
          </a:p>
        </p:txBody>
      </p:sp>
      <p:pic>
        <p:nvPicPr>
          <p:cNvPr id="27654" name="Picture 13" descr="book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1371600" y="4468813"/>
            <a:ext cx="746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khôn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ngoan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mắc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mưu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kẻ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xấu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685800" y="1143000"/>
            <a:ext cx="4000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13328" name="WordArt 16"/>
          <p:cNvSpPr>
            <a:spLocks noChangeArrowheads="1" noChangeShapeType="1" noTextEdit="1"/>
          </p:cNvSpPr>
          <p:nvPr/>
        </p:nvSpPr>
        <p:spPr bwMode="auto">
          <a:xfrm>
            <a:off x="685800" y="3429000"/>
            <a:ext cx="4000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3" grpId="0"/>
      <p:bldP spid="13326" grpId="0"/>
      <p:bldP spid="13327" grpId="0" animBg="1"/>
      <p:bldP spid="133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5" name="Rectangle 63"/>
          <p:cNvSpPr>
            <a:spLocks noChangeArrowheads="1"/>
          </p:cNvSpPr>
          <p:nvPr/>
        </p:nvSpPr>
        <p:spPr bwMode="gray">
          <a:xfrm rot="5400000">
            <a:off x="250032" y="3036094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03" name="Rectangle 63"/>
          <p:cNvSpPr>
            <a:spLocks noChangeArrowheads="1"/>
          </p:cNvSpPr>
          <p:nvPr/>
        </p:nvSpPr>
        <p:spPr bwMode="gray">
          <a:xfrm rot="5400000">
            <a:off x="250032" y="1893094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04" name="Rectangle 63"/>
          <p:cNvSpPr>
            <a:spLocks noChangeArrowheads="1"/>
          </p:cNvSpPr>
          <p:nvPr/>
        </p:nvSpPr>
        <p:spPr bwMode="gray">
          <a:xfrm rot="5400000">
            <a:off x="250032" y="4250531"/>
            <a:ext cx="928688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 rot="5400000">
            <a:off x="473075" y="2312988"/>
            <a:ext cx="446088" cy="392112"/>
            <a:chOff x="1872" y="1824"/>
            <a:chExt cx="2014" cy="1821"/>
          </a:xfrm>
        </p:grpSpPr>
        <p:sp>
          <p:nvSpPr>
            <p:cNvPr id="8267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420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68" name="AutoShape 76"/>
            <p:cNvSpPr>
              <a:spLocks noChangeArrowheads="1"/>
            </p:cNvSpPr>
            <p:nvPr/>
          </p:nvSpPr>
          <p:spPr bwMode="gray">
            <a:xfrm rot="5400000" flipH="1">
              <a:off x="3627" y="2391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69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35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65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66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72" name="Oval 80"/>
            <p:cNvSpPr>
              <a:spLocks noChangeArrowheads="1"/>
            </p:cNvSpPr>
            <p:nvPr/>
          </p:nvSpPr>
          <p:spPr bwMode="gray">
            <a:xfrm>
              <a:off x="2252" y="2001"/>
              <a:ext cx="1261" cy="12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68" name="Oval 81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74" name="Oval 82"/>
            <p:cNvSpPr>
              <a:spLocks noChangeArrowheads="1"/>
            </p:cNvSpPr>
            <p:nvPr/>
          </p:nvSpPr>
          <p:spPr bwMode="gray">
            <a:xfrm>
              <a:off x="2338" y="2082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70" name="Oval 83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600" y="2209800"/>
            <a:ext cx="6781800" cy="1087438"/>
            <a:chOff x="384" y="1344"/>
            <a:chExt cx="3072" cy="685"/>
          </a:xfrm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58" name="AutoShape 7"/>
            <p:cNvSpPr>
              <a:spLocks noChangeArrowheads="1"/>
            </p:cNvSpPr>
            <p:nvPr/>
          </p:nvSpPr>
          <p:spPr bwMode="gray">
            <a:xfrm>
              <a:off x="448" y="1379"/>
              <a:ext cx="271" cy="331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gray">
            <a:xfrm>
              <a:off x="478" y="1383"/>
              <a:ext cx="21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a.</a:t>
              </a:r>
            </a:p>
          </p:txBody>
        </p:sp>
        <p:sp>
          <p:nvSpPr>
            <p:cNvPr id="28761" name="Text Box 10"/>
            <p:cNvSpPr txBox="1">
              <a:spLocks noChangeArrowheads="1"/>
            </p:cNvSpPr>
            <p:nvPr/>
          </p:nvSpPr>
          <p:spPr bwMode="gray">
            <a:xfrm>
              <a:off x="721" y="1434"/>
              <a:ext cx="27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FF"/>
                  </a:solidFill>
                </a:rPr>
                <a:t>Học tập sói vì sói gian ác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5400000">
            <a:off x="150019" y="2031206"/>
            <a:ext cx="992188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5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52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54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56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 rot="5400000">
            <a:off x="473075" y="3527426"/>
            <a:ext cx="446087" cy="392112"/>
            <a:chOff x="1872" y="1824"/>
            <a:chExt cx="2014" cy="1821"/>
          </a:xfrm>
        </p:grpSpPr>
        <p:sp>
          <p:nvSpPr>
            <p:cNvPr id="94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420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95" name="AutoShape 76"/>
            <p:cNvSpPr>
              <a:spLocks noChangeArrowheads="1"/>
            </p:cNvSpPr>
            <p:nvPr/>
          </p:nvSpPr>
          <p:spPr bwMode="gray">
            <a:xfrm rot="5400000" flipH="1">
              <a:off x="3627" y="2391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96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35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42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43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99" name="Oval 80"/>
            <p:cNvSpPr>
              <a:spLocks noChangeArrowheads="1"/>
            </p:cNvSpPr>
            <p:nvPr/>
          </p:nvSpPr>
          <p:spPr bwMode="gray">
            <a:xfrm>
              <a:off x="2252" y="2001"/>
              <a:ext cx="1261" cy="126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45" name="Oval 81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01" name="Oval 82"/>
            <p:cNvSpPr>
              <a:spLocks noChangeArrowheads="1"/>
            </p:cNvSpPr>
            <p:nvPr/>
          </p:nvSpPr>
          <p:spPr bwMode="gray">
            <a:xfrm>
              <a:off x="2338" y="2082"/>
              <a:ext cx="1097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47" name="Oval 83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6" name="Group 74"/>
          <p:cNvGrpSpPr>
            <a:grpSpLocks/>
          </p:cNvGrpSpPr>
          <p:nvPr/>
        </p:nvGrpSpPr>
        <p:grpSpPr bwMode="auto">
          <a:xfrm rot="5400000">
            <a:off x="532607" y="4720431"/>
            <a:ext cx="576262" cy="377825"/>
            <a:chOff x="1593" y="1824"/>
            <a:chExt cx="2601" cy="1754"/>
          </a:xfrm>
        </p:grpSpPr>
        <p:sp>
          <p:nvSpPr>
            <p:cNvPr id="107" name="AutoShape 75"/>
            <p:cNvSpPr>
              <a:spLocks noChangeArrowheads="1"/>
            </p:cNvSpPr>
            <p:nvPr/>
          </p:nvSpPr>
          <p:spPr bwMode="gray">
            <a:xfrm rot="16200000" flipH="1">
              <a:off x="1822" y="2457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08" name="AutoShape 76"/>
            <p:cNvSpPr>
              <a:spLocks noChangeArrowheads="1"/>
            </p:cNvSpPr>
            <p:nvPr/>
          </p:nvSpPr>
          <p:spPr bwMode="gray">
            <a:xfrm rot="5400000" flipH="1">
              <a:off x="3627" y="2428"/>
              <a:ext cx="310" cy="208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09" name="AutoShape 77"/>
            <p:cNvSpPr>
              <a:spLocks noChangeArrowheads="1"/>
            </p:cNvSpPr>
            <p:nvPr/>
          </p:nvSpPr>
          <p:spPr bwMode="gray">
            <a:xfrm rot="10800000" flipH="1">
              <a:off x="2725" y="337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33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34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12" name="Oval 80"/>
            <p:cNvSpPr>
              <a:spLocks noChangeArrowheads="1"/>
            </p:cNvSpPr>
            <p:nvPr/>
          </p:nvSpPr>
          <p:spPr bwMode="gray">
            <a:xfrm>
              <a:off x="1593" y="2723"/>
              <a:ext cx="2587" cy="42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36" name="Oval 81"/>
            <p:cNvSpPr>
              <a:spLocks noChangeArrowheads="1"/>
            </p:cNvSpPr>
            <p:nvPr/>
          </p:nvSpPr>
          <p:spPr bwMode="gray">
            <a:xfrm>
              <a:off x="1593" y="2723"/>
              <a:ext cx="2587" cy="42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14" name="Oval 82"/>
            <p:cNvSpPr>
              <a:spLocks noChangeArrowheads="1"/>
            </p:cNvSpPr>
            <p:nvPr/>
          </p:nvSpPr>
          <p:spPr bwMode="gray">
            <a:xfrm>
              <a:off x="1607" y="2111"/>
              <a:ext cx="2587" cy="1098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38" name="Oval 83"/>
            <p:cNvSpPr>
              <a:spLocks noChangeArrowheads="1"/>
            </p:cNvSpPr>
            <p:nvPr/>
          </p:nvSpPr>
          <p:spPr bwMode="gray">
            <a:xfrm>
              <a:off x="1607" y="2082"/>
              <a:ext cx="2587" cy="109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143000" y="3429000"/>
            <a:ext cx="6705600" cy="614363"/>
            <a:chOff x="508" y="2112"/>
            <a:chExt cx="3072" cy="387"/>
          </a:xfrm>
        </p:grpSpPr>
        <p:sp>
          <p:nvSpPr>
            <p:cNvPr id="8204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2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gray">
            <a:xfrm>
              <a:off x="548" y="2139"/>
              <a:ext cx="229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b.</a:t>
              </a:r>
            </a:p>
          </p:txBody>
        </p:sp>
        <p:sp>
          <p:nvSpPr>
            <p:cNvPr id="28729" name="Text Box 16"/>
            <p:cNvSpPr txBox="1">
              <a:spLocks noChangeArrowheads="1"/>
            </p:cNvSpPr>
            <p:nvPr/>
          </p:nvSpPr>
          <p:spPr bwMode="gray">
            <a:xfrm>
              <a:off x="786" y="2197"/>
              <a:ext cx="27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chemeClr val="accent1"/>
                </a:buClr>
                <a:buSzPct val="65000"/>
                <a:buFont typeface="Wingdings" pitchFamily="2" charset="2"/>
                <a:buNone/>
              </a:pPr>
              <a:endParaRPr lang="vi-VN" altLang="en-US" sz="2400" b="1"/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 rot="5400000">
            <a:off x="181769" y="3245644"/>
            <a:ext cx="992187" cy="930275"/>
            <a:chOff x="1872" y="1824"/>
            <a:chExt cx="2014" cy="1821"/>
          </a:xfrm>
        </p:grpSpPr>
        <p:sp>
          <p:nvSpPr>
            <p:cNvPr id="8230" name="AutoShape 38"/>
            <p:cNvSpPr>
              <a:spLocks noChangeArrowheads="1"/>
            </p:cNvSpPr>
            <p:nvPr/>
          </p:nvSpPr>
          <p:spPr bwMode="gray">
            <a:xfrm rot="16200000" flipH="1">
              <a:off x="1821" y="257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31" name="AutoShape 3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32" name="AutoShape 4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19" name="Oval 4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20" name="Oval 4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35" name="Oval 43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22" name="Oval 44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8237" name="Oval 45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24" name="Oval 4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 rot="5400000">
            <a:off x="150019" y="4468019"/>
            <a:ext cx="992187" cy="930275"/>
            <a:chOff x="1872" y="1824"/>
            <a:chExt cx="2014" cy="1821"/>
          </a:xfrm>
        </p:grpSpPr>
        <p:sp>
          <p:nvSpPr>
            <p:cNvPr id="11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2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3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4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1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71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13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6" name="Oval 35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15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1106488" y="4633913"/>
            <a:ext cx="6561137" cy="889000"/>
            <a:chOff x="508" y="2112"/>
            <a:chExt cx="3072" cy="560"/>
          </a:xfrm>
        </p:grpSpPr>
        <p:sp>
          <p:nvSpPr>
            <p:cNvPr id="192" name="AutoShape 12"/>
            <p:cNvSpPr>
              <a:spLocks noChangeArrowheads="1"/>
            </p:cNvSpPr>
            <p:nvPr/>
          </p:nvSpPr>
          <p:spPr bwMode="gray">
            <a:xfrm>
              <a:off x="508" y="2112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93" name="AutoShape 13"/>
            <p:cNvSpPr>
              <a:spLocks noChangeArrowheads="1"/>
            </p:cNvSpPr>
            <p:nvPr/>
          </p:nvSpPr>
          <p:spPr bwMode="gray">
            <a:xfrm>
              <a:off x="514" y="2147"/>
              <a:ext cx="271" cy="352"/>
            </a:xfrm>
            <a:prstGeom prst="roundRect">
              <a:avLst>
                <a:gd name="adj" fmla="val 11921"/>
              </a:avLst>
            </a:prstGeom>
            <a:solidFill>
              <a:srgbClr val="00206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gray">
            <a:xfrm>
              <a:off x="545" y="2184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2353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95" name="Text Box 15"/>
            <p:cNvSpPr txBox="1">
              <a:spLocks noChangeArrowheads="1"/>
            </p:cNvSpPr>
            <p:nvPr/>
          </p:nvSpPr>
          <p:spPr bwMode="gray">
            <a:xfrm>
              <a:off x="532" y="2139"/>
              <a:ext cx="225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2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c.</a:t>
              </a:r>
            </a:p>
          </p:txBody>
        </p:sp>
        <p:sp>
          <p:nvSpPr>
            <p:cNvPr id="28706" name="Text Box 16"/>
            <p:cNvSpPr txBox="1">
              <a:spLocks noChangeArrowheads="1"/>
            </p:cNvSpPr>
            <p:nvPr/>
          </p:nvSpPr>
          <p:spPr bwMode="gray">
            <a:xfrm>
              <a:off x="784" y="2211"/>
              <a:ext cx="279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FF"/>
                  </a:solidFill>
                </a:rPr>
                <a:t>Học tập dê con vì dê con nghe lời mẹ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</p:grpSp>
      <p:sp>
        <p:nvSpPr>
          <p:cNvPr id="22639" name="Text Box 111"/>
          <p:cNvSpPr txBox="1">
            <a:spLocks noChangeArrowheads="1"/>
          </p:cNvSpPr>
          <p:nvPr/>
        </p:nvSpPr>
        <p:spPr bwMode="auto">
          <a:xfrm>
            <a:off x="1752600" y="35052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Học tập dê mẹ vì dê mẹ thương con</a:t>
            </a:r>
          </a:p>
        </p:txBody>
      </p:sp>
      <p:sp>
        <p:nvSpPr>
          <p:cNvPr id="8200" name="Freeform 8"/>
          <p:cNvSpPr>
            <a:spLocks/>
          </p:cNvSpPr>
          <p:nvPr/>
        </p:nvSpPr>
        <p:spPr bwMode="gray">
          <a:xfrm>
            <a:off x="3549650" y="2525713"/>
            <a:ext cx="555625" cy="247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194" name="Freeform 14"/>
          <p:cNvSpPr>
            <a:spLocks/>
          </p:cNvSpPr>
          <p:nvPr/>
        </p:nvSpPr>
        <p:spPr bwMode="gray">
          <a:xfrm>
            <a:off x="2625725" y="4819650"/>
            <a:ext cx="630238" cy="247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235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</a:endParaRPr>
          </a:p>
        </p:txBody>
      </p:sp>
      <p:sp>
        <p:nvSpPr>
          <p:cNvPr id="22643" name="Text Box 16"/>
          <p:cNvSpPr txBox="1">
            <a:spLocks noChangeArrowheads="1"/>
          </p:cNvSpPr>
          <p:nvPr/>
        </p:nvSpPr>
        <p:spPr bwMode="gray">
          <a:xfrm>
            <a:off x="1697038" y="4787900"/>
            <a:ext cx="5967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Học tập dê con vì dê con nghe lời mẹ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690" name="AutoShape 116"/>
          <p:cNvSpPr>
            <a:spLocks noChangeArrowheads="1"/>
          </p:cNvSpPr>
          <p:nvPr/>
        </p:nvSpPr>
        <p:spPr bwMode="auto">
          <a:xfrm>
            <a:off x="2362200" y="0"/>
            <a:ext cx="4343400" cy="838200"/>
          </a:xfrm>
          <a:prstGeom prst="diamond">
            <a:avLst/>
          </a:prstGeom>
          <a:gradFill rotWithShape="1">
            <a:gsLst>
              <a:gs pos="0">
                <a:schemeClr val="bg1"/>
              </a:gs>
              <a:gs pos="100000">
                <a:srgbClr val="1FC3D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Củng cố</a:t>
            </a:r>
          </a:p>
        </p:txBody>
      </p:sp>
      <p:sp>
        <p:nvSpPr>
          <p:cNvPr id="22645" name="Text Box 117"/>
          <p:cNvSpPr txBox="1">
            <a:spLocks noChangeArrowheads="1"/>
          </p:cNvSpPr>
          <p:nvPr/>
        </p:nvSpPr>
        <p:spPr bwMode="auto">
          <a:xfrm>
            <a:off x="609600" y="10668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7033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Qua câu chuyện  này các em học tập được ai?Vì sao?</a:t>
            </a:r>
          </a:p>
        </p:txBody>
      </p:sp>
      <p:grpSp>
        <p:nvGrpSpPr>
          <p:cNvPr id="18" name="Group 27"/>
          <p:cNvGrpSpPr>
            <a:grpSpLocks/>
          </p:cNvGrpSpPr>
          <p:nvPr/>
        </p:nvGrpSpPr>
        <p:grpSpPr bwMode="auto">
          <a:xfrm rot="5400000">
            <a:off x="121444" y="4450556"/>
            <a:ext cx="992188" cy="930275"/>
            <a:chOff x="1872" y="1824"/>
            <a:chExt cx="2014" cy="1821"/>
          </a:xfrm>
        </p:grpSpPr>
        <p:sp>
          <p:nvSpPr>
            <p:cNvPr id="133" name="AutoShape 28"/>
            <p:cNvSpPr>
              <a:spLocks noChangeArrowheads="1"/>
            </p:cNvSpPr>
            <p:nvPr/>
          </p:nvSpPr>
          <p:spPr bwMode="gray">
            <a:xfrm rot="16200000" flipH="1">
              <a:off x="1821" y="257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34" name="AutoShape 29"/>
            <p:cNvSpPr>
              <a:spLocks noChangeArrowheads="1"/>
            </p:cNvSpPr>
            <p:nvPr/>
          </p:nvSpPr>
          <p:spPr bwMode="gray">
            <a:xfrm rot="5400000" flipH="1">
              <a:off x="3629" y="2533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135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A7B8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696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28697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38" name="Oval 33"/>
            <p:cNvSpPr>
              <a:spLocks noChangeArrowheads="1"/>
            </p:cNvSpPr>
            <p:nvPr/>
          </p:nvSpPr>
          <p:spPr bwMode="gray">
            <a:xfrm>
              <a:off x="2307" y="2924"/>
              <a:ext cx="1163" cy="18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699" name="Oval 34"/>
            <p:cNvSpPr>
              <a:spLocks noChangeArrowheads="1"/>
            </p:cNvSpPr>
            <p:nvPr/>
          </p:nvSpPr>
          <p:spPr bwMode="gray">
            <a:xfrm>
              <a:off x="2307" y="2924"/>
              <a:ext cx="1163" cy="18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40" name="Oval 35"/>
            <p:cNvSpPr>
              <a:spLocks noChangeArrowheads="1"/>
            </p:cNvSpPr>
            <p:nvPr/>
          </p:nvSpPr>
          <p:spPr bwMode="gray">
            <a:xfrm>
              <a:off x="2304" y="2082"/>
              <a:ext cx="1163" cy="1100"/>
            </a:xfrm>
            <a:prstGeom prst="ellipse">
              <a:avLst/>
            </a:prstGeom>
            <a:gradFill rotWithShape="1">
              <a:gsLst>
                <a:gs pos="0">
                  <a:srgbClr val="00008A"/>
                </a:gs>
                <a:gs pos="50000">
                  <a:schemeClr val="hlink"/>
                </a:gs>
                <a:gs pos="100000">
                  <a:srgbClr val="00008A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28701" name="Oval 36"/>
            <p:cNvSpPr>
              <a:spLocks noChangeArrowheads="1"/>
            </p:cNvSpPr>
            <p:nvPr/>
          </p:nvSpPr>
          <p:spPr bwMode="gray">
            <a:xfrm>
              <a:off x="2304" y="2082"/>
              <a:ext cx="1163" cy="1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226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226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226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12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03" dur="2000"/>
                                        <p:tgtEl>
                                          <p:spTgt spid="2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10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320"/>
                            </p:stCondLst>
                            <p:childTnLst>
                              <p:par>
                                <p:cTn id="1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5" grpId="0" animBg="1"/>
      <p:bldP spid="8255" grpId="1" animBg="1"/>
      <p:bldP spid="103" grpId="0" animBg="1"/>
      <p:bldP spid="104" grpId="0" animBg="1"/>
      <p:bldP spid="22639" grpId="0"/>
      <p:bldP spid="22639" grpId="1"/>
      <p:bldP spid="22643" grpId="0"/>
      <p:bldP spid="226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Fro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419600"/>
            <a:ext cx="9677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2590800" y="4953000"/>
            <a:ext cx="3505200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800" kern="1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Chúc các em học giỏi, chăm ngoan</a:t>
            </a:r>
            <a:endParaRPr lang="en-US" sz="4800" kern="1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9701" name="Picture 5" descr="WBS02T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WBS02T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WBS02TR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WBS02T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WBS02TR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WBS02TL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WBS02TR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752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WBS02TR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WBS02TL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Gia Dinh Nho Hanh Phuc To - Nhat Tinh Anh Khanh Ngoc Be Trieu Vy.mp3" descr="Gia Dinh Nho Hanh Phuc To - Nhat Tinh Anh Khanh Ngoc Be Trieu Vy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7220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736" fill="hold"/>
                                        <p:tgtEl>
                                          <p:spTgt spid="36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8"/>
                </p:tgtEl>
              </p:cMediaNode>
            </p:audio>
          </p:childTnLst>
        </p:cTn>
      </p:par>
    </p:tnLst>
    <p:bldLst>
      <p:bldP spid="368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0"/>
            <a:ext cx="8226425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647700" y="390525"/>
            <a:ext cx="65293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Câu đố</a:t>
            </a:r>
          </a:p>
          <a:p>
            <a:pPr eaLnBrk="1" hangingPunct="1"/>
            <a:endParaRPr lang="en-US" alt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7725" y="1600200"/>
            <a:ext cx="5638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en-US" sz="3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tải xuống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14600" y="1717675"/>
            <a:ext cx="46291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Con gì kêu “be be”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Đầu có đôi sừng nhỏ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Thích ăn nhiều lá, cỏ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Mang sữa ngọt cho người.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C0099"/>
                </a:solidFill>
                <a:latin typeface="Times New Roman" pitchFamily="18" charset="0"/>
                <a:cs typeface="Arial" charset="0"/>
              </a:rPr>
              <a:t>                  Là con gì?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638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685800" y="865188"/>
            <a:ext cx="7772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8000"/>
              </a:lnSpc>
            </a:pPr>
            <a:r>
              <a:rPr lang="en-US" altLang="en-US" sz="3200" b="1">
                <a:solidFill>
                  <a:schemeClr val="bg1"/>
                </a:solidFill>
                <a:latin typeface="HP001 4 hàng" pitchFamily="34" charset="0"/>
              </a:rPr>
              <a:t>Thứ sáu ngày 22 tháng 10 năm 2021</a:t>
            </a:r>
          </a:p>
          <a:p>
            <a:pPr eaLnBrk="1" hangingPunct="1">
              <a:lnSpc>
                <a:spcPct val="138000"/>
              </a:lnSpc>
            </a:pPr>
            <a:r>
              <a:rPr lang="en-US" altLang="en-US" sz="3200" b="1">
                <a:solidFill>
                  <a:schemeClr val="bg1"/>
                </a:solidFill>
                <a:latin typeface="HP001 4 hàng" pitchFamily="34" charset="0"/>
              </a:rPr>
              <a:t>                Kể chuyện</a:t>
            </a:r>
          </a:p>
          <a:p>
            <a:pPr eaLnBrk="1" hangingPunct="1">
              <a:lnSpc>
                <a:spcPct val="138000"/>
              </a:lnSpc>
            </a:pPr>
            <a:r>
              <a:rPr lang="en-US" altLang="en-US" sz="3200" b="1">
                <a:solidFill>
                  <a:schemeClr val="bg1"/>
                </a:solidFill>
                <a:latin typeface="HP001 4 hàng" pitchFamily="34" charset="0"/>
              </a:rPr>
              <a:t>           </a:t>
            </a:r>
            <a:r>
              <a:rPr lang="en-US" altLang="en-US" sz="3200" b="1">
                <a:solidFill>
                  <a:srgbClr val="FFC000"/>
                </a:solidFill>
                <a:latin typeface="HP001 4 hàng" pitchFamily="34" charset="0"/>
              </a:rPr>
              <a:t>Dê con nghe lời mẹ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83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600740" y="523461"/>
            <a:ext cx="6243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 err="1" smtClean="0">
                <a:solidFill>
                  <a:srgbClr val="0000FF"/>
                </a:solidFill>
                <a:latin typeface="Lucida Sans" panose="020B0602030504020204" pitchFamily="34" charset="0"/>
              </a:rPr>
              <a:t>Yêu</a:t>
            </a:r>
            <a:r>
              <a:rPr lang="en-US" altLang="en-US" sz="4000" dirty="0" smtClean="0">
                <a:solidFill>
                  <a:srgbClr val="0000FF"/>
                </a:solidFill>
                <a:latin typeface="Lucida Sans" panose="020B0602030504020204" pitchFamily="34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Lucida Sans" panose="020B0602030504020204" pitchFamily="34" charset="0"/>
              </a:rPr>
              <a:t>cầu</a:t>
            </a:r>
            <a:r>
              <a:rPr lang="en-US" altLang="en-US" sz="4000" dirty="0" smtClean="0">
                <a:solidFill>
                  <a:srgbClr val="0000FF"/>
                </a:solidFill>
                <a:latin typeface="Lucida Sans" panose="020B0602030504020204" pitchFamily="34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Lucida Sans" panose="020B0602030504020204" pitchFamily="34" charset="0"/>
              </a:rPr>
              <a:t>cần</a:t>
            </a:r>
            <a:r>
              <a:rPr lang="en-US" altLang="en-US" sz="4000" dirty="0" smtClean="0">
                <a:solidFill>
                  <a:srgbClr val="0000FF"/>
                </a:solidFill>
                <a:latin typeface="Lucida Sans" panose="020B0602030504020204" pitchFamily="34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Lucida Sans" panose="020B0602030504020204" pitchFamily="34" charset="0"/>
              </a:rPr>
              <a:t>đạt</a:t>
            </a:r>
            <a:r>
              <a:rPr lang="en-US" altLang="en-US" sz="4000" dirty="0" smtClean="0">
                <a:solidFill>
                  <a:srgbClr val="0000FF"/>
                </a:solidFill>
                <a:latin typeface="Lucida Sans" panose="020B0602030504020204" pitchFamily="34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Lucida Sans" panose="020B0602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17526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</a:t>
            </a:r>
            <a:r>
              <a:rPr lang="en-US" sz="3200" dirty="0" err="1" smtClean="0"/>
              <a:t>Nghe</a:t>
            </a:r>
            <a:r>
              <a:rPr lang="en-US" sz="3200" dirty="0" smtClean="0"/>
              <a:t> , </a:t>
            </a:r>
            <a:r>
              <a:rPr lang="en-US" sz="3200" dirty="0" err="1" smtClean="0"/>
              <a:t>hiểu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nhớ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447499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2. </a:t>
            </a:r>
            <a:r>
              <a:rPr lang="en-US" sz="3200" dirty="0" err="1" smtClean="0"/>
              <a:t>Nhìn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từng</a:t>
            </a:r>
            <a:r>
              <a:rPr lang="en-US" sz="3200" dirty="0" smtClean="0"/>
              <a:t> </a:t>
            </a:r>
            <a:r>
              <a:rPr lang="en-US" sz="3200" dirty="0" err="1" smtClean="0"/>
              <a:t>đoạn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353302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3. </a:t>
            </a:r>
            <a:r>
              <a:rPr lang="en-US" sz="3200" dirty="0" err="1" smtClean="0"/>
              <a:t>Hiểu</a:t>
            </a:r>
            <a:r>
              <a:rPr lang="en-US" sz="3200" dirty="0" smtClean="0"/>
              <a:t> ý </a:t>
            </a:r>
            <a:r>
              <a:rPr lang="en-US" sz="3200" dirty="0" err="1" smtClean="0"/>
              <a:t>nghĩa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17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Học sinh nghe kể chuyện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72572" y="325393"/>
            <a:ext cx="8882742" cy="5621819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4368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De con vang loi 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944" b="12500"/>
          <a:stretch/>
        </p:blipFill>
        <p:spPr>
          <a:xfrm>
            <a:off x="326572" y="647173"/>
            <a:ext cx="8142517" cy="53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415</Words>
  <Application>Microsoft Office PowerPoint</Application>
  <PresentationFormat>On-screen Show (4:3)</PresentationFormat>
  <Paragraphs>72</Paragraphs>
  <Slides>28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sinh 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avc</dc:creator>
  <cp:lastModifiedBy>admin</cp:lastModifiedBy>
  <cp:revision>56</cp:revision>
  <dcterms:created xsi:type="dcterms:W3CDTF">2008-04-08T17:01:31Z</dcterms:created>
  <dcterms:modified xsi:type="dcterms:W3CDTF">2021-10-22T13:18:41Z</dcterms:modified>
</cp:coreProperties>
</file>