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67" r:id="rId2"/>
    <p:sldId id="257" r:id="rId3"/>
    <p:sldId id="266" r:id="rId4"/>
    <p:sldId id="268" r:id="rId5"/>
    <p:sldId id="269" r:id="rId6"/>
    <p:sldId id="289" r:id="rId7"/>
    <p:sldId id="301" r:id="rId8"/>
    <p:sldId id="303" r:id="rId9"/>
    <p:sldId id="270" r:id="rId10"/>
    <p:sldId id="261" r:id="rId11"/>
    <p:sldId id="309" r:id="rId12"/>
    <p:sldId id="307" r:id="rId13"/>
    <p:sldId id="310" r:id="rId14"/>
    <p:sldId id="312" r:id="rId15"/>
    <p:sldId id="308" r:id="rId16"/>
    <p:sldId id="311" r:id="rId17"/>
    <p:sldId id="285" r:id="rId18"/>
    <p:sldId id="291" r:id="rId19"/>
    <p:sldId id="277" r:id="rId20"/>
    <p:sldId id="304" r:id="rId21"/>
    <p:sldId id="306" r:id="rId22"/>
    <p:sldId id="278" r:id="rId23"/>
    <p:sldId id="305" r:id="rId24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CC"/>
    <a:srgbClr val="99FF99"/>
    <a:srgbClr val="66CCFF"/>
    <a:srgbClr val="0000CC"/>
    <a:srgbClr val="FF0066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>
      <p:cViewPr varScale="1">
        <p:scale>
          <a:sx n="105" d="100"/>
          <a:sy n="105" d="100"/>
        </p:scale>
        <p:origin x="184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1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56DD4-412E-4DB1-82BE-28EF30128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A12AE-5B09-48A2-BAC5-2B4865D77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9A90-C3C9-4C90-B725-3E765F4C5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73E10-BF67-4050-82EF-95C4B1F4B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6F15-581B-4014-A7E2-284C1983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09F7E-6CB4-423A-AD5C-0642FE31E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42AF-2C41-49CE-A40A-CAB0552FC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5A7CD-658D-445D-A984-1CDA0089B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56C22-2330-4831-BC5A-9173A39C0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EDEA9-CE1E-49CC-86F9-356B5B489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9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845E00B-5507-4124-A270-67A621260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9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A5E643-97DC-4DE1-B50B-A910AB7A7C65}"/>
              </a:ext>
            </a:extLst>
          </p:cNvPr>
          <p:cNvSpPr/>
          <p:nvPr/>
        </p:nvSpPr>
        <p:spPr>
          <a:xfrm>
            <a:off x="1752600" y="1828800"/>
            <a:ext cx="529504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222588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57200" y="990600"/>
            <a:ext cx="883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Bài 1 :Các câu sau đã sử dụng những từ đồng âm nào để chơi chữ ?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1676400"/>
            <a:ext cx="388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Ruồi đậu mâm xôi đậu.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     Kiến bò đĩa thịt bò.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609600" y="28194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b)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 </a:t>
            </a:r>
            <a:r>
              <a:rPr lang="en-US" sz="2400" b="1" dirty="0" err="1"/>
              <a:t>cho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còn</a:t>
            </a:r>
            <a:r>
              <a:rPr lang="en-US" sz="2400" b="1" dirty="0"/>
              <a:t> </a:t>
            </a:r>
            <a:r>
              <a:rPr lang="en-US" sz="2400" b="1" dirty="0" err="1"/>
              <a:t>hơn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.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09600" y="34290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c) Bác bác trứng, tôi tôi vôi. 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09600" y="39624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d)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,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</a:t>
            </a:r>
            <a:r>
              <a:rPr lang="en-US" sz="2400" b="1" dirty="0" err="1"/>
              <a:t>không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1676400"/>
            <a:ext cx="388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Ruồi đậu mâm xôi đậu.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     Kiến bò đĩa thịt bò.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1905000" y="2133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3886200" y="2133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1905000" y="2667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3505200" y="2667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1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/>
      <p:bldP spid="13333" grpId="0" animBg="1"/>
      <p:bldP spid="13334" grpId="0" animBg="1"/>
      <p:bldP spid="13335" grpId="0" animBg="1"/>
      <p:bldP spid="133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ày cách tự nấu xôi đậu xanh ngon thơm chín mềm ai cũng thích chỉ mất 5 phút">
            <a:extLst>
              <a:ext uri="{FF2B5EF4-FFF2-40B4-BE49-F238E27FC236}">
                <a16:creationId xmlns:a16="http://schemas.microsoft.com/office/drawing/2014/main" id="{5E3056A9-7579-4449-8A33-3EAB6EB0E3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09600"/>
            <a:ext cx="4953000" cy="355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1922EA-F3E2-4824-8CCF-EE2153B5ACC8}"/>
              </a:ext>
            </a:extLst>
          </p:cNvPr>
          <p:cNvSpPr txBox="1"/>
          <p:nvPr/>
        </p:nvSpPr>
        <p:spPr>
          <a:xfrm>
            <a:off x="2971800" y="426720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Xôi</a:t>
            </a:r>
            <a:r>
              <a:rPr lang="en-US" dirty="0"/>
              <a:t> </a:t>
            </a:r>
            <a:r>
              <a:rPr lang="en-US" dirty="0" err="1"/>
              <a:t>đậu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423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762000" y="19050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b)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 </a:t>
            </a:r>
            <a:r>
              <a:rPr lang="en-US" sz="2400" b="1" dirty="0" err="1"/>
              <a:t>cho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còn</a:t>
            </a:r>
            <a:r>
              <a:rPr lang="en-US" sz="2400" b="1" dirty="0"/>
              <a:t> </a:t>
            </a:r>
            <a:r>
              <a:rPr lang="en-US" sz="2400" b="1" dirty="0" err="1"/>
              <a:t>hơn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.</a:t>
            </a:r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3352800" y="23622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334000" y="23622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1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9" grpId="0"/>
      <p:bldP spid="13337" grpId="0" animBg="1"/>
      <p:bldP spid="133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762000" y="17526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c) </a:t>
            </a:r>
            <a:r>
              <a:rPr lang="en-US" sz="2400" b="1" dirty="0" err="1"/>
              <a:t>Bác</a:t>
            </a:r>
            <a:r>
              <a:rPr lang="en-US" sz="2400" b="1" dirty="0"/>
              <a:t> </a:t>
            </a:r>
            <a:r>
              <a:rPr lang="en-US" sz="2400" b="1" dirty="0" err="1"/>
              <a:t>bác</a:t>
            </a:r>
            <a:r>
              <a:rPr lang="en-US" sz="2400" b="1" dirty="0"/>
              <a:t> </a:t>
            </a:r>
            <a:r>
              <a:rPr lang="en-US" sz="2400" b="1" dirty="0" err="1"/>
              <a:t>trứng</a:t>
            </a:r>
            <a:r>
              <a:rPr lang="en-US" sz="2400" b="1" dirty="0"/>
              <a:t>, </a:t>
            </a:r>
            <a:r>
              <a:rPr lang="en-US" sz="2400" b="1" dirty="0" err="1"/>
              <a:t>tôi</a:t>
            </a:r>
            <a:r>
              <a:rPr lang="en-US" sz="2400" b="1" dirty="0"/>
              <a:t> </a:t>
            </a:r>
            <a:r>
              <a:rPr lang="en-US" sz="2400" b="1" dirty="0" err="1"/>
              <a:t>tôi</a:t>
            </a:r>
            <a:r>
              <a:rPr lang="en-US" sz="2400" b="1" dirty="0"/>
              <a:t> </a:t>
            </a:r>
            <a:r>
              <a:rPr lang="en-US" sz="2400" b="1" dirty="0" err="1"/>
              <a:t>vôi</a:t>
            </a:r>
            <a:r>
              <a:rPr lang="en-US" sz="2400" b="1" dirty="0"/>
              <a:t>. </a:t>
            </a: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1828800" y="22098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1219200" y="22098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3429000" y="22098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9">
            <a:extLst>
              <a:ext uri="{FF2B5EF4-FFF2-40B4-BE49-F238E27FC236}">
                <a16:creationId xmlns:a16="http://schemas.microsoft.com/office/drawing/2014/main" id="{C3E2A475-81A8-4FC5-954A-0521C51AAB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2098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7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9" grpId="0" animBg="1"/>
      <p:bldP spid="13340" grpId="0" animBg="1"/>
      <p:bldP spid="13341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E9E03C-13EF-4EF1-94C5-BAFE2C662CB5}"/>
              </a:ext>
            </a:extLst>
          </p:cNvPr>
          <p:cNvSpPr txBox="1"/>
          <p:nvPr/>
        </p:nvSpPr>
        <p:spPr>
          <a:xfrm>
            <a:off x="1447800" y="4191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Bác</a:t>
            </a:r>
            <a:r>
              <a:rPr lang="en-US" dirty="0"/>
              <a:t> </a:t>
            </a:r>
            <a:r>
              <a:rPr lang="en-US" dirty="0" err="1"/>
              <a:t>trứng</a:t>
            </a:r>
            <a:endParaRPr lang="en-US" dirty="0"/>
          </a:p>
        </p:txBody>
      </p:sp>
      <p:pic>
        <p:nvPicPr>
          <p:cNvPr id="2056" name="Picture 8" descr="Mơ thấy Vôi có phải là điềm may mắn?">
            <a:extLst>
              <a:ext uri="{FF2B5EF4-FFF2-40B4-BE49-F238E27FC236}">
                <a16:creationId xmlns:a16="http://schemas.microsoft.com/office/drawing/2014/main" id="{66CDDC32-E72F-4868-8A8F-905E0D94D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09598"/>
            <a:ext cx="3429000" cy="342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6122DB3-D2CB-4917-9F9F-4BB57D4F62A8}"/>
              </a:ext>
            </a:extLst>
          </p:cNvPr>
          <p:cNvSpPr txBox="1"/>
          <p:nvPr/>
        </p:nvSpPr>
        <p:spPr>
          <a:xfrm>
            <a:off x="-1295400" y="6884313"/>
            <a:ext cx="4677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/>
              <a:t>Bác</a:t>
            </a:r>
            <a:r>
              <a:rPr lang="en-US" sz="1100" dirty="0"/>
              <a:t> </a:t>
            </a:r>
            <a:r>
              <a:rPr lang="en-US" sz="1100" dirty="0" err="1"/>
              <a:t>trứng</a:t>
            </a:r>
            <a:r>
              <a:rPr lang="en-US" sz="1100" dirty="0"/>
              <a:t>: 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Cho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trứng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đã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đánh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vào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chảo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,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quấy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đều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cho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sền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sệt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.</a:t>
            </a:r>
          </a:p>
          <a:p>
            <a:r>
              <a:rPr lang="en-US" sz="1100" dirty="0" err="1">
                <a:solidFill>
                  <a:srgbClr val="5A5A5A"/>
                </a:solidFill>
                <a:latin typeface="Helvetica Neue"/>
              </a:rPr>
              <a:t>Tôi</a:t>
            </a:r>
            <a:r>
              <a:rPr lang="en-US" sz="1100" dirty="0">
                <a:solidFill>
                  <a:srgbClr val="5A5A5A"/>
                </a:solidFill>
                <a:latin typeface="Helvetica Neue"/>
              </a:rPr>
              <a:t> </a:t>
            </a:r>
            <a:r>
              <a:rPr lang="en-US" sz="1100" dirty="0" err="1">
                <a:solidFill>
                  <a:srgbClr val="5A5A5A"/>
                </a:solidFill>
                <a:latin typeface="Helvetica Neue"/>
              </a:rPr>
              <a:t>vôi</a:t>
            </a:r>
            <a:r>
              <a:rPr lang="en-US" sz="1100" dirty="0">
                <a:solidFill>
                  <a:srgbClr val="5A5A5A"/>
                </a:solidFill>
                <a:latin typeface="Helvetica Neue"/>
              </a:rPr>
              <a:t>: </a:t>
            </a:r>
            <a:r>
              <a:rPr lang="vi-VN" sz="1100" b="0" i="0" dirty="0">
                <a:solidFill>
                  <a:srgbClr val="5A5A5A"/>
                </a:solidFill>
                <a:effectLst/>
                <a:latin typeface="Helvetica Neue"/>
              </a:rPr>
              <a:t>thả vôi sống vào nước cho nhuyễn ra dùng trong việc xây dựng</a:t>
            </a:r>
            <a:r>
              <a:rPr lang="en-US" sz="1100" dirty="0"/>
              <a:t> </a:t>
            </a:r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101A3BF0-D985-493C-8CA8-50E90296C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89" y="609598"/>
            <a:ext cx="3690112" cy="342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2666644-3A5A-41A7-94A5-D87F320EE398}"/>
              </a:ext>
            </a:extLst>
          </p:cNvPr>
          <p:cNvSpPr txBox="1"/>
          <p:nvPr/>
        </p:nvSpPr>
        <p:spPr>
          <a:xfrm>
            <a:off x="5715000" y="419100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Vôi</a:t>
            </a:r>
            <a:r>
              <a:rPr lang="en-US" dirty="0"/>
              <a:t> </a:t>
            </a:r>
            <a:r>
              <a:rPr lang="en-US" dirty="0" err="1"/>
              <a:t>sống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932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762000" y="19050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d)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,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</a:t>
            </a:r>
            <a:r>
              <a:rPr lang="en-US" sz="2400" b="1" dirty="0" err="1"/>
              <a:t>không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. </a:t>
            </a:r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2743200" y="2362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4648200" y="2362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6629400" y="2362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8077200" y="2362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4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2" grpId="0"/>
      <p:bldP spid="13343" grpId="0" animBg="1"/>
      <p:bldP spid="13344" grpId="0" animBg="1"/>
      <p:bldP spid="13345" grpId="0" animBg="1"/>
      <p:bldP spid="1334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9F2189B0-7ED4-4551-B56C-180CD4E08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-76200"/>
            <a:ext cx="7416800" cy="692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AutoShape 10" descr="Kết quả hình ảnh cho hình ảnh con kiến">
            <a:extLst>
              <a:ext uri="{FF2B5EF4-FFF2-40B4-BE49-F238E27FC236}">
                <a16:creationId xmlns:a16="http://schemas.microsoft.com/office/drawing/2014/main" id="{EE2AC2EB-69A3-4C2C-951E-D86F6E7D0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940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0484" name="Rectangle 23">
            <a:extLst>
              <a:ext uri="{FF2B5EF4-FFF2-40B4-BE49-F238E27FC236}">
                <a16:creationId xmlns:a16="http://schemas.microsoft.com/office/drawing/2014/main" id="{934F3B5F-DCF3-4CEF-913F-70DC1050F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667" y="5378450"/>
            <a:ext cx="3471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ngựa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đá</a:t>
            </a:r>
            <a:r>
              <a:rPr lang="en-US" altLang="en-US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ngựa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đá</a:t>
            </a:r>
            <a:endParaRPr lang="en-US" altLang="en-US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0485" name="Picture 28" descr="Kết quả hình ảnh cho hinh con ngua da com ngua da">
            <a:extLst>
              <a:ext uri="{FF2B5EF4-FFF2-40B4-BE49-F238E27FC236}">
                <a16:creationId xmlns:a16="http://schemas.microsoft.com/office/drawing/2014/main" id="{E7E60528-E0FB-426F-8CB2-F141F409C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77850"/>
            <a:ext cx="6096000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29" descr="Kết quả hình ảnh cho hinh con ngua da com ngua da">
            <a:extLst>
              <a:ext uri="{FF2B5EF4-FFF2-40B4-BE49-F238E27FC236}">
                <a16:creationId xmlns:a16="http://schemas.microsoft.com/office/drawing/2014/main" id="{CF9C3F3D-24FF-4E37-92AF-6E5D910FC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77850"/>
            <a:ext cx="430847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>
            <a:extLst>
              <a:ext uri="{FF2B5EF4-FFF2-40B4-BE49-F238E27FC236}">
                <a16:creationId xmlns:a16="http://schemas.microsoft.com/office/drawing/2014/main" id="{515759FF-F90E-4F6B-A101-7BEE24ABA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 i="1" u="sng">
                <a:latin typeface="Arial" panose="020B0604020202020204" pitchFamily="34" charset="0"/>
              </a:rPr>
              <a:t>Bài 2</a:t>
            </a:r>
            <a:r>
              <a:rPr lang="en-US" altLang="en-US" sz="2000" b="1">
                <a:latin typeface="Arial" panose="020B0604020202020204" pitchFamily="34" charset="0"/>
              </a:rPr>
              <a:t> : </a:t>
            </a:r>
            <a:r>
              <a:rPr lang="en-US" altLang="en-US" sz="2400" b="1" u="sng">
                <a:latin typeface="Arial" panose="020B0604020202020204" pitchFamily="34" charset="0"/>
              </a:rPr>
              <a:t>Đặt câu với một cặp từ đồng âm </a:t>
            </a:r>
            <a:r>
              <a:rPr lang="en-US" altLang="en-US" sz="2400" b="1">
                <a:latin typeface="Arial" panose="020B0604020202020204" pitchFamily="34" charset="0"/>
              </a:rPr>
              <a:t>em vừa tìm được ở bài tập 1: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997DCD28-CA81-4249-8053-19D3A8C8C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90600"/>
            <a:ext cx="4953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7079248D-6C43-456D-9921-D2BEC7F99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 </a:t>
            </a:r>
            <a:r>
              <a:rPr lang="en-US" altLang="en-US" sz="2000" b="1">
                <a:latin typeface="Arial" panose="020B0604020202020204" pitchFamily="34" charset="0"/>
              </a:rPr>
              <a:t>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- đậu</a:t>
            </a:r>
          </a:p>
        </p:txBody>
      </p:sp>
      <p:sp>
        <p:nvSpPr>
          <p:cNvPr id="21512" name="Text Box 11">
            <a:extLst>
              <a:ext uri="{FF2B5EF4-FFF2-40B4-BE49-F238E27FC236}">
                <a16:creationId xmlns:a16="http://schemas.microsoft.com/office/drawing/2014/main" id="{C3C578F9-2ED2-44D8-9447-15460356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81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A6B38DD6-749C-43FB-9C3F-BBF95181A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1676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" name="Picture 20" descr="DSC00552">
            <a:extLst>
              <a:ext uri="{FF2B5EF4-FFF2-40B4-BE49-F238E27FC236}">
                <a16:creationId xmlns:a16="http://schemas.microsoft.com/office/drawing/2014/main" id="{5E08B84E-8F1F-40A2-B282-605621384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72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Text Box 9">
            <a:extLst>
              <a:ext uri="{FF2B5EF4-FFF2-40B4-BE49-F238E27FC236}">
                <a16:creationId xmlns:a16="http://schemas.microsoft.com/office/drawing/2014/main" id="{94F6AE65-66A4-4049-9F4A-6DF896A7F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524000"/>
            <a:ext cx="4953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61A260F2-6A9C-49A2-B16E-A2353DB7A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 :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2536" name="Text Box 11">
            <a:extLst>
              <a:ext uri="{FF2B5EF4-FFF2-40B4-BE49-F238E27FC236}">
                <a16:creationId xmlns:a16="http://schemas.microsoft.com/office/drawing/2014/main" id="{0203345D-6323-4CC7-BD11-6B686D3EA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764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48" name="Text Box 12">
            <a:extLst>
              <a:ext uri="{FF2B5EF4-FFF2-40B4-BE49-F238E27FC236}">
                <a16:creationId xmlns:a16="http://schemas.microsoft.com/office/drawing/2014/main" id="{F43C6F51-33CF-4903-B3B7-4248DF1B1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362200"/>
            <a:ext cx="563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a)   Cặp từ 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bò - bò</a:t>
            </a: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CE77D24D-AD83-4407-B949-3D5C55FA1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43200"/>
            <a:ext cx="594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b)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chín - chín</a:t>
            </a: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C61A5E24-9D97-40E0-AD81-E7ED0A16C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048000"/>
            <a:ext cx="647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c)   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bác - bác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F22CCE09-1293-42A6-9B62-1287ACFEC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352800"/>
            <a:ext cx="6858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    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: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504AA0D6-F289-4620-9581-850C4F0C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733800"/>
            <a:ext cx="6781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d)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đá - đá</a:t>
            </a: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D34F4242-C83D-4326-82B0-1FC87A7B8D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828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62100" y="1676400"/>
            <a:ext cx="601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Thế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nào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Đặt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câu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với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WordArt 8">
            <a:extLst>
              <a:ext uri="{FF2B5EF4-FFF2-40B4-BE49-F238E27FC236}">
                <a16:creationId xmlns:a16="http://schemas.microsoft.com/office/drawing/2014/main" id="{9F96B537-F696-42C5-9002-37118B0B728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37769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</a:p>
        </p:txBody>
      </p:sp>
      <p:sp>
        <p:nvSpPr>
          <p:cNvPr id="21513" name="WordArt 9">
            <a:extLst>
              <a:ext uri="{FF2B5EF4-FFF2-40B4-BE49-F238E27FC236}">
                <a16:creationId xmlns:a16="http://schemas.microsoft.com/office/drawing/2014/main" id="{DEC75DD8-4110-429E-9E3C-8F31F9102E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25577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</a:p>
        </p:txBody>
      </p:sp>
      <p:sp>
        <p:nvSpPr>
          <p:cNvPr id="21514" name="WordArt 10">
            <a:extLst>
              <a:ext uri="{FF2B5EF4-FFF2-40B4-BE49-F238E27FC236}">
                <a16:creationId xmlns:a16="http://schemas.microsoft.com/office/drawing/2014/main" id="{7BF548DA-4DD3-43A5-A518-589840FB55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43400" y="3700790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</a:p>
        </p:txBody>
      </p:sp>
      <p:sp>
        <p:nvSpPr>
          <p:cNvPr id="21515" name="WordArt 11">
            <a:extLst>
              <a:ext uri="{FF2B5EF4-FFF2-40B4-BE49-F238E27FC236}">
                <a16:creationId xmlns:a16="http://schemas.microsoft.com/office/drawing/2014/main" id="{CEBF20A3-F429-4865-A2F5-708846DB784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39293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</a:p>
        </p:txBody>
      </p:sp>
      <p:sp>
        <p:nvSpPr>
          <p:cNvPr id="21516" name="WordArt 12">
            <a:extLst>
              <a:ext uri="{FF2B5EF4-FFF2-40B4-BE49-F238E27FC236}">
                <a16:creationId xmlns:a16="http://schemas.microsoft.com/office/drawing/2014/main" id="{0C67C642-D88A-4B0C-9068-639401DF46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24815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</a:p>
        </p:txBody>
      </p:sp>
      <p:sp>
        <p:nvSpPr>
          <p:cNvPr id="21517" name="WordArt 13">
            <a:extLst>
              <a:ext uri="{FF2B5EF4-FFF2-40B4-BE49-F238E27FC236}">
                <a16:creationId xmlns:a16="http://schemas.microsoft.com/office/drawing/2014/main" id="{3FFA2062-6D7F-44F3-878D-B068FD51A4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84663" y="1773565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</a:p>
        </p:txBody>
      </p:sp>
      <p:sp>
        <p:nvSpPr>
          <p:cNvPr id="21518" name="Oval 14">
            <a:extLst>
              <a:ext uri="{FF2B5EF4-FFF2-40B4-BE49-F238E27FC236}">
                <a16:creationId xmlns:a16="http://schemas.microsoft.com/office/drawing/2014/main" id="{6803D85F-B078-480D-8B4A-A1A84571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2205365"/>
            <a:ext cx="609600" cy="609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519" name="Oval 15">
            <a:extLst>
              <a:ext uri="{FF2B5EF4-FFF2-40B4-BE49-F238E27FC236}">
                <a16:creationId xmlns:a16="http://schemas.microsoft.com/office/drawing/2014/main" id="{4E0C4911-6FF6-4105-915E-08217E675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786390"/>
            <a:ext cx="609600" cy="609600"/>
          </a:xfrm>
          <a:prstGeom prst="ellipse">
            <a:avLst/>
          </a:prstGeom>
          <a:solidFill>
            <a:srgbClr val="0000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1520" name="Oval 16">
            <a:extLst>
              <a:ext uri="{FF2B5EF4-FFF2-40B4-BE49-F238E27FC236}">
                <a16:creationId xmlns:a16="http://schemas.microsoft.com/office/drawing/2014/main" id="{24AA1B39-96B1-4B4F-9833-E60DA366F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005590"/>
            <a:ext cx="609600" cy="609600"/>
          </a:xfrm>
          <a:prstGeom prst="ellipse">
            <a:avLst/>
          </a:prstGeom>
          <a:solidFill>
            <a:srgbClr val="80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1521" name="Oval 17">
            <a:extLst>
              <a:ext uri="{FF2B5EF4-FFF2-40B4-BE49-F238E27FC236}">
                <a16:creationId xmlns:a16="http://schemas.microsoft.com/office/drawing/2014/main" id="{5B99C209-C85E-4782-9426-98FC94B50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081790"/>
            <a:ext cx="609600" cy="609600"/>
          </a:xfrm>
          <a:prstGeom prst="ellipse">
            <a:avLst/>
          </a:prstGeom>
          <a:solidFill>
            <a:srgbClr val="0033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1522" name="Oval 18">
            <a:extLst>
              <a:ext uri="{FF2B5EF4-FFF2-40B4-BE49-F238E27FC236}">
                <a16:creationId xmlns:a16="http://schemas.microsoft.com/office/drawing/2014/main" id="{8BB57D0C-32B7-4BD0-B9A4-6D5CFD421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786390"/>
            <a:ext cx="609600" cy="609600"/>
          </a:xfrm>
          <a:prstGeom prst="ellipse">
            <a:avLst/>
          </a:prstGeom>
          <a:solidFill>
            <a:srgbClr val="33CC33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1523" name="Oval 19">
            <a:extLst>
              <a:ext uri="{FF2B5EF4-FFF2-40B4-BE49-F238E27FC236}">
                <a16:creationId xmlns:a16="http://schemas.microsoft.com/office/drawing/2014/main" id="{230FCF0A-7696-4202-8770-CB87FDAF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005590"/>
            <a:ext cx="609600" cy="609600"/>
          </a:xfrm>
          <a:prstGeom prst="ellipse">
            <a:avLst/>
          </a:prstGeom>
          <a:solidFill>
            <a:srgbClr val="6600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</a:p>
        </p:txBody>
      </p:sp>
      <p:pic>
        <p:nvPicPr>
          <p:cNvPr id="23581" name="Picture 11" descr="CRNRC407">
            <a:extLst>
              <a:ext uri="{FF2B5EF4-FFF2-40B4-BE49-F238E27FC236}">
                <a16:creationId xmlns:a16="http://schemas.microsoft.com/office/drawing/2014/main" id="{5F74FC14-A312-445C-A2A2-21201D87B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2400" y="-87121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82" name="Picture 11" descr="CRNRC407">
            <a:extLst>
              <a:ext uri="{FF2B5EF4-FFF2-40B4-BE49-F238E27FC236}">
                <a16:creationId xmlns:a16="http://schemas.microsoft.com/office/drawing/2014/main" id="{CE0FCD22-AC58-437B-8DB1-25D58D955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467600" y="-71881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C04116-E8D1-4872-9364-BDA4B86619C0}"/>
              </a:ext>
            </a:extLst>
          </p:cNvPr>
          <p:cNvSpPr txBox="1"/>
          <p:nvPr/>
        </p:nvSpPr>
        <p:spPr>
          <a:xfrm flipH="1">
            <a:off x="152400" y="7815590"/>
            <a:ext cx="6431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HS </a:t>
            </a:r>
            <a:r>
              <a:rPr lang="en-US" sz="1100" dirty="0" err="1"/>
              <a:t>lựa</a:t>
            </a:r>
            <a:r>
              <a:rPr lang="en-US" sz="1100" dirty="0"/>
              <a:t>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số</a:t>
            </a:r>
            <a:r>
              <a:rPr lang="en-US" sz="1100" dirty="0"/>
              <a:t>,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từ</a:t>
            </a:r>
            <a:r>
              <a:rPr lang="en-US" sz="1100" dirty="0"/>
              <a:t> </a:t>
            </a:r>
            <a:r>
              <a:rPr lang="en-US" sz="1100" dirty="0" err="1"/>
              <a:t>để</a:t>
            </a:r>
            <a:r>
              <a:rPr lang="en-US" sz="1100" dirty="0"/>
              <a:t> </a:t>
            </a:r>
            <a:r>
              <a:rPr lang="en-US" sz="1100" dirty="0" err="1"/>
              <a:t>đặt</a:t>
            </a:r>
            <a:r>
              <a:rPr lang="en-US" sz="1100" dirty="0"/>
              <a:t> </a:t>
            </a:r>
            <a:r>
              <a:rPr lang="en-US" sz="1100" dirty="0" err="1"/>
              <a:t>câu</a:t>
            </a:r>
            <a:endParaRPr lang="en-US" sz="1100" dirty="0"/>
          </a:p>
        </p:txBody>
      </p:sp>
      <p:sp>
        <p:nvSpPr>
          <p:cNvPr id="30" name="AutoShape 6">
            <a:extLst>
              <a:ext uri="{FF2B5EF4-FFF2-40B4-BE49-F238E27FC236}">
                <a16:creationId xmlns:a16="http://schemas.microsoft.com/office/drawing/2014/main" id="{94835E07-938B-41EC-BE83-598614C9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" y="413078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66FF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Trò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chơi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Chọn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số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đặt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câu</a:t>
            </a:r>
            <a:endParaRPr lang="en-US" altLang="en-US" sz="2400" b="1" i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15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15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5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5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1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3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1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2"/>
                  </p:tgtEl>
                </p:cond>
              </p:nextCondLst>
            </p:seq>
          </p:childTnLst>
        </p:cTn>
      </p:par>
    </p:tnLst>
    <p:bldLst>
      <p:bldP spid="21518" grpId="0" animBg="1"/>
      <p:bldP spid="21519" grpId="0" animBg="1"/>
      <p:bldP spid="21520" grpId="0" animBg="1"/>
      <p:bldP spid="21521" grpId="0" animBg="1"/>
      <p:bldP spid="21522" grpId="0" animBg="1"/>
      <p:bldP spid="215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C68643-317D-4FC1-BF97-9ABB0887B444}"/>
              </a:ext>
            </a:extLst>
          </p:cNvPr>
          <p:cNvSpPr/>
          <p:nvPr/>
        </p:nvSpPr>
        <p:spPr>
          <a:xfrm>
            <a:off x="1676400" y="1676400"/>
            <a:ext cx="4913396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3978591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>
            <a:extLst>
              <a:ext uri="{FF2B5EF4-FFF2-40B4-BE49-F238E27FC236}">
                <a16:creationId xmlns:a16="http://schemas.microsoft.com/office/drawing/2014/main" id="{D407AADA-258D-4EFA-AEC8-3B072AA95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6434"/>
            <a:ext cx="8915400" cy="1479957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qua,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qua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qua. </a:t>
            </a:r>
          </a:p>
          <a:p>
            <a:pPr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nay,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qua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nhưng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qua.</a:t>
            </a:r>
            <a:r>
              <a:rPr lang="en-US" altLang="en-US" sz="2700" b="1" i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8135" name="Text Box 7">
            <a:extLst>
              <a:ext uri="{FF2B5EF4-FFF2-40B4-BE49-F238E27FC236}">
                <a16:creationId xmlns:a16="http://schemas.microsoft.com/office/drawing/2014/main" id="{7F6CF483-8436-4306-8451-F7552BADF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661677"/>
            <a:ext cx="88392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Ý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câu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này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là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: “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trước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                      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nay,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”.</a:t>
            </a:r>
          </a:p>
        </p:txBody>
      </p:sp>
      <p:sp>
        <p:nvSpPr>
          <p:cNvPr id="48142" name="Line 14">
            <a:extLst>
              <a:ext uri="{FF2B5EF4-FFF2-40B4-BE49-F238E27FC236}">
                <a16:creationId xmlns:a16="http://schemas.microsoft.com/office/drawing/2014/main" id="{026AA669-E30D-483F-B47F-B22ACF62A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6764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>
            <a:extLst>
              <a:ext uri="{FF2B5EF4-FFF2-40B4-BE49-F238E27FC236}">
                <a16:creationId xmlns:a16="http://schemas.microsoft.com/office/drawing/2014/main" id="{5305DD25-5B06-4FBF-8556-9AC3142E24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9338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Line 18">
            <a:extLst>
              <a:ext uri="{FF2B5EF4-FFF2-40B4-BE49-F238E27FC236}">
                <a16:creationId xmlns:a16="http://schemas.microsoft.com/office/drawing/2014/main" id="{34AEFB53-F99E-41DC-B14F-1A24FE1A12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Line 19">
            <a:extLst>
              <a:ext uri="{FF2B5EF4-FFF2-40B4-BE49-F238E27FC236}">
                <a16:creationId xmlns:a16="http://schemas.microsoft.com/office/drawing/2014/main" id="{D44C203A-6BE6-46EE-8871-3E18B33970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Line 20">
            <a:extLst>
              <a:ext uri="{FF2B5EF4-FFF2-40B4-BE49-F238E27FC236}">
                <a16:creationId xmlns:a16="http://schemas.microsoft.com/office/drawing/2014/main" id="{CDC5C982-5027-4B4C-93D5-5BD171767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76400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21">
            <a:extLst>
              <a:ext uri="{FF2B5EF4-FFF2-40B4-BE49-F238E27FC236}">
                <a16:creationId xmlns:a16="http://schemas.microsoft.com/office/drawing/2014/main" id="{5240C843-F8D5-4319-A898-88355F9484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671638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0" name="Line 22">
            <a:extLst>
              <a:ext uri="{FF2B5EF4-FFF2-40B4-BE49-F238E27FC236}">
                <a16:creationId xmlns:a16="http://schemas.microsoft.com/office/drawing/2014/main" id="{E7C78085-9C55-4E71-A692-EFB6C9D16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1675" y="2400300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23">
            <a:extLst>
              <a:ext uri="{FF2B5EF4-FFF2-40B4-BE49-F238E27FC236}">
                <a16:creationId xmlns:a16="http://schemas.microsoft.com/office/drawing/2014/main" id="{9DC60C9E-DAAD-48D4-9816-747462F551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1513" y="2409825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24">
            <a:extLst>
              <a:ext uri="{FF2B5EF4-FFF2-40B4-BE49-F238E27FC236}">
                <a16:creationId xmlns:a16="http://schemas.microsoft.com/office/drawing/2014/main" id="{82192900-A7BA-4E71-A531-4B2B5FCE6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225" y="24050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25">
            <a:extLst>
              <a:ext uri="{FF2B5EF4-FFF2-40B4-BE49-F238E27FC236}">
                <a16:creationId xmlns:a16="http://schemas.microsoft.com/office/drawing/2014/main" id="{0C3F75E9-983F-464D-8297-CADA46948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9938" y="2409825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26">
            <a:extLst>
              <a:ext uri="{FF2B5EF4-FFF2-40B4-BE49-F238E27FC236}">
                <a16:creationId xmlns:a16="http://schemas.microsoft.com/office/drawing/2014/main" id="{EBF7121C-4846-42BB-AB12-A94332B3E1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7650" y="24050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Text Box 27">
            <a:extLst>
              <a:ext uri="{FF2B5EF4-FFF2-40B4-BE49-F238E27FC236}">
                <a16:creationId xmlns:a16="http://schemas.microsoft.com/office/drawing/2014/main" id="{7C611D17-09E1-45AD-B631-8A305724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8351"/>
            <a:ext cx="37480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tên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riêng</a:t>
            </a:r>
            <a:endParaRPr lang="en-US" altLang="en-US" b="1" i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8157" name="Text Box 29">
            <a:extLst>
              <a:ext uri="{FF2B5EF4-FFF2-40B4-BE49-F238E27FC236}">
                <a16:creationId xmlns:a16="http://schemas.microsoft.com/office/drawing/2014/main" id="{3CABCCB4-CBBC-4CCC-BD4C-672020AB0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99" y="2592388"/>
            <a:ext cx="502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ngày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trước</a:t>
            </a:r>
            <a:endParaRPr lang="en-US" altLang="en-US" b="1" i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8158" name="Text Box 30">
            <a:extLst>
              <a:ext uri="{FF2B5EF4-FFF2-40B4-BE49-F238E27FC236}">
                <a16:creationId xmlns:a16="http://schemas.microsoft.com/office/drawing/2014/main" id="{09BAA6E0-2254-4DEA-8E72-CE4A2E78B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10667"/>
            <a:ext cx="37719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đến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4594" name="Text Box 31">
            <a:extLst>
              <a:ext uri="{FF2B5EF4-FFF2-40B4-BE49-F238E27FC236}">
                <a16:creationId xmlns:a16="http://schemas.microsoft.com/office/drawing/2014/main" id="{230CEA9D-380A-4B4F-92C9-CBFBB2E21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38150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Phân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biệt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nghĩa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của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các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từ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đồng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âm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sau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4" dur="20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20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35" grpId="0"/>
      <p:bldP spid="48155" grpId="0"/>
      <p:bldP spid="48157" grpId="0"/>
      <p:bldP spid="4815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WordArt 7">
            <a:extLst>
              <a:ext uri="{FF2B5EF4-FFF2-40B4-BE49-F238E27FC236}">
                <a16:creationId xmlns:a16="http://schemas.microsoft.com/office/drawing/2014/main" id="{D9D89944-1FF8-4E22-8E62-8A409436C7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501650"/>
            <a:ext cx="4267200" cy="2057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0801"/>
              </a:avLst>
            </a:prstTxWarp>
            <a:scene3d>
              <a:camera prst="legacyPerspectiveTopLeft">
                <a:rot lat="0" lon="20519966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ACAC7617-B4E4-4028-9979-2165F5B81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87650"/>
            <a:ext cx="6400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nhà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tìm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thêm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số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câu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dùng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từ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âm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để</a:t>
            </a:r>
            <a:r>
              <a:rPr lang="en-US" altLang="en-US" sz="2800" b="1" dirty="0">
                <a:latin typeface="Arial" panose="020B0604020202020204" pitchFamily="34" charset="0"/>
              </a:rPr>
              <a:t>  </a:t>
            </a:r>
            <a:r>
              <a:rPr lang="en-US" altLang="en-US" sz="2800" b="1" dirty="0" err="1">
                <a:latin typeface="Arial" panose="020B0604020202020204" pitchFamily="34" charset="0"/>
              </a:rPr>
              <a:t>chơi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chữ</a:t>
            </a:r>
            <a:r>
              <a:rPr lang="en-US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F48D3F-76BC-4870-BBEC-D8C8B7BFE830}"/>
              </a:ext>
            </a:extLst>
          </p:cNvPr>
          <p:cNvSpPr txBox="1"/>
          <p:nvPr/>
        </p:nvSpPr>
        <p:spPr>
          <a:xfrm>
            <a:off x="1066800" y="1447800"/>
            <a:ext cx="6248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BÀI</a:t>
            </a:r>
            <a:r>
              <a:rPr lang="en-US" sz="3600" b="1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: ÔN TẬP TỪ ĐỒNG ÂM</a:t>
            </a:r>
            <a:endParaRPr lang="en-US" sz="3600" b="1" dirty="0">
              <a:latin typeface="Times New Roman" panose="02020603050405020304" pitchFamily="18" charset="0"/>
              <a:ea typeface="Kids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Trang 61</a:t>
            </a:r>
          </a:p>
        </p:txBody>
      </p:sp>
    </p:spTree>
    <p:extLst>
      <p:ext uri="{BB962C8B-B14F-4D97-AF65-F5344CB8AC3E}">
        <p14:creationId xmlns:p14="http://schemas.microsoft.com/office/powerpoint/2010/main" val="364342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2EF9E-479C-4626-9D8D-8625D8A9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YÊU CẦU CẦN ĐẠT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CFDAD39-6376-4FE4-AD4D-E5A8CF3E3FE0}"/>
              </a:ext>
            </a:extLst>
          </p:cNvPr>
          <p:cNvGrpSpPr/>
          <p:nvPr/>
        </p:nvGrpSpPr>
        <p:grpSpPr bwMode="auto">
          <a:xfrm>
            <a:off x="457200" y="1742221"/>
            <a:ext cx="11672840" cy="1200329"/>
            <a:chOff x="681488" y="2935272"/>
            <a:chExt cx="12110161" cy="1198905"/>
          </a:xfrm>
        </p:grpSpPr>
        <p:sp>
          <p:nvSpPr>
            <p:cNvPr id="6" name="Rectangle 14">
              <a:extLst>
                <a:ext uri="{FF2B5EF4-FFF2-40B4-BE49-F238E27FC236}">
                  <a16:creationId xmlns:a16="http://schemas.microsoft.com/office/drawing/2014/main" id="{6A1C9E72-1AB8-4B48-ADCC-ECB59E574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36" y="2935272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iểu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A17847AF-6D1E-4E26-BA63-1279AB2C6D06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7E0CEC0-2C50-4736-B40B-4F3A97731933}"/>
              </a:ext>
            </a:extLst>
          </p:cNvPr>
          <p:cNvGrpSpPr/>
          <p:nvPr/>
        </p:nvGrpSpPr>
        <p:grpSpPr bwMode="auto">
          <a:xfrm>
            <a:off x="533400" y="2991467"/>
            <a:ext cx="11596632" cy="1200330"/>
            <a:chOff x="681488" y="2707736"/>
            <a:chExt cx="12031107" cy="1198905"/>
          </a:xfrm>
        </p:grpSpPr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E73EED53-F836-4195-83BC-ACD3A0C2E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982" y="2707736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Hiểu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tác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dụng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của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biện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pháp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184DBAD9-088A-4EAC-A04D-E88276225964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184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44B59-4BC0-4F7B-A915-024F1774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2B40A6-AF0C-4722-8E3F-C6B44AB60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902" y="1600200"/>
            <a:ext cx="591219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indent="0" algn="ctr">
              <a:buNone/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10631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AutoShape 9">
            <a:extLst>
              <a:ext uri="{FF2B5EF4-FFF2-40B4-BE49-F238E27FC236}">
                <a16:creationId xmlns:a16="http://schemas.microsoft.com/office/drawing/2014/main" id="{A1D8239D-B127-4036-B665-D70A82F11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330" y="609600"/>
            <a:ext cx="4343400" cy="1600200"/>
          </a:xfrm>
          <a:prstGeom prst="cloudCallout">
            <a:avLst>
              <a:gd name="adj1" fmla="val -44958"/>
              <a:gd name="adj2" fmla="val 65435"/>
            </a:avLst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Arial" panose="020B0604020202020204" pitchFamily="34" charset="0"/>
              </a:rPr>
              <a:t>Có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thể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hiểu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câu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này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theo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những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nào</a:t>
            </a:r>
            <a:r>
              <a:rPr lang="en-US" altLang="en-US" sz="2400" dirty="0">
                <a:latin typeface="Arial" panose="020B0604020202020204" pitchFamily="34" charset="0"/>
              </a:rPr>
              <a:t> ?</a:t>
            </a:r>
          </a:p>
        </p:txBody>
      </p:sp>
      <p:sp>
        <p:nvSpPr>
          <p:cNvPr id="10251" name="AutoShape 11">
            <a:extLst>
              <a:ext uri="{FF2B5EF4-FFF2-40B4-BE49-F238E27FC236}">
                <a16:creationId xmlns:a16="http://schemas.microsoft.com/office/drawing/2014/main" id="{56D3394E-5332-4192-94D0-2B987EB61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828800"/>
            <a:ext cx="4114800" cy="15240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542E04C5-6A65-48BD-AC2E-FCCE8ABB9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238625"/>
            <a:ext cx="3313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latin typeface="Arial" panose="020B0604020202020204" pitchFamily="34" charset="0"/>
              </a:rPr>
              <a:t>Hổ mang  </a:t>
            </a:r>
            <a:r>
              <a:rPr lang="en-US" altLang="en-US" sz="2400" b="1" i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>
                <a:latin typeface="Arial" panose="020B0604020202020204" pitchFamily="34" charset="0"/>
              </a:rPr>
              <a:t> lên núi.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4ABB7691-098E-4BEA-9D53-6D40AA6E3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04800"/>
            <a:ext cx="800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* Có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thê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câu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: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Hô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mang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lên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núi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B64FC73F-DB94-447C-AC54-6F47A681C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314825"/>
            <a:ext cx="3527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latin typeface="Arial" panose="020B0604020202020204" pitchFamily="34" charset="0"/>
              </a:rPr>
              <a:t>Hô</a:t>
            </a:r>
            <a:r>
              <a:rPr lang="en-US" altLang="en-US" sz="2400" b="1" i="1" dirty="0">
                <a:latin typeface="Arial" panose="020B0604020202020204" pitchFamily="34" charset="0"/>
              </a:rPr>
              <a:t>̉ 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mang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lên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núi</a:t>
            </a:r>
            <a:r>
              <a:rPr lang="en-US" altLang="en-US" sz="2400" b="1" i="1" dirty="0">
                <a:latin typeface="Arial" panose="020B0604020202020204" pitchFamily="34" charset="0"/>
              </a:rPr>
              <a:t>.</a:t>
            </a:r>
            <a:endParaRPr lang="en-US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7173" name="Line 5">
            <a:extLst>
              <a:ext uri="{FF2B5EF4-FFF2-40B4-BE49-F238E27FC236}">
                <a16:creationId xmlns:a16="http://schemas.microsoft.com/office/drawing/2014/main" id="{291167BD-BFC2-4FB6-BBE7-9A201709A8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038225"/>
            <a:ext cx="0" cy="3529013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>
            <a:extLst>
              <a:ext uri="{FF2B5EF4-FFF2-40B4-BE49-F238E27FC236}">
                <a16:creationId xmlns:a16="http://schemas.microsoft.com/office/drawing/2014/main" id="{2AE8ACE0-853F-4B8E-B960-D2DFB5FB0D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42386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B7A4BCC3-1B5D-4D98-82FF-3BD018FEC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3148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8" name="Text Box 8">
            <a:extLst>
              <a:ext uri="{FF2B5EF4-FFF2-40B4-BE49-F238E27FC236}">
                <a16:creationId xmlns:a16="http://schemas.microsoft.com/office/drawing/2014/main" id="{376FD066-08A6-4327-B666-3CE3B3D21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619625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89" name="Text Box 9">
            <a:extLst>
              <a:ext uri="{FF2B5EF4-FFF2-40B4-BE49-F238E27FC236}">
                <a16:creationId xmlns:a16="http://schemas.microsoft.com/office/drawing/2014/main" id="{2F227A99-FC13-4766-8871-0C1571150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695825"/>
            <a:ext cx="126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0" name="Text Box 10">
            <a:extLst>
              <a:ext uri="{FF2B5EF4-FFF2-40B4-BE49-F238E27FC236}">
                <a16:creationId xmlns:a16="http://schemas.microsoft.com/office/drawing/2014/main" id="{2FC19761-8800-4A1F-99A9-78E659844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19625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67574785-79DD-4795-8275-11ADFFEED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695825"/>
            <a:ext cx="1420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2" name="Text Box 12">
            <a:extLst>
              <a:ext uri="{FF2B5EF4-FFF2-40B4-BE49-F238E27FC236}">
                <a16:creationId xmlns:a16="http://schemas.microsoft.com/office/drawing/2014/main" id="{C73BA03E-A413-4F85-9D5B-05438BBD2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Cách</a:t>
            </a:r>
            <a:r>
              <a:rPr lang="en-US" altLang="en-US" sz="1800" b="1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1800" i="1" dirty="0">
                <a:solidFill>
                  <a:srgbClr val="002060"/>
                </a:solidFill>
                <a:latin typeface="Arial" panose="020B0604020202020204" pitchFamily="34" charset="0"/>
              </a:rPr>
              <a:t> 1</a:t>
            </a:r>
            <a:r>
              <a:rPr lang="en-US" altLang="en-US" sz="1800" dirty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0493" name="Text Box 13">
            <a:extLst>
              <a:ext uri="{FF2B5EF4-FFF2-40B4-BE49-F238E27FC236}">
                <a16:creationId xmlns:a16="http://schemas.microsoft.com/office/drawing/2014/main" id="{72EF319F-DF19-4544-922C-0B613E765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>
                <a:solidFill>
                  <a:srgbClr val="002060"/>
                </a:solidFill>
                <a:latin typeface="Arial" panose="020B0604020202020204" pitchFamily="34" charset="0"/>
              </a:rPr>
              <a:t>Cách hiểu</a:t>
            </a:r>
            <a:r>
              <a:rPr lang="en-US" altLang="en-US" sz="1800" i="1">
                <a:solidFill>
                  <a:srgbClr val="002060"/>
                </a:solidFill>
                <a:latin typeface="Arial" panose="020B0604020202020204" pitchFamily="34" charset="0"/>
              </a:rPr>
              <a:t> 2: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8EC5B250-FC9E-4E38-ACFB-3BCD2BA758D3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1419225"/>
            <a:ext cx="4103688" cy="2667000"/>
            <a:chOff x="2544" y="336"/>
            <a:chExt cx="2208" cy="1296"/>
          </a:xfrm>
        </p:grpSpPr>
        <p:pic>
          <p:nvPicPr>
            <p:cNvPr id="7185" name="Picture 17" descr="images">
              <a:extLst>
                <a:ext uri="{FF2B5EF4-FFF2-40B4-BE49-F238E27FC236}">
                  <a16:creationId xmlns:a16="http://schemas.microsoft.com/office/drawing/2014/main" id="{33F1682C-3325-466E-BDA9-6526298AFA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36"/>
              <a:ext cx="2208" cy="1296"/>
            </a:xfrm>
            <a:prstGeom prst="rect">
              <a:avLst/>
            </a:prstGeom>
            <a:noFill/>
            <a:ln w="1905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86" name="Picture 18" descr="1">
              <a:extLst>
                <a:ext uri="{FF2B5EF4-FFF2-40B4-BE49-F238E27FC236}">
                  <a16:creationId xmlns:a16="http://schemas.microsoft.com/office/drawing/2014/main" id="{FE1D6338-9DC4-4A0F-A28A-99144568A5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200"/>
              <a:ext cx="86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00" name="Picture 20" descr="Kết quả hình ảnh cho hinh anh con ho trong rung">
            <a:extLst>
              <a:ext uri="{FF2B5EF4-FFF2-40B4-BE49-F238E27FC236}">
                <a16:creationId xmlns:a16="http://schemas.microsoft.com/office/drawing/2014/main" id="{E7D8C10A-D292-45BB-8ED6-FCD000100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419225"/>
            <a:ext cx="396081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85BA3-5A38-4A00-8612-262E14CC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9DB2F-D370-4F6F-8E24-F1D2182F4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5" descr="1">
            <a:extLst>
              <a:ext uri="{FF2B5EF4-FFF2-40B4-BE49-F238E27FC236}">
                <a16:creationId xmlns:a16="http://schemas.microsoft.com/office/drawing/2014/main" id="{3C107640-9281-4258-BABE-47D6E7A6C8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04800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9">
            <a:extLst>
              <a:ext uri="{FF2B5EF4-FFF2-40B4-BE49-F238E27FC236}">
                <a16:creationId xmlns:a16="http://schemas.microsoft.com/office/drawing/2014/main" id="{8D1BA2C4-F2B4-47E8-8AF1-6C60DD413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81200"/>
            <a:ext cx="3886200" cy="12954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A7647E1A-2EEB-4B4F-99E8-CA6FED812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828800"/>
            <a:ext cx="41148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Rắn) hổ mang (đang) bò lên núi.</a:t>
            </a:r>
            <a:endParaRPr lang="en-US" altLang="en-US" sz="28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107387F7-A406-4EB7-9C1D-29D2A8587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667000"/>
            <a:ext cx="396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(Con) hổ (đang) mang (con) bò lên núi.</a:t>
            </a: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9D3E4607-49E5-44DD-8B8F-B380C1E64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00200" y="3429000"/>
            <a:ext cx="12039600" cy="2286000"/>
          </a:xfrm>
          <a:prstGeom prst="ribbon">
            <a:avLst>
              <a:gd name="adj1" fmla="val 0"/>
              <a:gd name="adj2" fmla="val 74185"/>
            </a:avLst>
          </a:prstGeom>
          <a:gradFill rotWithShape="1">
            <a:gsLst>
              <a:gs pos="0">
                <a:srgbClr val="FFFFCC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/>
              <a:t>-Các tiếng </a:t>
            </a:r>
            <a:r>
              <a:rPr lang="en-US" altLang="en-US" sz="2400">
                <a:solidFill>
                  <a:srgbClr val="FF0000"/>
                </a:solidFill>
              </a:rPr>
              <a:t>hổ, mang </a:t>
            </a:r>
            <a:r>
              <a:rPr lang="en-US" altLang="en-US" sz="2400"/>
              <a:t>trong từ </a:t>
            </a:r>
            <a:r>
              <a:rPr lang="en-US" altLang="en-US" sz="2400">
                <a:solidFill>
                  <a:srgbClr val="FF0000"/>
                </a:solidFill>
              </a:rPr>
              <a:t>hổ mang </a:t>
            </a:r>
            <a:r>
              <a:rPr lang="en-US" altLang="en-US" sz="2400"/>
              <a:t>đồng âm với từ</a:t>
            </a:r>
            <a:r>
              <a:rPr lang="en-US" altLang="en-US" sz="2400">
                <a:solidFill>
                  <a:srgbClr val="FF0000"/>
                </a:solidFill>
              </a:rPr>
              <a:t> hổ </a:t>
            </a:r>
            <a:r>
              <a:rPr lang="en-US" altLang="en-US" sz="2400"/>
              <a:t>và động</a:t>
            </a:r>
          </a:p>
          <a:p>
            <a:r>
              <a:rPr lang="en-US" altLang="en-US" sz="2400"/>
              <a:t> từ</a:t>
            </a:r>
            <a:r>
              <a:rPr lang="en-US" altLang="en-US" sz="2400">
                <a:solidFill>
                  <a:srgbClr val="FF0000"/>
                </a:solidFill>
              </a:rPr>
              <a:t> mang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 -</a:t>
            </a:r>
            <a:r>
              <a:rPr lang="en-US" altLang="en-US" sz="2400">
                <a:solidFill>
                  <a:srgbClr val="FF0000"/>
                </a:solidFill>
              </a:rPr>
              <a:t>Động từ bò</a:t>
            </a:r>
            <a:r>
              <a:rPr lang="en-US" altLang="en-US" sz="2400"/>
              <a:t> đồng âm với </a:t>
            </a:r>
            <a:r>
              <a:rPr lang="en-US" altLang="en-US" sz="2400">
                <a:solidFill>
                  <a:srgbClr val="FF0000"/>
                </a:solidFill>
              </a:rPr>
              <a:t>danh từ bò</a:t>
            </a:r>
            <a:r>
              <a:rPr lang="en-US" altLang="en-US" sz="2400"/>
              <a:t>.</a:t>
            </a:r>
          </a:p>
          <a:p>
            <a:r>
              <a:rPr lang="en-US" altLang="en-US" sz="2400" u="sng"/>
              <a:t>Các từ đồng âm</a:t>
            </a:r>
            <a:r>
              <a:rPr lang="en-US" altLang="en-US" sz="2400"/>
              <a:t>: </a:t>
            </a:r>
            <a:r>
              <a:rPr lang="en-US" altLang="en-US" sz="2400">
                <a:solidFill>
                  <a:srgbClr val="FF0000"/>
                </a:solidFill>
              </a:rPr>
              <a:t>Hổ; mang; bò.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2B04A86-CC65-41A8-A64C-72E0CE10D2B2}"/>
              </a:ext>
            </a:extLst>
          </p:cNvPr>
          <p:cNvCxnSpPr/>
          <p:nvPr/>
        </p:nvCxnSpPr>
        <p:spPr>
          <a:xfrm flipV="1">
            <a:off x="4114800" y="2209800"/>
            <a:ext cx="914400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B365838-1B18-4E10-8A50-B47849CEAE55}"/>
              </a:ext>
            </a:extLst>
          </p:cNvPr>
          <p:cNvCxnSpPr>
            <a:stCxn id="14" idx="3"/>
          </p:cNvCxnSpPr>
          <p:nvPr/>
        </p:nvCxnSpPr>
        <p:spPr>
          <a:xfrm>
            <a:off x="4191000" y="2628900"/>
            <a:ext cx="11430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5" descr="1">
            <a:extLst>
              <a:ext uri="{FF2B5EF4-FFF2-40B4-BE49-F238E27FC236}">
                <a16:creationId xmlns:a16="http://schemas.microsoft.com/office/drawing/2014/main" id="{D8A19400-8E90-46A3-BAE0-E1ED002A18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1337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6">
            <a:extLst>
              <a:ext uri="{FF2B5EF4-FFF2-40B4-BE49-F238E27FC236}">
                <a16:creationId xmlns:a16="http://schemas.microsoft.com/office/drawing/2014/main" id="{E64699BF-67FB-4B5B-A0BE-5618EB1CF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0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00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Vì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sao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có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thê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̉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theo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nhiều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nghĩa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như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vậy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0178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FD5E5D-3578-451C-ABCC-8E1A0BBD805C}"/>
              </a:ext>
            </a:extLst>
          </p:cNvPr>
          <p:cNvSpPr/>
          <p:nvPr/>
        </p:nvSpPr>
        <p:spPr>
          <a:xfrm>
            <a:off x="1600200" y="1600200"/>
            <a:ext cx="5466048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0924598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61781370"/>
</p:tagLst>
</file>

<file path=ppt/theme/theme1.xml><?xml version="1.0" encoding="utf-8"?>
<a:theme xmlns:a="http://schemas.openxmlformats.org/drawingml/2006/main" name="Maple">
  <a:themeElements>
    <a:clrScheme name="Maple 9">
      <a:dk1>
        <a:srgbClr val="003366"/>
      </a:dk1>
      <a:lt1>
        <a:srgbClr val="FFFFFF"/>
      </a:lt1>
      <a:dk2>
        <a:srgbClr val="003366"/>
      </a:dk2>
      <a:lt2>
        <a:srgbClr val="CBD5DF"/>
      </a:lt2>
      <a:accent1>
        <a:srgbClr val="A9BEE9"/>
      </a:accent1>
      <a:accent2>
        <a:srgbClr val="D6E4F2"/>
      </a:accent2>
      <a:accent3>
        <a:srgbClr val="FFFFFF"/>
      </a:accent3>
      <a:accent4>
        <a:srgbClr val="002A56"/>
      </a:accent4>
      <a:accent5>
        <a:srgbClr val="D1DBF2"/>
      </a:accent5>
      <a:accent6>
        <a:srgbClr val="C2CFDB"/>
      </a:accent6>
      <a:hlink>
        <a:srgbClr val="0000CC"/>
      </a:hlink>
      <a:folHlink>
        <a:srgbClr val="8668E8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286</TotalTime>
  <Words>601</Words>
  <Application>Microsoft Macintosh PowerPoint</Application>
  <PresentationFormat>On-screen Show (4:3)</PresentationFormat>
  <Paragraphs>85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Helvetica Neue</vt:lpstr>
      <vt:lpstr>Kids</vt:lpstr>
      <vt:lpstr>Times New Roman</vt:lpstr>
      <vt:lpstr>Wingdings</vt:lpstr>
      <vt:lpstr>Maple</vt:lpstr>
      <vt:lpstr>PowerPoint Presentation</vt:lpstr>
      <vt:lpstr>PowerPoint Presentation</vt:lpstr>
      <vt:lpstr>PowerPoint Presentation</vt:lpstr>
      <vt:lpstr>YÊU CẦU CẦN ĐẠT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QTKD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 HUNG</dc:creator>
  <cp:lastModifiedBy>Microsoft Office User</cp:lastModifiedBy>
  <cp:revision>26</cp:revision>
  <dcterms:created xsi:type="dcterms:W3CDTF">2009-06-30T08:47:04Z</dcterms:created>
  <dcterms:modified xsi:type="dcterms:W3CDTF">2021-10-14T00:57:27Z</dcterms:modified>
</cp:coreProperties>
</file>