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0"/>
  </p:notesMasterIdLst>
  <p:sldIdLst>
    <p:sldId id="301" r:id="rId2"/>
    <p:sldId id="295" r:id="rId3"/>
    <p:sldId id="297" r:id="rId4"/>
    <p:sldId id="298" r:id="rId5"/>
    <p:sldId id="299" r:id="rId6"/>
    <p:sldId id="300" r:id="rId7"/>
    <p:sldId id="309" r:id="rId8"/>
    <p:sldId id="294" r:id="rId9"/>
    <p:sldId id="321" r:id="rId10"/>
    <p:sldId id="302" r:id="rId11"/>
    <p:sldId id="313" r:id="rId12"/>
    <p:sldId id="312" r:id="rId13"/>
    <p:sldId id="317" r:id="rId14"/>
    <p:sldId id="319" r:id="rId15"/>
    <p:sldId id="303" r:id="rId16"/>
    <p:sldId id="304" r:id="rId17"/>
    <p:sldId id="305" r:id="rId18"/>
    <p:sldId id="306" r:id="rId19"/>
    <p:sldId id="307" r:id="rId20"/>
    <p:sldId id="314" r:id="rId21"/>
    <p:sldId id="315" r:id="rId22"/>
    <p:sldId id="316" r:id="rId23"/>
    <p:sldId id="318" r:id="rId24"/>
    <p:sldId id="269" r:id="rId25"/>
    <p:sldId id="275" r:id="rId26"/>
    <p:sldId id="257" r:id="rId27"/>
    <p:sldId id="266" r:id="rId28"/>
    <p:sldId id="259" r:id="rId29"/>
    <p:sldId id="273" r:id="rId30"/>
    <p:sldId id="279" r:id="rId31"/>
    <p:sldId id="277" r:id="rId32"/>
    <p:sldId id="270" r:id="rId33"/>
    <p:sldId id="264" r:id="rId34"/>
    <p:sldId id="263" r:id="rId35"/>
    <p:sldId id="258" r:id="rId36"/>
    <p:sldId id="281" r:id="rId37"/>
    <p:sldId id="282" r:id="rId38"/>
    <p:sldId id="283" r:id="rId39"/>
    <p:sldId id="284" r:id="rId40"/>
    <p:sldId id="320" r:id="rId41"/>
    <p:sldId id="285" r:id="rId42"/>
    <p:sldId id="286" r:id="rId43"/>
    <p:sldId id="287" r:id="rId44"/>
    <p:sldId id="310" r:id="rId45"/>
    <p:sldId id="311" r:id="rId46"/>
    <p:sldId id="291" r:id="rId47"/>
    <p:sldId id="290" r:id="rId48"/>
    <p:sldId id="29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824"/>
    <a:srgbClr val="D49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2" autoAdjust="0"/>
    <p:restoredTop sz="93344" autoAdjust="0"/>
  </p:normalViewPr>
  <p:slideViewPr>
    <p:cSldViewPr>
      <p:cViewPr varScale="1">
        <p:scale>
          <a:sx n="80" d="100"/>
          <a:sy n="80" d="100"/>
        </p:scale>
        <p:origin x="1598" y="58"/>
      </p:cViewPr>
      <p:guideLst>
        <p:guide orient="horz" pos="2160"/>
        <p:guide pos="2880"/>
      </p:guideLst>
    </p:cSldViewPr>
  </p:slideViewPr>
  <p:notesTextViewPr>
    <p:cViewPr>
      <p:scale>
        <a:sx n="1" d="1"/>
        <a:sy n="1" d="1"/>
      </p:scale>
      <p:origin x="0" y="0"/>
    </p:cViewPr>
  </p:notesTextViewPr>
  <p:sorterViewPr>
    <p:cViewPr>
      <p:scale>
        <a:sx n="100" d="100"/>
        <a:sy n="100" d="100"/>
      </p:scale>
      <p:origin x="0" y="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FAC9D1-B8B1-4985-A543-DE4710D230CB}" type="datetimeFigureOut">
              <a:rPr lang="en-GB" smtClean="0"/>
              <a:pPr/>
              <a:t>04/10/2021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384851-0E6E-495D-9FB9-BF636D70638D}" type="slidenum">
              <a:rPr lang="en-GB" smtClean="0"/>
              <a:pPr/>
              <a:t>‹#›</a:t>
            </a:fld>
            <a:endParaRPr lang="en-GB"/>
          </a:p>
        </p:txBody>
      </p:sp>
    </p:spTree>
    <p:extLst>
      <p:ext uri="{BB962C8B-B14F-4D97-AF65-F5344CB8AC3E}">
        <p14:creationId xmlns:p14="http://schemas.microsoft.com/office/powerpoint/2010/main" val="18245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422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384851-0E6E-495D-9FB9-BF636D70638D}" type="slidenum">
              <a:rPr lang="en-GB" smtClean="0"/>
              <a:pPr/>
              <a:t>30</a:t>
            </a:fld>
            <a:endParaRPr lang="en-GB"/>
          </a:p>
        </p:txBody>
      </p:sp>
    </p:spTree>
    <p:extLst>
      <p:ext uri="{BB962C8B-B14F-4D97-AF65-F5344CB8AC3E}">
        <p14:creationId xmlns:p14="http://schemas.microsoft.com/office/powerpoint/2010/main" val="216602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CC8BEE8-AF3E-4405-B6BF-7799AC86642A}" type="slidenum">
              <a:rPr lang="en-GB" smtClean="0"/>
              <a:pPr/>
              <a:t>36</a:t>
            </a:fld>
            <a:endParaRPr lang="en-GB"/>
          </a:p>
        </p:txBody>
      </p:sp>
    </p:spTree>
    <p:extLst>
      <p:ext uri="{BB962C8B-B14F-4D97-AF65-F5344CB8AC3E}">
        <p14:creationId xmlns:p14="http://schemas.microsoft.com/office/powerpoint/2010/main" val="320018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pPr/>
              <a:t>48</a:t>
            </a:fld>
            <a:endParaRPr lang="en-US"/>
          </a:p>
        </p:txBody>
      </p:sp>
    </p:spTree>
    <p:extLst>
      <p:ext uri="{BB962C8B-B14F-4D97-AF65-F5344CB8AC3E}">
        <p14:creationId xmlns:p14="http://schemas.microsoft.com/office/powerpoint/2010/main" val="69074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2134354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276971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1789935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184919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145831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930349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329732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2980139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267357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3863776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DF226A-B620-4D2E-86D1-117977A11862}" type="datetimeFigureOut">
              <a:rPr lang="en-GB" smtClean="0"/>
              <a:pPr/>
              <a:t>04/10/2021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10A4F6-632E-4557-8AC5-83B5C1733268}" type="slidenum">
              <a:rPr lang="en-GB" smtClean="0"/>
              <a:pPr/>
              <a:t>‹#›</a:t>
            </a:fld>
            <a:endParaRPr lang="en-GB"/>
          </a:p>
        </p:txBody>
      </p:sp>
    </p:spTree>
    <p:extLst>
      <p:ext uri="{BB962C8B-B14F-4D97-AF65-F5344CB8AC3E}">
        <p14:creationId xmlns:p14="http://schemas.microsoft.com/office/powerpoint/2010/main" val="82162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F226A-B620-4D2E-86D1-117977A11862}" type="datetimeFigureOut">
              <a:rPr lang="en-GB" smtClean="0"/>
              <a:pPr/>
              <a:t>04/10/2021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0A4F6-632E-4557-8AC5-83B5C1733268}" type="slidenum">
              <a:rPr lang="en-GB" smtClean="0"/>
              <a:pPr/>
              <a:t>‹#›</a:t>
            </a:fld>
            <a:endParaRPr lang="en-GB"/>
          </a:p>
        </p:txBody>
      </p:sp>
    </p:spTree>
    <p:extLst>
      <p:ext uri="{BB962C8B-B14F-4D97-AF65-F5344CB8AC3E}">
        <p14:creationId xmlns:p14="http://schemas.microsoft.com/office/powerpoint/2010/main" val="238851706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media1.mp3"/><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8.jpeg"/><Relationship Id="rId11" Type="http://schemas.openxmlformats.org/officeDocument/2006/relationships/image" Target="../media/image52.png"/><Relationship Id="rId5" Type="http://schemas.openxmlformats.org/officeDocument/2006/relationships/notesSlide" Target="../notesSlides/notesSlide3.xml"/><Relationship Id="rId10" Type="http://schemas.openxmlformats.org/officeDocument/2006/relationships/image" Target="../media/image51.gif"/><Relationship Id="rId4" Type="http://schemas.openxmlformats.org/officeDocument/2006/relationships/slideLayout" Target="../slideLayouts/slideLayout2.xml"/><Relationship Id="rId9" Type="http://schemas.openxmlformats.org/officeDocument/2006/relationships/image" Target="../media/image50.gif"/></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xml"/><Relationship Id="rId7"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slide" Target="slide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7813" y="2702338"/>
            <a:ext cx="7648373" cy="764762"/>
          </a:xfrm>
        </p:spPr>
        <p:txBody>
          <a:bodyPr>
            <a:noAutofit/>
          </a:bodyPr>
          <a:lstStyle/>
          <a:p>
            <a:r>
              <a:rPr lang="vi-VN" sz="4800" b="1">
                <a:ln w="9525">
                  <a:solidFill>
                    <a:schemeClr val="bg1"/>
                  </a:solidFill>
                  <a:prstDash val="solid"/>
                </a:ln>
                <a:effectLst>
                  <a:outerShdw blurRad="12700" dist="38100" dir="2700000" algn="tl" rotWithShape="0">
                    <a:schemeClr val="bg1">
                      <a:lumMod val="50000"/>
                    </a:schemeClr>
                  </a:outerShdw>
                </a:effectLst>
              </a:rPr>
              <a:t>Tập đọc</a:t>
            </a:r>
            <a:r>
              <a:rPr lang="en-US" sz="4800" b="1">
                <a:ln w="9525">
                  <a:solidFill>
                    <a:schemeClr val="bg1"/>
                  </a:solidFill>
                  <a:prstDash val="solid"/>
                </a:ln>
                <a:effectLst>
                  <a:outerShdw blurRad="12700" dist="38100" dir="2700000" algn="tl" rotWithShape="0">
                    <a:schemeClr val="bg1">
                      <a:lumMod val="50000"/>
                    </a:schemeClr>
                  </a:outerShdw>
                </a:effectLst>
              </a:rPr>
              <a:t>+ kể chuyện</a:t>
            </a:r>
            <a:r>
              <a:rPr lang="vi-VN" sz="4800" b="1">
                <a:ln w="9525">
                  <a:solidFill>
                    <a:schemeClr val="bg1"/>
                  </a:solidFill>
                  <a:prstDash val="solid"/>
                </a:ln>
                <a:effectLst>
                  <a:outerShdw blurRad="12700" dist="38100" dir="2700000" algn="tl" rotWithShape="0">
                    <a:schemeClr val="bg1">
                      <a:lumMod val="50000"/>
                    </a:schemeClr>
                  </a:outerShdw>
                </a:effectLst>
              </a:rPr>
              <a:t>:</a:t>
            </a:r>
            <a:br>
              <a:rPr lang="en-US" sz="4800" b="1" dirty="0">
                <a:ln w="9525">
                  <a:solidFill>
                    <a:schemeClr val="bg1"/>
                  </a:solidFill>
                  <a:prstDash val="solid"/>
                </a:ln>
                <a:effectLst>
                  <a:outerShdw blurRad="12700" dist="38100" dir="2700000" algn="tl" rotWithShape="0">
                    <a:schemeClr val="bg1">
                      <a:lumMod val="50000"/>
                    </a:schemeClr>
                  </a:outerShdw>
                </a:effectLst>
              </a:rPr>
            </a:br>
            <a:r>
              <a:rPr lang="vi-VN" sz="5400" b="1" dirty="0">
                <a:ln w="9525">
                  <a:solidFill>
                    <a:schemeClr val="bg1"/>
                  </a:solidFill>
                  <a:prstDash val="solid"/>
                </a:ln>
                <a:effectLst>
                  <a:outerShdw blurRad="12700" dist="38100" dir="2700000" algn="tl" rotWithShape="0">
                    <a:schemeClr val="bg1">
                      <a:lumMod val="50000"/>
                    </a:schemeClr>
                  </a:outerShdw>
                </a:effectLst>
              </a:rPr>
              <a:t> </a:t>
            </a:r>
            <a:r>
              <a:rPr lang="vi-VN" sz="5400" b="1"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rPr>
              <a:t>Người lính dũng cảm</a:t>
            </a:r>
            <a:endParaRPr lang="en-US" sz="5400" b="1" dirty="0">
              <a:ln w="9525">
                <a:solidFill>
                  <a:schemeClr val="bg1"/>
                </a:solidFill>
                <a:prstDash val="solid"/>
              </a:ln>
              <a:solidFill>
                <a:schemeClr val="accent6">
                  <a:lumMod val="75000"/>
                </a:schemeClr>
              </a:solidFill>
              <a:effectLst>
                <a:outerShdw blurRad="12700" dist="38100" dir="2700000" algn="tl" rotWithShape="0">
                  <a:schemeClr val="bg1">
                    <a:lumMod val="50000"/>
                  </a:schemeClr>
                </a:outerShdw>
              </a:effectLst>
            </a:endParaRPr>
          </a:p>
        </p:txBody>
      </p:sp>
      <p:pic>
        <p:nvPicPr>
          <p:cNvPr id="6" name="图片 2">
            <a:extLst>
              <a:ext uri="{FF2B5EF4-FFF2-40B4-BE49-F238E27FC236}">
                <a16:creationId xmlns:a16="http://schemas.microsoft.com/office/drawing/2014/main" id="{C39CBAF5-A3BF-4696-A6F3-313ED2E02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347747"/>
            <a:ext cx="8104765" cy="3473943"/>
          </a:xfrm>
          <a:prstGeom prst="rect">
            <a:avLst/>
          </a:prstGeom>
          <a:noFill/>
        </p:spPr>
      </p:pic>
    </p:spTree>
    <p:extLst>
      <p:ext uri="{BB962C8B-B14F-4D97-AF65-F5344CB8AC3E}">
        <p14:creationId xmlns:p14="http://schemas.microsoft.com/office/powerpoint/2010/main" val="9112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600"/>
                                        <p:tgtEl>
                                          <p:spTgt spid="6"/>
                                        </p:tgtEl>
                                      </p:cBhvr>
                                    </p:animEffect>
                                  </p:childTnLst>
                                </p:cTn>
                              </p:par>
                            </p:childTnLst>
                          </p:cTn>
                        </p:par>
                        <p:par>
                          <p:cTn id="8" fill="hold">
                            <p:stCondLst>
                              <p:cond delay="1600"/>
                            </p:stCondLst>
                            <p:childTnLst>
                              <p:par>
                                <p:cTn id="9" presetID="21"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2)">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09800"/>
            <a:ext cx="9067800" cy="1657394"/>
          </a:xfrm>
        </p:spPr>
        <p:txBody>
          <a:bodyPr>
            <a:noAutofit/>
          </a:bodyPr>
          <a:lstStyle/>
          <a:p>
            <a:r>
              <a:rPr lang="vi-VN" sz="3600" b="1" i="1" dirty="0">
                <a:latin typeface="+mj-lt"/>
              </a:rPr>
              <a:t>Giọng </a:t>
            </a:r>
            <a:r>
              <a:rPr lang="vi-VN" sz="3600" b="1" i="1">
                <a:latin typeface="+mj-lt"/>
              </a:rPr>
              <a:t>viên </a:t>
            </a:r>
            <a:r>
              <a:rPr lang="en-US" sz="3600" b="1" i="1">
                <a:latin typeface="+mj-lt"/>
              </a:rPr>
              <a:t>t</a:t>
            </a:r>
            <a:r>
              <a:rPr lang="vi-VN" sz="3600" b="1" i="1">
                <a:latin typeface="+mj-lt"/>
              </a:rPr>
              <a:t>ướng</a:t>
            </a:r>
            <a:r>
              <a:rPr lang="vi-VN" sz="3600" dirty="0">
                <a:latin typeface="+mj-lt"/>
              </a:rPr>
              <a:t>: dứt khoát, rõ ràng, tự tin.</a:t>
            </a:r>
          </a:p>
          <a:p>
            <a:r>
              <a:rPr lang="vi-VN" sz="3600" b="1" i="1" dirty="0">
                <a:latin typeface="+mj-lt"/>
              </a:rPr>
              <a:t>Giọng chú lính</a:t>
            </a:r>
            <a:r>
              <a:rPr lang="vi-VN" sz="3600" dirty="0">
                <a:latin typeface="+mj-lt"/>
              </a:rPr>
              <a:t>: lúc đầu rụt rè, đến cuối nói chuyện dứt khoát, kiên định.</a:t>
            </a:r>
          </a:p>
          <a:p>
            <a:r>
              <a:rPr lang="vi-VN" sz="3600" b="1" i="1" dirty="0">
                <a:latin typeface="+mj-lt"/>
              </a:rPr>
              <a:t>Giọng thầy giáo</a:t>
            </a:r>
            <a:r>
              <a:rPr lang="vi-VN" sz="3600" dirty="0">
                <a:latin typeface="+mj-lt"/>
              </a:rPr>
              <a:t>: nghiêm khắc, buồn bã</a:t>
            </a:r>
            <a:r>
              <a:rPr lang="vi-VN" dirty="0">
                <a:latin typeface="+mj-lt"/>
              </a:rPr>
              <a:t>.</a:t>
            </a:r>
            <a:endParaRPr lang="en-US" dirty="0">
              <a:latin typeface="+mj-lt"/>
            </a:endParaRPr>
          </a:p>
        </p:txBody>
      </p:sp>
      <p:sp>
        <p:nvSpPr>
          <p:cNvPr id="4" name="Cloud Callout 3"/>
          <p:cNvSpPr/>
          <p:nvPr/>
        </p:nvSpPr>
        <p:spPr>
          <a:xfrm>
            <a:off x="0" y="304800"/>
            <a:ext cx="6400800" cy="1590847"/>
          </a:xfrm>
          <a:prstGeom prst="cloudCallout">
            <a:avLst>
              <a:gd name="adj1" fmla="val -19370"/>
              <a:gd name="adj2" fmla="val 80294"/>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Chú</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ý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lời</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các</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nhân</a:t>
            </a:r>
            <a:r>
              <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3200" b="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vật</a:t>
            </a:r>
            <a:endParaRPr lang="en-US" sz="3200" b="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endParaRPr>
          </a:p>
        </p:txBody>
      </p:sp>
      <p:pic>
        <p:nvPicPr>
          <p:cNvPr id="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59128"/>
            <a:ext cx="9151070" cy="598872"/>
          </a:xfrm>
          <a:prstGeom prst="rect">
            <a:avLst/>
          </a:prstGeom>
        </p:spPr>
      </p:pic>
      <p:pic>
        <p:nvPicPr>
          <p:cNvPr id="7" name="图片 4">
            <a:extLst>
              <a:ext uri="{FF2B5EF4-FFF2-40B4-BE49-F238E27FC236}">
                <a16:creationId xmlns:a16="http://schemas.microsoft.com/office/drawing/2014/main" id="{1EF568C0-F7EF-4969-AC34-32AD9640A5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073" y="21465"/>
            <a:ext cx="2801824" cy="2801824"/>
          </a:xfrm>
          <a:prstGeom prst="rect">
            <a:avLst/>
          </a:prstGeom>
        </p:spPr>
      </p:pic>
    </p:spTree>
    <p:extLst>
      <p:ext uri="{BB962C8B-B14F-4D97-AF65-F5344CB8AC3E}">
        <p14:creationId xmlns:p14="http://schemas.microsoft.com/office/powerpoint/2010/main" val="269470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1000"/>
                                        <p:tgtEl>
                                          <p:spTgt spid="3">
                                            <p:txEl>
                                              <p:pRg st="2" end="2"/>
                                            </p:txEl>
                                          </p:spTgt>
                                        </p:tgtEl>
                                      </p:cBhvr>
                                    </p:animEffect>
                                    <p:anim calcmode="lin" valueType="num">
                                      <p:cBhvr>
                                        <p:cTn id="4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8461" t="56875" r="3563" b="21564"/>
          <a:stretch/>
        </p:blipFill>
        <p:spPr bwMode="auto">
          <a:xfrm>
            <a:off x="0" y="1295400"/>
            <a:ext cx="9144000" cy="43478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19662" y="228600"/>
            <a:ext cx="3339377" cy="646331"/>
          </a:xfrm>
          <a:prstGeom prst="rect">
            <a:avLst/>
          </a:prstGeom>
        </p:spPr>
        <p:txBody>
          <a:bodyPr wrap="none">
            <a:spAutoFit/>
          </a:bodyPr>
          <a:lstStyle/>
          <a:p>
            <a:pPr algn="ctr">
              <a:spcBef>
                <a:spcPct val="50000"/>
              </a:spcBef>
            </a:pPr>
            <a:r>
              <a:rPr lang="en-US" sz="3600" b="1" dirty="0">
                <a:solidFill>
                  <a:srgbClr val="FF0000"/>
                </a:solidFill>
                <a:latin typeface="Times New Roman" pitchFamily="18" charset="0"/>
                <a:ea typeface="Cambria" panose="02040503050406030204" pitchFamily="18" charset="0"/>
                <a:cs typeface="Times New Roman" pitchFamily="18" charset="0"/>
              </a:rPr>
              <a:t>Luyện </a:t>
            </a:r>
            <a:r>
              <a:rPr lang="en-US" sz="3600" b="1">
                <a:solidFill>
                  <a:srgbClr val="FF0000"/>
                </a:solidFill>
                <a:latin typeface="Times New Roman" pitchFamily="18" charset="0"/>
                <a:ea typeface="Cambria" panose="02040503050406030204" pitchFamily="18" charset="0"/>
                <a:cs typeface="Times New Roman" pitchFamily="18" charset="0"/>
              </a:rPr>
              <a:t>đọc đoạn</a:t>
            </a:r>
            <a:endParaRPr lang="en-US" sz="4000" b="1" dirty="0">
              <a:solidFill>
                <a:srgbClr val="FF0000"/>
              </a:solidFill>
              <a:latin typeface="Times New Roman" pitchFamily="18" charset="0"/>
              <a:ea typeface="Cambria" panose="02040503050406030204" pitchFamily="18" charset="0"/>
              <a:cs typeface="Times New Roman" pitchFamily="18" charset="0"/>
            </a:endParaRPr>
          </a:p>
        </p:txBody>
      </p:sp>
      <p:sp>
        <p:nvSpPr>
          <p:cNvPr id="6" name="Rectangle 5"/>
          <p:cNvSpPr/>
          <p:nvPr/>
        </p:nvSpPr>
        <p:spPr>
          <a:xfrm>
            <a:off x="2514600" y="914400"/>
            <a:ext cx="4346062" cy="646331"/>
          </a:xfrm>
          <a:prstGeom prst="rect">
            <a:avLst/>
          </a:prstGeom>
        </p:spPr>
        <p:txBody>
          <a:bodyPr wrap="none">
            <a:spAutoFit/>
          </a:bodyPr>
          <a:lstStyle/>
          <a:p>
            <a:pPr algn="ctr">
              <a:spcBef>
                <a:spcPct val="50000"/>
              </a:spcBef>
            </a:pPr>
            <a:r>
              <a:rPr lang="en-US" sz="3600" b="1" dirty="0">
                <a:solidFill>
                  <a:srgbClr val="FF0000"/>
                </a:solidFill>
                <a:latin typeface="Times New Roman" pitchFamily="18" charset="0"/>
                <a:ea typeface="Cambria" panose="02040503050406030204" pitchFamily="18" charset="0"/>
                <a:cs typeface="Times New Roman" pitchFamily="18" charset="0"/>
              </a:rPr>
              <a:t>Người lính dũng cảm</a:t>
            </a:r>
          </a:p>
        </p:txBody>
      </p:sp>
      <p:sp>
        <p:nvSpPr>
          <p:cNvPr id="7" name="Cloud 6"/>
          <p:cNvSpPr/>
          <p:nvPr/>
        </p:nvSpPr>
        <p:spPr>
          <a:xfrm>
            <a:off x="5943600" y="4191000"/>
            <a:ext cx="3048000" cy="1219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schemeClr val="accent6">
                    <a:lumMod val="20000"/>
                    <a:lumOff val="80000"/>
                  </a:schemeClr>
                </a:solidFill>
              </a:rPr>
              <a:t>Đoạn</a:t>
            </a:r>
            <a:r>
              <a:rPr lang="en-US" sz="4000" b="1" dirty="0">
                <a:solidFill>
                  <a:schemeClr val="accent6">
                    <a:lumMod val="20000"/>
                    <a:lumOff val="80000"/>
                  </a:schemeClr>
                </a:solidFill>
              </a:rPr>
              <a:t> 1</a:t>
            </a:r>
            <a:endParaRPr lang="en-GB" sz="4000" b="1" dirty="0">
              <a:solidFill>
                <a:schemeClr val="accent6">
                  <a:lumMod val="20000"/>
                  <a:lumOff val="80000"/>
                </a:schemeClr>
              </a:solidFill>
            </a:endParaRPr>
          </a:p>
        </p:txBody>
      </p:sp>
    </p:spTree>
    <p:extLst>
      <p:ext uri="{BB962C8B-B14F-4D97-AF65-F5344CB8AC3E}">
        <p14:creationId xmlns:p14="http://schemas.microsoft.com/office/powerpoint/2010/main" val="1136670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7841" t="78518" r="3336" b="10741"/>
          <a:stretch/>
        </p:blipFill>
        <p:spPr bwMode="auto">
          <a:xfrm>
            <a:off x="0" y="1447800"/>
            <a:ext cx="914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5177" t="4438" r="6235" b="89397"/>
          <a:stretch/>
        </p:blipFill>
        <p:spPr bwMode="auto">
          <a:xfrm>
            <a:off x="0" y="3886200"/>
            <a:ext cx="914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304800" y="76200"/>
            <a:ext cx="3733800" cy="12954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rPr>
              <a:t>Đoạn</a:t>
            </a:r>
            <a:r>
              <a:rPr lang="en-US" sz="4800" b="1" dirty="0">
                <a:solidFill>
                  <a:srgbClr val="C00000"/>
                </a:solidFill>
              </a:rPr>
              <a:t> 2</a:t>
            </a:r>
            <a:endParaRPr lang="en-GB" sz="4800" b="1" dirty="0">
              <a:solidFill>
                <a:srgbClr val="C00000"/>
              </a:solidFill>
            </a:endParaRPr>
          </a:p>
        </p:txBody>
      </p:sp>
    </p:spTree>
    <p:extLst>
      <p:ext uri="{BB962C8B-B14F-4D97-AF65-F5344CB8AC3E}">
        <p14:creationId xmlns:p14="http://schemas.microsoft.com/office/powerpoint/2010/main" val="261328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4823" t="11384" r="6706" b="70533"/>
          <a:stretch/>
        </p:blipFill>
        <p:spPr bwMode="auto">
          <a:xfrm>
            <a:off x="0" y="0"/>
            <a:ext cx="9022976" cy="4182036"/>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p:cNvSpPr/>
          <p:nvPr/>
        </p:nvSpPr>
        <p:spPr>
          <a:xfrm>
            <a:off x="1371600" y="4343400"/>
            <a:ext cx="3429000" cy="1295400"/>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rPr>
              <a:t>Đoạn</a:t>
            </a:r>
            <a:r>
              <a:rPr lang="en-US" sz="4400" b="1" dirty="0">
                <a:solidFill>
                  <a:srgbClr val="C00000"/>
                </a:solidFill>
              </a:rPr>
              <a:t> 3</a:t>
            </a:r>
            <a:endParaRPr lang="en-GB" sz="4400" b="1" dirty="0">
              <a:solidFill>
                <a:srgbClr val="C00000"/>
              </a:solidFill>
            </a:endParaRPr>
          </a:p>
        </p:txBody>
      </p:sp>
    </p:spTree>
    <p:extLst>
      <p:ext uri="{BB962C8B-B14F-4D97-AF65-F5344CB8AC3E}">
        <p14:creationId xmlns:p14="http://schemas.microsoft.com/office/powerpoint/2010/main" val="35663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5370" t="30558" r="6554" b="46454"/>
          <a:stretch/>
        </p:blipFill>
        <p:spPr bwMode="auto">
          <a:xfrm>
            <a:off x="0" y="0"/>
            <a:ext cx="7086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p:cNvSpPr/>
          <p:nvPr/>
        </p:nvSpPr>
        <p:spPr>
          <a:xfrm>
            <a:off x="5105400" y="990600"/>
            <a:ext cx="3166782" cy="12954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Đoạn</a:t>
            </a:r>
            <a:r>
              <a:rPr lang="en-US" sz="3600" b="1" dirty="0">
                <a:solidFill>
                  <a:srgbClr val="C00000"/>
                </a:solidFill>
              </a:rPr>
              <a:t> 4</a:t>
            </a:r>
            <a:endParaRPr lang="en-GB" sz="3600" b="1" dirty="0">
              <a:solidFill>
                <a:srgbClr val="C00000"/>
              </a:solidFill>
            </a:endParaRPr>
          </a:p>
        </p:txBody>
      </p:sp>
    </p:spTree>
    <p:extLst>
      <p:ext uri="{BB962C8B-B14F-4D97-AF65-F5344CB8AC3E}">
        <p14:creationId xmlns:p14="http://schemas.microsoft.com/office/powerpoint/2010/main" val="381814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1981201"/>
            <a:ext cx="2514601" cy="3975932"/>
          </a:xfrm>
        </p:spPr>
        <p:txBody>
          <a:bodyPr>
            <a:normAutofit/>
          </a:bodyPr>
          <a:lstStyle/>
          <a:p>
            <a:r>
              <a:rPr lang="vi-VN" sz="3600" dirty="0">
                <a:solidFill>
                  <a:schemeClr val="accent3">
                    <a:lumMod val="75000"/>
                  </a:schemeClr>
                </a:solidFill>
              </a:rPr>
              <a:t>- </a:t>
            </a:r>
            <a:r>
              <a:rPr lang="vi-VN" sz="3600" b="1" u="sng" dirty="0">
                <a:solidFill>
                  <a:schemeClr val="accent3">
                    <a:lumMod val="75000"/>
                  </a:schemeClr>
                </a:solidFill>
                <a:effectLst>
                  <a:outerShdw blurRad="38100" dist="38100" dir="2700000" algn="tl">
                    <a:srgbClr val="000000">
                      <a:alpha val="43137"/>
                    </a:srgbClr>
                  </a:outerShdw>
                </a:effectLst>
              </a:rPr>
              <a:t>Từ khó</a:t>
            </a:r>
            <a:r>
              <a:rPr lang="vi-VN" sz="3600" dirty="0"/>
              <a:t>: </a:t>
            </a:r>
            <a:br>
              <a:rPr lang="vi-VN" sz="3600" dirty="0"/>
            </a:br>
            <a:r>
              <a:rPr lang="vi-VN" sz="3100" dirty="0">
                <a:latin typeface="Times New Roman" pitchFamily="18" charset="0"/>
                <a:cs typeface="Times New Roman" pitchFamily="18" charset="0"/>
              </a:rPr>
              <a:t>+ quả trám</a:t>
            </a:r>
            <a:br>
              <a:rPr lang="vi-VN" sz="3100" dirty="0">
                <a:latin typeface="Times New Roman" pitchFamily="18" charset="0"/>
                <a:cs typeface="Times New Roman" pitchFamily="18" charset="0"/>
              </a:rPr>
            </a:br>
            <a:r>
              <a:rPr lang="vi-VN"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giật</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mình</a:t>
            </a:r>
            <a:br>
              <a:rPr lang="vi-VN" sz="3100" dirty="0">
                <a:latin typeface="Times New Roman" pitchFamily="18" charset="0"/>
                <a:cs typeface="Times New Roman" pitchFamily="18" charset="0"/>
              </a:rPr>
            </a:br>
            <a:r>
              <a:rPr lang="vi-VN" sz="3100" dirty="0">
                <a:latin typeface="Times New Roman" pitchFamily="18" charset="0"/>
                <a:cs typeface="Times New Roman" pitchFamily="18" charset="0"/>
              </a:rPr>
              <a:t>+ quả quyết</a:t>
            </a:r>
            <a:br>
              <a:rPr lang="vi-VN" sz="3100" dirty="0">
                <a:latin typeface="Times New Roman" pitchFamily="18" charset="0"/>
                <a:cs typeface="Times New Roman" pitchFamily="18" charset="0"/>
              </a:rPr>
            </a:br>
            <a:r>
              <a:rPr lang="vi-VN"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Nghiêm</a:t>
            </a:r>
            <a:r>
              <a:rPr lang="en-US" sz="2700" dirty="0">
                <a:latin typeface="Times New Roman" pitchFamily="18" charset="0"/>
                <a:cs typeface="Times New Roman" pitchFamily="18" charset="0"/>
              </a:rPr>
              <a:t> </a:t>
            </a:r>
            <a:r>
              <a:rPr lang="en-US" sz="2700" dirty="0" err="1">
                <a:latin typeface="Times New Roman" pitchFamily="18" charset="0"/>
                <a:cs typeface="Times New Roman" pitchFamily="18" charset="0"/>
              </a:rPr>
              <a:t>giọng</a:t>
            </a:r>
            <a:br>
              <a:rPr lang="vi-VN" sz="3600" dirty="0"/>
            </a:br>
            <a:br>
              <a:rPr lang="vi-VN" dirty="0"/>
            </a:br>
            <a:endParaRPr lang="en-US" dirty="0"/>
          </a:p>
        </p:txBody>
      </p:sp>
      <p:cxnSp>
        <p:nvCxnSpPr>
          <p:cNvPr id="5" name="Straight Connector 4"/>
          <p:cNvCxnSpPr/>
          <p:nvPr/>
        </p:nvCxnSpPr>
        <p:spPr>
          <a:xfrm>
            <a:off x="2286000" y="2100281"/>
            <a:ext cx="0" cy="3289343"/>
          </a:xfrm>
          <a:prstGeom prst="line">
            <a:avLst/>
          </a:prstGeom>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2438400" y="152400"/>
            <a:ext cx="3289690" cy="769441"/>
          </a:xfrm>
          <a:prstGeom prst="rect">
            <a:avLst/>
          </a:prstGeom>
          <a:noFill/>
        </p:spPr>
        <p:txBody>
          <a:bodyPr wrap="square" rtlCol="0">
            <a:spAutoFit/>
          </a:bodyPr>
          <a:lstStyle/>
          <a:p>
            <a:r>
              <a:rPr lang="vi-VN" sz="4400" b="1" dirty="0">
                <a:solidFill>
                  <a:srgbClr val="FFC000"/>
                </a:solidFill>
                <a:effectLst>
                  <a:outerShdw blurRad="38100" dist="38100" dir="2700000" algn="tl">
                    <a:srgbClr val="000000">
                      <a:alpha val="43137"/>
                    </a:srgbClr>
                  </a:outerShdw>
                </a:effectLst>
                <a:latin typeface="+mj-lt"/>
              </a:rPr>
              <a:t>1. Luyện đọc</a:t>
            </a:r>
            <a:endParaRPr lang="en-US" sz="4400" b="1" dirty="0">
              <a:solidFill>
                <a:srgbClr val="FFC000"/>
              </a:solidFill>
              <a:effectLst>
                <a:outerShdw blurRad="38100" dist="38100" dir="2700000" algn="tl">
                  <a:srgbClr val="000000">
                    <a:alpha val="43137"/>
                  </a:srgbClr>
                </a:outerShdw>
              </a:effectLst>
              <a:latin typeface="+mj-lt"/>
            </a:endParaRPr>
          </a:p>
        </p:txBody>
      </p:sp>
      <p:sp>
        <p:nvSpPr>
          <p:cNvPr id="7" name="Rectangle 6"/>
          <p:cNvSpPr/>
          <p:nvPr/>
        </p:nvSpPr>
        <p:spPr>
          <a:xfrm>
            <a:off x="2310809" y="921841"/>
            <a:ext cx="7010400" cy="5262979"/>
          </a:xfrm>
          <a:prstGeom prst="rect">
            <a:avLst/>
          </a:prstGeom>
        </p:spPr>
        <p:txBody>
          <a:bodyPr wrap="square">
            <a:spAutoFit/>
          </a:bodyPr>
          <a:lstStyle/>
          <a:p>
            <a:pPr algn="just">
              <a:lnSpc>
                <a:spcPct val="150000"/>
              </a:lnSpc>
            </a:pPr>
            <a:r>
              <a:rPr lang="vi-VN" sz="3200" dirty="0">
                <a:solidFill>
                  <a:schemeClr val="accent3">
                    <a:lumMod val="75000"/>
                  </a:schemeClr>
                </a:solidFill>
                <a:latin typeface="Times New Roman" panose="02020603050405020304" pitchFamily="18" charset="0"/>
                <a:ea typeface="Times New Roman" panose="02020603050405020304" pitchFamily="18" charset="0"/>
              </a:rPr>
              <a:t>- </a:t>
            </a:r>
            <a:r>
              <a:rPr lang="vi-VN" sz="3200" b="1" u="sng" dirty="0">
                <a:solidFill>
                  <a:schemeClr val="accent3">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a:t>
            </a:r>
          </a:p>
          <a:p>
            <a:pPr algn="just">
              <a:lnSpc>
                <a:spcPct val="150000"/>
              </a:lnSpc>
            </a:pP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Vượt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nó</a:t>
            </a:r>
            <a:r>
              <a:rPr lang="en-US" sz="2400" dirty="0">
                <a:latin typeface="Times New Roman" panose="02020603050405020304" pitchFamily="18" charset="0"/>
                <a:ea typeface="Times New Roman" panose="02020603050405020304" pitchFamily="18" charset="0"/>
              </a:rPr>
              <a:t>!//</a:t>
            </a:r>
          </a:p>
          <a:p>
            <a:pPr algn="just">
              <a:lnSpc>
                <a:spcPct val="150000"/>
              </a:lnSpc>
            </a:pPr>
            <a:r>
              <a:rPr lang="vi-VN"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Chui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à?// </a:t>
            </a:r>
          </a:p>
          <a:p>
            <a:pPr algn="just">
              <a:lnSpc>
                <a:spcPct val="150000"/>
              </a:lnSpc>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chui</a:t>
            </a:r>
            <a:r>
              <a:rPr lang="en-US" sz="2400" dirty="0">
                <a:latin typeface="Times New Roman" panose="02020603050405020304" pitchFamily="18" charset="0"/>
                <a:ea typeface="Times New Roman" panose="02020603050405020304" pitchFamily="18" charset="0"/>
              </a:rPr>
              <a:t>.//</a:t>
            </a:r>
          </a:p>
          <a:p>
            <a:pPr algn="just">
              <a:lnSpc>
                <a:spcPct val="150000"/>
              </a:lnSpc>
            </a:pPr>
            <a:r>
              <a:rPr lang="vi-VN" sz="2400" dirty="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Ra </a:t>
            </a:r>
            <a:r>
              <a:rPr lang="en-US" sz="2400" dirty="0" err="1">
                <a:latin typeface="Times New Roman" panose="02020603050405020304" pitchFamily="18" charset="0"/>
                <a:ea typeface="Times New Roman" panose="02020603050405020304" pitchFamily="18" charset="0"/>
              </a:rPr>
              <a:t>vườn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rè</a:t>
            </a:r>
            <a:r>
              <a:rPr lang="en-US" sz="2400" dirty="0">
                <a:latin typeface="Times New Roman" panose="02020603050405020304" pitchFamily="18" charset="0"/>
                <a:ea typeface="Times New Roman" panose="02020603050405020304" pitchFamily="18" charset="0"/>
              </a:rPr>
              <a:t>.)</a:t>
            </a:r>
          </a:p>
          <a:p>
            <a:pPr algn="just">
              <a:lnSpc>
                <a:spcPct val="150000"/>
              </a:lnSpc>
            </a:pP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tướng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lệnh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dứt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khoát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ràng</a:t>
            </a:r>
            <a:r>
              <a:rPr lang="en-US" sz="2400" dirty="0">
                <a:latin typeface="Times New Roman" panose="02020603050405020304" pitchFamily="18" charset="0"/>
                <a:ea typeface="Times New Roman" panose="02020603050405020304" pitchFamily="18" charset="0"/>
              </a:rPr>
              <a:t>.)</a:t>
            </a:r>
          </a:p>
          <a:p>
            <a:pPr>
              <a:lnSpc>
                <a:spcPct val="150000"/>
              </a:lnSpc>
            </a:pP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hèn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quyết,khẳng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rPr>
              <a:t>.)</a:t>
            </a:r>
          </a:p>
          <a:p>
            <a:pPr algn="just">
              <a:lnSpc>
                <a:spcPct val="150000"/>
              </a:lnSpc>
            </a:pPr>
            <a:r>
              <a:rPr lang="vi-VN"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Thầy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lỗi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sẽ</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sửa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luống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bao</a:t>
            </a:r>
            <a:r>
              <a:rPr lang="en-US" sz="2400" dirty="0">
                <a:latin typeface="Times New Roman" panose="02020603050405020304" pitchFamily="18" charset="0"/>
                <a:ea typeface="Times New Roman" panose="02020603050405020304" pitchFamily="18" charset="0"/>
              </a:rPr>
              <a:t> dung)</a:t>
            </a:r>
          </a:p>
        </p:txBody>
      </p:sp>
      <p:pic>
        <p:nvPicPr>
          <p:cNvPr id="9"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57250"/>
            <a:ext cx="2176058" cy="1243031"/>
          </a:xfrm>
          <a:prstGeom prst="rect">
            <a:avLst/>
          </a:prstGeom>
        </p:spPr>
      </p:pic>
    </p:spTree>
    <p:extLst>
      <p:ext uri="{BB962C8B-B14F-4D97-AF65-F5344CB8AC3E}">
        <p14:creationId xmlns:p14="http://schemas.microsoft.com/office/powerpoint/2010/main" val="21722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1000"/>
                                        <p:tgtEl>
                                          <p:spTgt spid="7">
                                            <p:txEl>
                                              <p:pRg st="6" end="6"/>
                                            </p:txEl>
                                          </p:spTgt>
                                        </p:tgtEl>
                                      </p:cBhvr>
                                    </p:animEffect>
                                    <p:anim calcmode="lin" valueType="num">
                                      <p:cBhvr>
                                        <p:cTn id="6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animEffect transition="in" filter="fade">
                                      <p:cBhvr>
                                        <p:cTn id="70" dur="1000"/>
                                        <p:tgtEl>
                                          <p:spTgt spid="7">
                                            <p:txEl>
                                              <p:pRg st="7" end="7"/>
                                            </p:txEl>
                                          </p:spTgt>
                                        </p:tgtEl>
                                      </p:cBhvr>
                                    </p:animEffect>
                                    <p:anim calcmode="lin" valueType="num">
                                      <p:cBhvr>
                                        <p:cTn id="7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 y="457200"/>
            <a:ext cx="3810000" cy="837173"/>
          </a:xfrm>
        </p:spPr>
        <p:txBody>
          <a:bodyPr>
            <a:normAutofit/>
          </a:bodyPr>
          <a:lstStyle/>
          <a:p>
            <a:r>
              <a:rPr lang="vi-VN" sz="2800" b="1" dirty="0">
                <a:solidFill>
                  <a:srgbClr val="FF0000"/>
                </a:solidFill>
              </a:rPr>
              <a:t>2. </a:t>
            </a:r>
            <a:r>
              <a:rPr lang="en-US" sz="2800" b="1" dirty="0">
                <a:solidFill>
                  <a:srgbClr val="FF0000"/>
                </a:solidFill>
              </a:rPr>
              <a:t>GIẢI NGHĨA TỪ KHÓ</a:t>
            </a:r>
          </a:p>
        </p:txBody>
      </p:sp>
      <p:sp>
        <p:nvSpPr>
          <p:cNvPr id="4" name="TextBox 3"/>
          <p:cNvSpPr txBox="1"/>
          <p:nvPr/>
        </p:nvSpPr>
        <p:spPr>
          <a:xfrm>
            <a:off x="4419600" y="1382906"/>
            <a:ext cx="3780264" cy="4401205"/>
          </a:xfrm>
          <a:prstGeom prst="rect">
            <a:avLst/>
          </a:prstGeom>
          <a:noFill/>
        </p:spPr>
        <p:txBody>
          <a:bodyPr wrap="square" rtlCol="0">
            <a:spAutoFit/>
          </a:bodyPr>
          <a:lstStyle/>
          <a:p>
            <a:r>
              <a:rPr lang="vi-VN" sz="4000" dirty="0">
                <a:latin typeface="+mj-lt"/>
              </a:rPr>
              <a:t>Từ ngữ: </a:t>
            </a:r>
          </a:p>
          <a:p>
            <a:pPr marL="214313" indent="-214313">
              <a:buFontTx/>
              <a:buChar char="-"/>
            </a:pPr>
            <a:r>
              <a:rPr lang="vi-VN" sz="4000" dirty="0">
                <a:latin typeface="+mj-lt"/>
              </a:rPr>
              <a:t>Nứa tép</a:t>
            </a:r>
          </a:p>
          <a:p>
            <a:pPr marL="214313" indent="-214313">
              <a:buFontTx/>
              <a:buChar char="-"/>
            </a:pPr>
            <a:r>
              <a:rPr lang="vi-VN" sz="4000" dirty="0">
                <a:latin typeface="+mj-lt"/>
              </a:rPr>
              <a:t>Hàng rào hình ô quả trám</a:t>
            </a:r>
          </a:p>
          <a:p>
            <a:pPr marL="214313" indent="-214313">
              <a:buFontTx/>
              <a:buChar char="-"/>
            </a:pPr>
            <a:r>
              <a:rPr lang="vi-VN" sz="4000" dirty="0">
                <a:latin typeface="+mj-lt"/>
              </a:rPr>
              <a:t>Hoa mười giờ</a:t>
            </a:r>
            <a:endParaRPr lang="en-US" sz="4000" dirty="0">
              <a:latin typeface="+mj-lt"/>
            </a:endParaRPr>
          </a:p>
          <a:p>
            <a:pPr marL="214313" indent="-214313">
              <a:buFontTx/>
              <a:buChar char="-"/>
            </a:pPr>
            <a:r>
              <a:rPr lang="en-US" sz="4000" dirty="0" err="1">
                <a:latin typeface="Times New Roman" pitchFamily="18" charset="0"/>
                <a:cs typeface="Times New Roman" pitchFamily="18" charset="0"/>
              </a:rPr>
              <a:t>Nghiêm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trọng</a:t>
            </a:r>
            <a:endParaRPr lang="en-US" sz="4000" dirty="0">
              <a:latin typeface="Times New Roman" pitchFamily="18" charset="0"/>
              <a:cs typeface="Times New Roman" pitchFamily="18" charset="0"/>
            </a:endParaRPr>
          </a:p>
          <a:p>
            <a:pPr marL="214313" indent="-214313">
              <a:buFontTx/>
              <a:buChar char="-"/>
            </a:pP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quyết</a:t>
            </a:r>
            <a:endParaRPr lang="en-US" sz="4000" dirty="0">
              <a:latin typeface="Times New Roman" pitchFamily="18" charset="0"/>
              <a:cs typeface="Times New Roman" pitchFamily="18" charset="0"/>
            </a:endParaRPr>
          </a:p>
        </p:txBody>
      </p:sp>
      <p:sp>
        <p:nvSpPr>
          <p:cNvPr id="11" name="Oval 8"/>
          <p:cNvSpPr>
            <a:spLocks noChangeAspect="1" noChangeArrowheads="1"/>
          </p:cNvSpPr>
          <p:nvPr/>
        </p:nvSpPr>
        <p:spPr bwMode="auto">
          <a:xfrm>
            <a:off x="457200" y="2386095"/>
            <a:ext cx="2777867" cy="2489814"/>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txBody>
          <a:bodyPr lIns="53465" tIns="26732" rIns="53465" bIns="26732"/>
          <a:lstStyle>
            <a:lvl1pPr eaLnBrk="0" hangingPunct="0">
              <a:spcBef>
                <a:spcPct val="20000"/>
              </a:spcBef>
              <a:buChar char="•"/>
              <a:defRPr sz="2000">
                <a:solidFill>
                  <a:schemeClr val="accent1"/>
                </a:solidFill>
                <a:latin typeface="Arial" pitchFamily="34" charset="0"/>
                <a:ea typeface="微软雅黑" pitchFamily="34" charset="-122"/>
              </a:defRPr>
            </a:lvl1pPr>
            <a:lvl2pPr marL="742950" indent="-285750" eaLnBrk="0" hangingPunct="0">
              <a:spcBef>
                <a:spcPct val="20000"/>
              </a:spcBef>
              <a:buChar char="–"/>
              <a:defRPr sz="2000">
                <a:solidFill>
                  <a:schemeClr val="accent1"/>
                </a:solidFill>
                <a:latin typeface="Arial" pitchFamily="34" charset="0"/>
                <a:ea typeface="仿宋_GB2312" pitchFamily="1"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hangingPunct="1">
              <a:spcBef>
                <a:spcPct val="0"/>
              </a:spcBef>
              <a:buFontTx/>
              <a:buNone/>
            </a:pPr>
            <a:endParaRPr lang="zh-CN" altLang="en-US" sz="1050" b="1">
              <a:solidFill>
                <a:schemeClr val="tx1"/>
              </a:solidFill>
              <a:ea typeface="宋体" pitchFamily="2" charset="-122"/>
            </a:endParaRP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 y="6030527"/>
            <a:ext cx="9151070" cy="598872"/>
          </a:xfrm>
          <a:prstGeom prst="rect">
            <a:avLst/>
          </a:prstGeom>
        </p:spPr>
      </p:pic>
      <p:pic>
        <p:nvPicPr>
          <p:cNvPr id="13" name="图片 4">
            <a:extLst>
              <a:ext uri="{FF2B5EF4-FFF2-40B4-BE49-F238E27FC236}">
                <a16:creationId xmlns:a16="http://schemas.microsoft.com/office/drawing/2014/main" id="{6FD5AE31-834E-4EFD-B983-629DF4A9E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7727" y="697302"/>
            <a:ext cx="5756533" cy="5867399"/>
          </a:xfrm>
          <a:prstGeom prst="rect">
            <a:avLst/>
          </a:prstGeom>
        </p:spPr>
      </p:pic>
    </p:spTree>
    <p:extLst>
      <p:ext uri="{BB962C8B-B14F-4D97-AF65-F5344CB8AC3E}">
        <p14:creationId xmlns:p14="http://schemas.microsoft.com/office/powerpoint/2010/main" val="30930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14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400"/>
                                        <p:tgtEl>
                                          <p:spTgt spid="4">
                                            <p:txEl>
                                              <p:pRg st="0" end="0"/>
                                            </p:txEl>
                                          </p:spTgt>
                                        </p:tgtEl>
                                      </p:cBhvr>
                                    </p:animEffect>
                                    <p:anim calcmode="lin" valueType="num">
                                      <p:cBhvr>
                                        <p:cTn id="29" dur="14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400" fill="hold"/>
                                        <p:tgtEl>
                                          <p:spTgt spid="4">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fade">
                                      <p:cBhvr>
                                        <p:cTn id="38" dur="1000"/>
                                        <p:tgtEl>
                                          <p:spTgt spid="4">
                                            <p:txEl>
                                              <p:pRg st="2" end="2"/>
                                            </p:txEl>
                                          </p:spTgt>
                                        </p:tgtEl>
                                      </p:cBhvr>
                                    </p:animEffect>
                                    <p:anim calcmode="lin" valueType="num">
                                      <p:cBhvr>
                                        <p:cTn id="3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1000"/>
                                        <p:tgtEl>
                                          <p:spTgt spid="4">
                                            <p:txEl>
                                              <p:pRg st="3" end="3"/>
                                            </p:txEl>
                                          </p:spTgt>
                                        </p:tgtEl>
                                      </p:cBhvr>
                                    </p:animEffect>
                                    <p:anim calcmode="lin" valueType="num">
                                      <p:cBhvr>
                                        <p:cTn id="4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1000"/>
                                        <p:tgtEl>
                                          <p:spTgt spid="4">
                                            <p:txEl>
                                              <p:pRg st="4" end="4"/>
                                            </p:txEl>
                                          </p:spTgt>
                                        </p:tgtEl>
                                      </p:cBhvr>
                                    </p:animEffect>
                                    <p:anim calcmode="lin" valueType="num">
                                      <p:cBhvr>
                                        <p:cTn id="4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4" end="4"/>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fade">
                                      <p:cBhvr>
                                        <p:cTn id="53" dur="1000"/>
                                        <p:tgtEl>
                                          <p:spTgt spid="4">
                                            <p:txEl>
                                              <p:pRg st="5" end="5"/>
                                            </p:txEl>
                                          </p:spTgt>
                                        </p:tgtEl>
                                      </p:cBhvr>
                                    </p:animEffect>
                                    <p:anim calcmode="lin" valueType="num">
                                      <p:cBhvr>
                                        <p:cTn id="5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5535" y="457200"/>
            <a:ext cx="2208465" cy="624059"/>
          </a:xfrm>
          <a:prstGeom prst="roundRect">
            <a:avLst/>
          </a:prstGeom>
        </p:spPr>
        <p:style>
          <a:lnRef idx="1">
            <a:schemeClr val="accent2"/>
          </a:lnRef>
          <a:fillRef idx="2">
            <a:schemeClr val="accent2"/>
          </a:fillRef>
          <a:effectRef idx="1">
            <a:schemeClr val="accent2"/>
          </a:effectRef>
          <a:fontRef idx="minor">
            <a:schemeClr val="dk1"/>
          </a:fontRef>
        </p:style>
        <p:txBody>
          <a:bodyPr>
            <a:noAutofit/>
          </a:bodyPr>
          <a:lstStyle/>
          <a:p>
            <a:pPr algn="ctr"/>
            <a:r>
              <a:rPr lang="vi-VN" sz="4000" dirty="0">
                <a:latin typeface="Times New Roman" pitchFamily="18" charset="0"/>
                <a:cs typeface="Times New Roman" pitchFamily="18" charset="0"/>
              </a:rPr>
              <a:t>Nứa tép</a:t>
            </a:r>
            <a:endParaRPr lang="en-US" sz="4000" dirty="0">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88134"/>
            <a:ext cx="4703975" cy="352798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685800"/>
            <a:ext cx="3097736" cy="4130315"/>
          </a:xfrm>
          <a:prstGeom prst="rect">
            <a:avLst/>
          </a:prstGeom>
        </p:spPr>
      </p:pic>
    </p:spTree>
    <p:extLst>
      <p:ext uri="{BB962C8B-B14F-4D97-AF65-F5344CB8AC3E}">
        <p14:creationId xmlns:p14="http://schemas.microsoft.com/office/powerpoint/2010/main" val="28506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947" y="381000"/>
            <a:ext cx="4546023" cy="1249283"/>
          </a:xfrm>
          <a:prstGeom prst="roundRect">
            <a:avLst/>
          </a:prstGeom>
        </p:spPr>
        <p:style>
          <a:lnRef idx="1">
            <a:schemeClr val="accent6"/>
          </a:lnRef>
          <a:fillRef idx="2">
            <a:schemeClr val="accent6"/>
          </a:fillRef>
          <a:effectRef idx="1">
            <a:schemeClr val="accent6"/>
          </a:effectRef>
          <a:fontRef idx="minor">
            <a:schemeClr val="dk1"/>
          </a:fontRef>
        </p:style>
        <p:txBody>
          <a:bodyPr>
            <a:noAutofit/>
          </a:bodyPr>
          <a:lstStyle/>
          <a:p>
            <a:r>
              <a:rPr lang="vi-VN" dirty="0">
                <a:solidFill>
                  <a:schemeClr val="accent1">
                    <a:lumMod val="75000"/>
                  </a:schemeClr>
                </a:solidFill>
                <a:latin typeface="+mj-lt"/>
              </a:rPr>
              <a:t>Hàng rào hình ô quả trám</a:t>
            </a:r>
            <a:endParaRPr lang="en-US" dirty="0">
              <a:solidFill>
                <a:schemeClr val="accent1">
                  <a:lumMod val="75000"/>
                </a:schemeClr>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260" y="1828800"/>
            <a:ext cx="3927140" cy="47481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42180"/>
            <a:ext cx="4725316" cy="4634806"/>
          </a:xfrm>
          <a:prstGeom prst="rect">
            <a:avLst/>
          </a:prstGeom>
        </p:spPr>
      </p:pic>
    </p:spTree>
    <p:extLst>
      <p:ext uri="{BB962C8B-B14F-4D97-AF65-F5344CB8AC3E}">
        <p14:creationId xmlns:p14="http://schemas.microsoft.com/office/powerpoint/2010/main" val="137565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par>
                                <p:cTn id="15" presetID="21" presetClass="entr" presetSubtype="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581400" cy="957985"/>
          </a:xfrm>
          <a:prstGeom prst="roundRect">
            <a:avLst/>
          </a:prstGeom>
        </p:spPr>
        <p:style>
          <a:lnRef idx="1">
            <a:schemeClr val="accent6"/>
          </a:lnRef>
          <a:fillRef idx="2">
            <a:schemeClr val="accent6"/>
          </a:fillRef>
          <a:effectRef idx="1">
            <a:schemeClr val="accent6"/>
          </a:effectRef>
          <a:fontRef idx="minor">
            <a:schemeClr val="dk1"/>
          </a:fontRef>
        </p:style>
        <p:txBody>
          <a:bodyPr>
            <a:normAutofit/>
          </a:bodyPr>
          <a:lstStyle/>
          <a:p>
            <a:r>
              <a:rPr lang="vi-VN" dirty="0">
                <a:solidFill>
                  <a:schemeClr val="accent1">
                    <a:lumMod val="75000"/>
                  </a:schemeClr>
                </a:solidFill>
                <a:latin typeface="Times New Roman" pitchFamily="18" charset="0"/>
                <a:cs typeface="Times New Roman" pitchFamily="18" charset="0"/>
              </a:rPr>
              <a:t>Hoa mười giờ</a:t>
            </a:r>
            <a:endParaRPr lang="en-US" dirty="0">
              <a:solidFill>
                <a:schemeClr val="accent1">
                  <a:lumMod val="75000"/>
                </a:schemeClr>
              </a:solidFill>
              <a:latin typeface="Times New Roman" pitchFamily="18" charset="0"/>
              <a:cs typeface="Times New Roman"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726" y="1111774"/>
            <a:ext cx="4404674" cy="551762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784542"/>
            <a:ext cx="4282125" cy="4844857"/>
          </a:xfrm>
          <a:prstGeom prst="rect">
            <a:avLst/>
          </a:prstGeom>
        </p:spPr>
      </p:pic>
    </p:spTree>
    <p:extLst>
      <p:ext uri="{BB962C8B-B14F-4D97-AF65-F5344CB8AC3E}">
        <p14:creationId xmlns:p14="http://schemas.microsoft.com/office/powerpoint/2010/main" val="42015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3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 y="857250"/>
            <a:ext cx="9167201"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sp>
        <p:nvSpPr>
          <p:cNvPr id="25" name="矩形 24"/>
          <p:cNvSpPr/>
          <p:nvPr/>
        </p:nvSpPr>
        <p:spPr>
          <a:xfrm>
            <a:off x="1742523" y="3050959"/>
            <a:ext cx="6381515" cy="1084913"/>
          </a:xfrm>
          <a:prstGeom prst="rect">
            <a:avLst/>
          </a:prstGeom>
        </p:spPr>
        <p:txBody>
          <a:bodyPr wrap="square">
            <a:prstTxWarp prst="textChevron">
              <a:avLst/>
            </a:prstTxWarp>
            <a:spAutoFit/>
          </a:bodyPr>
          <a:lstStyle/>
          <a:p>
            <a:pPr algn="ctr" defTabSz="685800">
              <a:defRPr/>
            </a:pPr>
            <a:r>
              <a:rPr lang="en-US" altLang="zh-CN" sz="6600" b="1" dirty="0">
                <a:solidFill>
                  <a:prstClr val="white"/>
                </a:solidFill>
                <a:latin typeface="Algerian" panose="04020705040A02060702" pitchFamily="82" charset="0"/>
                <a:ea typeface="Tahoma" panose="020B0604030504040204" pitchFamily="34" charset="0"/>
                <a:cs typeface="Tahoma" panose="020B0604030504040204" pitchFamily="34" charset="0"/>
                <a:sym typeface="+mn-lt"/>
              </a:rPr>
              <a:t>Ô CỬA BÍ MẬT</a:t>
            </a:r>
          </a:p>
        </p:txBody>
      </p:sp>
      <p:sp>
        <p:nvSpPr>
          <p:cNvPr id="6" name="矩形 24">
            <a:extLst>
              <a:ext uri="{FF2B5EF4-FFF2-40B4-BE49-F238E27FC236}">
                <a16:creationId xmlns:a16="http://schemas.microsoft.com/office/drawing/2014/main" id="{95D19A60-DF52-4D39-BB80-AD719D4FD170}"/>
              </a:ext>
            </a:extLst>
          </p:cNvPr>
          <p:cNvSpPr/>
          <p:nvPr/>
        </p:nvSpPr>
        <p:spPr>
          <a:xfrm flipH="1">
            <a:off x="1943320" y="2408303"/>
            <a:ext cx="5490998" cy="600164"/>
          </a:xfrm>
          <a:prstGeom prst="rect">
            <a:avLst/>
          </a:prstGeom>
        </p:spPr>
        <p:txBody>
          <a:bodyPr wrap="square">
            <a:spAutoFit/>
          </a:bodyPr>
          <a:lstStyle/>
          <a:p>
            <a:pPr algn="ctr" defTabSz="685800">
              <a:defRPr/>
            </a:pPr>
            <a:r>
              <a:rPr lang="en-US" altLang="zh-CN" sz="3300" b="1" dirty="0">
                <a:solidFill>
                  <a:srgbClr val="FFFF00"/>
                </a:solidFill>
                <a:latin typeface="Bahnschrift" panose="020B0502040204020203" pitchFamily="34" charset="0"/>
                <a:ea typeface="Tahoma" panose="020B0604030504040204" pitchFamily="34" charset="0"/>
                <a:cs typeface="Tahoma" panose="020B0604030504040204" pitchFamily="34" charset="0"/>
                <a:sym typeface="+mn-lt"/>
              </a:rPr>
              <a:t>TRÒ CHƠI</a:t>
            </a:r>
          </a:p>
        </p:txBody>
      </p:sp>
      <p:pic>
        <p:nvPicPr>
          <p:cNvPr id="4" name="Hình ảnh 3" descr="Ảnh có chứa sáng&#10;&#10;Mô tả được tạo tự động">
            <a:extLst>
              <a:ext uri="{FF2B5EF4-FFF2-40B4-BE49-F238E27FC236}">
                <a16:creationId xmlns:a16="http://schemas.microsoft.com/office/drawing/2014/main" id="{073C7FD1-769E-4059-A670-324E95B01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34989">
            <a:off x="4208532" y="4071235"/>
            <a:ext cx="1284613" cy="1284613"/>
          </a:xfrm>
          <a:prstGeom prst="rect">
            <a:avLst/>
          </a:prstGeom>
        </p:spPr>
      </p:pic>
      <p:pic>
        <p:nvPicPr>
          <p:cNvPr id="8" name="Hình ảnh 7" descr="Ảnh có chứa đồng hồ&#10;&#10;Mô tả được tạo tự động">
            <a:extLst>
              <a:ext uri="{FF2B5EF4-FFF2-40B4-BE49-F238E27FC236}">
                <a16:creationId xmlns:a16="http://schemas.microsoft.com/office/drawing/2014/main" id="{61502AE4-5D59-4108-B39D-746111EE57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0294" y="1108070"/>
            <a:ext cx="856463" cy="856463"/>
          </a:xfrm>
          <a:prstGeom prst="rect">
            <a:avLst/>
          </a:prstGeom>
        </p:spPr>
      </p:pic>
      <p:pic>
        <p:nvPicPr>
          <p:cNvPr id="12" name="Hình ảnh 11" descr="Ảnh có chứa đồ chơi, búp bê, đồng hồ&#10;&#10;Mô tả được tạo tự động">
            <a:extLst>
              <a:ext uri="{FF2B5EF4-FFF2-40B4-BE49-F238E27FC236}">
                <a16:creationId xmlns:a16="http://schemas.microsoft.com/office/drawing/2014/main" id="{41A648F3-A780-47D9-9726-78AAD65DD8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5796" y="1053982"/>
            <a:ext cx="817916" cy="817916"/>
          </a:xfrm>
          <a:prstGeom prst="rect">
            <a:avLst/>
          </a:prstGeom>
        </p:spPr>
      </p:pic>
      <p:pic>
        <p:nvPicPr>
          <p:cNvPr id="14" name="Hình ảnh 13" descr="Ảnh có chứa đồ chơi, búp bê, đồng hồ, vẽ&#10;&#10;Mô tả được tạo tự động">
            <a:extLst>
              <a:ext uri="{FF2B5EF4-FFF2-40B4-BE49-F238E27FC236}">
                <a16:creationId xmlns:a16="http://schemas.microsoft.com/office/drawing/2014/main" id="{073C3AC8-D175-4A0E-AE21-5F0495239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9030" y="959560"/>
            <a:ext cx="925343" cy="925343"/>
          </a:xfrm>
          <a:prstGeom prst="rect">
            <a:avLst/>
          </a:prstGeom>
        </p:spPr>
      </p:pic>
      <p:sp>
        <p:nvSpPr>
          <p:cNvPr id="3" name="Flowchart: Alternate Process 2">
            <a:hlinkClick r:id="rId8" action="ppaction://hlinksldjump"/>
            <a:extLst>
              <a:ext uri="{FF2B5EF4-FFF2-40B4-BE49-F238E27FC236}">
                <a16:creationId xmlns:a16="http://schemas.microsoft.com/office/drawing/2014/main" id="{2F5C013B-1B74-45BC-8559-7D1507AE7924}"/>
              </a:ext>
            </a:extLst>
          </p:cNvPr>
          <p:cNvSpPr/>
          <p:nvPr/>
        </p:nvSpPr>
        <p:spPr>
          <a:xfrm>
            <a:off x="3499937" y="5318477"/>
            <a:ext cx="2691765" cy="592262"/>
          </a:xfrm>
          <a:prstGeom prst="flowChartAlternateProcess">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Tahoma" panose="020B0604030504040204" pitchFamily="34" charset="0"/>
                <a:ea typeface="Tahoma" panose="020B0604030504040204" pitchFamily="34" charset="0"/>
                <a:cs typeface="Tahoma" panose="020B0604030504040204" pitchFamily="34" charset="0"/>
              </a:rPr>
              <a:t>BẮT ĐẦU</a:t>
            </a:r>
          </a:p>
        </p:txBody>
      </p:sp>
    </p:spTree>
    <p:extLst>
      <p:ext uri="{BB962C8B-B14F-4D97-AF65-F5344CB8AC3E}">
        <p14:creationId xmlns:p14="http://schemas.microsoft.com/office/powerpoint/2010/main" val="38373124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20" fill="hold">
                                          <p:stCondLst>
                                            <p:cond delay="0"/>
                                          </p:stCondLst>
                                        </p:cTn>
                                        <p:tgtEl>
                                          <p:spTgt spid="25"/>
                                        </p:tgtEl>
                                        <p:attrNameLst>
                                          <p:attrName>r</p:attrName>
                                        </p:attrNameLst>
                                      </p:cBhvr>
                                    </p:animRot>
                                    <p:animRot by="-240000">
                                      <p:cBhvr>
                                        <p:cTn id="7" dur="240" fill="hold">
                                          <p:stCondLst>
                                            <p:cond delay="240"/>
                                          </p:stCondLst>
                                        </p:cTn>
                                        <p:tgtEl>
                                          <p:spTgt spid="25"/>
                                        </p:tgtEl>
                                        <p:attrNameLst>
                                          <p:attrName>r</p:attrName>
                                        </p:attrNameLst>
                                      </p:cBhvr>
                                    </p:animRot>
                                    <p:animRot by="240000">
                                      <p:cBhvr>
                                        <p:cTn id="8" dur="240" fill="hold">
                                          <p:stCondLst>
                                            <p:cond delay="480"/>
                                          </p:stCondLst>
                                        </p:cTn>
                                        <p:tgtEl>
                                          <p:spTgt spid="25"/>
                                        </p:tgtEl>
                                        <p:attrNameLst>
                                          <p:attrName>r</p:attrName>
                                        </p:attrNameLst>
                                      </p:cBhvr>
                                    </p:animRot>
                                    <p:animRot by="-240000">
                                      <p:cBhvr>
                                        <p:cTn id="9" dur="240" fill="hold">
                                          <p:stCondLst>
                                            <p:cond delay="720"/>
                                          </p:stCondLst>
                                        </p:cTn>
                                        <p:tgtEl>
                                          <p:spTgt spid="25"/>
                                        </p:tgtEl>
                                        <p:attrNameLst>
                                          <p:attrName>r</p:attrName>
                                        </p:attrNameLst>
                                      </p:cBhvr>
                                    </p:animRot>
                                    <p:animRot by="120000">
                                      <p:cBhvr>
                                        <p:cTn id="10" dur="240" fill="hold">
                                          <p:stCondLst>
                                            <p:cond delay="960"/>
                                          </p:stCondLst>
                                        </p:cTn>
                                        <p:tgtEl>
                                          <p:spTgt spid="2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8461" t="56875" r="3563" b="21564"/>
          <a:stretch/>
        </p:blipFill>
        <p:spPr bwMode="auto">
          <a:xfrm>
            <a:off x="0" y="1447800"/>
            <a:ext cx="9144000" cy="43478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38400" y="914400"/>
            <a:ext cx="4346062" cy="646331"/>
          </a:xfrm>
          <a:prstGeom prst="rect">
            <a:avLst/>
          </a:prstGeom>
        </p:spPr>
        <p:txBody>
          <a:bodyPr wrap="none">
            <a:spAutoFit/>
          </a:bodyPr>
          <a:lstStyle/>
          <a:p>
            <a:pPr algn="ctr">
              <a:spcBef>
                <a:spcPct val="50000"/>
              </a:spcBef>
            </a:pPr>
            <a:r>
              <a:rPr lang="en-US" sz="3600" b="1" dirty="0">
                <a:solidFill>
                  <a:srgbClr val="FF0000"/>
                </a:solidFill>
                <a:latin typeface="Times New Roman" pitchFamily="18" charset="0"/>
                <a:ea typeface="Cambria" panose="02040503050406030204" pitchFamily="18" charset="0"/>
                <a:cs typeface="Times New Roman" pitchFamily="18" charset="0"/>
              </a:rPr>
              <a:t>Người lính dũng cảm</a:t>
            </a:r>
          </a:p>
        </p:txBody>
      </p:sp>
      <p:sp>
        <p:nvSpPr>
          <p:cNvPr id="6" name="Rectangle 5"/>
          <p:cNvSpPr/>
          <p:nvPr/>
        </p:nvSpPr>
        <p:spPr>
          <a:xfrm>
            <a:off x="3071700" y="228600"/>
            <a:ext cx="3082895" cy="646331"/>
          </a:xfrm>
          <a:prstGeom prst="rect">
            <a:avLst/>
          </a:prstGeom>
        </p:spPr>
        <p:txBody>
          <a:bodyPr wrap="none">
            <a:spAutoFit/>
          </a:bodyPr>
          <a:lstStyle/>
          <a:p>
            <a:pPr algn="ctr">
              <a:spcBef>
                <a:spcPct val="50000"/>
              </a:spcBef>
            </a:pPr>
            <a:r>
              <a:rPr lang="en-US" sz="3600" b="1" dirty="0">
                <a:solidFill>
                  <a:srgbClr val="FF0000"/>
                </a:solidFill>
                <a:latin typeface="Times New Roman" pitchFamily="18" charset="0"/>
                <a:ea typeface="Cambria" panose="02040503050406030204" pitchFamily="18" charset="0"/>
                <a:cs typeface="Times New Roman" pitchFamily="18" charset="0"/>
              </a:rPr>
              <a:t>Luyện đọc </a:t>
            </a:r>
            <a:r>
              <a:rPr lang="en-US" sz="3600" b="1">
                <a:solidFill>
                  <a:srgbClr val="FF0000"/>
                </a:solidFill>
                <a:latin typeface="Times New Roman" pitchFamily="18" charset="0"/>
                <a:ea typeface="Cambria" panose="02040503050406030204" pitchFamily="18" charset="0"/>
                <a:cs typeface="Times New Roman" pitchFamily="18" charset="0"/>
              </a:rPr>
              <a:t>lại  </a:t>
            </a:r>
            <a:endParaRPr lang="en-US" sz="4000" b="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136670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7841" t="78518" r="3336" b="10741"/>
          <a:stretch/>
        </p:blipFill>
        <p:spPr bwMode="auto">
          <a:xfrm>
            <a:off x="0" y="1447800"/>
            <a:ext cx="914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5177" t="4438" r="6235" b="89397"/>
          <a:stretch/>
        </p:blipFill>
        <p:spPr bwMode="auto">
          <a:xfrm>
            <a:off x="0" y="3886200"/>
            <a:ext cx="914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28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4823" t="11384" r="6706" b="70533"/>
          <a:stretch/>
        </p:blipFill>
        <p:spPr bwMode="auto">
          <a:xfrm>
            <a:off x="0" y="0"/>
            <a:ext cx="9022976" cy="418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3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2">
            <a:extLst>
              <a:ext uri="{28A0092B-C50C-407E-A947-70E740481C1C}">
                <a14:useLocalDpi xmlns:a14="http://schemas.microsoft.com/office/drawing/2010/main" val="0"/>
              </a:ext>
            </a:extLst>
          </a:blip>
          <a:srcRect l="5370" t="30558" r="6554" b="46454"/>
          <a:stretch/>
        </p:blipFill>
        <p:spPr bwMode="auto">
          <a:xfrm>
            <a:off x="0" y="0"/>
            <a:ext cx="7086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144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67871" y="3810000"/>
            <a:ext cx="8458200" cy="1754326"/>
          </a:xfrm>
          <a:prstGeom prst="rect">
            <a:avLst/>
          </a:prstGeom>
          <a:noFill/>
        </p:spPr>
        <p:txBody>
          <a:bodyPr wrap="square" lIns="91440" tIns="45720" rIns="91440" bIns="45720">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ahoma" pitchFamily="34" charset="0"/>
              <a:ea typeface="Tahoma" pitchFamily="34" charset="0"/>
              <a:cs typeface="Tahoma" pitchFamily="34" charset="0"/>
            </a:endParaRPr>
          </a:p>
          <a:p>
            <a:pPr algn="ctr"/>
            <a:endParaRPr lang="en-GB"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Rectangle 10"/>
          <p:cNvSpPr/>
          <p:nvPr/>
        </p:nvSpPr>
        <p:spPr>
          <a:xfrm>
            <a:off x="2057400" y="3209835"/>
            <a:ext cx="5371727" cy="1200329"/>
          </a:xfrm>
          <a:prstGeom prst="rect">
            <a:avLst/>
          </a:prstGeom>
        </p:spPr>
        <p:txBody>
          <a:bodyPr wrap="none">
            <a:prstTxWarp prst="textCircle">
              <a:avLst/>
            </a:prstTxWarp>
            <a:spAutoFit/>
          </a:bodyPr>
          <a:lstStyle/>
          <a:p>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Tìm</a:t>
            </a:r>
            <a:r>
              <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hiểu</a:t>
            </a:r>
            <a:r>
              <a:rPr lang="en-US"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a:t>
            </a:r>
            <a:r>
              <a:rPr lang="en-US" sz="8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bài</a:t>
            </a:r>
            <a:endParaRPr lang="en-GB" sz="8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12" name="Cloud 11"/>
          <p:cNvSpPr/>
          <p:nvPr/>
        </p:nvSpPr>
        <p:spPr>
          <a:xfrm>
            <a:off x="1187669" y="685800"/>
            <a:ext cx="6889531" cy="15240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err="1">
                <a:solidFill>
                  <a:srgbClr val="FF0000"/>
                </a:solidFill>
              </a:rPr>
              <a:t>Hoạt</a:t>
            </a:r>
            <a:r>
              <a:rPr lang="en-US" sz="6000" b="1" dirty="0">
                <a:solidFill>
                  <a:srgbClr val="FF0000"/>
                </a:solidFill>
              </a:rPr>
              <a:t> </a:t>
            </a:r>
            <a:r>
              <a:rPr lang="en-US" sz="6000" b="1" dirty="0" err="1">
                <a:solidFill>
                  <a:srgbClr val="FF0000"/>
                </a:solidFill>
              </a:rPr>
              <a:t>động</a:t>
            </a:r>
            <a:r>
              <a:rPr lang="en-US" sz="6000" b="1" dirty="0">
                <a:solidFill>
                  <a:srgbClr val="FF0000"/>
                </a:solidFill>
              </a:rPr>
              <a:t> 3</a:t>
            </a:r>
            <a:endParaRPr lang="en-GB" sz="6000" b="1" dirty="0">
              <a:solidFill>
                <a:srgbClr val="FF0000"/>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17084">
            <a:off x="6991936" y="2191336"/>
            <a:ext cx="2546156" cy="2546156"/>
          </a:xfrm>
          <a:prstGeom prst="rect">
            <a:avLst/>
          </a:prstGeom>
        </p:spPr>
      </p:pic>
    </p:spTree>
    <p:extLst>
      <p:ext uri="{BB962C8B-B14F-4D97-AF65-F5344CB8AC3E}">
        <p14:creationId xmlns:p14="http://schemas.microsoft.com/office/powerpoint/2010/main" val="417034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type="lt">
                                    <p:tmPct val="0"/>
                                  </p:iterate>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16" presetClass="emph" presetSubtype="0" fill="hold" grpId="0" nodeType="withEffect">
                                  <p:stCondLst>
                                    <p:cond delay="0"/>
                                  </p:stCondLst>
                                  <p:iterate type="lt">
                                    <p:tmPct val="4000"/>
                                  </p:iterate>
                                  <p:childTnLst>
                                    <p:set>
                                      <p:cBhvr override="childStyle">
                                        <p:cTn id="20" dur="5300" fill="hold"/>
                                        <p:tgtEl>
                                          <p:spTgt spid="11"/>
                                        </p:tgtEl>
                                        <p:attrNameLst>
                                          <p:attrName>style.color</p:attrName>
                                        </p:attrNameLst>
                                      </p:cBhvr>
                                      <p:to>
                                        <p:clrVal>
                                          <a:schemeClr val="accent2"/>
                                        </p:clrVal>
                                      </p:to>
                                    </p:set>
                                    <p:set>
                                      <p:cBhvr>
                                        <p:cTn id="21" dur="5300" fill="hold"/>
                                        <p:tgtEl>
                                          <p:spTgt spid="11"/>
                                        </p:tgtEl>
                                        <p:attrNameLst>
                                          <p:attrName>fillcolor</p:attrName>
                                        </p:attrNameLst>
                                      </p:cBhvr>
                                      <p:to>
                                        <p:clrVal>
                                          <a:schemeClr val="accent2"/>
                                        </p:clrVal>
                                      </p:to>
                                    </p:set>
                                    <p:set>
                                      <p:cBhvr>
                                        <p:cTn id="22" dur="53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4376765" y="2219759"/>
            <a:ext cx="184731" cy="923330"/>
          </a:xfrm>
          <a:prstGeom prst="rect">
            <a:avLst/>
          </a:prstGeom>
          <a:noFill/>
        </p:spPr>
        <p:txBody>
          <a:bodyPr wrap="none" lIns="91440" tIns="45720" rIns="91440" bIns="45720">
            <a:spAutoFit/>
          </a:bodyPr>
          <a:lstStyle/>
          <a:p>
            <a:pPr algn="ctr"/>
            <a:endParaRPr lang="en-GB"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Cloud Callout 2"/>
          <p:cNvSpPr/>
          <p:nvPr/>
        </p:nvSpPr>
        <p:spPr>
          <a:xfrm>
            <a:off x="99659" y="543383"/>
            <a:ext cx="4845424" cy="2590800"/>
          </a:xfrm>
          <a:prstGeom prst="cloud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rPr>
              <a:t>Các</a:t>
            </a:r>
            <a:r>
              <a:rPr lang="en-US" sz="4000" b="1" dirty="0">
                <a:solidFill>
                  <a:srgbClr val="C00000"/>
                </a:solidFill>
              </a:rPr>
              <a:t> </a:t>
            </a:r>
            <a:r>
              <a:rPr lang="en-US" sz="4000" b="1" dirty="0" err="1">
                <a:solidFill>
                  <a:srgbClr val="C00000"/>
                </a:solidFill>
              </a:rPr>
              <a:t>bạn</a:t>
            </a:r>
            <a:r>
              <a:rPr lang="en-US" sz="4000" b="1" dirty="0">
                <a:solidFill>
                  <a:srgbClr val="C00000"/>
                </a:solidFill>
              </a:rPr>
              <a:t> </a:t>
            </a:r>
            <a:r>
              <a:rPr lang="en-US" sz="4000" b="1" dirty="0" err="1">
                <a:solidFill>
                  <a:srgbClr val="C00000"/>
                </a:solidFill>
              </a:rPr>
              <a:t>nhỏ</a:t>
            </a:r>
            <a:r>
              <a:rPr lang="en-US" sz="4000" b="1" dirty="0">
                <a:solidFill>
                  <a:srgbClr val="C00000"/>
                </a:solidFill>
              </a:rPr>
              <a:t> </a:t>
            </a:r>
            <a:r>
              <a:rPr lang="en-US" sz="4000" b="1" dirty="0" err="1">
                <a:solidFill>
                  <a:srgbClr val="C00000"/>
                </a:solidFill>
              </a:rPr>
              <a:t>đang</a:t>
            </a:r>
            <a:r>
              <a:rPr lang="en-US" sz="4000" b="1" dirty="0">
                <a:solidFill>
                  <a:srgbClr val="C00000"/>
                </a:solidFill>
              </a:rPr>
              <a:t> </a:t>
            </a:r>
            <a:r>
              <a:rPr lang="en-US" sz="4000" b="1" dirty="0" err="1">
                <a:solidFill>
                  <a:srgbClr val="C00000"/>
                </a:solidFill>
              </a:rPr>
              <a:t>chơi</a:t>
            </a:r>
            <a:r>
              <a:rPr lang="en-US" sz="4000" b="1" dirty="0">
                <a:solidFill>
                  <a:srgbClr val="C00000"/>
                </a:solidFill>
              </a:rPr>
              <a:t> </a:t>
            </a:r>
            <a:r>
              <a:rPr lang="en-US" sz="4000" b="1" dirty="0" err="1">
                <a:solidFill>
                  <a:srgbClr val="C00000"/>
                </a:solidFill>
              </a:rPr>
              <a:t>trò</a:t>
            </a:r>
            <a:r>
              <a:rPr lang="en-US" sz="4000" b="1" dirty="0">
                <a:solidFill>
                  <a:srgbClr val="C00000"/>
                </a:solidFill>
              </a:rPr>
              <a:t> </a:t>
            </a:r>
            <a:r>
              <a:rPr lang="en-US" sz="4000" b="1" dirty="0" err="1">
                <a:solidFill>
                  <a:srgbClr val="C00000"/>
                </a:solidFill>
              </a:rPr>
              <a:t>gì</a:t>
            </a:r>
            <a:r>
              <a:rPr lang="en-US" sz="4000" b="1" dirty="0">
                <a:solidFill>
                  <a:srgbClr val="C00000"/>
                </a:solidFill>
              </a:rPr>
              <a:t>? Ở </a:t>
            </a:r>
            <a:r>
              <a:rPr lang="en-US" sz="4000" b="1" dirty="0" err="1">
                <a:solidFill>
                  <a:srgbClr val="C00000"/>
                </a:solidFill>
              </a:rPr>
              <a:t>đâu</a:t>
            </a:r>
            <a:r>
              <a:rPr lang="en-US" sz="4000" b="1" dirty="0">
                <a:solidFill>
                  <a:srgbClr val="C00000"/>
                </a:solidFill>
              </a:rPr>
              <a:t>?</a:t>
            </a:r>
            <a:endParaRPr lang="en-GB" sz="4000" b="1" dirty="0">
              <a:solidFill>
                <a:srgbClr val="C00000"/>
              </a:solidFill>
            </a:endParaRPr>
          </a:p>
        </p:txBody>
      </p:sp>
      <p:sp>
        <p:nvSpPr>
          <p:cNvPr id="5" name="Rounded Rectangle 4"/>
          <p:cNvSpPr/>
          <p:nvPr/>
        </p:nvSpPr>
        <p:spPr>
          <a:xfrm>
            <a:off x="0" y="4800600"/>
            <a:ext cx="9144000" cy="1828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rPr>
              <a:t>Đánh trận giả là trò chơi quen thuộc với trẻ em. Trong trò chơi các bạn cũng có phân cấp tướng, chỉ hủy, lính… như trong quân đội và cấp dưới phải phục tùng cấp trên.</a:t>
            </a:r>
            <a:endParaRPr lang="en-GB" sz="3200" b="1" dirty="0">
              <a:solidFill>
                <a:srgbClr val="C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917"/>
            <a:ext cx="3962400" cy="381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7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8461" t="56875" r="3563" b="21564"/>
          <a:stretch/>
        </p:blipFill>
        <p:spPr bwMode="auto">
          <a:xfrm>
            <a:off x="0" y="224118"/>
            <a:ext cx="9144000" cy="4347882"/>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p:cNvSpPr/>
          <p:nvPr/>
        </p:nvSpPr>
        <p:spPr>
          <a:xfrm>
            <a:off x="6096000" y="2971800"/>
            <a:ext cx="3048000" cy="1219200"/>
          </a:xfrm>
          <a:prstGeom prst="cloud">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4000" b="1" dirty="0" err="1">
                <a:solidFill>
                  <a:schemeClr val="accent6">
                    <a:lumMod val="20000"/>
                    <a:lumOff val="80000"/>
                  </a:schemeClr>
                </a:solidFill>
              </a:rPr>
              <a:t>Đoạn</a:t>
            </a:r>
            <a:r>
              <a:rPr lang="en-US" sz="4000" b="1" dirty="0">
                <a:solidFill>
                  <a:schemeClr val="accent6">
                    <a:lumMod val="20000"/>
                    <a:lumOff val="80000"/>
                  </a:schemeClr>
                </a:solidFill>
              </a:rPr>
              <a:t> 1</a:t>
            </a:r>
            <a:endParaRPr lang="en-GB" sz="4000" b="1" dirty="0">
              <a:solidFill>
                <a:schemeClr val="accent6">
                  <a:lumMod val="20000"/>
                  <a:lumOff val="80000"/>
                </a:schemeClr>
              </a:solidFill>
            </a:endParaRPr>
          </a:p>
        </p:txBody>
      </p:sp>
    </p:spTree>
    <p:extLst>
      <p:ext uri="{BB962C8B-B14F-4D97-AF65-F5344CB8AC3E}">
        <p14:creationId xmlns:p14="http://schemas.microsoft.com/office/powerpoint/2010/main" val="113667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4976" y="974328"/>
            <a:ext cx="7167282" cy="1600200"/>
          </a:xfrm>
        </p:spPr>
        <p:txBody>
          <a:bodyPr>
            <a:normAutofit/>
          </a:bodyPr>
          <a:lstStyle/>
          <a:p>
            <a:pPr marL="0" indent="0">
              <a:lnSpc>
                <a:spcPct val="150000"/>
              </a:lnSpc>
              <a:buNone/>
            </a:pPr>
            <a:r>
              <a:rPr lang="vi-VN" sz="2800" b="1" dirty="0"/>
              <a:t>Viên tướng hạ lệnh gì khi không diệt</a:t>
            </a:r>
            <a:r>
              <a:rPr lang="en-US" sz="2800" b="1" dirty="0"/>
              <a:t> </a:t>
            </a:r>
            <a:r>
              <a:rPr lang="vi-VN" sz="2800" b="1" dirty="0"/>
              <a:t>được máy bay của địch ? </a:t>
            </a:r>
            <a:endParaRPr lang="en-GB" sz="10400" b="1" dirty="0">
              <a:latin typeface="Tahoma" pitchFamily="34" charset="0"/>
              <a:ea typeface="Tahoma" pitchFamily="34" charset="0"/>
              <a:cs typeface="Tahoma" pitchFamily="34" charset="0"/>
            </a:endParaRPr>
          </a:p>
        </p:txBody>
      </p:sp>
      <p:sp>
        <p:nvSpPr>
          <p:cNvPr id="6" name="TextBox 5"/>
          <p:cNvSpPr txBox="1"/>
          <p:nvPr/>
        </p:nvSpPr>
        <p:spPr>
          <a:xfrm>
            <a:off x="2133600" y="2893981"/>
            <a:ext cx="7010400" cy="800219"/>
          </a:xfrm>
          <a:prstGeom prst="rect">
            <a:avLst/>
          </a:prstGeom>
          <a:noFill/>
        </p:spPr>
        <p:txBody>
          <a:bodyPr wrap="square" rtlCol="0">
            <a:spAutoFit/>
          </a:bodyPr>
          <a:lstStyle/>
          <a:p>
            <a:pPr lvl="0"/>
            <a:r>
              <a:rPr lang="vi-VN" sz="2800" b="1" dirty="0"/>
              <a:t>Khi đó, cậu lính nhỏ nhất nghĩ gì ?</a:t>
            </a:r>
            <a:endParaRPr lang="en-GB" sz="2800" b="1" dirty="0"/>
          </a:p>
          <a:p>
            <a:endParaRPr lang="en-GB" dirty="0"/>
          </a:p>
        </p:txBody>
      </p:sp>
      <p:sp>
        <p:nvSpPr>
          <p:cNvPr id="9" name="Curved Right Arrow 8"/>
          <p:cNvSpPr/>
          <p:nvPr/>
        </p:nvSpPr>
        <p:spPr>
          <a:xfrm>
            <a:off x="1143000" y="685800"/>
            <a:ext cx="990600" cy="914400"/>
          </a:xfrm>
          <a:prstGeom prst="curved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urved Right Arrow 9"/>
          <p:cNvSpPr/>
          <p:nvPr/>
        </p:nvSpPr>
        <p:spPr>
          <a:xfrm>
            <a:off x="1119652" y="2379690"/>
            <a:ext cx="990600" cy="914400"/>
          </a:xfrm>
          <a:prstGeom prst="curv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1907">
            <a:off x="7770530" y="1993423"/>
            <a:ext cx="1374286" cy="2169925"/>
          </a:xfrm>
          <a:prstGeom prst="rect">
            <a:avLst/>
          </a:prstGeom>
        </p:spPr>
      </p:pic>
      <p:sp>
        <p:nvSpPr>
          <p:cNvPr id="15" name="Curved Right Arrow 14"/>
          <p:cNvSpPr/>
          <p:nvPr/>
        </p:nvSpPr>
        <p:spPr>
          <a:xfrm>
            <a:off x="1143000" y="3719915"/>
            <a:ext cx="990600" cy="914400"/>
          </a:xfrm>
          <a:prstGeom prst="curv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Rectangle 1"/>
          <p:cNvSpPr/>
          <p:nvPr/>
        </p:nvSpPr>
        <p:spPr>
          <a:xfrm>
            <a:off x="2133599" y="4038600"/>
            <a:ext cx="7010401" cy="954107"/>
          </a:xfrm>
          <a:prstGeom prst="rect">
            <a:avLst/>
          </a:prstGeom>
        </p:spPr>
        <p:txBody>
          <a:bodyPr wrap="square">
            <a:spAutoFit/>
          </a:bodyPr>
          <a:lstStyle/>
          <a:p>
            <a:r>
              <a:rPr lang="vi-VN" sz="2800" b="1" dirty="0"/>
              <a:t>Vì sao chú lính nhỏ quyết định chui qua lỗ hỏng dưới chân rào ?</a:t>
            </a:r>
            <a:endParaRPr lang="en-GB" sz="2800" b="1" dirty="0"/>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624" b="98936" l="2305" r="97340"/>
                    </a14:imgEffect>
                  </a14:imgLayer>
                </a14:imgProps>
              </a:ext>
              <a:ext uri="{28A0092B-C50C-407E-A947-70E740481C1C}">
                <a14:useLocalDpi xmlns:a14="http://schemas.microsoft.com/office/drawing/2010/main" val="0"/>
              </a:ext>
            </a:extLst>
          </a:blip>
          <a:srcRect t="12671" b="20119"/>
          <a:stretch/>
        </p:blipFill>
        <p:spPr>
          <a:xfrm>
            <a:off x="3865124" y="-48856"/>
            <a:ext cx="3547349" cy="1100630"/>
          </a:xfrm>
          <a:prstGeom prst="rect">
            <a:avLst/>
          </a:prstGeom>
        </p:spPr>
      </p:pic>
      <p:sp>
        <p:nvSpPr>
          <p:cNvPr id="17" name="Rectangle 16"/>
          <p:cNvSpPr/>
          <p:nvPr/>
        </p:nvSpPr>
        <p:spPr>
          <a:xfrm>
            <a:off x="4671121" y="304800"/>
            <a:ext cx="1935358" cy="646331"/>
          </a:xfrm>
          <a:prstGeom prst="rect">
            <a:avLst/>
          </a:prstGeom>
        </p:spPr>
        <p:txBody>
          <a:bodyPr wrap="square">
            <a:spAutoFit/>
          </a:bodyPr>
          <a:lstStyle/>
          <a:p>
            <a:pPr algn="ct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Câu</a:t>
            </a:r>
            <a:r>
              <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 </a:t>
            </a:r>
            <a:r>
              <a:rPr lang="en-US" sz="36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hỏi</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024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animBg="1"/>
      <p:bldP spid="10" grpId="0" animBg="1"/>
      <p:bldP spid="15" grpId="0" animBg="1"/>
      <p:bldP spid="2"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24" b="98936" l="2305" r="97340"/>
                    </a14:imgEffect>
                  </a14:imgLayer>
                </a14:imgProps>
              </a:ext>
              <a:ext uri="{28A0092B-C50C-407E-A947-70E740481C1C}">
                <a14:useLocalDpi xmlns:a14="http://schemas.microsoft.com/office/drawing/2010/main" val="0"/>
              </a:ext>
            </a:extLst>
          </a:blip>
          <a:srcRect t="12671" b="20119"/>
          <a:stretch/>
        </p:blipFill>
        <p:spPr>
          <a:xfrm>
            <a:off x="-103095" y="33969"/>
            <a:ext cx="1855695" cy="1100630"/>
          </a:xfrm>
          <a:prstGeom prst="rect">
            <a:avLst/>
          </a:prstGeom>
        </p:spPr>
      </p:pic>
      <p:sp>
        <p:nvSpPr>
          <p:cNvPr id="5" name="Rectangle 4"/>
          <p:cNvSpPr/>
          <p:nvPr/>
        </p:nvSpPr>
        <p:spPr>
          <a:xfrm>
            <a:off x="-103095" y="330369"/>
            <a:ext cx="1935358" cy="507831"/>
          </a:xfrm>
          <a:prstGeom prst="rect">
            <a:avLst/>
          </a:prstGeom>
        </p:spPr>
        <p:txBody>
          <a:bodyPr wrap="square">
            <a:spAutoFit/>
          </a:bodyPr>
          <a:lstStyle/>
          <a:p>
            <a:pPr algn="ctr"/>
            <a:r>
              <a:rPr lang="en-US" sz="27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Trả</a:t>
            </a:r>
            <a:r>
              <a:rPr lang="en-US"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 </a:t>
            </a:r>
            <a:r>
              <a:rPr lang="en-US" sz="27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lời</a:t>
            </a:r>
            <a:r>
              <a:rPr lang="en-US"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a:t>
            </a:r>
          </a:p>
        </p:txBody>
      </p:sp>
      <p:sp>
        <p:nvSpPr>
          <p:cNvPr id="12" name="Rectangle 11"/>
          <p:cNvSpPr/>
          <p:nvPr/>
        </p:nvSpPr>
        <p:spPr>
          <a:xfrm>
            <a:off x="1631577" y="422701"/>
            <a:ext cx="7467600" cy="769441"/>
          </a:xfrm>
          <a:prstGeom prst="rect">
            <a:avLst/>
          </a:prstGeom>
        </p:spPr>
        <p:txBody>
          <a:bodyPr wrap="square">
            <a:spAutoFit/>
          </a:bodyPr>
          <a:lstStyle/>
          <a:p>
            <a:r>
              <a:rPr lang="en-US" sz="2200" b="1" dirty="0"/>
              <a:t>1. </a:t>
            </a:r>
            <a:r>
              <a:rPr lang="vi-VN" sz="2200" b="1" dirty="0"/>
              <a:t>Viên tướng hạ lệnh gì khi không diệt</a:t>
            </a:r>
            <a:r>
              <a:rPr lang="en-US" sz="2200" b="1" dirty="0"/>
              <a:t> </a:t>
            </a:r>
            <a:r>
              <a:rPr lang="vi-VN" sz="2200" b="1" dirty="0"/>
              <a:t>được máy bay của địch ? </a:t>
            </a:r>
            <a:endParaRPr lang="en-GB" sz="2200" dirty="0"/>
          </a:p>
        </p:txBody>
      </p:sp>
      <p:sp>
        <p:nvSpPr>
          <p:cNvPr id="13" name="Rectangle 12"/>
          <p:cNvSpPr/>
          <p:nvPr/>
        </p:nvSpPr>
        <p:spPr>
          <a:xfrm>
            <a:off x="1115170" y="1236384"/>
            <a:ext cx="8299174" cy="430887"/>
          </a:xfrm>
          <a:prstGeom prst="rect">
            <a:avLst/>
          </a:prstGeom>
        </p:spPr>
        <p:txBody>
          <a:bodyPr wrap="square">
            <a:spAutoFit/>
          </a:bodyPr>
          <a:lstStyle/>
          <a:p>
            <a:r>
              <a:rPr lang="vi-VN" sz="2200" b="1" dirty="0">
                <a:solidFill>
                  <a:srgbClr val="C00000"/>
                </a:solidFill>
              </a:rPr>
              <a:t>Viên tướng hạ lệnh trèo qua hàng rào để bắt sống địch</a:t>
            </a:r>
            <a:endParaRPr lang="en-GB" sz="2200" b="1" dirty="0">
              <a:solidFill>
                <a:srgbClr val="C00000"/>
              </a:solidFill>
            </a:endParaRPr>
          </a:p>
        </p:txBody>
      </p:sp>
      <p:sp>
        <p:nvSpPr>
          <p:cNvPr id="14" name="Rectangle 13"/>
          <p:cNvSpPr/>
          <p:nvPr/>
        </p:nvSpPr>
        <p:spPr>
          <a:xfrm>
            <a:off x="685801" y="1676400"/>
            <a:ext cx="6762065" cy="430887"/>
          </a:xfrm>
          <a:prstGeom prst="rect">
            <a:avLst/>
          </a:prstGeom>
        </p:spPr>
        <p:txBody>
          <a:bodyPr wrap="square">
            <a:spAutoFit/>
          </a:bodyPr>
          <a:lstStyle/>
          <a:p>
            <a:pPr lvl="0"/>
            <a:r>
              <a:rPr lang="en-US" sz="2200" b="1" dirty="0"/>
              <a:t>2. </a:t>
            </a:r>
            <a:r>
              <a:rPr lang="vi-VN" sz="2200" b="1" dirty="0"/>
              <a:t>Khi đó, cậu lính nhỏ nhất nghĩ gì ?</a:t>
            </a:r>
            <a:endParaRPr lang="en-GB" sz="2200" b="1" dirty="0"/>
          </a:p>
        </p:txBody>
      </p:sp>
      <p:sp>
        <p:nvSpPr>
          <p:cNvPr id="15" name="Rectangle 14"/>
          <p:cNvSpPr/>
          <p:nvPr/>
        </p:nvSpPr>
        <p:spPr>
          <a:xfrm>
            <a:off x="1124135" y="2007239"/>
            <a:ext cx="7391400" cy="1107996"/>
          </a:xfrm>
          <a:prstGeom prst="rect">
            <a:avLst/>
          </a:prstGeom>
        </p:spPr>
        <p:txBody>
          <a:bodyPr wrap="square">
            <a:spAutoFit/>
          </a:bodyPr>
          <a:lstStyle/>
          <a:p>
            <a:r>
              <a:rPr lang="vi-VN" sz="2200" b="1" dirty="0">
                <a:solidFill>
                  <a:srgbClr val="C00000"/>
                </a:solidFill>
              </a:rPr>
              <a:t>Cậu lính nhỏ nghĩ đến chuyện  không leo hàng rào như lệnh của viên tướng mà chui qua lỗ hổng dưới chân hàng rào.</a:t>
            </a:r>
            <a:endParaRPr lang="en-GB" sz="2200" b="1" dirty="0">
              <a:solidFill>
                <a:srgbClr val="C00000"/>
              </a:solidFill>
            </a:endParaRPr>
          </a:p>
        </p:txBody>
      </p:sp>
      <p:sp>
        <p:nvSpPr>
          <p:cNvPr id="16" name="Rectangle 15"/>
          <p:cNvSpPr/>
          <p:nvPr/>
        </p:nvSpPr>
        <p:spPr>
          <a:xfrm>
            <a:off x="685801" y="3124200"/>
            <a:ext cx="8153399" cy="769441"/>
          </a:xfrm>
          <a:prstGeom prst="rect">
            <a:avLst/>
          </a:prstGeom>
        </p:spPr>
        <p:txBody>
          <a:bodyPr wrap="square">
            <a:spAutoFit/>
          </a:bodyPr>
          <a:lstStyle/>
          <a:p>
            <a:r>
              <a:rPr lang="en-US" sz="2200" b="1" dirty="0"/>
              <a:t>3. </a:t>
            </a:r>
            <a:r>
              <a:rPr lang="vi-VN" sz="2200" b="1" dirty="0"/>
              <a:t>Vì sao chú lính nhỏ quyết định chui qua lỗ hỏng dưới chân rào ?</a:t>
            </a:r>
            <a:endParaRPr lang="en-GB" sz="2200" b="1" dirty="0"/>
          </a:p>
        </p:txBody>
      </p:sp>
      <p:sp>
        <p:nvSpPr>
          <p:cNvPr id="17" name="Rectangle 16"/>
          <p:cNvSpPr/>
          <p:nvPr/>
        </p:nvSpPr>
        <p:spPr>
          <a:xfrm>
            <a:off x="1219200" y="3896600"/>
            <a:ext cx="5575565" cy="430887"/>
          </a:xfrm>
          <a:prstGeom prst="rect">
            <a:avLst/>
          </a:prstGeom>
        </p:spPr>
        <p:txBody>
          <a:bodyPr wrap="none">
            <a:spAutoFit/>
          </a:bodyPr>
          <a:lstStyle/>
          <a:p>
            <a:r>
              <a:rPr lang="vi-VN" sz="2200" b="1" dirty="0">
                <a:solidFill>
                  <a:srgbClr val="C00000"/>
                </a:solidFill>
              </a:rPr>
              <a:t>Vì chú sợ làm đổ hàng rào vườn trường</a:t>
            </a:r>
            <a:endParaRPr lang="en-GB" sz="2200" b="1" dirty="0">
              <a:solidFill>
                <a:srgbClr val="C00000"/>
              </a:solidFill>
            </a:endParaRPr>
          </a:p>
        </p:txBody>
      </p:sp>
      <p:sp>
        <p:nvSpPr>
          <p:cNvPr id="18" name="Right Arrow 17"/>
          <p:cNvSpPr/>
          <p:nvPr/>
        </p:nvSpPr>
        <p:spPr>
          <a:xfrm>
            <a:off x="544604" y="1344105"/>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19" name="Right Arrow 18"/>
          <p:cNvSpPr/>
          <p:nvPr/>
        </p:nvSpPr>
        <p:spPr>
          <a:xfrm>
            <a:off x="510791" y="2107287"/>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a:off x="544603" y="4004321"/>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153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3000" r="-53000"/>
          </a:stretch>
        </a:blipFill>
        <a:effectLst/>
      </p:bgPr>
    </p:bg>
    <p:spTree>
      <p:nvGrpSpPr>
        <p:cNvPr id="1" name=""/>
        <p:cNvGrpSpPr/>
        <p:nvPr/>
      </p:nvGrpSpPr>
      <p:grpSpPr>
        <a:xfrm>
          <a:off x="0" y="0"/>
          <a:ext cx="0" cy="0"/>
          <a:chOff x="0" y="0"/>
          <a:chExt cx="0" cy="0"/>
        </a:xfrm>
      </p:grpSpPr>
      <p:pic>
        <p:nvPicPr>
          <p:cNvPr id="2050" name="Picture 2"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7841" t="78518" r="3336" b="10741"/>
          <a:stretch/>
        </p:blipFill>
        <p:spPr bwMode="auto">
          <a:xfrm>
            <a:off x="0" y="1447800"/>
            <a:ext cx="91440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ập đọc: Người lính dũng cảm"/>
          <p:cNvPicPr>
            <a:picLocks noChangeAspect="1" noChangeArrowheads="1"/>
          </p:cNvPicPr>
          <p:nvPr/>
        </p:nvPicPr>
        <p:blipFill rotWithShape="1">
          <a:blip r:embed="rId4">
            <a:extLst>
              <a:ext uri="{28A0092B-C50C-407E-A947-70E740481C1C}">
                <a14:useLocalDpi xmlns:a14="http://schemas.microsoft.com/office/drawing/2010/main" val="0"/>
              </a:ext>
            </a:extLst>
          </a:blip>
          <a:srcRect l="5177" t="4438" r="6235" b="89397"/>
          <a:stretch/>
        </p:blipFill>
        <p:spPr bwMode="auto">
          <a:xfrm>
            <a:off x="0" y="3886200"/>
            <a:ext cx="914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p:cNvSpPr/>
          <p:nvPr/>
        </p:nvSpPr>
        <p:spPr>
          <a:xfrm>
            <a:off x="304800" y="76200"/>
            <a:ext cx="3733800" cy="12954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rPr>
              <a:t>Đoạn</a:t>
            </a:r>
            <a:r>
              <a:rPr lang="en-US" sz="4800" b="1" dirty="0">
                <a:solidFill>
                  <a:srgbClr val="C00000"/>
                </a:solidFill>
              </a:rPr>
              <a:t> 2</a:t>
            </a:r>
            <a:endParaRPr lang="en-GB" sz="4800" b="1" dirty="0">
              <a:solidFill>
                <a:srgbClr val="C00000"/>
              </a:solidFill>
            </a:endParaRPr>
          </a:p>
        </p:txBody>
      </p:sp>
    </p:spTree>
    <p:extLst>
      <p:ext uri="{BB962C8B-B14F-4D97-AF65-F5344CB8AC3E}">
        <p14:creationId xmlns:p14="http://schemas.microsoft.com/office/powerpoint/2010/main" val="26132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2000" cy="1318886"/>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accent1">
                    <a:lumMod val="50000"/>
                  </a:schemeClr>
                </a:solidFill>
                <a:latin typeface="+mj-lt"/>
              </a:rPr>
              <a:t>Câu 1: Cậu bé và ông ngoại đã làm những gì ở trường?</a:t>
            </a:r>
            <a:endParaRPr lang="en-US" b="1" dirty="0">
              <a:solidFill>
                <a:schemeClr val="accent1">
                  <a:lumMod val="50000"/>
                </a:schemeClr>
              </a:solidFill>
              <a:latin typeface="+mj-lt"/>
            </a:endParaRPr>
          </a:p>
        </p:txBody>
      </p:sp>
      <p:sp>
        <p:nvSpPr>
          <p:cNvPr id="6" name="Action Button: Home 5">
            <a:hlinkClick r:id="rId3" action="ppaction://hlinksldjump" highlightClick="1"/>
          </p:cNvPr>
          <p:cNvSpPr/>
          <p:nvPr/>
        </p:nvSpPr>
        <p:spPr>
          <a:xfrm>
            <a:off x="87086" y="5972629"/>
            <a:ext cx="685800" cy="8382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5" name="Rectangle 4"/>
          <p:cNvSpPr/>
          <p:nvPr/>
        </p:nvSpPr>
        <p:spPr>
          <a:xfrm>
            <a:off x="914400" y="1623686"/>
            <a:ext cx="7339444" cy="1938992"/>
          </a:xfrm>
          <a:prstGeom prst="rect">
            <a:avLst/>
          </a:prstGeom>
        </p:spPr>
        <p:txBody>
          <a:bodyPr wrap="square">
            <a:spAutoFit/>
          </a:bodyPr>
          <a:lstStyle/>
          <a:p>
            <a:pPr marL="385763" indent="-385763">
              <a:buAutoNum type="alphaUcPeriod"/>
            </a:pPr>
            <a:r>
              <a:rPr lang="en-US" sz="4000" dirty="0" err="1">
                <a:solidFill>
                  <a:schemeClr val="bg1"/>
                </a:solidFill>
                <a:latin typeface="Times New Roman" pitchFamily="18" charset="0"/>
                <a:cs typeface="Times New Roman" pitchFamily="18" charset="0"/>
              </a:rPr>
              <a:t>Thăm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trống</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vi-VN" sz="4000" dirty="0">
                <a:solidFill>
                  <a:schemeClr val="bg1"/>
                </a:solidFill>
                <a:latin typeface="Times New Roman" pitchFamily="18" charset="0"/>
                <a:cs typeface="Times New Roman" pitchFamily="18" charset="0"/>
              </a:rPr>
              <a:t>Xem qua những hàng ghế đá, những gốc cây cổ thụ ngoài sân.</a:t>
            </a:r>
          </a:p>
        </p:txBody>
      </p:sp>
      <p:sp>
        <p:nvSpPr>
          <p:cNvPr id="8" name="TextBox 7"/>
          <p:cNvSpPr txBox="1"/>
          <p:nvPr/>
        </p:nvSpPr>
        <p:spPr>
          <a:xfrm>
            <a:off x="947057" y="3429000"/>
            <a:ext cx="7126514" cy="1938992"/>
          </a:xfrm>
          <a:prstGeom prst="rect">
            <a:avLst/>
          </a:prstGeom>
          <a:noFill/>
        </p:spPr>
        <p:txBody>
          <a:bodyPr wrap="square" rtlCol="0">
            <a:spAutoFit/>
          </a:bodyPr>
          <a:lstStyle/>
          <a:p>
            <a:pPr lvl="0"/>
            <a:r>
              <a:rPr lang="en-US" sz="4000" dirty="0">
                <a:solidFill>
                  <a:prstClr val="white"/>
                </a:solidFill>
                <a:latin typeface="Times New Roman" pitchFamily="18" charset="0"/>
                <a:cs typeface="Times New Roman" pitchFamily="18" charset="0"/>
              </a:rPr>
              <a:t>C. </a:t>
            </a:r>
            <a:r>
              <a:rPr lang="vi-VN" sz="4000" dirty="0">
                <a:solidFill>
                  <a:prstClr val="white"/>
                </a:solidFill>
                <a:latin typeface="Times New Roman" pitchFamily="18" charset="0"/>
                <a:cs typeface="Times New Roman" pitchFamily="18" charset="0"/>
              </a:rPr>
              <a:t>Gặp mặt các thầy cô giáo</a:t>
            </a:r>
            <a:endParaRPr lang="en-US" sz="4000" dirty="0">
              <a:solidFill>
                <a:prstClr val="white"/>
              </a:solidFill>
              <a:latin typeface="Times New Roman" pitchFamily="18" charset="0"/>
              <a:cs typeface="Times New Roman" pitchFamily="18" charset="0"/>
            </a:endParaRPr>
          </a:p>
          <a:p>
            <a:pPr lvl="0"/>
            <a:r>
              <a:rPr lang="en-US" sz="4000" dirty="0">
                <a:solidFill>
                  <a:prstClr val="white"/>
                </a:solidFill>
                <a:latin typeface="Times New Roman" pitchFamily="18" charset="0"/>
                <a:cs typeface="Times New Roman" pitchFamily="18" charset="0"/>
              </a:rPr>
              <a:t>D</a:t>
            </a:r>
            <a:r>
              <a:rPr lang="en-US" sz="4000" b="1" dirty="0">
                <a:solidFill>
                  <a:prstClr val="white"/>
                </a:solidFill>
                <a:latin typeface="Times New Roman" pitchFamily="18" charset="0"/>
                <a:cs typeface="Times New Roman" pitchFamily="18" charset="0"/>
              </a:rPr>
              <a:t>. </a:t>
            </a:r>
            <a:r>
              <a:rPr lang="vi-VN" sz="4000" dirty="0">
                <a:solidFill>
                  <a:prstClr val="white"/>
                </a:solidFill>
                <a:latin typeface="Times New Roman" pitchFamily="18" charset="0"/>
                <a:cs typeface="Times New Roman" pitchFamily="18" charset="0"/>
              </a:rPr>
              <a:t>Gõ thử những tiếng đầu tiên trên mặt trống</a:t>
            </a:r>
            <a:endParaRPr lang="en-US" sz="4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17807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anim calcmode="lin" valueType="num">
                                      <p:cBhvr>
                                        <p:cTn id="2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iterate type="lt">
                                    <p:tmPct val="0"/>
                                  </p:iterate>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1000"/>
                                        <p:tgtEl>
                                          <p:spTgt spid="8">
                                            <p:txEl>
                                              <p:pRg st="1" end="1"/>
                                            </p:txEl>
                                          </p:spTgt>
                                        </p:tgtEl>
                                      </p:cBhvr>
                                    </p:animEffect>
                                    <p:anim calcmode="lin" valueType="num">
                                      <p:cBhvr>
                                        <p:cTn id="3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mph" presetSubtype="0" fill="hold" nodeType="clickEffect">
                                  <p:stCondLst>
                                    <p:cond delay="0"/>
                                  </p:stCondLst>
                                  <p:iterate type="lt">
                                    <p:tmPct val="4000"/>
                                  </p:iterate>
                                  <p:childTnLst>
                                    <p:set>
                                      <p:cBhvr override="childStyle">
                                        <p:cTn id="35" dur="500" fill="hold"/>
                                        <p:tgtEl>
                                          <p:spTgt spid="8">
                                            <p:txEl>
                                              <p:pRg st="1" end="1"/>
                                            </p:txEl>
                                          </p:spTgt>
                                        </p:tgtEl>
                                        <p:attrNameLst>
                                          <p:attrName>style.color</p:attrName>
                                        </p:attrNameLst>
                                      </p:cBhvr>
                                      <p:to>
                                        <p:clrVal>
                                          <a:srgbClr val="FFFF00"/>
                                        </p:clrVal>
                                      </p:to>
                                    </p:set>
                                    <p:set>
                                      <p:cBhvr>
                                        <p:cTn id="36" dur="500" fill="hold"/>
                                        <p:tgtEl>
                                          <p:spTgt spid="8">
                                            <p:txEl>
                                              <p:pRg st="1" end="1"/>
                                            </p:txEl>
                                          </p:spTgt>
                                        </p:tgtEl>
                                        <p:attrNameLst>
                                          <p:attrName>fillcolor</p:attrName>
                                        </p:attrNameLst>
                                      </p:cBhvr>
                                      <p:to>
                                        <p:clrVal>
                                          <a:srgbClr val="FFFF00"/>
                                        </p:clrVal>
                                      </p:to>
                                    </p:set>
                                    <p:set>
                                      <p:cBhvr>
                                        <p:cTn id="37" dur="500" fill="hold"/>
                                        <p:tgtEl>
                                          <p:spTgt spid="8">
                                            <p:txEl>
                                              <p:pRg st="1" end="1"/>
                                            </p:txEl>
                                          </p:spTgt>
                                        </p:tgtEl>
                                        <p:attrNameLst>
                                          <p:attrName>fill.type</p:attrName>
                                        </p:attrNameLst>
                                      </p:cBhvr>
                                      <p:to>
                                        <p:strVal val="solid"/>
                                      </p:to>
                                    </p:set>
                                  </p:childTnLst>
                                </p:cTn>
                              </p:par>
                              <p:par>
                                <p:cTn id="38" presetID="15" presetClass="emph" presetSubtype="0" nodeType="withEffect">
                                  <p:stCondLst>
                                    <p:cond delay="0"/>
                                  </p:stCondLst>
                                  <p:iterate type="lt">
                                    <p:tmAbs val="25"/>
                                  </p:iterate>
                                  <p:childTnLst>
                                    <p:set>
                                      <p:cBhvr override="childStyle">
                                        <p:cTn id="39" dur="indefinite"/>
                                        <p:tgtEl>
                                          <p:spTgt spid="8">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8" name="Rectangle 7"/>
          <p:cNvSpPr/>
          <p:nvPr/>
        </p:nvSpPr>
        <p:spPr>
          <a:xfrm>
            <a:off x="1752600" y="1605272"/>
            <a:ext cx="6705600" cy="1077218"/>
          </a:xfrm>
          <a:prstGeom prst="rect">
            <a:avLst/>
          </a:prstGeom>
        </p:spPr>
        <p:txBody>
          <a:bodyPr wrap="square">
            <a:spAutoFit/>
          </a:bodyPr>
          <a:lstStyle/>
          <a:p>
            <a:pPr algn="ctr"/>
            <a:r>
              <a:rPr lang="vi-VN" sz="3200" b="1" dirty="0">
                <a:solidFill>
                  <a:schemeClr val="accent1">
                    <a:lumMod val="75000"/>
                  </a:schemeClr>
                </a:solidFill>
              </a:rPr>
              <a:t>Việc lao rào của các bạn khác đã gây ra hậu quả gì?</a:t>
            </a:r>
            <a:endParaRPr lang="en-US" sz="3200" b="1" dirty="0">
              <a:solidFill>
                <a:schemeClr val="accent1">
                  <a:lumMod val="75000"/>
                </a:schemeClr>
              </a:solidFill>
            </a:endParaRPr>
          </a:p>
        </p:txBody>
      </p:sp>
      <p:sp>
        <p:nvSpPr>
          <p:cNvPr id="11" name="Cloud 10"/>
          <p:cNvSpPr/>
          <p:nvPr/>
        </p:nvSpPr>
        <p:spPr>
          <a:xfrm>
            <a:off x="3124200" y="457200"/>
            <a:ext cx="3352800" cy="914400"/>
          </a:xfrm>
          <a:prstGeom prst="cloud">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Câu</a:t>
            </a:r>
            <a:r>
              <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 </a:t>
            </a:r>
            <a:r>
              <a:rPr lang="en-US" sz="40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rPr>
              <a:t>hỏi</a:t>
            </a:r>
            <a:endParaRPr lang="en-U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ahoma" pitchFamily="34" charset="0"/>
              <a:ea typeface="Tahoma" pitchFamily="34" charset="0"/>
              <a:cs typeface="Tahoma" pitchFamily="34" charset="0"/>
            </a:endParaRPr>
          </a:p>
          <a:p>
            <a:pPr algn="ctr"/>
            <a:endParaRPr lang="en-GB" dirty="0"/>
          </a:p>
        </p:txBody>
      </p:sp>
      <p:sp>
        <p:nvSpPr>
          <p:cNvPr id="12" name="Right Arrow 11"/>
          <p:cNvSpPr/>
          <p:nvPr/>
        </p:nvSpPr>
        <p:spPr>
          <a:xfrm>
            <a:off x="1676400" y="2815496"/>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324100" y="2682490"/>
            <a:ext cx="5905500" cy="1384995"/>
          </a:xfrm>
          <a:prstGeom prst="rect">
            <a:avLst/>
          </a:prstGeom>
        </p:spPr>
        <p:txBody>
          <a:bodyPr wrap="square">
            <a:spAutoFit/>
          </a:bodyPr>
          <a:lstStyle/>
          <a:p>
            <a:r>
              <a:rPr lang="vi-VN" sz="2800" b="1" dirty="0">
                <a:solidFill>
                  <a:srgbClr val="C00000"/>
                </a:solidFill>
              </a:rPr>
              <a:t>Hàng rào bị đổ đã bị đổ, tướng sĩ ngã đè lên luống hoa mười giờ, hàng rào đề lên chú lính nhỏ</a:t>
            </a:r>
            <a:endParaRPr lang="en-GB" sz="2800" b="1" dirty="0">
              <a:solidFill>
                <a:srgbClr val="C00000"/>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35966">
            <a:off x="6452942" y="4232344"/>
            <a:ext cx="4010515" cy="2320979"/>
          </a:xfrm>
          <a:prstGeom prst="rect">
            <a:avLst/>
          </a:prstGeom>
        </p:spPr>
      </p:pic>
    </p:spTree>
    <p:extLst>
      <p:ext uri="{BB962C8B-B14F-4D97-AF65-F5344CB8AC3E}">
        <p14:creationId xmlns:p14="http://schemas.microsoft.com/office/powerpoint/2010/main" val="42654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074" name="Picture 2"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4823" t="11384" r="6706" b="70533"/>
          <a:stretch/>
        </p:blipFill>
        <p:spPr bwMode="auto">
          <a:xfrm>
            <a:off x="0" y="0"/>
            <a:ext cx="9022976" cy="4182036"/>
          </a:xfrm>
          <a:prstGeom prst="rect">
            <a:avLst/>
          </a:prstGeom>
          <a:noFill/>
          <a:extLst>
            <a:ext uri="{909E8E84-426E-40DD-AFC4-6F175D3DCCD1}">
              <a14:hiddenFill xmlns:a14="http://schemas.microsoft.com/office/drawing/2010/main">
                <a:solidFill>
                  <a:srgbClr val="FFFFFF"/>
                </a:solidFill>
              </a14:hiddenFill>
            </a:ext>
          </a:extLst>
        </p:spPr>
      </p:pic>
      <p:sp>
        <p:nvSpPr>
          <p:cNvPr id="14" name="Cloud 13"/>
          <p:cNvSpPr/>
          <p:nvPr/>
        </p:nvSpPr>
        <p:spPr>
          <a:xfrm>
            <a:off x="1371600" y="4343400"/>
            <a:ext cx="3429000" cy="1295400"/>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rPr>
              <a:t>Đoạn</a:t>
            </a:r>
            <a:r>
              <a:rPr lang="en-US" sz="4400" b="1" dirty="0">
                <a:solidFill>
                  <a:srgbClr val="C00000"/>
                </a:solidFill>
              </a:rPr>
              <a:t> 3</a:t>
            </a:r>
            <a:endParaRPr lang="en-GB" sz="4400" b="1" dirty="0">
              <a:solidFill>
                <a:srgbClr val="C00000"/>
              </a:solidFill>
            </a:endParaRPr>
          </a:p>
        </p:txBody>
      </p:sp>
    </p:spTree>
    <p:extLst>
      <p:ext uri="{BB962C8B-B14F-4D97-AF65-F5344CB8AC3E}">
        <p14:creationId xmlns:p14="http://schemas.microsoft.com/office/powerpoint/2010/main" val="356632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3"/>
          <p:cNvSpPr/>
          <p:nvPr/>
        </p:nvSpPr>
        <p:spPr>
          <a:xfrm>
            <a:off x="1673641" y="-76200"/>
            <a:ext cx="2265364" cy="83099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Câu</a:t>
            </a:r>
            <a:r>
              <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48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hỏi</a:t>
            </a:r>
            <a:r>
              <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GB"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Rectangle 8"/>
          <p:cNvSpPr/>
          <p:nvPr/>
        </p:nvSpPr>
        <p:spPr>
          <a:xfrm>
            <a:off x="1347012" y="622085"/>
            <a:ext cx="6098144" cy="461665"/>
          </a:xfrm>
          <a:prstGeom prst="rect">
            <a:avLst/>
          </a:prstGeom>
        </p:spPr>
        <p:txBody>
          <a:bodyPr wrap="none">
            <a:spAutoFit/>
          </a:bodyPr>
          <a:lstStyle/>
          <a:p>
            <a:r>
              <a:rPr lang="vi-VN" sz="2400" b="1" dirty="0">
                <a:solidFill>
                  <a:schemeClr val="accent1">
                    <a:lumMod val="75000"/>
                  </a:schemeClr>
                </a:solidFill>
              </a:rPr>
              <a:t> Giờ học hôm sau, thầy giáo đã làm gì?</a:t>
            </a:r>
            <a:endParaRPr lang="en-GB" sz="2400" b="1" dirty="0">
              <a:solidFill>
                <a:schemeClr val="accent1">
                  <a:lumMod val="75000"/>
                </a:schemeClr>
              </a:solidFill>
            </a:endParaRPr>
          </a:p>
        </p:txBody>
      </p:sp>
      <p:sp>
        <p:nvSpPr>
          <p:cNvPr id="10" name="Rectangle 9"/>
          <p:cNvSpPr/>
          <p:nvPr/>
        </p:nvSpPr>
        <p:spPr>
          <a:xfrm>
            <a:off x="1335739" y="990600"/>
            <a:ext cx="7808259" cy="830997"/>
          </a:xfrm>
          <a:prstGeom prst="rect">
            <a:avLst/>
          </a:prstGeom>
        </p:spPr>
        <p:txBody>
          <a:bodyPr wrap="square">
            <a:spAutoFit/>
          </a:bodyPr>
          <a:lstStyle/>
          <a:p>
            <a:r>
              <a:rPr lang="vi-VN" sz="2400" b="1" dirty="0">
                <a:solidFill>
                  <a:srgbClr val="C00000"/>
                </a:solidFill>
              </a:rPr>
              <a:t>Thầy nghiêm giọng hỏi em nào phá dổ hàng rào, làm giập hoa trong vườn.</a:t>
            </a:r>
            <a:endParaRPr lang="en-GB" sz="2400" b="1" dirty="0">
              <a:solidFill>
                <a:srgbClr val="C00000"/>
              </a:solidFill>
            </a:endParaRPr>
          </a:p>
        </p:txBody>
      </p:sp>
      <p:sp>
        <p:nvSpPr>
          <p:cNvPr id="11" name="Rectangle 10"/>
          <p:cNvSpPr/>
          <p:nvPr/>
        </p:nvSpPr>
        <p:spPr>
          <a:xfrm>
            <a:off x="844827" y="1905000"/>
            <a:ext cx="8310444" cy="461665"/>
          </a:xfrm>
          <a:prstGeom prst="rect">
            <a:avLst/>
          </a:prstGeom>
        </p:spPr>
        <p:txBody>
          <a:bodyPr wrap="square">
            <a:spAutoFit/>
          </a:bodyPr>
          <a:lstStyle/>
          <a:p>
            <a:r>
              <a:rPr lang="vi-VN" sz="2400" b="1" dirty="0">
                <a:solidFill>
                  <a:schemeClr val="accent1">
                    <a:lumMod val="75000"/>
                  </a:schemeClr>
                </a:solidFill>
              </a:rPr>
              <a:t>Thầy giáo mong chờ điều gì ở các bạn học sinh?</a:t>
            </a:r>
            <a:endParaRPr lang="en-GB" sz="2400" b="1" dirty="0">
              <a:solidFill>
                <a:schemeClr val="accent1">
                  <a:lumMod val="75000"/>
                </a:schemeClr>
              </a:solidFill>
            </a:endParaRPr>
          </a:p>
        </p:txBody>
      </p:sp>
      <p:sp>
        <p:nvSpPr>
          <p:cNvPr id="12" name="Rectangle 11"/>
          <p:cNvSpPr/>
          <p:nvPr/>
        </p:nvSpPr>
        <p:spPr>
          <a:xfrm>
            <a:off x="1347012" y="2366665"/>
            <a:ext cx="8406588" cy="461665"/>
          </a:xfrm>
          <a:prstGeom prst="rect">
            <a:avLst/>
          </a:prstGeom>
        </p:spPr>
        <p:txBody>
          <a:bodyPr wrap="square">
            <a:spAutoFit/>
          </a:bodyPr>
          <a:lstStyle/>
          <a:p>
            <a:r>
              <a:rPr lang="vi-VN" sz="2400" b="1" dirty="0">
                <a:solidFill>
                  <a:srgbClr val="C00000"/>
                </a:solidFill>
              </a:rPr>
              <a:t>Thầy giáo mong </a:t>
            </a:r>
            <a:r>
              <a:rPr lang="en-US" sz="2400" b="1" dirty="0" err="1">
                <a:solidFill>
                  <a:srgbClr val="C00000"/>
                </a:solidFill>
              </a:rPr>
              <a:t>học</a:t>
            </a:r>
            <a:r>
              <a:rPr lang="en-US" sz="2400" b="1" dirty="0">
                <a:solidFill>
                  <a:srgbClr val="C00000"/>
                </a:solidFill>
              </a:rPr>
              <a:t> </a:t>
            </a:r>
            <a:r>
              <a:rPr lang="en-US" sz="2400" b="1" dirty="0" err="1">
                <a:solidFill>
                  <a:srgbClr val="C00000"/>
                </a:solidFill>
              </a:rPr>
              <a:t>sinh</a:t>
            </a:r>
            <a:r>
              <a:rPr lang="vi-VN" sz="2400" b="1" dirty="0">
                <a:solidFill>
                  <a:srgbClr val="C00000"/>
                </a:solidFill>
              </a:rPr>
              <a:t> của mình dũng cảm nhận lỗ</a:t>
            </a:r>
            <a:r>
              <a:rPr lang="en-US" sz="2400" b="1" dirty="0">
                <a:solidFill>
                  <a:srgbClr val="C00000"/>
                </a:solidFill>
              </a:rPr>
              <a:t>i</a:t>
            </a:r>
            <a:endParaRPr lang="en-GB" sz="2400" b="1" dirty="0">
              <a:solidFill>
                <a:srgbClr val="C00000"/>
              </a:solidFill>
            </a:endParaRPr>
          </a:p>
        </p:txBody>
      </p:sp>
      <p:sp>
        <p:nvSpPr>
          <p:cNvPr id="13" name="Rectangle 12"/>
          <p:cNvSpPr/>
          <p:nvPr/>
        </p:nvSpPr>
        <p:spPr>
          <a:xfrm>
            <a:off x="457200" y="2895600"/>
            <a:ext cx="8915400" cy="461665"/>
          </a:xfrm>
          <a:prstGeom prst="rect">
            <a:avLst/>
          </a:prstGeom>
        </p:spPr>
        <p:txBody>
          <a:bodyPr wrap="square">
            <a:spAutoFit/>
          </a:bodyPr>
          <a:lstStyle/>
          <a:p>
            <a:r>
              <a:rPr lang="vi-VN" sz="2400" b="1" dirty="0">
                <a:solidFill>
                  <a:schemeClr val="accent1">
                    <a:lumMod val="75000"/>
                  </a:schemeClr>
                </a:solidFill>
              </a:rPr>
              <a:t>Khi bị thầy giáo nhắc nhở, chú lính nhỏ cảm thấy thế nào?</a:t>
            </a:r>
            <a:endParaRPr lang="en-GB" sz="2400" b="1" dirty="0">
              <a:solidFill>
                <a:schemeClr val="accent1">
                  <a:lumMod val="75000"/>
                </a:schemeClr>
              </a:solidFill>
            </a:endParaRPr>
          </a:p>
        </p:txBody>
      </p:sp>
      <p:sp>
        <p:nvSpPr>
          <p:cNvPr id="14" name="Rectangle 13"/>
          <p:cNvSpPr/>
          <p:nvPr/>
        </p:nvSpPr>
        <p:spPr>
          <a:xfrm>
            <a:off x="1335739" y="3357265"/>
            <a:ext cx="3986989" cy="461665"/>
          </a:xfrm>
          <a:prstGeom prst="rect">
            <a:avLst/>
          </a:prstGeom>
        </p:spPr>
        <p:txBody>
          <a:bodyPr wrap="none">
            <a:spAutoFit/>
          </a:bodyPr>
          <a:lstStyle/>
          <a:p>
            <a:r>
              <a:rPr lang="vi-VN" sz="2400" b="1" dirty="0">
                <a:solidFill>
                  <a:srgbClr val="C00000"/>
                </a:solidFill>
              </a:rPr>
              <a:t>Chú lính nhỏ run lên vì sợ</a:t>
            </a:r>
            <a:endParaRPr lang="en-GB" sz="2400" b="1" dirty="0">
              <a:solidFill>
                <a:srgbClr val="C00000"/>
              </a:solidFill>
            </a:endParaRPr>
          </a:p>
        </p:txBody>
      </p:sp>
      <p:sp>
        <p:nvSpPr>
          <p:cNvPr id="15" name="Rectangle 14"/>
          <p:cNvSpPr/>
          <p:nvPr/>
        </p:nvSpPr>
        <p:spPr>
          <a:xfrm>
            <a:off x="514349" y="3733800"/>
            <a:ext cx="8191500" cy="830997"/>
          </a:xfrm>
          <a:prstGeom prst="rect">
            <a:avLst/>
          </a:prstGeom>
        </p:spPr>
        <p:txBody>
          <a:bodyPr wrap="square">
            <a:spAutoFit/>
          </a:bodyPr>
          <a:lstStyle/>
          <a:p>
            <a:r>
              <a:rPr lang="vi-VN" sz="2400" b="1" dirty="0">
                <a:solidFill>
                  <a:schemeClr val="accent1">
                    <a:lumMod val="75000"/>
                  </a:schemeClr>
                </a:solidFill>
              </a:rPr>
              <a:t>Theo em, vì sao chú lính lại run lên khi nghe thầy giáo hỏi</a:t>
            </a:r>
            <a:r>
              <a:rPr lang="en-US" sz="2400" b="1" dirty="0">
                <a:solidFill>
                  <a:schemeClr val="accent1">
                    <a:lumMod val="75000"/>
                  </a:schemeClr>
                </a:solidFill>
              </a:rPr>
              <a:t> </a:t>
            </a:r>
            <a:r>
              <a:rPr lang="vi-VN" sz="2400" b="1" dirty="0">
                <a:solidFill>
                  <a:schemeClr val="accent1">
                    <a:lumMod val="75000"/>
                  </a:schemeClr>
                </a:solidFill>
              </a:rPr>
              <a:t>?</a:t>
            </a:r>
            <a:endParaRPr lang="en-GB" sz="2400" b="1" dirty="0">
              <a:solidFill>
                <a:schemeClr val="accent1">
                  <a:lumMod val="75000"/>
                </a:schemeClr>
              </a:solidFill>
            </a:endParaRPr>
          </a:p>
        </p:txBody>
      </p:sp>
      <p:sp>
        <p:nvSpPr>
          <p:cNvPr id="16" name="Rectangle 15"/>
          <p:cNvSpPr/>
          <p:nvPr/>
        </p:nvSpPr>
        <p:spPr>
          <a:xfrm>
            <a:off x="762001" y="4511008"/>
            <a:ext cx="7943848" cy="830997"/>
          </a:xfrm>
          <a:prstGeom prst="rect">
            <a:avLst/>
          </a:prstGeom>
        </p:spPr>
        <p:txBody>
          <a:bodyPr wrap="square">
            <a:spAutoFit/>
          </a:bodyPr>
          <a:lstStyle/>
          <a:p>
            <a:r>
              <a:rPr lang="vi-VN" sz="2400" b="1" dirty="0">
                <a:solidFill>
                  <a:srgbClr val="C00000"/>
                </a:solidFill>
              </a:rPr>
              <a:t>Vì chú lính quá hối hận/ Vì chú đang rất sợ/ Vì chú chưa quyết định được là nhận hay không nhận lỗi/…</a:t>
            </a:r>
            <a:endParaRPr lang="en-GB" sz="2400" b="1" dirty="0">
              <a:solidFill>
                <a:srgbClr val="C00000"/>
              </a:solidFill>
            </a:endParaRPr>
          </a:p>
        </p:txBody>
      </p:sp>
      <p:sp>
        <p:nvSpPr>
          <p:cNvPr id="18" name="Curved Right Arrow 17"/>
          <p:cNvSpPr/>
          <p:nvPr/>
        </p:nvSpPr>
        <p:spPr>
          <a:xfrm>
            <a:off x="833553" y="808983"/>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Curved Right Arrow 18"/>
          <p:cNvSpPr/>
          <p:nvPr/>
        </p:nvSpPr>
        <p:spPr>
          <a:xfrm>
            <a:off x="-27384" y="4266239"/>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Curved Right Arrow 19"/>
          <p:cNvSpPr/>
          <p:nvPr/>
        </p:nvSpPr>
        <p:spPr>
          <a:xfrm>
            <a:off x="12163" y="3058707"/>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Curved Right Arrow 20"/>
          <p:cNvSpPr/>
          <p:nvPr/>
        </p:nvSpPr>
        <p:spPr>
          <a:xfrm>
            <a:off x="331367" y="2068107"/>
            <a:ext cx="502186" cy="597115"/>
          </a:xfrm>
          <a:prstGeom prst="curved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2524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90"/>
                                          </p:val>
                                        </p:tav>
                                        <p:tav tm="100000">
                                          <p:val>
                                            <p:fltVal val="0"/>
                                          </p:val>
                                        </p:tav>
                                      </p:tavLst>
                                    </p:anim>
                                    <p:animEffect transition="in" filter="fade">
                                      <p:cBhvr>
                                        <p:cTn id="66" dur="1000"/>
                                        <p:tgtEl>
                                          <p:spTgt spid="16"/>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1000" fill="hold"/>
                                        <p:tgtEl>
                                          <p:spTgt spid="19"/>
                                        </p:tgtEl>
                                        <p:attrNameLst>
                                          <p:attrName>ppt_w</p:attrName>
                                        </p:attrNameLst>
                                      </p:cBhvr>
                                      <p:tavLst>
                                        <p:tav tm="0">
                                          <p:val>
                                            <p:fltVal val="0"/>
                                          </p:val>
                                        </p:tav>
                                        <p:tav tm="100000">
                                          <p:val>
                                            <p:strVal val="#ppt_w"/>
                                          </p:val>
                                        </p:tav>
                                      </p:tavLst>
                                    </p:anim>
                                    <p:anim calcmode="lin" valueType="num">
                                      <p:cBhvr>
                                        <p:cTn id="70" dur="1000" fill="hold"/>
                                        <p:tgtEl>
                                          <p:spTgt spid="19"/>
                                        </p:tgtEl>
                                        <p:attrNameLst>
                                          <p:attrName>ppt_h</p:attrName>
                                        </p:attrNameLst>
                                      </p:cBhvr>
                                      <p:tavLst>
                                        <p:tav tm="0">
                                          <p:val>
                                            <p:fltVal val="0"/>
                                          </p:val>
                                        </p:tav>
                                        <p:tav tm="100000">
                                          <p:val>
                                            <p:strVal val="#ppt_h"/>
                                          </p:val>
                                        </p:tav>
                                      </p:tavLst>
                                    </p:anim>
                                    <p:anim calcmode="lin" valueType="num">
                                      <p:cBhvr>
                                        <p:cTn id="71" dur="1000" fill="hold"/>
                                        <p:tgtEl>
                                          <p:spTgt spid="19"/>
                                        </p:tgtEl>
                                        <p:attrNameLst>
                                          <p:attrName>style.rotation</p:attrName>
                                        </p:attrNameLst>
                                      </p:cBhvr>
                                      <p:tavLst>
                                        <p:tav tm="0">
                                          <p:val>
                                            <p:fltVal val="90"/>
                                          </p:val>
                                        </p:tav>
                                        <p:tav tm="100000">
                                          <p:val>
                                            <p:fltVal val="0"/>
                                          </p:val>
                                        </p:tav>
                                      </p:tavLst>
                                    </p:anim>
                                    <p:animEffect transition="in" filter="fade">
                                      <p:cBhvr>
                                        <p:cTn id="7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P spid="14" grpId="0"/>
      <p:bldP spid="15" grpId="0"/>
      <p:bldP spid="16" grpId="0"/>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4" name="Picture 2" descr="Tập đọc: Người lính dũng cảm"/>
          <p:cNvPicPr>
            <a:picLocks noChangeAspect="1" noChangeArrowheads="1"/>
          </p:cNvPicPr>
          <p:nvPr/>
        </p:nvPicPr>
        <p:blipFill rotWithShape="1">
          <a:blip r:embed="rId3">
            <a:extLst>
              <a:ext uri="{28A0092B-C50C-407E-A947-70E740481C1C}">
                <a14:useLocalDpi xmlns:a14="http://schemas.microsoft.com/office/drawing/2010/main" val="0"/>
              </a:ext>
            </a:extLst>
          </a:blip>
          <a:srcRect l="5370" t="30558" r="6554" b="46454"/>
          <a:stretch/>
        </p:blipFill>
        <p:spPr bwMode="auto">
          <a:xfrm>
            <a:off x="0" y="0"/>
            <a:ext cx="7086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p:cNvSpPr/>
          <p:nvPr/>
        </p:nvSpPr>
        <p:spPr>
          <a:xfrm>
            <a:off x="5105400" y="990600"/>
            <a:ext cx="3166782" cy="12954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rPr>
              <a:t>Đoạn</a:t>
            </a:r>
            <a:r>
              <a:rPr lang="en-US" sz="3600" b="1" dirty="0">
                <a:solidFill>
                  <a:srgbClr val="C00000"/>
                </a:solidFill>
              </a:rPr>
              <a:t> 4</a:t>
            </a:r>
            <a:endParaRPr lang="en-GB" sz="3600" b="1" dirty="0">
              <a:solidFill>
                <a:srgbClr val="C00000"/>
              </a:solidFill>
            </a:endParaRPr>
          </a:p>
        </p:txBody>
      </p:sp>
    </p:spTree>
    <p:extLst>
      <p:ext uri="{BB962C8B-B14F-4D97-AF65-F5344CB8AC3E}">
        <p14:creationId xmlns:p14="http://schemas.microsoft.com/office/powerpoint/2010/main" val="3818144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624" b="98936" l="2305" r="97340"/>
                    </a14:imgEffect>
                  </a14:imgLayer>
                </a14:imgProps>
              </a:ext>
              <a:ext uri="{28A0092B-C50C-407E-A947-70E740481C1C}">
                <a14:useLocalDpi xmlns:a14="http://schemas.microsoft.com/office/drawing/2010/main" val="0"/>
              </a:ext>
            </a:extLst>
          </a:blip>
          <a:srcRect t="12671" b="20119"/>
          <a:stretch/>
        </p:blipFill>
        <p:spPr>
          <a:xfrm>
            <a:off x="2850777" y="35859"/>
            <a:ext cx="2362199" cy="1100630"/>
          </a:xfrm>
          <a:prstGeom prst="rect">
            <a:avLst/>
          </a:prstGeom>
        </p:spPr>
      </p:pic>
      <p:sp>
        <p:nvSpPr>
          <p:cNvPr id="7" name="Rectangle 6"/>
          <p:cNvSpPr/>
          <p:nvPr/>
        </p:nvSpPr>
        <p:spPr>
          <a:xfrm>
            <a:off x="3307976" y="416410"/>
            <a:ext cx="1708603" cy="553998"/>
          </a:xfrm>
          <a:prstGeom prst="rect">
            <a:avLst/>
          </a:prstGeom>
        </p:spPr>
        <p:txBody>
          <a:bodyPr wrap="square">
            <a:spAutoFit/>
          </a:bodyPr>
          <a:lstStyle/>
          <a:p>
            <a:pPr algn="ctr"/>
            <a:r>
              <a:rPr lang="en-US" sz="3000" b="1" dirty="0" err="1">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Câu</a:t>
            </a:r>
            <a:r>
              <a:rPr lang="en-US" sz="3000" b="1" dirty="0">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 </a:t>
            </a:r>
            <a:r>
              <a:rPr lang="en-US" sz="3000" b="1" dirty="0" err="1">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rPr>
              <a:t>hỏi</a:t>
            </a:r>
            <a:endParaRPr lang="en-US" sz="3000" b="1" dirty="0">
              <a:ln w="10541" cmpd="sng">
                <a:solidFill>
                  <a:schemeClr val="accent1">
                    <a:shade val="88000"/>
                    <a:satMod val="110000"/>
                  </a:schemeClr>
                </a:solidFill>
                <a:prstDash val="solid"/>
              </a:ln>
              <a:solidFill>
                <a:srgbClr val="C00000"/>
              </a:solidFill>
              <a:latin typeface="Tahoma" pitchFamily="34" charset="0"/>
              <a:ea typeface="Tahoma" pitchFamily="34" charset="0"/>
              <a:cs typeface="Tahoma" pitchFamily="34" charset="0"/>
            </a:endParaRPr>
          </a:p>
        </p:txBody>
      </p:sp>
      <p:sp>
        <p:nvSpPr>
          <p:cNvPr id="5" name="Rectangle 4"/>
          <p:cNvSpPr/>
          <p:nvPr/>
        </p:nvSpPr>
        <p:spPr>
          <a:xfrm>
            <a:off x="609600" y="990600"/>
            <a:ext cx="7924800" cy="830997"/>
          </a:xfrm>
          <a:prstGeom prst="rect">
            <a:avLst/>
          </a:prstGeom>
        </p:spPr>
        <p:txBody>
          <a:bodyPr wrap="square">
            <a:spAutoFit/>
          </a:bodyPr>
          <a:lstStyle/>
          <a:p>
            <a:r>
              <a:rPr lang="vi-VN" sz="2400" b="1" dirty="0">
                <a:solidFill>
                  <a:schemeClr val="accent1">
                    <a:lumMod val="75000"/>
                  </a:schemeClr>
                </a:solidFill>
              </a:rPr>
              <a:t>Chú lính nhỏ đã nói gì với viên tướng khi ra khỏi lớp?</a:t>
            </a:r>
            <a:endParaRPr lang="en-GB" sz="2400" b="1" dirty="0">
              <a:solidFill>
                <a:schemeClr val="accent1">
                  <a:lumMod val="75000"/>
                </a:schemeClr>
              </a:solidFill>
            </a:endParaRPr>
          </a:p>
        </p:txBody>
      </p:sp>
      <p:sp>
        <p:nvSpPr>
          <p:cNvPr id="8" name="Rectangle 7"/>
          <p:cNvSpPr/>
          <p:nvPr/>
        </p:nvSpPr>
        <p:spPr>
          <a:xfrm>
            <a:off x="914400" y="1676400"/>
            <a:ext cx="4793300" cy="461665"/>
          </a:xfrm>
          <a:prstGeom prst="rect">
            <a:avLst/>
          </a:prstGeom>
        </p:spPr>
        <p:txBody>
          <a:bodyPr wrap="none">
            <a:spAutoFit/>
          </a:bodyPr>
          <a:lstStyle/>
          <a:p>
            <a:r>
              <a:rPr lang="vi-VN" sz="2400" b="1" dirty="0">
                <a:solidFill>
                  <a:srgbClr val="C00000"/>
                </a:solidFill>
              </a:rPr>
              <a:t>Chú lính nói khẽ: "Ra vườn đi!"</a:t>
            </a:r>
            <a:endParaRPr lang="en-GB" sz="2400" b="1" dirty="0">
              <a:solidFill>
                <a:srgbClr val="C00000"/>
              </a:solidFill>
            </a:endParaRPr>
          </a:p>
        </p:txBody>
      </p:sp>
      <p:sp>
        <p:nvSpPr>
          <p:cNvPr id="9" name="Rectangle 8"/>
          <p:cNvSpPr/>
          <p:nvPr/>
        </p:nvSpPr>
        <p:spPr>
          <a:xfrm>
            <a:off x="578224" y="2138065"/>
            <a:ext cx="7346576" cy="830997"/>
          </a:xfrm>
          <a:prstGeom prst="rect">
            <a:avLst/>
          </a:prstGeom>
        </p:spPr>
        <p:txBody>
          <a:bodyPr wrap="square">
            <a:spAutoFit/>
          </a:bodyPr>
          <a:lstStyle/>
          <a:p>
            <a:r>
              <a:rPr lang="vi-VN" sz="2400" b="1" dirty="0">
                <a:solidFill>
                  <a:schemeClr val="accent1">
                    <a:lumMod val="75000"/>
                  </a:schemeClr>
                </a:solidFill>
              </a:rPr>
              <a:t>Chú đã làm gì khi viên tướng khoát tay và nói “Về thôi” ?</a:t>
            </a:r>
            <a:endParaRPr lang="en-GB" sz="2400" b="1" dirty="0">
              <a:solidFill>
                <a:schemeClr val="accent1">
                  <a:lumMod val="75000"/>
                </a:schemeClr>
              </a:solidFill>
            </a:endParaRPr>
          </a:p>
        </p:txBody>
      </p:sp>
      <p:sp>
        <p:nvSpPr>
          <p:cNvPr id="10" name="Rectangle 9"/>
          <p:cNvSpPr/>
          <p:nvPr/>
        </p:nvSpPr>
        <p:spPr>
          <a:xfrm>
            <a:off x="1707776" y="2895600"/>
            <a:ext cx="7010400" cy="830997"/>
          </a:xfrm>
          <a:prstGeom prst="rect">
            <a:avLst/>
          </a:prstGeom>
        </p:spPr>
        <p:txBody>
          <a:bodyPr wrap="square">
            <a:spAutoFit/>
          </a:bodyPr>
          <a:lstStyle/>
          <a:p>
            <a:r>
              <a:rPr lang="vi-VN" sz="2400" b="1" dirty="0">
                <a:solidFill>
                  <a:srgbClr val="C00000"/>
                </a:solidFill>
              </a:rPr>
              <a:t>Chú nói: "Nhưng như vậy là hèn!" rồi quả quyết bước về phía vườn trường</a:t>
            </a:r>
            <a:endParaRPr lang="en-GB" sz="2400" b="1" dirty="0">
              <a:solidFill>
                <a:srgbClr val="C00000"/>
              </a:solidFill>
            </a:endParaRPr>
          </a:p>
        </p:txBody>
      </p:sp>
      <p:sp>
        <p:nvSpPr>
          <p:cNvPr id="11" name="Rectangle 10"/>
          <p:cNvSpPr/>
          <p:nvPr/>
        </p:nvSpPr>
        <p:spPr>
          <a:xfrm>
            <a:off x="1698812" y="3810000"/>
            <a:ext cx="5410200" cy="1200329"/>
          </a:xfrm>
          <a:prstGeom prst="rect">
            <a:avLst/>
          </a:prstGeom>
        </p:spPr>
        <p:txBody>
          <a:bodyPr wrap="square">
            <a:spAutoFit/>
          </a:bodyPr>
          <a:lstStyle/>
          <a:p>
            <a:r>
              <a:rPr lang="vi-VN" sz="2400" b="1" dirty="0">
                <a:solidFill>
                  <a:schemeClr val="accent1">
                    <a:lumMod val="75000"/>
                  </a:schemeClr>
                </a:solidFill>
              </a:rPr>
              <a:t>Lúc đó, thái độ của viên tướng và những người lính như thế nào ?</a:t>
            </a:r>
            <a:endParaRPr lang="en-GB" sz="2400" b="1" dirty="0">
              <a:solidFill>
                <a:schemeClr val="accent1">
                  <a:lumMod val="75000"/>
                </a:schemeClr>
              </a:solidFill>
            </a:endParaRPr>
          </a:p>
          <a:p>
            <a:r>
              <a:rPr lang="vi-VN" sz="2400" b="1" dirty="0">
                <a:solidFill>
                  <a:schemeClr val="accent1">
                    <a:lumMod val="75000"/>
                  </a:schemeClr>
                </a:solidFill>
              </a:rPr>
              <a:t> </a:t>
            </a:r>
            <a:endParaRPr lang="en-GB" sz="2400" b="1" dirty="0">
              <a:solidFill>
                <a:schemeClr val="accent1">
                  <a:lumMod val="75000"/>
                </a:schemeClr>
              </a:solidFill>
            </a:endParaRPr>
          </a:p>
        </p:txBody>
      </p:sp>
      <p:sp>
        <p:nvSpPr>
          <p:cNvPr id="12" name="Rectangle 11"/>
          <p:cNvSpPr/>
          <p:nvPr/>
        </p:nvSpPr>
        <p:spPr>
          <a:xfrm>
            <a:off x="1752600" y="4648200"/>
            <a:ext cx="5638800" cy="1569660"/>
          </a:xfrm>
          <a:prstGeom prst="rect">
            <a:avLst/>
          </a:prstGeom>
        </p:spPr>
        <p:txBody>
          <a:bodyPr wrap="square">
            <a:spAutoFit/>
          </a:bodyPr>
          <a:lstStyle/>
          <a:p>
            <a:r>
              <a:rPr lang="vi-VN" sz="2400" b="1" dirty="0">
                <a:solidFill>
                  <a:srgbClr val="C00000"/>
                </a:solidFill>
              </a:rPr>
              <a:t>Mọi người sững lại </a:t>
            </a:r>
            <a:r>
              <a:rPr lang="en-US" sz="2400" b="1" dirty="0">
                <a:solidFill>
                  <a:srgbClr val="C00000"/>
                </a:solidFill>
              </a:rPr>
              <a:t>                             </a:t>
            </a:r>
            <a:r>
              <a:rPr lang="vi-VN" sz="2400" b="1" dirty="0">
                <a:solidFill>
                  <a:srgbClr val="C00000"/>
                </a:solidFill>
              </a:rPr>
              <a:t>nhìn chú rồi cả đội </a:t>
            </a:r>
            <a:r>
              <a:rPr lang="en-US" sz="2400" b="1" dirty="0">
                <a:solidFill>
                  <a:srgbClr val="C00000"/>
                </a:solidFill>
              </a:rPr>
              <a:t>                             </a:t>
            </a:r>
            <a:r>
              <a:rPr lang="vi-VN" sz="2400" b="1" dirty="0">
                <a:solidFill>
                  <a:srgbClr val="C00000"/>
                </a:solidFill>
              </a:rPr>
              <a:t>bước nhanh theo chú như một</a:t>
            </a:r>
            <a:r>
              <a:rPr lang="en-US" sz="2400" b="1" dirty="0">
                <a:solidFill>
                  <a:srgbClr val="C00000"/>
                </a:solidFill>
              </a:rPr>
              <a:t>  </a:t>
            </a:r>
            <a:r>
              <a:rPr lang="vi-VN" sz="2400" b="1" dirty="0">
                <a:solidFill>
                  <a:srgbClr val="C00000"/>
                </a:solidFill>
              </a:rPr>
              <a:t> người chỉ huy dũng cảm.</a:t>
            </a:r>
            <a:endParaRPr lang="en-GB" sz="2400" b="1" dirty="0">
              <a:solidFill>
                <a:srgbClr val="C00000"/>
              </a:solidFill>
            </a:endParaRPr>
          </a:p>
        </p:txBody>
      </p:sp>
      <p:sp>
        <p:nvSpPr>
          <p:cNvPr id="14" name="Right Arrow 13"/>
          <p:cNvSpPr/>
          <p:nvPr/>
        </p:nvSpPr>
        <p:spPr>
          <a:xfrm>
            <a:off x="354105" y="1799510"/>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a:off x="1131793" y="2986838"/>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1138517" y="4794886"/>
            <a:ext cx="560295" cy="215443"/>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66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P spid="9" grpId="0"/>
      <p:bldP spid="10" grpId="0"/>
      <p:bldP spid="11" grpId="0"/>
      <p:bldP spid="12" grpId="0"/>
      <p:bldP spid="14"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p:cNvSpPr/>
          <p:nvPr/>
        </p:nvSpPr>
        <p:spPr>
          <a:xfrm>
            <a:off x="844826" y="0"/>
            <a:ext cx="7797248" cy="2707341"/>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accent1">
                    <a:lumMod val="75000"/>
                  </a:schemeClr>
                </a:solidFill>
              </a:rPr>
              <a:t>Trong</a:t>
            </a:r>
            <a:r>
              <a:rPr lang="en-US" sz="4800" b="1" dirty="0">
                <a:solidFill>
                  <a:schemeClr val="accent1">
                    <a:lumMod val="75000"/>
                  </a:schemeClr>
                </a:solidFill>
              </a:rPr>
              <a:t> </a:t>
            </a:r>
            <a:r>
              <a:rPr lang="en-US" sz="4800" b="1" dirty="0" err="1">
                <a:solidFill>
                  <a:schemeClr val="accent1">
                    <a:lumMod val="75000"/>
                  </a:schemeClr>
                </a:solidFill>
              </a:rPr>
              <a:t>câu</a:t>
            </a:r>
            <a:r>
              <a:rPr lang="en-US" sz="4800" b="1" dirty="0">
                <a:solidFill>
                  <a:schemeClr val="accent1">
                    <a:lumMod val="75000"/>
                  </a:schemeClr>
                </a:solidFill>
              </a:rPr>
              <a:t> </a:t>
            </a:r>
            <a:r>
              <a:rPr lang="en-US" sz="4800" b="1" dirty="0" err="1">
                <a:solidFill>
                  <a:schemeClr val="accent1">
                    <a:lumMod val="75000"/>
                  </a:schemeClr>
                </a:solidFill>
              </a:rPr>
              <a:t>chuyện</a:t>
            </a:r>
            <a:r>
              <a:rPr lang="en-US" sz="4800" b="1" dirty="0">
                <a:solidFill>
                  <a:schemeClr val="accent1">
                    <a:lumMod val="75000"/>
                  </a:schemeClr>
                </a:solidFill>
              </a:rPr>
              <a:t>, </a:t>
            </a:r>
            <a:r>
              <a:rPr lang="en-US" sz="4800" b="1" dirty="0" err="1">
                <a:solidFill>
                  <a:schemeClr val="accent1">
                    <a:lumMod val="75000"/>
                  </a:schemeClr>
                </a:solidFill>
              </a:rPr>
              <a:t>ai</a:t>
            </a:r>
            <a:r>
              <a:rPr lang="en-US" sz="4800" b="1" dirty="0">
                <a:solidFill>
                  <a:schemeClr val="accent1">
                    <a:lumMod val="75000"/>
                  </a:schemeClr>
                </a:solidFill>
              </a:rPr>
              <a:t> </a:t>
            </a:r>
            <a:r>
              <a:rPr lang="en-US" sz="4800" b="1" dirty="0" err="1">
                <a:solidFill>
                  <a:schemeClr val="accent1">
                    <a:lumMod val="75000"/>
                  </a:schemeClr>
                </a:solidFill>
              </a:rPr>
              <a:t>là</a:t>
            </a:r>
            <a:r>
              <a:rPr lang="en-US" sz="4800" b="1" dirty="0">
                <a:solidFill>
                  <a:schemeClr val="accent1">
                    <a:lumMod val="75000"/>
                  </a:schemeClr>
                </a:solidFill>
              </a:rPr>
              <a:t> </a:t>
            </a:r>
            <a:r>
              <a:rPr lang="en-US" sz="4800" b="1" dirty="0" err="1">
                <a:solidFill>
                  <a:schemeClr val="accent1">
                    <a:lumMod val="75000"/>
                  </a:schemeClr>
                </a:solidFill>
              </a:rPr>
              <a:t>người</a:t>
            </a:r>
            <a:r>
              <a:rPr lang="en-US" sz="4800" b="1" dirty="0">
                <a:solidFill>
                  <a:schemeClr val="accent1">
                    <a:lumMod val="75000"/>
                  </a:schemeClr>
                </a:solidFill>
              </a:rPr>
              <a:t> </a:t>
            </a:r>
            <a:r>
              <a:rPr lang="en-US" sz="4800" b="1" dirty="0" err="1">
                <a:solidFill>
                  <a:schemeClr val="accent1">
                    <a:lumMod val="75000"/>
                  </a:schemeClr>
                </a:solidFill>
              </a:rPr>
              <a:t>dũng</a:t>
            </a:r>
            <a:r>
              <a:rPr lang="en-US" sz="4800" b="1" dirty="0">
                <a:solidFill>
                  <a:schemeClr val="accent1">
                    <a:lumMod val="75000"/>
                  </a:schemeClr>
                </a:solidFill>
              </a:rPr>
              <a:t> </a:t>
            </a:r>
            <a:r>
              <a:rPr lang="en-US" sz="4800" b="1" dirty="0" err="1">
                <a:solidFill>
                  <a:schemeClr val="accent1">
                    <a:lumMod val="75000"/>
                  </a:schemeClr>
                </a:solidFill>
              </a:rPr>
              <a:t>cảm</a:t>
            </a:r>
            <a:r>
              <a:rPr lang="en-US" sz="4800" b="1" dirty="0">
                <a:solidFill>
                  <a:schemeClr val="accent1">
                    <a:lumMod val="75000"/>
                  </a:schemeClr>
                </a:solidFill>
              </a:rPr>
              <a:t>? </a:t>
            </a:r>
            <a:r>
              <a:rPr lang="en-US" sz="4800" b="1" dirty="0" err="1">
                <a:solidFill>
                  <a:schemeClr val="accent1">
                    <a:lumMod val="75000"/>
                  </a:schemeClr>
                </a:solidFill>
              </a:rPr>
              <a:t>Vì</a:t>
            </a:r>
            <a:r>
              <a:rPr lang="en-US" sz="4800" b="1" dirty="0">
                <a:solidFill>
                  <a:schemeClr val="accent1">
                    <a:lumMod val="75000"/>
                  </a:schemeClr>
                </a:solidFill>
              </a:rPr>
              <a:t> </a:t>
            </a:r>
            <a:r>
              <a:rPr lang="en-US" sz="4800" b="1" dirty="0" err="1">
                <a:solidFill>
                  <a:schemeClr val="accent1">
                    <a:lumMod val="75000"/>
                  </a:schemeClr>
                </a:solidFill>
              </a:rPr>
              <a:t>sao</a:t>
            </a:r>
            <a:r>
              <a:rPr lang="en-US" sz="4800" b="1" dirty="0">
                <a:solidFill>
                  <a:schemeClr val="accent1">
                    <a:lumMod val="75000"/>
                  </a:schemeClr>
                </a:solidFill>
              </a:rPr>
              <a:t> ?</a:t>
            </a:r>
            <a:endParaRPr lang="en-GB" sz="4800" b="1" dirty="0">
              <a:solidFill>
                <a:schemeClr val="accent1">
                  <a:lumMod val="75000"/>
                </a:schemeClr>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3844">
            <a:off x="6737227" y="726994"/>
            <a:ext cx="2945895" cy="2209421"/>
          </a:xfrm>
          <a:prstGeom prst="rect">
            <a:avLst/>
          </a:prstGeom>
        </p:spPr>
      </p:pic>
      <p:sp>
        <p:nvSpPr>
          <p:cNvPr id="4" name="TextBox 3"/>
          <p:cNvSpPr txBox="1"/>
          <p:nvPr/>
        </p:nvSpPr>
        <p:spPr>
          <a:xfrm>
            <a:off x="590174" y="4876800"/>
            <a:ext cx="7620000" cy="1708160"/>
          </a:xfrm>
          <a:prstGeom prst="rect">
            <a:avLst/>
          </a:prstGeom>
          <a:noFill/>
        </p:spPr>
        <p:txBody>
          <a:bodyPr wrap="square" rtlCol="0">
            <a:spAutoFit/>
          </a:bodyPr>
          <a:lstStyle/>
          <a:p>
            <a:pPr algn="ctr"/>
            <a:r>
              <a:rPr lang="en-US" sz="3500" b="1" dirty="0">
                <a:solidFill>
                  <a:srgbClr val="C00000"/>
                </a:solidFill>
              </a:rPr>
              <a:t>  </a:t>
            </a:r>
            <a:r>
              <a:rPr lang="vi-VN" sz="3500" b="1" dirty="0">
                <a:solidFill>
                  <a:srgbClr val="C00000"/>
                </a:solidFill>
              </a:rPr>
              <a:t>Chú lính chui qua </a:t>
            </a:r>
            <a:r>
              <a:rPr lang="en-US" sz="3500" b="1" dirty="0">
                <a:solidFill>
                  <a:srgbClr val="C00000"/>
                </a:solidFill>
              </a:rPr>
              <a:t>                                                  </a:t>
            </a:r>
            <a:r>
              <a:rPr lang="vi-VN" sz="3500" b="1" dirty="0">
                <a:solidFill>
                  <a:srgbClr val="C00000"/>
                </a:solidFill>
              </a:rPr>
              <a:t>hàng rào là người lính dũng cảm vì đã biết nhận lỗi và sửa lỗi</a:t>
            </a:r>
            <a:endParaRPr lang="en-GB" sz="3500" b="1" dirty="0">
              <a:solidFill>
                <a:srgbClr val="C00000"/>
              </a:solidFill>
            </a:endParaRPr>
          </a:p>
        </p:txBody>
      </p:sp>
      <p:pic>
        <p:nvPicPr>
          <p:cNvPr id="17" name="Hình ảnh 6" descr="Ảnh có chứa vẽ&#10;&#10;Mô tả được tạo tự động">
            <a:extLst>
              <a:ext uri="{FF2B5EF4-FFF2-40B4-BE49-F238E27FC236}">
                <a16:creationId xmlns:a16="http://schemas.microsoft.com/office/drawing/2014/main" id="{92DD98C3-685D-496B-8BF3-CCC507B4557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778" y1="39167" x2="42778" y2="39167"/>
                        <a14:foregroundMark x1="43056" y1="36667" x2="43056" y2="36667"/>
                      </a14:backgroundRemoval>
                    </a14:imgEffect>
                  </a14:imgLayer>
                </a14:imgProps>
              </a:ext>
              <a:ext uri="{28A0092B-C50C-407E-A947-70E740481C1C}">
                <a14:useLocalDpi xmlns:a14="http://schemas.microsoft.com/office/drawing/2010/main" val="0"/>
              </a:ext>
            </a:extLst>
          </a:blip>
          <a:stretch>
            <a:fillRect/>
          </a:stretch>
        </p:blipFill>
        <p:spPr>
          <a:xfrm rot="15208203">
            <a:off x="-143062" y="5649681"/>
            <a:ext cx="2094808" cy="1498383"/>
          </a:xfrm>
          <a:prstGeom prst="rect">
            <a:avLst/>
          </a:prstGeom>
        </p:spPr>
      </p:pic>
    </p:spTree>
    <p:extLst>
      <p:ext uri="{BB962C8B-B14F-4D97-AF65-F5344CB8AC3E}">
        <p14:creationId xmlns:p14="http://schemas.microsoft.com/office/powerpoint/2010/main" val="11512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30000" r="-30000"/>
          </a:stretch>
        </a:blipFill>
        <a:effectLst/>
      </p:bgPr>
    </p:bg>
    <p:spTree>
      <p:nvGrpSpPr>
        <p:cNvPr id="1" name=""/>
        <p:cNvGrpSpPr/>
        <p:nvPr/>
      </p:nvGrpSpPr>
      <p:grpSpPr>
        <a:xfrm>
          <a:off x="0" y="0"/>
          <a:ext cx="0" cy="0"/>
          <a:chOff x="0" y="0"/>
          <a:chExt cx="0" cy="0"/>
        </a:xfrm>
      </p:grpSpPr>
      <p:sp>
        <p:nvSpPr>
          <p:cNvPr id="2" name="Cloud 1"/>
          <p:cNvSpPr/>
          <p:nvPr/>
        </p:nvSpPr>
        <p:spPr>
          <a:xfrm>
            <a:off x="304800" y="1676400"/>
            <a:ext cx="8546847" cy="3581399"/>
          </a:xfrm>
          <a:prstGeom prst="cloud">
            <a:avLst/>
          </a:prstGeom>
          <a:solidFill>
            <a:schemeClr val="accent1">
              <a:lumMod val="20000"/>
              <a:lumOff val="80000"/>
            </a:schemeClr>
          </a:solidFill>
          <a:effectLst>
            <a:innerShdw blurRad="63500" dist="50800" dir="27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C00000"/>
                </a:solidFill>
                <a:latin typeface="Tahoma" pitchFamily="34" charset="0"/>
                <a:ea typeface="Tahoma" pitchFamily="34" charset="0"/>
                <a:cs typeface="Tahoma" pitchFamily="34" charset="0"/>
              </a:rPr>
              <a:t>Khi</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mắc lỗi phải dám nhận lỗi và sửa lỗi. Người dám nhận lỗi và</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sửa lỗi là</a:t>
            </a:r>
            <a:r>
              <a:rPr lang="en-US" sz="3600" b="1" dirty="0">
                <a:solidFill>
                  <a:srgbClr val="C00000"/>
                </a:solidFill>
                <a:latin typeface="Tahoma" pitchFamily="34" charset="0"/>
                <a:ea typeface="Tahoma" pitchFamily="34" charset="0"/>
                <a:cs typeface="Tahoma" pitchFamily="34" charset="0"/>
              </a:rPr>
              <a:t> </a:t>
            </a:r>
            <a:r>
              <a:rPr lang="en-US" sz="3600" b="1" dirty="0" err="1">
                <a:solidFill>
                  <a:srgbClr val="C00000"/>
                </a:solidFill>
                <a:latin typeface="Tahoma" pitchFamily="34" charset="0"/>
                <a:ea typeface="Tahoma" pitchFamily="34" charset="0"/>
                <a:cs typeface="Tahoma" pitchFamily="34" charset="0"/>
              </a:rPr>
              <a:t>người</a:t>
            </a:r>
            <a:r>
              <a:rPr lang="en-US" sz="3600" b="1" dirty="0">
                <a:solidFill>
                  <a:srgbClr val="C00000"/>
                </a:solidFill>
                <a:latin typeface="Tahoma" pitchFamily="34" charset="0"/>
                <a:ea typeface="Tahoma" pitchFamily="34" charset="0"/>
                <a:cs typeface="Tahoma" pitchFamily="34" charset="0"/>
              </a:rPr>
              <a:t> </a:t>
            </a:r>
            <a:r>
              <a:rPr lang="vi-VN" sz="3600" b="1" dirty="0">
                <a:solidFill>
                  <a:srgbClr val="C00000"/>
                </a:solidFill>
                <a:latin typeface="Tahoma" pitchFamily="34" charset="0"/>
                <a:ea typeface="Tahoma" pitchFamily="34" charset="0"/>
                <a:cs typeface="Tahoma" pitchFamily="34" charset="0"/>
              </a:rPr>
              <a:t>dũng cảm </a:t>
            </a:r>
            <a:endParaRPr lang="en-GB" sz="3600" b="1" dirty="0">
              <a:solidFill>
                <a:srgbClr val="C00000"/>
              </a:solidFill>
              <a:latin typeface="Tahoma" pitchFamily="34" charset="0"/>
              <a:ea typeface="Tahoma" pitchFamily="34" charset="0"/>
              <a:cs typeface="Tahoma" pitchFamily="34" charset="0"/>
            </a:endParaRPr>
          </a:p>
        </p:txBody>
      </p:sp>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27482" b="73227" l="10284" r="91312">
                        <a14:foregroundMark x1="29078" y1="35993" x2="80319" y2="59574"/>
                        <a14:foregroundMark x1="21986" y1="65248" x2="82979" y2="38298"/>
                        <a14:foregroundMark x1="50709" y1="39539" x2="83688" y2="37057"/>
                      </a14:backgroundRemoval>
                    </a14:imgEffect>
                  </a14:imgLayer>
                </a14:imgProps>
              </a:ext>
              <a:ext uri="{28A0092B-C50C-407E-A947-70E740481C1C}">
                <a14:useLocalDpi xmlns:a14="http://schemas.microsoft.com/office/drawing/2010/main" val="0"/>
              </a:ext>
            </a:extLst>
          </a:blip>
          <a:srcRect l="10059" t="26755" r="8753" b="27005"/>
          <a:stretch/>
        </p:blipFill>
        <p:spPr>
          <a:xfrm rot="10800000">
            <a:off x="76200" y="228600"/>
            <a:ext cx="6629400" cy="1676400"/>
          </a:xfrm>
          <a:prstGeom prst="rect">
            <a:avLst/>
          </a:prstGeom>
        </p:spPr>
      </p:pic>
      <p:sp>
        <p:nvSpPr>
          <p:cNvPr id="6" name="TextBox 5"/>
          <p:cNvSpPr txBox="1"/>
          <p:nvPr/>
        </p:nvSpPr>
        <p:spPr>
          <a:xfrm>
            <a:off x="304800" y="589746"/>
            <a:ext cx="5486400" cy="954107"/>
          </a:xfrm>
          <a:prstGeom prst="rect">
            <a:avLst/>
          </a:prstGeom>
          <a:noFill/>
        </p:spPr>
        <p:txBody>
          <a:bodyPr wrap="square" rtlCol="0">
            <a:spAutoFit/>
          </a:bodyPr>
          <a:lstStyle/>
          <a:p>
            <a:pPr algn="ctr"/>
            <a:r>
              <a:rPr lang="vi-VN" sz="2800" b="1" dirty="0">
                <a:solidFill>
                  <a:schemeClr val="accent1">
                    <a:lumMod val="75000"/>
                  </a:schemeClr>
                </a:solidFill>
              </a:rPr>
              <a:t>Qua bài đọc, theo em nội dung câu chuyện này là gì ?</a:t>
            </a:r>
            <a:endParaRPr lang="en-GB" sz="2800" b="1" dirty="0">
              <a:solidFill>
                <a:schemeClr val="accent1">
                  <a:lumMod val="75000"/>
                </a:schemeClr>
              </a:solidFill>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44420">
            <a:off x="6496828" y="4091465"/>
            <a:ext cx="2705208" cy="2482029"/>
          </a:xfrm>
          <a:prstGeom prst="ellipse">
            <a:avLst/>
          </a:prstGeom>
          <a:ln>
            <a:noFill/>
          </a:ln>
          <a:effectLst>
            <a:softEdge rad="112500"/>
          </a:effec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482227" flipV="1">
            <a:off x="-327886" y="3635478"/>
            <a:ext cx="2937767" cy="2937767"/>
          </a:xfrm>
          <a:prstGeom prst="rect">
            <a:avLst/>
          </a:prstGeom>
        </p:spPr>
      </p:pic>
      <p:pic>
        <p:nvPicPr>
          <p:cNvPr id="13" name="trả lời đúng.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cstate="print"/>
          <a:stretch>
            <a:fillRect/>
          </a:stretch>
        </p:blipFill>
        <p:spPr>
          <a:xfrm>
            <a:off x="8607965" y="6215197"/>
            <a:ext cx="487363" cy="487363"/>
          </a:xfrm>
          <a:prstGeom prst="rect">
            <a:avLst/>
          </a:prstGeom>
        </p:spPr>
      </p:pic>
    </p:spTree>
    <p:custDataLst>
      <p:tags r:id="rId1"/>
    </p:custDataLst>
    <p:extLst>
      <p:ext uri="{BB962C8B-B14F-4D97-AF65-F5344CB8AC3E}">
        <p14:creationId xmlns:p14="http://schemas.microsoft.com/office/powerpoint/2010/main" val="3776443522"/>
      </p:ext>
    </p:extLst>
  </p:cSld>
  <p:clrMapOvr>
    <a:masterClrMapping/>
  </p:clrMapOvr>
  <p:transition spd="slow" advTm="19825">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par>
                                <p:cTn id="35" presetID="3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13"/>
                </p:tgtEl>
              </p:cMediaNode>
            </p:audio>
          </p:childTnLst>
        </p:cTn>
      </p:par>
    </p:tnLst>
    <p:bldLst>
      <p:bldP spid="2"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709962" y="228600"/>
            <a:ext cx="4343400" cy="1371600"/>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chemeClr val="accent2">
                    <a:lumMod val="75000"/>
                  </a:schemeClr>
                </a:solidFill>
                <a:latin typeface="Tahoma" pitchFamily="34" charset="0"/>
                <a:ea typeface="Tahoma" pitchFamily="34" charset="0"/>
                <a:cs typeface="Tahoma" pitchFamily="34" charset="0"/>
              </a:rPr>
              <a:t>HOẠT ĐỘNG 4</a:t>
            </a:r>
          </a:p>
        </p:txBody>
      </p:sp>
      <p:sp>
        <p:nvSpPr>
          <p:cNvPr id="6" name="TextBox 5"/>
          <p:cNvSpPr txBox="1"/>
          <p:nvPr/>
        </p:nvSpPr>
        <p:spPr>
          <a:xfrm>
            <a:off x="1577898" y="2362200"/>
            <a:ext cx="6477000" cy="1015663"/>
          </a:xfrm>
          <a:prstGeom prst="rect">
            <a:avLst/>
          </a:prstGeom>
          <a:noFill/>
        </p:spPr>
        <p:txBody>
          <a:bodyPr wrap="square" rtlCol="0">
            <a:prstTxWarp prst="textCanUp">
              <a:avLst/>
            </a:prstTxWarp>
            <a:spAutoFit/>
            <a:scene3d>
              <a:camera prst="isometricOffAxis1Right"/>
              <a:lightRig rig="soft" dir="tl">
                <a:rot lat="0" lon="0" rev="0"/>
              </a:lightRig>
            </a:scene3d>
            <a:sp3d contourW="25400" prstMaterial="matte">
              <a:bevelT w="25400" h="55880" prst="artDeco"/>
              <a:contourClr>
                <a:schemeClr val="accent2">
                  <a:tint val="20000"/>
                </a:schemeClr>
              </a:contourClr>
            </a:sp3d>
          </a:bodyPr>
          <a:lstStyle/>
          <a:p>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LUYỆN ĐỌC LẠI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
            <a:ext cx="14509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03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4" name="TextBox 3"/>
          <p:cNvSpPr txBox="1"/>
          <p:nvPr/>
        </p:nvSpPr>
        <p:spPr>
          <a:xfrm>
            <a:off x="1066800" y="707886"/>
            <a:ext cx="5715000" cy="707886"/>
          </a:xfrm>
          <a:prstGeom prst="rect">
            <a:avLst/>
          </a:prstGeom>
          <a:noFill/>
        </p:spPr>
        <p:txBody>
          <a:bodyPr wrap="square" rtlCol="0">
            <a:prstTxWarp prst="textCanUp">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4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PHÂN VAI</a:t>
            </a:r>
            <a:endParaRPr lang="en-US" sz="4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5" name="TextBox 4"/>
          <p:cNvSpPr txBox="1"/>
          <p:nvPr/>
        </p:nvSpPr>
        <p:spPr>
          <a:xfrm>
            <a:off x="1600200" y="1600200"/>
            <a:ext cx="5867400" cy="3785652"/>
          </a:xfrm>
          <a:prstGeom prst="rect">
            <a:avLst/>
          </a:prstGeom>
          <a:noFill/>
        </p:spPr>
        <p:txBody>
          <a:bodyPr wrap="square" rtlCol="0">
            <a:spAutoFit/>
          </a:bodyPr>
          <a:lstStyle/>
          <a:p>
            <a:r>
              <a:rPr lang="en-US" sz="4000" b="1">
                <a:solidFill>
                  <a:schemeClr val="accent3">
                    <a:lumMod val="75000"/>
                  </a:schemeClr>
                </a:solidFill>
                <a:latin typeface="Times New Roman" pitchFamily="18" charset="0"/>
                <a:cs typeface="Times New Roman" pitchFamily="18" charset="0"/>
              </a:rPr>
              <a:t>Gồm </a:t>
            </a:r>
            <a:r>
              <a:rPr lang="en-US" sz="4000" b="1" dirty="0" err="1">
                <a:solidFill>
                  <a:schemeClr val="accent3">
                    <a:lumMod val="75000"/>
                  </a:schemeClr>
                </a:solidFill>
                <a:latin typeface="Times New Roman" pitchFamily="18" charset="0"/>
                <a:cs typeface="Times New Roman" pitchFamily="18" charset="0"/>
              </a:rPr>
              <a:t>có</a:t>
            </a:r>
            <a:r>
              <a:rPr lang="en-US" sz="4000" b="1" dirty="0">
                <a:solidFill>
                  <a:schemeClr val="accent3">
                    <a:lumMod val="75000"/>
                  </a:schemeClr>
                </a:solidFill>
                <a:latin typeface="Times New Roman" pitchFamily="18" charset="0"/>
                <a:cs typeface="Times New Roman" pitchFamily="18" charset="0"/>
              </a:rPr>
              <a:t> 4 </a:t>
            </a:r>
            <a:r>
              <a:rPr lang="en-US" sz="4000" b="1" dirty="0" err="1">
                <a:solidFill>
                  <a:schemeClr val="accent3">
                    <a:lumMod val="75000"/>
                  </a:schemeClr>
                </a:solidFill>
                <a:latin typeface="Times New Roman" pitchFamily="18" charset="0"/>
                <a:cs typeface="Times New Roman" pitchFamily="18" charset="0"/>
              </a:rPr>
              <a:t>bạn</a:t>
            </a:r>
            <a:r>
              <a:rPr lang="en-US" sz="4000" b="1" dirty="0">
                <a:solidFill>
                  <a:schemeClr val="accent3">
                    <a:lumMod val="75000"/>
                  </a:schemeClr>
                </a:solidFill>
                <a:latin typeface="Times New Roman" pitchFamily="18" charset="0"/>
                <a:cs typeface="Times New Roman" pitchFamily="18" charset="0"/>
              </a:rPr>
              <a:t> , </a:t>
            </a:r>
            <a:r>
              <a:rPr lang="en-US" sz="4000" b="1" dirty="0" err="1">
                <a:solidFill>
                  <a:schemeClr val="accent3">
                    <a:lumMod val="75000"/>
                  </a:schemeClr>
                </a:solidFill>
                <a:latin typeface="Times New Roman" pitchFamily="18" charset="0"/>
                <a:cs typeface="Times New Roman" pitchFamily="18" charset="0"/>
              </a:rPr>
              <a:t>phân</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vai</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như</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sau</a:t>
            </a:r>
            <a:r>
              <a:rPr lang="en-US" sz="4000" b="1" dirty="0">
                <a:solidFill>
                  <a:schemeClr val="accent3">
                    <a:lumMod val="75000"/>
                  </a:schemeClr>
                </a:solidFill>
                <a:latin typeface="Times New Roman" pitchFamily="18" charset="0"/>
                <a:cs typeface="Times New Roman" pitchFamily="18" charset="0"/>
              </a:rPr>
              <a:t> :</a:t>
            </a:r>
          </a:p>
          <a:p>
            <a:pPr marL="285750" indent="-285750">
              <a:buFontTx/>
              <a:buChar char="-"/>
            </a:pPr>
            <a:r>
              <a:rPr lang="en-US" sz="4000" b="1" dirty="0" err="1">
                <a:solidFill>
                  <a:schemeClr val="accent3">
                    <a:lumMod val="75000"/>
                  </a:schemeClr>
                </a:solidFill>
                <a:latin typeface="Times New Roman" pitchFamily="18" charset="0"/>
                <a:cs typeface="Times New Roman" pitchFamily="18" charset="0"/>
              </a:rPr>
              <a:t>Người</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dẫn</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truyện</a:t>
            </a:r>
            <a:endParaRPr lang="en-US" sz="4000" b="1" dirty="0">
              <a:solidFill>
                <a:schemeClr val="accent3">
                  <a:lumMod val="75000"/>
                </a:schemeClr>
              </a:solidFill>
              <a:latin typeface="Times New Roman" pitchFamily="18" charset="0"/>
              <a:cs typeface="Times New Roman" pitchFamily="18" charset="0"/>
            </a:endParaRPr>
          </a:p>
          <a:p>
            <a:pPr marL="285750" indent="-285750">
              <a:buFontTx/>
              <a:buChar char="-"/>
            </a:pPr>
            <a:r>
              <a:rPr lang="en-US" sz="4000" b="1" dirty="0" err="1">
                <a:solidFill>
                  <a:schemeClr val="accent3">
                    <a:lumMod val="75000"/>
                  </a:schemeClr>
                </a:solidFill>
                <a:latin typeface="Times New Roman" pitchFamily="18" charset="0"/>
                <a:cs typeface="Times New Roman" pitchFamily="18" charset="0"/>
              </a:rPr>
              <a:t>Viên</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tướng</a:t>
            </a:r>
            <a:endParaRPr lang="en-US" sz="4000" b="1" dirty="0">
              <a:solidFill>
                <a:schemeClr val="accent3">
                  <a:lumMod val="75000"/>
                </a:schemeClr>
              </a:solidFill>
              <a:latin typeface="Times New Roman" pitchFamily="18" charset="0"/>
              <a:cs typeface="Times New Roman" pitchFamily="18" charset="0"/>
            </a:endParaRPr>
          </a:p>
          <a:p>
            <a:pPr marL="285750" indent="-285750">
              <a:buFontTx/>
              <a:buChar char="-"/>
            </a:pPr>
            <a:r>
              <a:rPr lang="en-US" sz="4000" b="1" dirty="0" err="1">
                <a:solidFill>
                  <a:schemeClr val="accent3">
                    <a:lumMod val="75000"/>
                  </a:schemeClr>
                </a:solidFill>
                <a:latin typeface="Times New Roman" pitchFamily="18" charset="0"/>
                <a:cs typeface="Times New Roman" pitchFamily="18" charset="0"/>
              </a:rPr>
              <a:t>Chú</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lính</a:t>
            </a:r>
            <a:endParaRPr lang="en-US" sz="4000" b="1" dirty="0">
              <a:solidFill>
                <a:schemeClr val="accent3">
                  <a:lumMod val="75000"/>
                </a:schemeClr>
              </a:solidFill>
              <a:latin typeface="Times New Roman" pitchFamily="18" charset="0"/>
              <a:cs typeface="Times New Roman" pitchFamily="18" charset="0"/>
            </a:endParaRPr>
          </a:p>
          <a:p>
            <a:pPr marL="285750" indent="-285750">
              <a:buFontTx/>
              <a:buChar char="-"/>
            </a:pPr>
            <a:r>
              <a:rPr lang="en-US" sz="4000" b="1" dirty="0" err="1">
                <a:solidFill>
                  <a:schemeClr val="accent3">
                    <a:lumMod val="75000"/>
                  </a:schemeClr>
                </a:solidFill>
                <a:latin typeface="Times New Roman" pitchFamily="18" charset="0"/>
                <a:cs typeface="Times New Roman" pitchFamily="18" charset="0"/>
              </a:rPr>
              <a:t>Thầy</a:t>
            </a:r>
            <a:r>
              <a:rPr lang="en-US" sz="4000" b="1" dirty="0">
                <a:solidFill>
                  <a:schemeClr val="accent3">
                    <a:lumMod val="75000"/>
                  </a:schemeClr>
                </a:solidFill>
                <a:latin typeface="Times New Roman" pitchFamily="18" charset="0"/>
                <a:cs typeface="Times New Roman" pitchFamily="18" charset="0"/>
              </a:rPr>
              <a:t> </a:t>
            </a:r>
            <a:r>
              <a:rPr lang="en-US" sz="4000" b="1" dirty="0" err="1">
                <a:solidFill>
                  <a:schemeClr val="accent3">
                    <a:lumMod val="75000"/>
                  </a:schemeClr>
                </a:solidFill>
                <a:latin typeface="Times New Roman" pitchFamily="18" charset="0"/>
                <a:cs typeface="Times New Roman" pitchFamily="18" charset="0"/>
              </a:rPr>
              <a:t>giáo</a:t>
            </a:r>
            <a:endParaRPr lang="en-US" sz="4000" b="1" dirty="0">
              <a:solidFill>
                <a:schemeClr val="accent3">
                  <a:lumMod val="75000"/>
                </a:schemeClr>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818" y="3886200"/>
            <a:ext cx="1579563" cy="177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8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circle(in)">
                                      <p:cBhvr>
                                        <p:cTn id="14" dur="2000"/>
                                        <p:tgtEl>
                                          <p:spTgt spid="5">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2000"/>
                                        <p:tgtEl>
                                          <p:spTgt spid="5">
                                            <p:txEl>
                                              <p:pRg st="1" end="1"/>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2000"/>
                                        <p:tgtEl>
                                          <p:spTgt spid="5">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2000"/>
                                        <p:tgtEl>
                                          <p:spTgt spid="5">
                                            <p:txEl>
                                              <p:pRg st="3" end="3"/>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circle(in)">
                                      <p:cBhvr>
                                        <p:cTn id="26"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83527" y="1600200"/>
            <a:ext cx="7162800" cy="1446550"/>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8800" b="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KỂ CHUYỆN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6600"/>
            <a:ext cx="2627313"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7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643" y="97971"/>
            <a:ext cx="8267700" cy="1256794"/>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accent1">
                    <a:lumMod val="50000"/>
                  </a:schemeClr>
                </a:solidFill>
                <a:latin typeface="Times New Roman" pitchFamily="18" charset="0"/>
                <a:cs typeface="Times New Roman" pitchFamily="18" charset="0"/>
              </a:rPr>
              <a:t>Câu 2:</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Ông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và</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cháu</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cùng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nhau</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tới</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trường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bằng</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cách</a:t>
            </a:r>
            <a:r>
              <a:rPr lang="en-US" b="1" dirty="0">
                <a:solidFill>
                  <a:schemeClr val="accent1">
                    <a:lumMod val="50000"/>
                  </a:schemeClr>
                </a:solidFill>
                <a:latin typeface="Times New Roman" pitchFamily="18" charset="0"/>
                <a:cs typeface="Times New Roman" pitchFamily="18" charset="0"/>
              </a:rPr>
              <a:t> </a:t>
            </a:r>
            <a:r>
              <a:rPr lang="en-US" b="1" dirty="0" err="1">
                <a:solidFill>
                  <a:schemeClr val="accent1">
                    <a:lumMod val="50000"/>
                  </a:schemeClr>
                </a:solidFill>
                <a:latin typeface="Times New Roman" pitchFamily="18" charset="0"/>
                <a:cs typeface="Times New Roman" pitchFamily="18" charset="0"/>
              </a:rPr>
              <a:t>nào</a:t>
            </a:r>
            <a:r>
              <a:rPr lang="en-US" b="1" dirty="0">
                <a:solidFill>
                  <a:schemeClr val="accent1">
                    <a:lumMod val="50000"/>
                  </a:schemeClr>
                </a:solidFill>
                <a:latin typeface="Times New Roman" pitchFamily="18" charset="0"/>
                <a:cs typeface="Times New Roman" pitchFamily="18" charset="0"/>
              </a:rPr>
              <a:t>?</a:t>
            </a:r>
          </a:p>
        </p:txBody>
      </p:sp>
      <p:sp>
        <p:nvSpPr>
          <p:cNvPr id="6" name="Action Button: Home 5">
            <a:hlinkClick r:id="rId3" action="ppaction://hlinksldjump" highlightClick="1"/>
          </p:cNvPr>
          <p:cNvSpPr/>
          <p:nvPr/>
        </p:nvSpPr>
        <p:spPr>
          <a:xfrm>
            <a:off x="87086" y="5972629"/>
            <a:ext cx="685800" cy="8382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772886" y="1524000"/>
            <a:ext cx="7380514" cy="3785652"/>
          </a:xfrm>
          <a:prstGeom prst="rect">
            <a:avLst/>
          </a:prstGeom>
        </p:spPr>
        <p:txBody>
          <a:bodyPr wrap="square">
            <a:spAutoFit/>
          </a:bodyPr>
          <a:lstStyle/>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dắt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bộ</a:t>
            </a:r>
            <a:r>
              <a:rPr lang="en-US" sz="4000" dirty="0">
                <a:solidFill>
                  <a:schemeClr val="bg1"/>
                </a:solidFill>
                <a:latin typeface="Times New Roman" pitchFamily="18" charset="0"/>
                <a:cs typeface="Times New Roman" pitchFamily="18" charset="0"/>
              </a:rPr>
              <a:t> qua </a:t>
            </a:r>
            <a:r>
              <a:rPr lang="en-US" sz="4000" dirty="0" err="1">
                <a:solidFill>
                  <a:schemeClr val="bg1"/>
                </a:solidFill>
                <a:latin typeface="Times New Roman" pitchFamily="18" charset="0"/>
                <a:cs typeface="Times New Roman" pitchFamily="18" charset="0"/>
              </a:rPr>
              <a:t>những</a:t>
            </a:r>
            <a:r>
              <a:rPr lang="en-US" sz="4000" dirty="0">
                <a:solidFill>
                  <a:schemeClr val="bg1"/>
                </a:solidFill>
                <a:latin typeface="Times New Roman" pitchFamily="18" charset="0"/>
                <a:cs typeface="Times New Roman" pitchFamily="18" charset="0"/>
              </a:rPr>
              <a:t> con </a:t>
            </a:r>
            <a:r>
              <a:rPr lang="en-US" sz="4000" dirty="0" err="1">
                <a:solidFill>
                  <a:schemeClr val="bg1"/>
                </a:solidFill>
                <a:latin typeface="Times New Roman" pitchFamily="18" charset="0"/>
                <a:cs typeface="Times New Roman" pitchFamily="18" charset="0"/>
              </a:rPr>
              <a:t>phố</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nhỏ</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cõng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một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đoạn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dài</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đèo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cháu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chiếc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xe</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cũ</a:t>
            </a:r>
            <a:r>
              <a:rPr lang="en-US" sz="4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8201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iterate type="lt">
                                    <p:tmPct val="0"/>
                                  </p:iterate>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7">
                                            <p:txEl>
                                              <p:pRg st="2" end="2"/>
                                            </p:txEl>
                                          </p:spTgt>
                                        </p:tgtEl>
                                        <p:attrNameLst>
                                          <p:attrName>style.color</p:attrName>
                                        </p:attrNameLst>
                                      </p:cBhvr>
                                      <p:to>
                                        <p:clrVal>
                                          <a:srgbClr val="FFFF00"/>
                                        </p:clrVal>
                                      </p:to>
                                    </p:set>
                                    <p:set>
                                      <p:cBhvr>
                                        <p:cTn id="31" dur="500" fill="hold"/>
                                        <p:tgtEl>
                                          <p:spTgt spid="7">
                                            <p:txEl>
                                              <p:pRg st="2" end="2"/>
                                            </p:txEl>
                                          </p:spTgt>
                                        </p:tgtEl>
                                        <p:attrNameLst>
                                          <p:attrName>fillcolor</p:attrName>
                                        </p:attrNameLst>
                                      </p:cBhvr>
                                      <p:to>
                                        <p:clrVal>
                                          <a:srgbClr val="FFFF00"/>
                                        </p:clrVal>
                                      </p:to>
                                    </p:set>
                                    <p:set>
                                      <p:cBhvr>
                                        <p:cTn id="32" dur="500" fill="hold"/>
                                        <p:tgtEl>
                                          <p:spTgt spid="7">
                                            <p:txEl>
                                              <p:pRg st="2" end="2"/>
                                            </p:txEl>
                                          </p:spTgt>
                                        </p:tgtEl>
                                        <p:attrNameLst>
                                          <p:attrName>fill.type</p:attrName>
                                        </p:attrNameLst>
                                      </p:cBhvr>
                                      <p:to>
                                        <p:strVal val="solid"/>
                                      </p:to>
                                    </p:set>
                                  </p:childTnLst>
                                </p:cTn>
                              </p:par>
                              <p:par>
                                <p:cTn id="33" presetID="15" presetClass="emph" presetSubtype="0" nodeType="withEffect">
                                  <p:stCondLst>
                                    <p:cond delay="0"/>
                                  </p:stCondLst>
                                  <p:iterate type="lt">
                                    <p:tmAbs val="25"/>
                                  </p:iterate>
                                  <p:childTnLst>
                                    <p:set>
                                      <p:cBhvr override="childStyle">
                                        <p:cTn id="34" dur="indefinite"/>
                                        <p:tgtEl>
                                          <p:spTgt spid="7">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chuyen_Nguoilinhdungcam">
            <a:hlinkClick r:id="" action="ppaction://media"/>
            <a:extLst>
              <a:ext uri="{FF2B5EF4-FFF2-40B4-BE49-F238E27FC236}">
                <a16:creationId xmlns:a16="http://schemas.microsoft.com/office/drawing/2014/main" id="{B4A7C0BC-6BF9-4C82-B6F3-709AADFD9C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400800"/>
          </a:xfrm>
          <a:prstGeom prst="rect">
            <a:avLst/>
          </a:prstGeom>
        </p:spPr>
      </p:pic>
      <p:pic>
        <p:nvPicPr>
          <p:cNvPr id="4" name="Picture 3">
            <a:extLst>
              <a:ext uri="{FF2B5EF4-FFF2-40B4-BE49-F238E27FC236}">
                <a16:creationId xmlns:a16="http://schemas.microsoft.com/office/drawing/2014/main" id="{7C301D08-CAD1-47F8-A609-4F896F694F9F}"/>
              </a:ext>
            </a:extLst>
          </p:cNvPr>
          <p:cNvPicPr>
            <a:picLocks noChangeAspect="1"/>
          </p:cNvPicPr>
          <p:nvPr/>
        </p:nvPicPr>
        <p:blipFill>
          <a:blip r:embed="rId5"/>
          <a:stretch>
            <a:fillRect/>
          </a:stretch>
        </p:blipFill>
        <p:spPr>
          <a:xfrm>
            <a:off x="0" y="0"/>
            <a:ext cx="903863" cy="900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t="2000" b="-2000"/>
          </a:stretch>
        </a:blipFill>
        <a:effectLst/>
      </p:bgPr>
    </p:bg>
    <p:spTree>
      <p:nvGrpSpPr>
        <p:cNvPr id="1" name=""/>
        <p:cNvGrpSpPr/>
        <p:nvPr/>
      </p:nvGrpSpPr>
      <p:grpSpPr>
        <a:xfrm>
          <a:off x="0" y="0"/>
          <a:ext cx="0" cy="0"/>
          <a:chOff x="0" y="0"/>
          <a:chExt cx="0" cy="0"/>
        </a:xfrm>
      </p:grpSpPr>
      <p:sp>
        <p:nvSpPr>
          <p:cNvPr id="3" name="TextBox 2"/>
          <p:cNvSpPr txBox="1"/>
          <p:nvPr/>
        </p:nvSpPr>
        <p:spPr>
          <a:xfrm>
            <a:off x="152400" y="914400"/>
            <a:ext cx="5791200" cy="1569660"/>
          </a:xfrm>
          <a:prstGeom prst="rect">
            <a:avLst/>
          </a:prstGeom>
          <a:noFill/>
        </p:spPr>
        <p:txBody>
          <a:bodyPr wrap="square" rtlCol="0">
            <a:spAutoFit/>
          </a:bodyPr>
          <a:lstStyle/>
          <a:p>
            <a:pPr lvl="0"/>
            <a:r>
              <a:rPr lang="en-US" sz="3200" b="1" dirty="0" err="1">
                <a:solidFill>
                  <a:schemeClr val="accent6">
                    <a:lumMod val="75000"/>
                  </a:schemeClr>
                </a:solidFill>
                <a:latin typeface="Times New Roman" pitchFamily="18" charset="0"/>
                <a:cs typeface="Times New Roman" pitchFamily="18" charset="0"/>
              </a:rPr>
              <a:t>Dựa</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vào</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các</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tranh</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sau</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và</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kể</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lại</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toàn</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bộ</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câu</a:t>
            </a:r>
            <a:r>
              <a:rPr lang="en-US" sz="3200" b="1" dirty="0">
                <a:solidFill>
                  <a:schemeClr val="accent6">
                    <a:lumMod val="75000"/>
                  </a:schemeClr>
                </a:solidFill>
                <a:latin typeface="Times New Roman" pitchFamily="18" charset="0"/>
                <a:cs typeface="Times New Roman" pitchFamily="18" charset="0"/>
              </a:rPr>
              <a:t> </a:t>
            </a:r>
            <a:r>
              <a:rPr lang="en-US" sz="3200" b="1" dirty="0" err="1">
                <a:solidFill>
                  <a:schemeClr val="accent6">
                    <a:lumMod val="75000"/>
                  </a:schemeClr>
                </a:solidFill>
                <a:latin typeface="Times New Roman" pitchFamily="18" charset="0"/>
                <a:cs typeface="Times New Roman" pitchFamily="18" charset="0"/>
              </a:rPr>
              <a:t>chuyện</a:t>
            </a:r>
            <a:r>
              <a:rPr lang="en-US" sz="3200" b="1" dirty="0">
                <a:solidFill>
                  <a:schemeClr val="accent6">
                    <a:lumMod val="75000"/>
                  </a:schemeClr>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 NGƯỜI LÍNH DŨNG CẢM </a:t>
            </a:r>
            <a:r>
              <a:rPr lang="en-US" sz="3200" b="1" dirty="0">
                <a:solidFill>
                  <a:schemeClr val="accent6">
                    <a:lumMod val="75000"/>
                  </a:schemeClr>
                </a:solidFill>
                <a:latin typeface="Times New Roman" pitchFamily="18" charset="0"/>
                <a:cs typeface="Times New Roman"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916415"/>
            <a:ext cx="3810000" cy="18935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866924"/>
            <a:ext cx="3581400" cy="25908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810000"/>
            <a:ext cx="3810000" cy="2209800"/>
          </a:xfrm>
          <a:prstGeom prst="rect">
            <a:avLst/>
          </a:prstGeom>
        </p:spPr>
      </p:pic>
    </p:spTree>
    <p:extLst>
      <p:ext uri="{BB962C8B-B14F-4D97-AF65-F5344CB8AC3E}">
        <p14:creationId xmlns:p14="http://schemas.microsoft.com/office/powerpoint/2010/main" val="33304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1"/>
            <a:ext cx="4267200" cy="39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988622" y="275648"/>
            <a:ext cx="2878777"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TRANH 1 </a:t>
            </a:r>
          </a:p>
        </p:txBody>
      </p:sp>
      <p:sp>
        <p:nvSpPr>
          <p:cNvPr id="5" name="TextBox 4"/>
          <p:cNvSpPr txBox="1"/>
          <p:nvPr/>
        </p:nvSpPr>
        <p:spPr>
          <a:xfrm>
            <a:off x="152400" y="2002304"/>
            <a:ext cx="4838204" cy="1938992"/>
          </a:xfrm>
          <a:prstGeom prst="rect">
            <a:avLst/>
          </a:prstGeom>
          <a:noFill/>
        </p:spPr>
        <p:txBody>
          <a:bodyPr wrap="square" rtlCol="0">
            <a:spAutoFit/>
          </a:bodyPr>
          <a:lstStyle/>
          <a:p>
            <a:r>
              <a:rPr lang="en-US" sz="4000" b="1" dirty="0" err="1">
                <a:solidFill>
                  <a:schemeClr val="accent1">
                    <a:lumMod val="50000"/>
                  </a:schemeClr>
                </a:solidFill>
                <a:latin typeface="Times New Roman" pitchFamily="18" charset="0"/>
                <a:cs typeface="Times New Roman" pitchFamily="18" charset="0"/>
              </a:rPr>
              <a:t>Các</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bạn</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nhỏ</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trong</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tranh</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đang</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làm</a:t>
            </a:r>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gì</a:t>
            </a:r>
            <a:r>
              <a:rPr lang="en-US" sz="4000" b="1" dirty="0">
                <a:solidFill>
                  <a:schemeClr val="accent1">
                    <a:lumMod val="50000"/>
                  </a:schemeClr>
                </a:solidFill>
                <a:latin typeface="Times New Roman" pitchFamily="18" charset="0"/>
                <a:cs typeface="Times New Roman" pitchFamily="18" charset="0"/>
              </a:rPr>
              <a:t> ?</a:t>
            </a:r>
          </a:p>
          <a:p>
            <a:r>
              <a:rPr lang="en-US" sz="4000" b="1" dirty="0">
                <a:solidFill>
                  <a:schemeClr val="accent1">
                    <a:lumMod val="50000"/>
                  </a:schemeClr>
                </a:solidFill>
                <a:latin typeface="Times New Roman" pitchFamily="18" charset="0"/>
                <a:cs typeface="Times New Roman" pitchFamily="18" charset="0"/>
              </a:rPr>
              <a:t> </a:t>
            </a:r>
            <a:r>
              <a:rPr lang="en-US" sz="4000" b="1" dirty="0" err="1">
                <a:solidFill>
                  <a:schemeClr val="accent1">
                    <a:lumMod val="50000"/>
                  </a:schemeClr>
                </a:solidFill>
                <a:latin typeface="Times New Roman" pitchFamily="18" charset="0"/>
                <a:cs typeface="Times New Roman" pitchFamily="18" charset="0"/>
              </a:rPr>
              <a:t>Và</a:t>
            </a:r>
            <a:r>
              <a:rPr lang="en-US" sz="4000" b="1" dirty="0">
                <a:solidFill>
                  <a:schemeClr val="accent1">
                    <a:lumMod val="50000"/>
                  </a:schemeClr>
                </a:solidFill>
                <a:latin typeface="Times New Roman" pitchFamily="18" charset="0"/>
                <a:cs typeface="Times New Roman" pitchFamily="18" charset="0"/>
              </a:rPr>
              <a:t> ở </a:t>
            </a:r>
            <a:r>
              <a:rPr lang="en-US" sz="4000" b="1" dirty="0" err="1">
                <a:solidFill>
                  <a:schemeClr val="accent1">
                    <a:lumMod val="50000"/>
                  </a:schemeClr>
                </a:solidFill>
                <a:latin typeface="Times New Roman" pitchFamily="18" charset="0"/>
                <a:cs typeface="Times New Roman" pitchFamily="18" charset="0"/>
              </a:rPr>
              <a:t>đâu</a:t>
            </a:r>
            <a:r>
              <a:rPr lang="en-US" sz="4000" b="1" dirty="0">
                <a:solidFill>
                  <a:schemeClr val="accent1">
                    <a:lumMod val="50000"/>
                  </a:schemeClr>
                </a:solidFill>
                <a:latin typeface="Times New Roman" pitchFamily="18" charset="0"/>
                <a:cs typeface="Times New Roman" pitchFamily="18" charset="0"/>
              </a:rPr>
              <a:t> ?  </a:t>
            </a:r>
          </a:p>
        </p:txBody>
      </p:sp>
      <p:sp>
        <p:nvSpPr>
          <p:cNvPr id="7" name="Rounded Rectangle 6"/>
          <p:cNvSpPr/>
          <p:nvPr/>
        </p:nvSpPr>
        <p:spPr>
          <a:xfrm>
            <a:off x="172792" y="923523"/>
            <a:ext cx="4495800" cy="4038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3300" dirty="0" err="1">
                <a:latin typeface="Times New Roman" pitchFamily="18" charset="0"/>
                <a:cs typeface="Times New Roman" pitchFamily="18" charset="0"/>
              </a:rPr>
              <a:t>Hàng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rào</a:t>
            </a:r>
            <a:r>
              <a:rPr lang="en-US" sz="3300" dirty="0">
                <a:latin typeface="Times New Roman" pitchFamily="18" charset="0"/>
                <a:cs typeface="Times New Roman" pitchFamily="18" charset="0"/>
              </a:rPr>
              <a:t> ở </a:t>
            </a:r>
            <a:r>
              <a:rPr lang="en-US" sz="3300" dirty="0" err="1">
                <a:latin typeface="Times New Roman" pitchFamily="18" charset="0"/>
                <a:cs typeface="Times New Roman" pitchFamily="18" charset="0"/>
              </a:rPr>
              <a:t>vườn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trường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dựng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bằng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những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cây</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nứa</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tép</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xiên</a:t>
            </a:r>
            <a:r>
              <a:rPr lang="en-US" sz="3300" dirty="0">
                <a:latin typeface="Times New Roman" pitchFamily="18" charset="0"/>
                <a:cs typeface="Times New Roman" pitchFamily="18" charset="0"/>
              </a:rPr>
              <a:t> ô </a:t>
            </a:r>
            <a:r>
              <a:rPr lang="en-US" sz="3300" dirty="0" err="1">
                <a:latin typeface="Times New Roman" pitchFamily="18" charset="0"/>
                <a:cs typeface="Times New Roman" pitchFamily="18" charset="0"/>
              </a:rPr>
              <a:t>hình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quả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trám</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các</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bạn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nhỏ</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chơi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trò</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trận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giả</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định</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chui</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vào</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vườn</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trường</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để</a:t>
            </a:r>
            <a:r>
              <a:rPr lang="en-US" sz="3300" dirty="0">
                <a:latin typeface="Times New Roman" pitchFamily="18" charset="0"/>
                <a:cs typeface="Times New Roman" pitchFamily="18" charset="0"/>
              </a:rPr>
              <a:t> </a:t>
            </a:r>
            <a:r>
              <a:rPr lang="en-US" sz="3300" dirty="0" err="1">
                <a:latin typeface="Times New Roman" pitchFamily="18" charset="0"/>
                <a:cs typeface="Times New Roman" pitchFamily="18" charset="0"/>
              </a:rPr>
              <a:t>chơi</a:t>
            </a:r>
            <a:r>
              <a:rPr lang="en-US" sz="3300" dirty="0">
                <a:latin typeface="Times New Roman" pitchFamily="18" charset="0"/>
                <a:cs typeface="Times New Roman" pitchFamily="18" charset="0"/>
              </a:rPr>
              <a:t>.</a:t>
            </a:r>
          </a:p>
        </p:txBody>
      </p:sp>
    </p:spTree>
    <p:extLst>
      <p:ext uri="{BB962C8B-B14F-4D97-AF65-F5344CB8AC3E}">
        <p14:creationId xmlns:p14="http://schemas.microsoft.com/office/powerpoint/2010/main" val="270691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xit" presetSubtype="1" fill="hold" grpId="1" nodeType="clickEffect">
                                  <p:stCondLst>
                                    <p:cond delay="0"/>
                                  </p:stCondLst>
                                  <p:childTnLst>
                                    <p:animEffect transition="out" filter="wheel(1)">
                                      <p:cBhvr>
                                        <p:cTn id="23" dur="2000"/>
                                        <p:tgtEl>
                                          <p:spTgt spid="5"/>
                                        </p:tgtEl>
                                      </p:cBhvr>
                                    </p:animEffect>
                                    <p:set>
                                      <p:cBhvr>
                                        <p:cTn id="24" dur="1" fill="hold">
                                          <p:stCondLst>
                                            <p:cond delay="1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7079" y="49369"/>
            <a:ext cx="2362200"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TRANH 2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820" y="1143000"/>
            <a:ext cx="396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1600200"/>
            <a:ext cx="4953000" cy="2800767"/>
          </a:xfrm>
          <a:prstGeom prst="rect">
            <a:avLst/>
          </a:prstGeom>
          <a:noFill/>
        </p:spPr>
        <p:txBody>
          <a:bodyPr wrap="square" rtlCol="0">
            <a:spAutoFit/>
          </a:bodyPr>
          <a:lstStyle/>
          <a:p>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nhóm</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vượt</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rào</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bằng</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cách</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nào</a:t>
            </a:r>
            <a:r>
              <a:rPr lang="en-US" sz="4400" b="1" dirty="0">
                <a:solidFill>
                  <a:schemeClr val="accent5">
                    <a:lumMod val="50000"/>
                  </a:schemeClr>
                </a:solidFill>
                <a:latin typeface="Times New Roman" pitchFamily="18" charset="0"/>
                <a:cs typeface="Times New Roman" pitchFamily="18" charset="0"/>
              </a:rPr>
              <a:t>?</a:t>
            </a:r>
          </a:p>
          <a:p>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Chuyện</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gì</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đã</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xảy</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ra</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sau</a:t>
            </a:r>
            <a:r>
              <a:rPr lang="en-US" sz="4400" b="1" dirty="0">
                <a:solidFill>
                  <a:schemeClr val="accent5">
                    <a:lumMod val="50000"/>
                  </a:schemeClr>
                </a:solidFill>
                <a:latin typeface="Times New Roman" pitchFamily="18" charset="0"/>
                <a:cs typeface="Times New Roman" pitchFamily="18" charset="0"/>
              </a:rPr>
              <a:t> </a:t>
            </a:r>
            <a:r>
              <a:rPr lang="en-US" sz="4400" b="1" dirty="0" err="1">
                <a:solidFill>
                  <a:schemeClr val="accent5">
                    <a:lumMod val="50000"/>
                  </a:schemeClr>
                </a:solidFill>
                <a:latin typeface="Times New Roman" pitchFamily="18" charset="0"/>
                <a:cs typeface="Times New Roman" pitchFamily="18" charset="0"/>
              </a:rPr>
              <a:t>đó</a:t>
            </a:r>
            <a:r>
              <a:rPr lang="en-US" sz="4400" b="1" dirty="0">
                <a:solidFill>
                  <a:schemeClr val="accent5">
                    <a:lumMod val="50000"/>
                  </a:schemeClr>
                </a:solidFill>
                <a:latin typeface="Times New Roman" pitchFamily="18" charset="0"/>
                <a:cs typeface="Times New Roman" pitchFamily="18" charset="0"/>
              </a:rPr>
              <a:t>?</a:t>
            </a:r>
          </a:p>
        </p:txBody>
      </p:sp>
      <p:sp>
        <p:nvSpPr>
          <p:cNvPr id="6" name="Rounded Rectangle 5"/>
          <p:cNvSpPr/>
          <p:nvPr/>
        </p:nvSpPr>
        <p:spPr>
          <a:xfrm>
            <a:off x="-34880" y="701187"/>
            <a:ext cx="5181600" cy="61623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400" dirty="0" err="1">
                <a:solidFill>
                  <a:schemeClr val="accent1">
                    <a:lumMod val="50000"/>
                  </a:schemeClr>
                </a:solidFill>
                <a:latin typeface="Times New Roman" pitchFamily="18" charset="0"/>
                <a:cs typeface="Times New Roman" pitchFamily="18" charset="0"/>
              </a:rPr>
              <a:t>Các</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bạn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leo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trừ</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nhỏ</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nhìn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thấy</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một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lỗ</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hổng</a:t>
            </a:r>
            <a:r>
              <a:rPr lang="en-US" sz="3400" dirty="0">
                <a:solidFill>
                  <a:schemeClr val="accent1">
                    <a:lumMod val="50000"/>
                  </a:schemeClr>
                </a:solidFill>
                <a:latin typeface="Times New Roman" pitchFamily="18" charset="0"/>
                <a:cs typeface="Times New Roman" pitchFamily="18" charset="0"/>
              </a:rPr>
              <a:t> ở </a:t>
            </a:r>
            <a:r>
              <a:rPr lang="en-US" sz="3400" dirty="0" err="1">
                <a:solidFill>
                  <a:schemeClr val="accent1">
                    <a:lumMod val="50000"/>
                  </a:schemeClr>
                </a:solidFill>
                <a:latin typeface="Times New Roman" pitchFamily="18" charset="0"/>
                <a:cs typeface="Times New Roman" pitchFamily="18" charset="0"/>
              </a:rPr>
              <a:t>chân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rồi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quyết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định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chui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nhưng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mới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chui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được</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một</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nửa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thì</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đổ</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Tướng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sĩ</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ngã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đè</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luống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hoa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mười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giờ</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còn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hàng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rào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thì</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đè</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lên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chú</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a:t>
            </a:r>
          </a:p>
          <a:p>
            <a:r>
              <a:rPr lang="en-US" sz="3400" dirty="0" err="1">
                <a:solidFill>
                  <a:schemeClr val="accent1">
                    <a:lumMod val="50000"/>
                  </a:schemeClr>
                </a:solidFill>
                <a:latin typeface="Times New Roman" pitchFamily="18" charset="0"/>
                <a:cs typeface="Times New Roman" pitchFamily="18" charset="0"/>
              </a:rPr>
              <a:t>Quân</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lính</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hoảng</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sợ</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lao</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ra</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khỏi</a:t>
            </a:r>
            <a:r>
              <a:rPr lang="en-US" sz="3400" dirty="0">
                <a:solidFill>
                  <a:schemeClr val="accent1">
                    <a:lumMod val="50000"/>
                  </a:schemeClr>
                </a:solidFill>
                <a:latin typeface="Times New Roman" pitchFamily="18" charset="0"/>
                <a:cs typeface="Times New Roman" pitchFamily="18" charset="0"/>
              </a:rPr>
              <a:t> </a:t>
            </a:r>
            <a:r>
              <a:rPr lang="en-US" sz="3400" dirty="0" err="1">
                <a:solidFill>
                  <a:schemeClr val="accent1">
                    <a:lumMod val="50000"/>
                  </a:schemeClr>
                </a:solidFill>
                <a:latin typeface="Times New Roman" pitchFamily="18" charset="0"/>
                <a:cs typeface="Times New Roman" pitchFamily="18" charset="0"/>
              </a:rPr>
              <a:t>vườn</a:t>
            </a:r>
            <a:r>
              <a:rPr lang="en-US" sz="3400" dirty="0">
                <a:solidFill>
                  <a:schemeClr val="accent1">
                    <a:lumMod val="5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3344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fltVal val="0"/>
                                          </p:val>
                                        </p:tav>
                                        <p:tav tm="100000">
                                          <p:val>
                                            <p:strVal val="#ppt_w"/>
                                          </p:val>
                                        </p:tav>
                                      </p:tavLst>
                                    </p:anim>
                                    <p:anim calcmode="lin" valueType="num">
                                      <p:cBhvr>
                                        <p:cTn id="13" dur="1000" fill="hold"/>
                                        <p:tgtEl>
                                          <p:spTgt spid="4098"/>
                                        </p:tgtEl>
                                        <p:attrNameLst>
                                          <p:attrName>ppt_h</p:attrName>
                                        </p:attrNameLst>
                                      </p:cBhvr>
                                      <p:tavLst>
                                        <p:tav tm="0">
                                          <p:val>
                                            <p:fltVal val="0"/>
                                          </p:val>
                                        </p:tav>
                                        <p:tav tm="100000">
                                          <p:val>
                                            <p:strVal val="#ppt_h"/>
                                          </p:val>
                                        </p:tav>
                                      </p:tavLst>
                                    </p:anim>
                                    <p:anim calcmode="lin" valueType="num">
                                      <p:cBhvr>
                                        <p:cTn id="14" dur="1000" fill="hold"/>
                                        <p:tgtEl>
                                          <p:spTgt spid="4098"/>
                                        </p:tgtEl>
                                        <p:attrNameLst>
                                          <p:attrName>style.rotation</p:attrName>
                                        </p:attrNameLst>
                                      </p:cBhvr>
                                      <p:tavLst>
                                        <p:tav tm="0">
                                          <p:val>
                                            <p:fltVal val="90"/>
                                          </p:val>
                                        </p:tav>
                                        <p:tav tm="100000">
                                          <p:val>
                                            <p:fltVal val="0"/>
                                          </p:val>
                                        </p:tav>
                                      </p:tavLst>
                                    </p:anim>
                                    <p:animEffect transition="in" filter="fade">
                                      <p:cBhvr>
                                        <p:cTn id="15" dur="10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5"/>
                                        </p:tgtEl>
                                        <p:attrNameLst>
                                          <p:attrName>ppt_w</p:attrName>
                                        </p:attrNameLst>
                                      </p:cBhvr>
                                      <p:tavLst>
                                        <p:tav tm="0">
                                          <p:val>
                                            <p:strVal val="ppt_w"/>
                                          </p:val>
                                        </p:tav>
                                        <p:tav tm="100000">
                                          <p:val>
                                            <p:fltVal val="0"/>
                                          </p:val>
                                        </p:tav>
                                      </p:tavLst>
                                    </p:anim>
                                    <p:anim calcmode="lin" valueType="num">
                                      <p:cBhvr>
                                        <p:cTn id="26" dur="500"/>
                                        <p:tgtEl>
                                          <p:spTgt spid="5"/>
                                        </p:tgtEl>
                                        <p:attrNameLst>
                                          <p:attrName>ppt_h</p:attrName>
                                        </p:attrNameLst>
                                      </p:cBhvr>
                                      <p:tavLst>
                                        <p:tav tm="0">
                                          <p:val>
                                            <p:strVal val="ppt_h"/>
                                          </p:val>
                                        </p:tav>
                                        <p:tav tm="100000">
                                          <p:val>
                                            <p:fltVal val="0"/>
                                          </p:val>
                                        </p:tav>
                                      </p:tavLst>
                                    </p:anim>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00400" y="277147"/>
            <a:ext cx="3015803"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TRANH 3 </a:t>
            </a:r>
          </a:p>
        </p:txBody>
      </p:sp>
      <p:sp>
        <p:nvSpPr>
          <p:cNvPr id="5" name="TextBox 4"/>
          <p:cNvSpPr txBox="1"/>
          <p:nvPr/>
        </p:nvSpPr>
        <p:spPr>
          <a:xfrm>
            <a:off x="-76200" y="923478"/>
            <a:ext cx="5029200" cy="3539430"/>
          </a:xfrm>
          <a:prstGeom prst="rect">
            <a:avLst/>
          </a:prstGeom>
          <a:noFill/>
        </p:spPr>
        <p:txBody>
          <a:bodyPr wrap="square" rtlCol="0">
            <a:spAutoFit/>
          </a:bodyPr>
          <a:lstStyle/>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giáo</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đã</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nói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gì</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với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các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bạn</a:t>
            </a:r>
            <a:r>
              <a:rPr lang="en-US" sz="3200" dirty="0">
                <a:solidFill>
                  <a:schemeClr val="tx2">
                    <a:lumMod val="50000"/>
                  </a:schemeClr>
                </a:solidFill>
                <a:latin typeface="Times New Roman" pitchFamily="18" charset="0"/>
                <a:cs typeface="Times New Roman" pitchFamily="18" charset="0"/>
              </a:rPr>
              <a:t>? </a:t>
            </a:r>
          </a:p>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Khi</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nghe</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giáo</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nói</a:t>
            </a:r>
            <a:r>
              <a:rPr lang="en-US" sz="3200" dirty="0">
                <a:solidFill>
                  <a:schemeClr val="tx2">
                    <a:lumMod val="50000"/>
                  </a:schemeClr>
                </a:solidFill>
                <a:latin typeface="Times New Roman" pitchFamily="18" charset="0"/>
                <a:cs typeface="Times New Roman" pitchFamily="18" charset="0"/>
              </a:rPr>
              <a:t> , </a:t>
            </a:r>
            <a:r>
              <a:rPr lang="en-US" sz="3200" dirty="0" err="1">
                <a:solidFill>
                  <a:schemeClr val="tx2">
                    <a:lumMod val="50000"/>
                  </a:schemeClr>
                </a:solidFill>
                <a:latin typeface="Times New Roman" pitchFamily="18" charset="0"/>
                <a:cs typeface="Times New Roman" pitchFamily="18" charset="0"/>
              </a:rPr>
              <a:t>chú</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lính</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đã</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cảm</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thấy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thế</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nào</a:t>
            </a:r>
            <a:r>
              <a:rPr lang="en-US" sz="3200" dirty="0">
                <a:solidFill>
                  <a:schemeClr val="tx2">
                    <a:lumMod val="50000"/>
                  </a:schemeClr>
                </a:solidFill>
                <a:latin typeface="Times New Roman" pitchFamily="18" charset="0"/>
                <a:cs typeface="Times New Roman" pitchFamily="18" charset="0"/>
              </a:rPr>
              <a:t> ? </a:t>
            </a:r>
          </a:p>
          <a:p>
            <a:pPr marL="285750" indent="-285750">
              <a:buFont typeface="Wingdings" pitchFamily="2" charset="2"/>
              <a:buChar char="§"/>
            </a:pPr>
            <a:r>
              <a:rPr lang="en-US" sz="3200" dirty="0" err="1">
                <a:solidFill>
                  <a:schemeClr val="tx2">
                    <a:lumMod val="50000"/>
                  </a:schemeClr>
                </a:solidFill>
                <a:latin typeface="Times New Roman" pitchFamily="18" charset="0"/>
                <a:cs typeface="Times New Roman" pitchFamily="18" charset="0"/>
              </a:rPr>
              <a:t>Thầy</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mong</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muốn</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điều</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gì</a:t>
            </a:r>
            <a:r>
              <a:rPr lang="en-US" sz="3200" dirty="0">
                <a:solidFill>
                  <a:schemeClr val="tx2">
                    <a:lumMod val="50000"/>
                  </a:schemeClr>
                </a:solidFill>
                <a:latin typeface="Times New Roman" pitchFamily="18" charset="0"/>
                <a:cs typeface="Times New Roman" pitchFamily="18" charset="0"/>
              </a:rPr>
              <a:t> ở </a:t>
            </a:r>
            <a:r>
              <a:rPr lang="en-US" sz="3200" dirty="0" err="1">
                <a:solidFill>
                  <a:schemeClr val="tx2">
                    <a:lumMod val="50000"/>
                  </a:schemeClr>
                </a:solidFill>
                <a:latin typeface="Times New Roman" pitchFamily="18" charset="0"/>
                <a:cs typeface="Times New Roman" pitchFamily="18" charset="0"/>
              </a:rPr>
              <a:t>các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bạn</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học</a:t>
            </a:r>
            <a:r>
              <a:rPr lang="en-US" sz="3200" dirty="0">
                <a:solidFill>
                  <a:schemeClr val="tx2">
                    <a:lumMod val="50000"/>
                  </a:schemeClr>
                </a:solidFill>
                <a:latin typeface="Times New Roman" pitchFamily="18" charset="0"/>
                <a:cs typeface="Times New Roman" pitchFamily="18" charset="0"/>
              </a:rPr>
              <a:t> </a:t>
            </a:r>
            <a:r>
              <a:rPr lang="en-US" sz="3200" dirty="0" err="1">
                <a:solidFill>
                  <a:schemeClr val="tx2">
                    <a:lumMod val="50000"/>
                  </a:schemeClr>
                </a:solidFill>
                <a:latin typeface="Times New Roman" pitchFamily="18" charset="0"/>
                <a:cs typeface="Times New Roman" pitchFamily="18" charset="0"/>
              </a:rPr>
              <a:t>sinh</a:t>
            </a:r>
            <a:r>
              <a:rPr lang="en-US" sz="3200" dirty="0">
                <a:solidFill>
                  <a:schemeClr val="tx2">
                    <a:lumMod val="50000"/>
                  </a:schemeClr>
                </a:solidFill>
                <a:latin typeface="Times New Roman" pitchFamily="18" charset="0"/>
                <a:cs typeface="Times New Roman" pitchFamily="18" charset="0"/>
              </a:rPr>
              <a:t> ?</a:t>
            </a:r>
          </a:p>
        </p:txBody>
      </p:sp>
      <p:sp>
        <p:nvSpPr>
          <p:cNvPr id="6" name="TextBox 5"/>
          <p:cNvSpPr txBox="1"/>
          <p:nvPr/>
        </p:nvSpPr>
        <p:spPr>
          <a:xfrm>
            <a:off x="193159" y="923478"/>
            <a:ext cx="4800600" cy="4188381"/>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000" dirty="0" err="1">
                <a:solidFill>
                  <a:schemeClr val="accent1">
                    <a:lumMod val="50000"/>
                  </a:schemeClr>
                </a:solidFill>
                <a:latin typeface="Times New Roman" pitchFamily="18" charset="0"/>
                <a:cs typeface="Times New Roman" pitchFamily="18" charset="0"/>
              </a:rPr>
              <a:t>Giờ</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học</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hôm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sau</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nghiêm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giọng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hỏi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Em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nào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phá</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đổ</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hàng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rào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làm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dập</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hoa</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trong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vườn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trường</a:t>
            </a:r>
            <a:r>
              <a:rPr lang="en-US" sz="3000" dirty="0">
                <a:solidFill>
                  <a:schemeClr val="accent1">
                    <a:lumMod val="50000"/>
                  </a:schemeClr>
                </a:solidFill>
                <a:latin typeface="Times New Roman" pitchFamily="18" charset="0"/>
                <a:cs typeface="Times New Roman" pitchFamily="18" charset="0"/>
              </a:rPr>
              <a:t>” .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chờ</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đợi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sự</a:t>
            </a:r>
            <a:r>
              <a:rPr lang="en-US" sz="3000" dirty="0">
                <a:solidFill>
                  <a:schemeClr val="accent1">
                    <a:lumMod val="50000"/>
                  </a:schemeClr>
                </a:solidFill>
                <a:latin typeface="Times New Roman" pitchFamily="18" charset="0"/>
                <a:cs typeface="Times New Roman" pitchFamily="18" charset="0"/>
              </a:rPr>
              <a:t> can </a:t>
            </a:r>
            <a:r>
              <a:rPr lang="en-US" sz="3000" dirty="0" err="1">
                <a:solidFill>
                  <a:schemeClr val="accent1">
                    <a:lumMod val="50000"/>
                  </a:schemeClr>
                </a:solidFill>
                <a:latin typeface="Times New Roman" pitchFamily="18" charset="0"/>
                <a:cs typeface="Times New Roman" pitchFamily="18" charset="0"/>
              </a:rPr>
              <a:t>đảm</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của</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học</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trò</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nhưng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không</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ai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nhận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lỗi</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Thầy</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giáo</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buồn</a:t>
            </a:r>
            <a:r>
              <a:rPr lang="en-US" sz="3000" dirty="0">
                <a:solidFill>
                  <a:schemeClr val="accent1">
                    <a:lumMod val="50000"/>
                  </a:schemeClr>
                </a:solidFill>
                <a:latin typeface="Times New Roman" pitchFamily="18" charset="0"/>
                <a:cs typeface="Times New Roman" pitchFamily="18" charset="0"/>
              </a:rPr>
              <a:t> </a:t>
            </a:r>
            <a:r>
              <a:rPr lang="en-US" sz="3000" dirty="0" err="1">
                <a:solidFill>
                  <a:schemeClr val="accent1">
                    <a:lumMod val="50000"/>
                  </a:schemeClr>
                </a:solidFill>
                <a:latin typeface="Times New Roman" pitchFamily="18" charset="0"/>
                <a:cs typeface="Times New Roman" pitchFamily="18" charset="0"/>
              </a:rPr>
              <a:t>bã</a:t>
            </a:r>
            <a:r>
              <a:rPr lang="en-US" sz="3000" dirty="0">
                <a:solidFill>
                  <a:schemeClr val="accent1">
                    <a:lumMod val="50000"/>
                  </a:schemeClr>
                </a:solidFill>
                <a:latin typeface="Times New Roman" pitchFamily="18" charset="0"/>
                <a:cs typeface="Times New Roman" pitchFamily="18" charset="0"/>
              </a:rPr>
              <a:t> : </a:t>
            </a:r>
          </a:p>
        </p:txBody>
      </p:sp>
      <p:pic>
        <p:nvPicPr>
          <p:cNvPr id="3" name="Picture 2">
            <a:extLst>
              <a:ext uri="{FF2B5EF4-FFF2-40B4-BE49-F238E27FC236}">
                <a16:creationId xmlns:a16="http://schemas.microsoft.com/office/drawing/2014/main" id="{BBA759D4-85A5-4AAD-93AC-7DE8B181AA52}"/>
              </a:ext>
            </a:extLst>
          </p:cNvPr>
          <p:cNvPicPr>
            <a:picLocks noChangeAspect="1"/>
          </p:cNvPicPr>
          <p:nvPr/>
        </p:nvPicPr>
        <p:blipFill>
          <a:blip r:embed="rId3"/>
          <a:stretch>
            <a:fillRect/>
          </a:stretch>
        </p:blipFill>
        <p:spPr>
          <a:xfrm>
            <a:off x="4983126" y="976172"/>
            <a:ext cx="3886200" cy="3900627"/>
          </a:xfrm>
          <a:prstGeom prst="rect">
            <a:avLst/>
          </a:prstGeom>
        </p:spPr>
      </p:pic>
    </p:spTree>
    <p:extLst>
      <p:ext uri="{BB962C8B-B14F-4D97-AF65-F5344CB8AC3E}">
        <p14:creationId xmlns:p14="http://schemas.microsoft.com/office/powerpoint/2010/main" val="29225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800"/>
                                        <p:tgtEl>
                                          <p:spTgt spid="5"/>
                                        </p:tgtEl>
                                      </p:cBhvr>
                                    </p:animEffect>
                                    <p:set>
                                      <p:cBhvr>
                                        <p:cTn id="19" dur="1" fill="hold">
                                          <p:stCondLst>
                                            <p:cond delay="7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00"/>
                                        <p:tgtEl>
                                          <p:spTgt spid="6"/>
                                        </p:tgtEl>
                                      </p:cBhvr>
                                    </p:animEffect>
                                    <p:anim calcmode="lin" valueType="num">
                                      <p:cBhvr>
                                        <p:cTn id="25" dur="700" fill="hold"/>
                                        <p:tgtEl>
                                          <p:spTgt spid="6"/>
                                        </p:tgtEl>
                                        <p:attrNameLst>
                                          <p:attrName>ppt_x</p:attrName>
                                        </p:attrNameLst>
                                      </p:cBhvr>
                                      <p:tavLst>
                                        <p:tav tm="0">
                                          <p:val>
                                            <p:strVal val="#ppt_x"/>
                                          </p:val>
                                        </p:tav>
                                        <p:tav tm="100000">
                                          <p:val>
                                            <p:strVal val="#ppt_x"/>
                                          </p:val>
                                        </p:tav>
                                      </p:tavLst>
                                    </p:anim>
                                    <p:anim calcmode="lin" valueType="num">
                                      <p:cBhvr>
                                        <p:cTn id="26" dur="7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86447" y="277147"/>
            <a:ext cx="3015803" cy="646331"/>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TRANH 4 </a:t>
            </a:r>
          </a:p>
        </p:txBody>
      </p:sp>
      <p:sp>
        <p:nvSpPr>
          <p:cNvPr id="5" name="TextBox 4"/>
          <p:cNvSpPr txBox="1"/>
          <p:nvPr/>
        </p:nvSpPr>
        <p:spPr>
          <a:xfrm>
            <a:off x="-76201" y="923478"/>
            <a:ext cx="4191001" cy="3539430"/>
          </a:xfrm>
          <a:prstGeom prst="rect">
            <a:avLst/>
          </a:prstGeom>
          <a:noFill/>
        </p:spPr>
        <p:txBody>
          <a:bodyPr wrap="square" rtlCol="0">
            <a:spAutoFit/>
          </a:bodyPr>
          <a:lstStyle/>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Viên</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tướng</a:t>
            </a:r>
            <a:r>
              <a:rPr lang="en-US" sz="2800" dirty="0">
                <a:solidFill>
                  <a:schemeClr val="tx2">
                    <a:lumMod val="50000"/>
                  </a:schemeClr>
                </a:solidFill>
                <a:latin typeface="Times New Roman" pitchFamily="18" charset="0"/>
                <a:cs typeface="Times New Roman" pitchFamily="18" charset="0"/>
              </a:rPr>
              <a:t> ra </a:t>
            </a:r>
            <a:r>
              <a:rPr lang="en-US" sz="2800" dirty="0" err="1">
                <a:solidFill>
                  <a:schemeClr val="tx2">
                    <a:lumMod val="50000"/>
                  </a:schemeClr>
                </a:solidFill>
                <a:latin typeface="Times New Roman" pitchFamily="18" charset="0"/>
                <a:cs typeface="Times New Roman" pitchFamily="18" charset="0"/>
              </a:rPr>
              <a:t>lệnh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thế</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nào</a:t>
            </a:r>
            <a:r>
              <a:rPr lang="en-US" sz="2800" dirty="0">
                <a:solidFill>
                  <a:schemeClr val="tx2">
                    <a:lumMod val="50000"/>
                  </a:schemeClr>
                </a:solidFill>
                <a:latin typeface="Times New Roman" pitchFamily="18" charset="0"/>
                <a:cs typeface="Times New Roman" pitchFamily="18" charset="0"/>
              </a:rPr>
              <a:t> ?</a:t>
            </a:r>
          </a:p>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Chú</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lính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nhỏ</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đã</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nói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và</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làm</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gì</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đó</a:t>
            </a:r>
            <a:r>
              <a:rPr lang="en-US" sz="2800" dirty="0">
                <a:solidFill>
                  <a:schemeClr val="tx2">
                    <a:lumMod val="50000"/>
                  </a:schemeClr>
                </a:solidFill>
                <a:latin typeface="Times New Roman" pitchFamily="18" charset="0"/>
                <a:cs typeface="Times New Roman" pitchFamily="18" charset="0"/>
              </a:rPr>
              <a:t> ? </a:t>
            </a:r>
          </a:p>
          <a:p>
            <a:pPr marL="285750" indent="-285750">
              <a:buFont typeface="Wingdings" pitchFamily="2" charset="2"/>
              <a:buChar char="§"/>
            </a:pPr>
            <a:r>
              <a:rPr lang="en-US" sz="2800" dirty="0" err="1">
                <a:solidFill>
                  <a:schemeClr val="tx2">
                    <a:lumMod val="50000"/>
                  </a:schemeClr>
                </a:solidFill>
                <a:latin typeface="Times New Roman" pitchFamily="18" charset="0"/>
                <a:cs typeface="Times New Roman" pitchFamily="18" charset="0"/>
              </a:rPr>
              <a:t>Mọi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người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có</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thái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độ</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như</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thế</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nào</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trước</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lời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nói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và</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việc</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làm</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của</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chú</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lính</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nhỏ</a:t>
            </a:r>
            <a:r>
              <a:rPr lang="en-US" sz="2800" dirty="0">
                <a:solidFill>
                  <a:schemeClr val="tx2">
                    <a:lumMod val="50000"/>
                  </a:schemeClr>
                </a:solidFill>
                <a:latin typeface="Times New Roman" pitchFamily="18" charset="0"/>
                <a:cs typeface="Times New Roman" pitchFamily="18" charset="0"/>
              </a:rPr>
              <a:t>? </a:t>
            </a:r>
          </a:p>
        </p:txBody>
      </p:sp>
      <p:sp>
        <p:nvSpPr>
          <p:cNvPr id="7" name="Rounded Rectangle 6"/>
          <p:cNvSpPr/>
          <p:nvPr/>
        </p:nvSpPr>
        <p:spPr>
          <a:xfrm>
            <a:off x="194007" y="533400"/>
            <a:ext cx="4191001" cy="6019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buFontTx/>
              <a:buChar char="-"/>
            </a:pPr>
            <a:r>
              <a:rPr lang="en-US" sz="2800" dirty="0" err="1">
                <a:solidFill>
                  <a:schemeClr val="accent1">
                    <a:lumMod val="50000"/>
                  </a:schemeClr>
                </a:solidFill>
                <a:latin typeface="Times New Roman" pitchFamily="18" charset="0"/>
                <a:cs typeface="Times New Roman" pitchFamily="18" charset="0"/>
              </a:rPr>
              <a:t>Thầy</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mong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em</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phạm</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lỗi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sẽ</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sửa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lại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hàng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rào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luống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hoa</a:t>
            </a:r>
            <a:r>
              <a:rPr lang="en-US" sz="2800" dirty="0">
                <a:solidFill>
                  <a:schemeClr val="accent1">
                    <a:lumMod val="50000"/>
                  </a:schemeClr>
                </a:solidFill>
                <a:latin typeface="Times New Roman" pitchFamily="18" charset="0"/>
                <a:cs typeface="Times New Roman" pitchFamily="18" charset="0"/>
              </a:rPr>
              <a:t>.</a:t>
            </a:r>
          </a:p>
          <a:p>
            <a:pPr lvl="0"/>
            <a:r>
              <a:rPr lang="en-US" sz="2800" dirty="0" err="1">
                <a:solidFill>
                  <a:schemeClr val="accent1">
                    <a:lumMod val="50000"/>
                  </a:schemeClr>
                </a:solidFill>
                <a:latin typeface="Times New Roman" pitchFamily="18" charset="0"/>
                <a:cs typeface="Times New Roman" pitchFamily="18" charset="0"/>
              </a:rPr>
              <a:t>Cuối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buổi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học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chú</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quả</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quyết</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bước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về</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vườn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trường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những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người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viên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tướng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cùng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tự</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giác</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theo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chú</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lính</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đến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sửa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hàng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rào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và</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luốn</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hoa</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như</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đi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theo</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một</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người</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chỉ</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huy</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dũng</a:t>
            </a:r>
            <a:r>
              <a:rPr lang="en-US" sz="2800" dirty="0">
                <a:solidFill>
                  <a:schemeClr val="accent1">
                    <a:lumMod val="50000"/>
                  </a:schemeClr>
                </a:solidFill>
                <a:latin typeface="Times New Roman" pitchFamily="18" charset="0"/>
                <a:cs typeface="Times New Roman" pitchFamily="18" charset="0"/>
              </a:rPr>
              <a:t> </a:t>
            </a:r>
            <a:r>
              <a:rPr lang="en-US" sz="2800" dirty="0" err="1">
                <a:solidFill>
                  <a:schemeClr val="accent1">
                    <a:lumMod val="50000"/>
                  </a:schemeClr>
                </a:solidFill>
                <a:latin typeface="Times New Roman" pitchFamily="18" charset="0"/>
                <a:cs typeface="Times New Roman" pitchFamily="18" charset="0"/>
              </a:rPr>
              <a:t>cảm</a:t>
            </a:r>
            <a:endParaRPr lang="en-US" sz="2800" dirty="0">
              <a:solidFill>
                <a:schemeClr val="accent1">
                  <a:lumMod val="50000"/>
                </a:schemeClr>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EC1FC2FE-3373-4E63-8617-9FE2BFF73E7C}"/>
              </a:ext>
            </a:extLst>
          </p:cNvPr>
          <p:cNvPicPr>
            <a:picLocks noChangeAspect="1"/>
          </p:cNvPicPr>
          <p:nvPr/>
        </p:nvPicPr>
        <p:blipFill>
          <a:blip r:embed="rId3"/>
          <a:stretch>
            <a:fillRect/>
          </a:stretch>
        </p:blipFill>
        <p:spPr>
          <a:xfrm>
            <a:off x="4385008" y="1371600"/>
            <a:ext cx="4454192" cy="3429000"/>
          </a:xfrm>
          <a:prstGeom prst="rect">
            <a:avLst/>
          </a:prstGeom>
        </p:spPr>
      </p:pic>
    </p:spTree>
    <p:extLst>
      <p:ext uri="{BB962C8B-B14F-4D97-AF65-F5344CB8AC3E}">
        <p14:creationId xmlns:p14="http://schemas.microsoft.com/office/powerpoint/2010/main" val="221767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800"/>
                                        <p:tgtEl>
                                          <p:spTgt spid="5"/>
                                        </p:tgtEl>
                                      </p:cBhvr>
                                    </p:animEffect>
                                    <p:set>
                                      <p:cBhvr>
                                        <p:cTn id="19" dur="1" fill="hold">
                                          <p:stCondLst>
                                            <p:cond delay="7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00"/>
                                        <p:tgtEl>
                                          <p:spTgt spid="7"/>
                                        </p:tgtEl>
                                      </p:cBhvr>
                                    </p:animEffect>
                                    <p:anim calcmode="lin" valueType="num">
                                      <p:cBhvr>
                                        <p:cTn id="25" dur="700" fill="hold"/>
                                        <p:tgtEl>
                                          <p:spTgt spid="7"/>
                                        </p:tgtEl>
                                        <p:attrNameLst>
                                          <p:attrName>ppt_x</p:attrName>
                                        </p:attrNameLst>
                                      </p:cBhvr>
                                      <p:tavLst>
                                        <p:tav tm="0">
                                          <p:val>
                                            <p:strVal val="#ppt_x"/>
                                          </p:val>
                                        </p:tav>
                                        <p:tav tm="100000">
                                          <p:val>
                                            <p:strVal val="#ppt_x"/>
                                          </p:val>
                                        </p:tav>
                                      </p:tavLst>
                                    </p:anim>
                                    <p:anim calcmode="lin" valueType="num">
                                      <p:cBhvr>
                                        <p:cTn id="26" dur="7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8000"/>
          </a:stretch>
        </a:blipFill>
        <a:effectLst/>
      </p:bgPr>
    </p:bg>
    <p:spTree>
      <p:nvGrpSpPr>
        <p:cNvPr id="1" name=""/>
        <p:cNvGrpSpPr/>
        <p:nvPr/>
      </p:nvGrpSpPr>
      <p:grpSpPr>
        <a:xfrm>
          <a:off x="0" y="0"/>
          <a:ext cx="0" cy="0"/>
          <a:chOff x="0" y="0"/>
          <a:chExt cx="0" cy="0"/>
        </a:xfrm>
      </p:grpSpPr>
      <p:sp>
        <p:nvSpPr>
          <p:cNvPr id="5" name="TextBox 4"/>
          <p:cNvSpPr txBox="1"/>
          <p:nvPr/>
        </p:nvSpPr>
        <p:spPr>
          <a:xfrm>
            <a:off x="304800" y="3810000"/>
            <a:ext cx="8665029" cy="1569660"/>
          </a:xfrm>
          <a:prstGeom prst="rect">
            <a:avLst/>
          </a:prstGeom>
          <a:noFill/>
        </p:spPr>
        <p:txBody>
          <a:bodyPr wrap="square" rtlCol="0">
            <a:spAutoFit/>
          </a:bodyPr>
          <a:lstStyle/>
          <a:p>
            <a:r>
              <a:rPr lang="en-US" sz="4800" b="1" dirty="0">
                <a:solidFill>
                  <a:srgbClr val="FF0000"/>
                </a:solidFill>
                <a:latin typeface="Times New Roman" pitchFamily="18" charset="0"/>
                <a:cs typeface="Times New Roman" pitchFamily="18" charset="0"/>
              </a:rPr>
              <a:t>KỂ TOÀN BỘ CÂU CHUYỆN </a:t>
            </a:r>
          </a:p>
          <a:p>
            <a:r>
              <a:rPr lang="en-US" sz="4800" b="1" dirty="0">
                <a:solidFill>
                  <a:schemeClr val="accent1">
                    <a:lumMod val="75000"/>
                  </a:schemeClr>
                </a:solidFill>
                <a:latin typeface="Times New Roman" pitchFamily="18" charset="0"/>
                <a:cs typeface="Times New Roman" pitchFamily="18" charset="0"/>
              </a:rPr>
              <a:t>“ NGƯỜI LÍNH DŨNG CẢM ”</a:t>
            </a:r>
          </a:p>
        </p:txBody>
      </p:sp>
    </p:spTree>
    <p:extLst>
      <p:ext uri="{BB962C8B-B14F-4D97-AF65-F5344CB8AC3E}">
        <p14:creationId xmlns:p14="http://schemas.microsoft.com/office/powerpoint/2010/main" val="26664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mph" presetSubtype="0" fill="hold" nodeType="withEffect">
                                  <p:stCondLst>
                                    <p:cond delay="0"/>
                                  </p:stCondLst>
                                  <p:childTnLst>
                                    <p:animClr clrSpc="hsl" dir="cw">
                                      <p:cBhvr override="childStyle">
                                        <p:cTn id="12" dur="500" fill="hold"/>
                                        <p:tgtEl>
                                          <p:spTgt spid="5">
                                            <p:txEl>
                                              <p:pRg st="0" end="0"/>
                                            </p:txEl>
                                          </p:spTgt>
                                        </p:tgtEl>
                                        <p:attrNameLst>
                                          <p:attrName>style.color</p:attrName>
                                        </p:attrNameLst>
                                      </p:cBhvr>
                                      <p:by>
                                        <p:hsl h="7200000" s="0" l="0"/>
                                      </p:by>
                                    </p:animClr>
                                    <p:animClr clrSpc="hsl" dir="cw">
                                      <p:cBhvr>
                                        <p:cTn id="13" dur="500" fill="hold"/>
                                        <p:tgtEl>
                                          <p:spTgt spid="5">
                                            <p:txEl>
                                              <p:pRg st="0" end="0"/>
                                            </p:txEl>
                                          </p:spTgt>
                                        </p:tgtEl>
                                        <p:attrNameLst>
                                          <p:attrName>fillcolor</p:attrName>
                                        </p:attrNameLst>
                                      </p:cBhvr>
                                      <p:by>
                                        <p:hsl h="7200000" s="0" l="0"/>
                                      </p:by>
                                    </p:animClr>
                                    <p:animClr clrSpc="hsl" dir="cw">
                                      <p:cBhvr>
                                        <p:cTn id="14" dur="500" fill="hold"/>
                                        <p:tgtEl>
                                          <p:spTgt spid="5">
                                            <p:txEl>
                                              <p:pRg st="0" end="0"/>
                                            </p:txEl>
                                          </p:spTgt>
                                        </p:tgtEl>
                                        <p:attrNameLst>
                                          <p:attrName>stroke.color</p:attrName>
                                        </p:attrNameLst>
                                      </p:cBhvr>
                                      <p:by>
                                        <p:hsl h="7200000" s="0" l="0"/>
                                      </p:by>
                                    </p:animClr>
                                    <p:set>
                                      <p:cBhvr>
                                        <p:cTn id="15" dur="500" fill="hold"/>
                                        <p:tgtEl>
                                          <p:spTgt spid="5">
                                            <p:txEl>
                                              <p:pRg st="0" end="0"/>
                                            </p:txEl>
                                          </p:spTgt>
                                        </p:tgtEl>
                                        <p:attrNameLst>
                                          <p:attrName>fill.type</p:attrName>
                                        </p:attrNameLst>
                                      </p:cBhvr>
                                      <p:to>
                                        <p:strVal val="solid"/>
                                      </p:to>
                                    </p:set>
                                  </p:childTnLst>
                                </p:cTn>
                              </p:par>
                              <p:par>
                                <p:cTn id="16" presetID="21" presetClass="emph" presetSubtype="0" fill="hold" nodeType="withEffect">
                                  <p:stCondLst>
                                    <p:cond delay="0"/>
                                  </p:stCondLst>
                                  <p:childTnLst>
                                    <p:animClr clrSpc="hsl" dir="cw">
                                      <p:cBhvr override="childStyle">
                                        <p:cTn id="17" dur="500" fill="hold"/>
                                        <p:tgtEl>
                                          <p:spTgt spid="5">
                                            <p:txEl>
                                              <p:pRg st="1" end="1"/>
                                            </p:txEl>
                                          </p:spTgt>
                                        </p:tgtEl>
                                        <p:attrNameLst>
                                          <p:attrName>style.color</p:attrName>
                                        </p:attrNameLst>
                                      </p:cBhvr>
                                      <p:by>
                                        <p:hsl h="7200000" s="0" l="0"/>
                                      </p:by>
                                    </p:animClr>
                                    <p:animClr clrSpc="hsl" dir="cw">
                                      <p:cBhvr>
                                        <p:cTn id="18" dur="500" fill="hold"/>
                                        <p:tgtEl>
                                          <p:spTgt spid="5">
                                            <p:txEl>
                                              <p:pRg st="1" end="1"/>
                                            </p:txEl>
                                          </p:spTgt>
                                        </p:tgtEl>
                                        <p:attrNameLst>
                                          <p:attrName>fillcolor</p:attrName>
                                        </p:attrNameLst>
                                      </p:cBhvr>
                                      <p:by>
                                        <p:hsl h="7200000" s="0" l="0"/>
                                      </p:by>
                                    </p:animClr>
                                    <p:animClr clrSpc="hsl" dir="cw">
                                      <p:cBhvr>
                                        <p:cTn id="19" dur="500" fill="hold"/>
                                        <p:tgtEl>
                                          <p:spTgt spid="5">
                                            <p:txEl>
                                              <p:pRg st="1" end="1"/>
                                            </p:txEl>
                                          </p:spTgt>
                                        </p:tgtEl>
                                        <p:attrNameLst>
                                          <p:attrName>stroke.color</p:attrName>
                                        </p:attrNameLst>
                                      </p:cBhvr>
                                      <p:by>
                                        <p:hsl h="7200000" s="0" l="0"/>
                                      </p:by>
                                    </p:animClr>
                                    <p:set>
                                      <p:cBhvr>
                                        <p:cTn id="20"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86600" cy="1143000"/>
          </a:xfrm>
        </p:spPr>
        <p:txBody>
          <a:bodyPr>
            <a:prstTxWarp prst="textArchDown">
              <a:avLst/>
            </a:prstTxWarp>
          </a:bodyPr>
          <a:lstStyle/>
          <a:p>
            <a:r>
              <a:rPr lang="en-US" b="1">
                <a:solidFill>
                  <a:srgbClr val="FF0000"/>
                </a:solidFill>
                <a:latin typeface="Times New Roman" pitchFamily="18" charset="0"/>
                <a:cs typeface="Times New Roman" pitchFamily="18" charset="0"/>
              </a:rPr>
              <a:t>VẬN DỤNG VÀ SÁNG TẠO</a:t>
            </a:r>
            <a:endParaRPr lang="en-US" b="1" dirty="0">
              <a:solidFill>
                <a:srgbClr val="FF0000"/>
              </a:solidFill>
              <a:latin typeface="Times New Roman" pitchFamily="18" charset="0"/>
              <a:cs typeface="Times New Roman" pitchFamily="18" charset="0"/>
            </a:endParaRPr>
          </a:p>
        </p:txBody>
      </p:sp>
      <p:pic>
        <p:nvPicPr>
          <p:cNvPr id="4" name="图片 4">
            <a:extLst>
              <a:ext uri="{FF2B5EF4-FFF2-40B4-BE49-F238E27FC236}">
                <a16:creationId xmlns:a16="http://schemas.microsoft.com/office/drawing/2014/main" id="{1EF568C0-F7EF-4969-AC34-32AD9640A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678" y="-266701"/>
            <a:ext cx="3171825" cy="4229100"/>
          </a:xfrm>
          <a:prstGeom prst="rect">
            <a:avLst/>
          </a:prstGeom>
        </p:spPr>
      </p:pic>
      <p:pic>
        <p:nvPicPr>
          <p:cNvPr id="5" name="Picture 4" descr="E:\PPT背景\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 y="1964694"/>
            <a:ext cx="9150854" cy="487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5391">
            <a:off x="194651" y="1628599"/>
            <a:ext cx="2210568" cy="474042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8681">
            <a:off x="3430147" y="1556793"/>
            <a:ext cx="2276855" cy="4804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5" descr="E:\PPT背景\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21115">
            <a:off x="6373087" y="1495371"/>
            <a:ext cx="2546332" cy="47063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rot="604827">
            <a:off x="604622" y="2854559"/>
            <a:ext cx="1668785" cy="2862322"/>
          </a:xfrm>
          <a:prstGeom prst="rect">
            <a:avLst/>
          </a:prstGeom>
          <a:noFill/>
        </p:spPr>
        <p:txBody>
          <a:bodyPr wrap="square" rtlCol="0">
            <a:spAutoFit/>
          </a:bodyPr>
          <a:lstStyle/>
          <a:p>
            <a:r>
              <a:rPr lang="en-US" sz="3600" b="1" dirty="0" err="1">
                <a:solidFill>
                  <a:schemeClr val="tx1">
                    <a:lumMod val="75000"/>
                    <a:lumOff val="25000"/>
                  </a:schemeClr>
                </a:solidFill>
                <a:latin typeface="Times New Roman" pitchFamily="18" charset="0"/>
                <a:cs typeface="Times New Roman" pitchFamily="18" charset="0"/>
              </a:rPr>
              <a:t>Đọc</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lại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bài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và</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trả</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lời</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các</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câu</a:t>
            </a:r>
            <a:r>
              <a:rPr lang="en-US" sz="3600" b="1" dirty="0">
                <a:solidFill>
                  <a:schemeClr val="tx1">
                    <a:lumMod val="75000"/>
                    <a:lumOff val="25000"/>
                  </a:schemeClr>
                </a:solidFill>
                <a:latin typeface="Times New Roman" pitchFamily="18" charset="0"/>
                <a:cs typeface="Times New Roman" pitchFamily="18" charset="0"/>
              </a:rPr>
              <a:t> </a:t>
            </a:r>
            <a:r>
              <a:rPr lang="en-US" sz="3600" b="1" dirty="0" err="1">
                <a:solidFill>
                  <a:schemeClr val="tx1">
                    <a:lumMod val="75000"/>
                    <a:lumOff val="25000"/>
                  </a:schemeClr>
                </a:solidFill>
                <a:latin typeface="Times New Roman" pitchFamily="18" charset="0"/>
                <a:cs typeface="Times New Roman" pitchFamily="18" charset="0"/>
              </a:rPr>
              <a:t>hỏi</a:t>
            </a:r>
            <a:r>
              <a:rPr lang="en-US" sz="3600" b="1" dirty="0">
                <a:solidFill>
                  <a:schemeClr val="tx1">
                    <a:lumMod val="75000"/>
                    <a:lumOff val="25000"/>
                  </a:schemeClr>
                </a:solidFill>
                <a:latin typeface="Times New Roman" pitchFamily="18" charset="0"/>
                <a:cs typeface="Times New Roman" pitchFamily="18" charset="0"/>
              </a:rPr>
              <a:t> </a:t>
            </a:r>
          </a:p>
        </p:txBody>
      </p:sp>
      <p:sp>
        <p:nvSpPr>
          <p:cNvPr id="10" name="TextBox 9"/>
          <p:cNvSpPr txBox="1"/>
          <p:nvPr/>
        </p:nvSpPr>
        <p:spPr>
          <a:xfrm rot="21100564">
            <a:off x="3990485" y="2935008"/>
            <a:ext cx="1805410" cy="2862322"/>
          </a:xfrm>
          <a:prstGeom prst="rect">
            <a:avLst/>
          </a:prstGeom>
          <a:noFill/>
        </p:spPr>
        <p:txBody>
          <a:bodyPr wrap="square" rtlCol="0">
            <a:spAutoFit/>
          </a:bodyPr>
          <a:lstStyle/>
          <a:p>
            <a:r>
              <a:rPr lang="en-US" sz="3600" b="1" dirty="0" err="1">
                <a:solidFill>
                  <a:schemeClr val="tx2">
                    <a:lumMod val="75000"/>
                  </a:schemeClr>
                </a:solidFill>
                <a:latin typeface="Times New Roman" pitchFamily="18" charset="0"/>
                <a:cs typeface="Times New Roman" pitchFamily="18" charset="0"/>
              </a:rPr>
              <a:t>Về</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nhà</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tập</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kể</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lại</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toàn</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bộ</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câu</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chuyện</a:t>
            </a:r>
            <a:r>
              <a:rPr lang="en-US" sz="3600" b="1" dirty="0">
                <a:solidFill>
                  <a:schemeClr val="tx2">
                    <a:lumMod val="75000"/>
                  </a:schemeClr>
                </a:solidFill>
                <a:latin typeface="Times New Roman" pitchFamily="18" charset="0"/>
                <a:cs typeface="Times New Roman" pitchFamily="18" charset="0"/>
              </a:rPr>
              <a:t> </a:t>
            </a:r>
          </a:p>
        </p:txBody>
      </p:sp>
      <p:sp>
        <p:nvSpPr>
          <p:cNvPr id="11" name="TextBox 10"/>
          <p:cNvSpPr txBox="1"/>
          <p:nvPr/>
        </p:nvSpPr>
        <p:spPr>
          <a:xfrm rot="421757">
            <a:off x="6874875" y="3090797"/>
            <a:ext cx="2120569" cy="2862322"/>
          </a:xfrm>
          <a:prstGeom prst="rect">
            <a:avLst/>
          </a:prstGeom>
          <a:noFill/>
        </p:spPr>
        <p:txBody>
          <a:bodyPr wrap="square" rtlCol="0">
            <a:spAutoFit/>
          </a:bodyPr>
          <a:lstStyle/>
          <a:p>
            <a:r>
              <a:rPr lang="en-US" sz="3600" b="1" dirty="0" err="1">
                <a:solidFill>
                  <a:schemeClr val="tx2">
                    <a:lumMod val="75000"/>
                  </a:schemeClr>
                </a:solidFill>
                <a:latin typeface="Times New Roman" pitchFamily="18" charset="0"/>
                <a:cs typeface="Times New Roman" pitchFamily="18" charset="0"/>
              </a:rPr>
              <a:t>Xem</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trước</a:t>
            </a:r>
            <a:r>
              <a:rPr lang="en-US" sz="3600" b="1" dirty="0">
                <a:solidFill>
                  <a:schemeClr val="tx2">
                    <a:lumMod val="75000"/>
                  </a:schemeClr>
                </a:solidFill>
                <a:latin typeface="Times New Roman" pitchFamily="18" charset="0"/>
                <a:cs typeface="Times New Roman" pitchFamily="18" charset="0"/>
              </a:rPr>
              <a:t> </a:t>
            </a:r>
            <a:r>
              <a:rPr lang="en-US" sz="3600" b="1" dirty="0" err="1">
                <a:solidFill>
                  <a:schemeClr val="tx2">
                    <a:lumMod val="75000"/>
                  </a:schemeClr>
                </a:solidFill>
                <a:latin typeface="Times New Roman" pitchFamily="18" charset="0"/>
                <a:cs typeface="Times New Roman" pitchFamily="18" charset="0"/>
              </a:rPr>
              <a:t>bài</a:t>
            </a:r>
            <a:r>
              <a:rPr lang="en-US" sz="3600" b="1" dirty="0">
                <a:solidFill>
                  <a:schemeClr val="tx2">
                    <a:lumMod val="75000"/>
                  </a:schemeClr>
                </a:solidFill>
                <a:latin typeface="Times New Roman" pitchFamily="18" charset="0"/>
                <a:cs typeface="Times New Roman" pitchFamily="18" charset="0"/>
              </a:rPr>
              <a:t> “ </a:t>
            </a:r>
            <a:r>
              <a:rPr lang="en-US" sz="3600" b="1" dirty="0" err="1">
                <a:solidFill>
                  <a:schemeClr val="bg1"/>
                </a:solidFill>
                <a:latin typeface="Times New Roman" pitchFamily="18" charset="0"/>
                <a:cs typeface="Times New Roman" pitchFamily="18" charset="0"/>
              </a:rPr>
              <a:t>Cuộc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họp</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chữ</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viết</a:t>
            </a:r>
            <a:r>
              <a:rPr lang="en-US" sz="3600" b="1" dirty="0">
                <a:solidFill>
                  <a:schemeClr val="bg1"/>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1613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30" presetClass="entr" presetSubtype="0"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800" decel="100000"/>
                                        <p:tgtEl>
                                          <p:spTgt spid="6"/>
                                        </p:tgtEl>
                                      </p:cBhvr>
                                    </p:animEffect>
                                    <p:anim calcmode="lin" valueType="num">
                                      <p:cBhvr>
                                        <p:cTn id="17" dur="800" decel="100000" fill="hold"/>
                                        <p:tgtEl>
                                          <p:spTgt spid="6"/>
                                        </p:tgtEl>
                                        <p:attrNameLst>
                                          <p:attrName>style.rotation</p:attrName>
                                        </p:attrNameLst>
                                      </p:cBhvr>
                                      <p:tavLst>
                                        <p:tav tm="0">
                                          <p:val>
                                            <p:fltVal val="-90"/>
                                          </p:val>
                                        </p:tav>
                                        <p:tav tm="100000">
                                          <p:val>
                                            <p:fltVal val="0"/>
                                          </p:val>
                                        </p:tav>
                                      </p:tavLst>
                                    </p:anim>
                                    <p:anim calcmode="lin" valueType="num">
                                      <p:cBhvr>
                                        <p:cTn id="18" dur="800" decel="100000" fill="hold"/>
                                        <p:tgtEl>
                                          <p:spTgt spid="6"/>
                                        </p:tgtEl>
                                        <p:attrNameLst>
                                          <p:attrName>ppt_x</p:attrName>
                                        </p:attrNameLst>
                                      </p:cBhvr>
                                      <p:tavLst>
                                        <p:tav tm="0">
                                          <p:val>
                                            <p:strVal val="#ppt_x+0.4"/>
                                          </p:val>
                                        </p:tav>
                                        <p:tav tm="100000">
                                          <p:val>
                                            <p:strVal val="#ppt_x-0.05"/>
                                          </p:val>
                                        </p:tav>
                                      </p:tavLst>
                                    </p:anim>
                                    <p:anim calcmode="lin" valueType="num">
                                      <p:cBhvr>
                                        <p:cTn id="19" dur="800" decel="100000" fill="hold"/>
                                        <p:tgtEl>
                                          <p:spTgt spid="6"/>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Scale>
                                      <p:cBhvr>
                                        <p:cTn id="25"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7"/>
                                        </p:tgtEl>
                                        <p:attrNameLst>
                                          <p:attrName>ppt_x</p:attrName>
                                          <p:attrName>ppt_y</p:attrName>
                                        </p:attrNameLst>
                                      </p:cBhvr>
                                    </p:animMotion>
                                    <p:animEffect transition="in" filter="fade">
                                      <p:cBhvr>
                                        <p:cTn id="27" dur="1000"/>
                                        <p:tgtEl>
                                          <p:spTgt spid="7"/>
                                        </p:tgtEl>
                                      </p:cBhvr>
                                    </p:animEffect>
                                  </p:childTnLst>
                                </p:cTn>
                              </p:par>
                              <p:par>
                                <p:cTn id="28" presetID="37"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2"/>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1"/>
            <a:ext cx="9144000" cy="6858000"/>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788489"/>
            <a:ext cx="9144000" cy="106466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0"/>
            <a:ext cx="2901411" cy="2209832"/>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544" y="552733"/>
            <a:ext cx="1981148" cy="1682544"/>
          </a:xfrm>
          <a:prstGeom prst="rect">
            <a:avLst/>
          </a:prstGeom>
        </p:spPr>
      </p:pic>
      <p:sp>
        <p:nvSpPr>
          <p:cNvPr id="7" name="文本框 6"/>
          <p:cNvSpPr txBox="1"/>
          <p:nvPr/>
        </p:nvSpPr>
        <p:spPr>
          <a:xfrm>
            <a:off x="1306602" y="304800"/>
            <a:ext cx="7151598" cy="5016758"/>
          </a:xfrm>
          <a:prstGeom prst="rect">
            <a:avLst/>
          </a:prstGeom>
          <a:noFill/>
        </p:spPr>
        <p:txBody>
          <a:bodyPr wrap="square" rtlCol="0">
            <a:spAutoFit/>
          </a:bodyPr>
          <a:lstStyle/>
          <a:p>
            <a:pPr algn="ctr"/>
            <a:r>
              <a:rPr lang="vi-VN" altLang="zh-CN" sz="8000" b="1" dirty="0">
                <a:solidFill>
                  <a:srgbClr val="EB880F"/>
                </a:solidFill>
                <a:latin typeface="+mj-lt"/>
                <a:ea typeface="微软雅黑" panose="020B0503020204020204" pitchFamily="34" charset="-122"/>
              </a:rPr>
              <a:t>CẢM ƠN CÔ VÀ CÁC BẠN ĐÃ CÙNG THAM GIA!</a:t>
            </a:r>
            <a:endParaRPr lang="zh-CN" altLang="en-US" sz="8000" b="1" dirty="0">
              <a:solidFill>
                <a:srgbClr val="EB880F"/>
              </a:solidFill>
              <a:latin typeface="+mj-lt"/>
              <a:ea typeface="微软雅黑" panose="020B0503020204020204" pitchFamily="34" charset="-122"/>
            </a:endParaRPr>
          </a:p>
        </p:txBody>
      </p:sp>
      <p:grpSp>
        <p:nvGrpSpPr>
          <p:cNvPr id="9" name="组合 8"/>
          <p:cNvGrpSpPr/>
          <p:nvPr/>
        </p:nvGrpSpPr>
        <p:grpSpPr>
          <a:xfrm>
            <a:off x="0" y="3527250"/>
            <a:ext cx="9144000" cy="2617851"/>
            <a:chOff x="0" y="2850249"/>
            <a:chExt cx="8190138" cy="1758576"/>
          </a:xfrm>
        </p:grpSpPr>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850249"/>
              <a:ext cx="4095069" cy="1758576"/>
            </a:xfrm>
            <a:prstGeom prst="rect">
              <a:avLst/>
            </a:prstGeom>
          </p:spPr>
        </p:pic>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95069" y="2850249"/>
              <a:ext cx="4095069" cy="1758576"/>
            </a:xfrm>
            <a:prstGeom prst="rect">
              <a:avLst/>
            </a:prstGeom>
          </p:spPr>
        </p:pic>
      </p:grpSp>
    </p:spTree>
    <p:custDataLst>
      <p:tags r:id="rId1"/>
    </p:custDataLst>
    <p:extLst>
      <p:ext uri="{BB962C8B-B14F-4D97-AF65-F5344CB8AC3E}">
        <p14:creationId xmlns:p14="http://schemas.microsoft.com/office/powerpoint/2010/main" val="3167779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3"/>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447800"/>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sz="4200" b="1" dirty="0">
                <a:solidFill>
                  <a:schemeClr val="tx2">
                    <a:lumMod val="75000"/>
                  </a:schemeClr>
                </a:solidFill>
                <a:latin typeface="Times New Roman" pitchFamily="18" charset="0"/>
                <a:cs typeface="Times New Roman" pitchFamily="18" charset="0"/>
              </a:rPr>
              <a:t>Câu </a:t>
            </a:r>
            <a:r>
              <a:rPr lang="en-US" sz="4200" b="1" dirty="0">
                <a:solidFill>
                  <a:schemeClr val="tx2">
                    <a:lumMod val="75000"/>
                  </a:schemeClr>
                </a:solidFill>
                <a:latin typeface="Times New Roman" pitchFamily="18" charset="0"/>
                <a:cs typeface="Times New Roman" pitchFamily="18" charset="0"/>
              </a:rPr>
              <a:t>3</a:t>
            </a:r>
            <a:r>
              <a:rPr lang="vi-VN" sz="4200" b="1" dirty="0">
                <a:solidFill>
                  <a:schemeClr val="tx2">
                    <a:lumMod val="75000"/>
                  </a:schemeClr>
                </a:solidFill>
                <a:latin typeface="Times New Roman" pitchFamily="18" charset="0"/>
                <a:cs typeface="Times New Roman" pitchFamily="18" charset="0"/>
              </a:rPr>
              <a:t>:</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Trong</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tâm</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trí</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cậu</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bé</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ông</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ngoại</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hiện</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lên</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là</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người</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như</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thế</a:t>
            </a:r>
            <a:r>
              <a:rPr lang="en-US" sz="4200" b="1" dirty="0">
                <a:solidFill>
                  <a:schemeClr val="tx2">
                    <a:lumMod val="75000"/>
                  </a:schemeClr>
                </a:solidFill>
                <a:latin typeface="Times New Roman" pitchFamily="18" charset="0"/>
                <a:cs typeface="Times New Roman" pitchFamily="18" charset="0"/>
              </a:rPr>
              <a:t> </a:t>
            </a:r>
            <a:r>
              <a:rPr lang="en-US" sz="4200" b="1" dirty="0" err="1">
                <a:solidFill>
                  <a:schemeClr val="tx2">
                    <a:lumMod val="75000"/>
                  </a:schemeClr>
                </a:solidFill>
                <a:latin typeface="Times New Roman" pitchFamily="18" charset="0"/>
                <a:cs typeface="Times New Roman" pitchFamily="18" charset="0"/>
              </a:rPr>
              <a:t>nào</a:t>
            </a:r>
            <a:r>
              <a:rPr lang="en-US" sz="4200" b="1" dirty="0">
                <a:solidFill>
                  <a:schemeClr val="tx2">
                    <a:lumMod val="75000"/>
                  </a:schemeClr>
                </a:solidFill>
                <a:latin typeface="Times New Roman" pitchFamily="18" charset="0"/>
                <a:cs typeface="Times New Roman" pitchFamily="18" charset="0"/>
              </a:rPr>
              <a:t>?</a:t>
            </a:r>
          </a:p>
        </p:txBody>
      </p:sp>
      <p:sp>
        <p:nvSpPr>
          <p:cNvPr id="4" name="Action Button: Home 3">
            <a:hlinkClick r:id="rId3" action="ppaction://hlinksldjump" highlightClick="1"/>
          </p:cNvPr>
          <p:cNvSpPr/>
          <p:nvPr/>
        </p:nvSpPr>
        <p:spPr>
          <a:xfrm>
            <a:off x="0" y="6096000"/>
            <a:ext cx="838200" cy="762000"/>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Rectangle 5"/>
          <p:cNvSpPr/>
          <p:nvPr/>
        </p:nvSpPr>
        <p:spPr>
          <a:xfrm>
            <a:off x="838200" y="1752600"/>
            <a:ext cx="7467600" cy="3785652"/>
          </a:xfrm>
          <a:prstGeom prst="rect">
            <a:avLst/>
          </a:prstGeom>
        </p:spPr>
        <p:txBody>
          <a:bodyPr wrap="square">
            <a:spAutoFit/>
          </a:bodyPr>
          <a:lstStyle/>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giáo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giúp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tập</a:t>
            </a:r>
            <a:r>
              <a:rPr lang="en-US" sz="4000" dirty="0">
                <a:solidFill>
                  <a:schemeClr val="bg1"/>
                </a:solidFill>
                <a:latin typeface="Times New Roman" pitchFamily="18" charset="0"/>
                <a:cs typeface="Times New Roman" pitchFamily="18" charset="0"/>
              </a:rPr>
              <a:t>.</a:t>
            </a:r>
            <a:endParaRPr lang="vi-VN" sz="4000" dirty="0">
              <a:solidFill>
                <a:schemeClr val="bg1"/>
              </a:solidFill>
              <a:latin typeface="Times New Roman" pitchFamily="18" charset="0"/>
              <a:cs typeface="Times New Roman" pitchFamily="18" charset="0"/>
            </a:endParaRPr>
          </a:p>
          <a:p>
            <a:pPr marL="385763" indent="-385763">
              <a:buAutoNum type="alphaUcPeriod"/>
            </a:pP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học</a:t>
            </a:r>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228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par>
                                <p:cTn id="18" presetID="16" presetClass="entr" presetSubtype="21" fill="hold" nodeType="withEffect">
                                  <p:stCondLst>
                                    <p:cond delay="0"/>
                                  </p:stCondLst>
                                  <p:iterate type="lt">
                                    <p:tmPct val="0"/>
                                  </p:iterate>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6">
                                            <p:txEl>
                                              <p:pRg st="2" end="2"/>
                                            </p:txEl>
                                          </p:spTgt>
                                        </p:tgtEl>
                                        <p:attrNameLst>
                                          <p:attrName>style.color</p:attrName>
                                        </p:attrNameLst>
                                      </p:cBhvr>
                                      <p:to>
                                        <p:clrVal>
                                          <a:srgbClr val="FFFF00"/>
                                        </p:clrVal>
                                      </p:to>
                                    </p:set>
                                    <p:set>
                                      <p:cBhvr>
                                        <p:cTn id="25" dur="500" fill="hold"/>
                                        <p:tgtEl>
                                          <p:spTgt spid="6">
                                            <p:txEl>
                                              <p:pRg st="2" end="2"/>
                                            </p:txEl>
                                          </p:spTgt>
                                        </p:tgtEl>
                                        <p:attrNameLst>
                                          <p:attrName>fillcolor</p:attrName>
                                        </p:attrNameLst>
                                      </p:cBhvr>
                                      <p:to>
                                        <p:clrVal>
                                          <a:srgbClr val="FFFF00"/>
                                        </p:clrVal>
                                      </p:to>
                                    </p:set>
                                    <p:set>
                                      <p:cBhvr>
                                        <p:cTn id="26" dur="500" fill="hold"/>
                                        <p:tgtEl>
                                          <p:spTgt spid="6">
                                            <p:txEl>
                                              <p:pRg st="2" end="2"/>
                                            </p:txEl>
                                          </p:spTgt>
                                        </p:tgtEl>
                                        <p:attrNameLst>
                                          <p:attrName>fill.type</p:attrName>
                                        </p:attrNameLst>
                                      </p:cBhvr>
                                      <p:to>
                                        <p:strVal val="solid"/>
                                      </p:to>
                                    </p:set>
                                  </p:childTnLst>
                                </p:cTn>
                              </p:par>
                              <p:par>
                                <p:cTn id="27" presetID="15" presetClass="emph" presetSubtype="0" nodeType="withEffect">
                                  <p:stCondLst>
                                    <p:cond delay="0"/>
                                  </p:stCondLst>
                                  <p:iterate type="lt">
                                    <p:tmAbs val="25"/>
                                  </p:iterate>
                                  <p:childTnLst>
                                    <p:set>
                                      <p:cBhvr override="childStyle">
                                        <p:cTn id="28" dur="indefinite"/>
                                        <p:tgtEl>
                                          <p:spTgt spid="6">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6000" b="-2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1371600"/>
          </a:xfrm>
          <a:prstGeom prst="roundRect">
            <a:avLst/>
          </a:prstGeom>
        </p:spPr>
        <p:style>
          <a:lnRef idx="1">
            <a:schemeClr val="accent1"/>
          </a:lnRef>
          <a:fillRef idx="2">
            <a:schemeClr val="accent1"/>
          </a:fillRef>
          <a:effectRef idx="1">
            <a:schemeClr val="accent1"/>
          </a:effectRef>
          <a:fontRef idx="minor">
            <a:schemeClr val="dk1"/>
          </a:fontRef>
        </p:style>
        <p:txBody>
          <a:bodyPr>
            <a:noAutofit/>
          </a:bodyPr>
          <a:lstStyle/>
          <a:p>
            <a:pPr algn="ctr"/>
            <a:r>
              <a:rPr lang="vi-VN" b="1" dirty="0">
                <a:solidFill>
                  <a:schemeClr val="tx2">
                    <a:lumMod val="75000"/>
                  </a:schemeClr>
                </a:solidFill>
                <a:latin typeface="+mj-lt"/>
              </a:rPr>
              <a:t>Câu </a:t>
            </a:r>
            <a:r>
              <a:rPr lang="en-US" b="1" dirty="0">
                <a:solidFill>
                  <a:schemeClr val="tx2">
                    <a:lumMod val="75000"/>
                  </a:schemeClr>
                </a:solidFill>
                <a:latin typeface="+mj-lt"/>
              </a:rPr>
              <a:t>4</a:t>
            </a:r>
            <a:r>
              <a:rPr lang="vi-VN" b="1" dirty="0">
                <a:solidFill>
                  <a:schemeClr val="tx2">
                    <a:lumMod val="75000"/>
                  </a:schemeClr>
                </a:solidFill>
                <a:latin typeface="+mj-lt"/>
              </a:rPr>
              <a:t>:</a:t>
            </a:r>
            <a:r>
              <a:rPr lang="en-US" b="1" dirty="0">
                <a:solidFill>
                  <a:schemeClr val="tx2">
                    <a:lumMod val="75000"/>
                  </a:schemeClr>
                </a:solidFill>
                <a:latin typeface="+mj-lt"/>
              </a:rPr>
              <a:t> </a:t>
            </a:r>
            <a:r>
              <a:rPr lang="en-US" b="1" dirty="0" err="1">
                <a:solidFill>
                  <a:schemeClr val="tx2">
                    <a:lumMod val="75000"/>
                  </a:schemeClr>
                </a:solidFill>
                <a:latin typeface="+mj-lt"/>
              </a:rPr>
              <a:t>Vì</a:t>
            </a:r>
            <a:r>
              <a:rPr lang="en-US" b="1" dirty="0">
                <a:solidFill>
                  <a:schemeClr val="tx2">
                    <a:lumMod val="75000"/>
                  </a:schemeClr>
                </a:solidFill>
                <a:latin typeface="+mj-lt"/>
              </a:rPr>
              <a:t> </a:t>
            </a:r>
            <a:r>
              <a:rPr lang="en-US" b="1" dirty="0" err="1">
                <a:solidFill>
                  <a:schemeClr val="tx2">
                    <a:lumMod val="75000"/>
                  </a:schemeClr>
                </a:solidFill>
                <a:latin typeface="+mj-lt"/>
              </a:rPr>
              <a:t>sao</a:t>
            </a:r>
            <a:r>
              <a:rPr lang="en-US" b="1" dirty="0">
                <a:solidFill>
                  <a:schemeClr val="tx2">
                    <a:lumMod val="75000"/>
                  </a:schemeClr>
                </a:solidFill>
                <a:latin typeface="+mj-lt"/>
              </a:rPr>
              <a:t> </a:t>
            </a:r>
            <a:r>
              <a:rPr lang="en-US" b="1" dirty="0" err="1">
                <a:solidFill>
                  <a:schemeClr val="tx2">
                    <a:lumMod val="75000"/>
                  </a:schemeClr>
                </a:solidFill>
                <a:latin typeface="+mj-lt"/>
              </a:rPr>
              <a:t>bạn</a:t>
            </a:r>
            <a:r>
              <a:rPr lang="en-US" b="1" dirty="0">
                <a:solidFill>
                  <a:schemeClr val="tx2">
                    <a:lumMod val="75000"/>
                  </a:schemeClr>
                </a:solidFill>
                <a:latin typeface="+mj-lt"/>
              </a:rPr>
              <a:t> </a:t>
            </a:r>
            <a:r>
              <a:rPr lang="en-US" b="1" dirty="0" err="1">
                <a:solidFill>
                  <a:schemeClr val="tx2">
                    <a:lumMod val="75000"/>
                  </a:schemeClr>
                </a:solidFill>
                <a:latin typeface="+mj-lt"/>
              </a:rPr>
              <a:t>nhỏ</a:t>
            </a:r>
            <a:r>
              <a:rPr lang="en-US" b="1" dirty="0">
                <a:solidFill>
                  <a:schemeClr val="tx2">
                    <a:lumMod val="75000"/>
                  </a:schemeClr>
                </a:solidFill>
                <a:latin typeface="+mj-lt"/>
              </a:rPr>
              <a:t> </a:t>
            </a:r>
            <a:r>
              <a:rPr lang="en-US" b="1" dirty="0" err="1">
                <a:solidFill>
                  <a:schemeClr val="tx2">
                    <a:lumMod val="75000"/>
                  </a:schemeClr>
                </a:solidFill>
                <a:latin typeface="+mj-lt"/>
              </a:rPr>
              <a:t>gọi</a:t>
            </a:r>
            <a:r>
              <a:rPr lang="en-US" b="1" dirty="0">
                <a:solidFill>
                  <a:schemeClr val="tx2">
                    <a:lumMod val="75000"/>
                  </a:schemeClr>
                </a:solidFill>
                <a:latin typeface="+mj-lt"/>
              </a:rPr>
              <a:t> </a:t>
            </a:r>
            <a:r>
              <a:rPr lang="en-US" b="1" dirty="0" err="1">
                <a:solidFill>
                  <a:schemeClr val="tx2">
                    <a:lumMod val="75000"/>
                  </a:schemeClr>
                </a:solidFill>
                <a:latin typeface="+mj-lt"/>
              </a:rPr>
              <a:t>ông</a:t>
            </a:r>
            <a:r>
              <a:rPr lang="en-US" b="1" dirty="0">
                <a:solidFill>
                  <a:schemeClr val="tx2">
                    <a:lumMod val="75000"/>
                  </a:schemeClr>
                </a:solidFill>
                <a:latin typeface="+mj-lt"/>
              </a:rPr>
              <a:t> </a:t>
            </a:r>
            <a:r>
              <a:rPr lang="en-US" b="1" dirty="0" err="1">
                <a:solidFill>
                  <a:schemeClr val="tx2">
                    <a:lumMod val="75000"/>
                  </a:schemeClr>
                </a:solidFill>
                <a:latin typeface="+mj-lt"/>
              </a:rPr>
              <a:t>ngoại</a:t>
            </a:r>
            <a:r>
              <a:rPr lang="en-US" b="1" dirty="0">
                <a:solidFill>
                  <a:schemeClr val="tx2">
                    <a:lumMod val="75000"/>
                  </a:schemeClr>
                </a:solidFill>
                <a:latin typeface="+mj-lt"/>
              </a:rPr>
              <a:t> </a:t>
            </a:r>
            <a:r>
              <a:rPr lang="en-US" b="1" dirty="0" err="1">
                <a:solidFill>
                  <a:schemeClr val="tx2">
                    <a:lumMod val="75000"/>
                  </a:schemeClr>
                </a:solidFill>
                <a:latin typeface="+mj-lt"/>
              </a:rPr>
              <a:t>là</a:t>
            </a:r>
            <a:r>
              <a:rPr lang="en-US" b="1" dirty="0">
                <a:solidFill>
                  <a:schemeClr val="tx2">
                    <a:lumMod val="75000"/>
                  </a:schemeClr>
                </a:solidFill>
                <a:latin typeface="+mj-lt"/>
              </a:rPr>
              <a:t> </a:t>
            </a:r>
            <a:r>
              <a:rPr lang="en-US" b="1" dirty="0" err="1">
                <a:solidFill>
                  <a:schemeClr val="tx2">
                    <a:lumMod val="75000"/>
                  </a:schemeClr>
                </a:solidFill>
                <a:latin typeface="+mj-lt"/>
              </a:rPr>
              <a:t>người</a:t>
            </a:r>
            <a:r>
              <a:rPr lang="en-US" b="1" dirty="0">
                <a:solidFill>
                  <a:schemeClr val="tx2">
                    <a:lumMod val="75000"/>
                  </a:schemeClr>
                </a:solidFill>
                <a:latin typeface="+mj-lt"/>
              </a:rPr>
              <a:t> </a:t>
            </a:r>
            <a:r>
              <a:rPr lang="en-US" b="1" dirty="0" err="1">
                <a:solidFill>
                  <a:schemeClr val="tx2">
                    <a:lumMod val="75000"/>
                  </a:schemeClr>
                </a:solidFill>
                <a:latin typeface="+mj-lt"/>
              </a:rPr>
              <a:t>thầy</a:t>
            </a:r>
            <a:r>
              <a:rPr lang="en-US" b="1" dirty="0">
                <a:solidFill>
                  <a:schemeClr val="tx2">
                    <a:lumMod val="75000"/>
                  </a:schemeClr>
                </a:solidFill>
                <a:latin typeface="+mj-lt"/>
              </a:rPr>
              <a:t> </a:t>
            </a:r>
            <a:r>
              <a:rPr lang="en-US" b="1" dirty="0" err="1">
                <a:solidFill>
                  <a:schemeClr val="tx2">
                    <a:lumMod val="75000"/>
                  </a:schemeClr>
                </a:solidFill>
                <a:latin typeface="+mj-lt"/>
              </a:rPr>
              <a:t>đầu</a:t>
            </a:r>
            <a:r>
              <a:rPr lang="en-US" b="1" dirty="0">
                <a:solidFill>
                  <a:schemeClr val="tx2">
                    <a:lumMod val="75000"/>
                  </a:schemeClr>
                </a:solidFill>
                <a:latin typeface="+mj-lt"/>
              </a:rPr>
              <a:t> </a:t>
            </a:r>
            <a:r>
              <a:rPr lang="en-US" b="1" dirty="0" err="1">
                <a:solidFill>
                  <a:schemeClr val="tx2">
                    <a:lumMod val="75000"/>
                  </a:schemeClr>
                </a:solidFill>
                <a:latin typeface="+mj-lt"/>
              </a:rPr>
              <a:t>tiên</a:t>
            </a:r>
            <a:r>
              <a:rPr lang="en-US" b="1" dirty="0">
                <a:solidFill>
                  <a:schemeClr val="tx2">
                    <a:lumMod val="75000"/>
                  </a:schemeClr>
                </a:solidFill>
                <a:latin typeface="+mj-lt"/>
              </a:rPr>
              <a:t>?</a:t>
            </a:r>
          </a:p>
        </p:txBody>
      </p:sp>
      <p:sp>
        <p:nvSpPr>
          <p:cNvPr id="4" name="Action Button: Home 3">
            <a:hlinkClick r:id="rId3" action="ppaction://hlinksldjump" highlightClick="1"/>
          </p:cNvPr>
          <p:cNvSpPr/>
          <p:nvPr/>
        </p:nvSpPr>
        <p:spPr>
          <a:xfrm>
            <a:off x="10236" y="6153805"/>
            <a:ext cx="785471" cy="755073"/>
          </a:xfrm>
          <a:prstGeom prst="actionButtonHom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ectangle 6"/>
          <p:cNvSpPr/>
          <p:nvPr/>
        </p:nvSpPr>
        <p:spPr>
          <a:xfrm>
            <a:off x="395418" y="1752600"/>
            <a:ext cx="8001000" cy="4401205"/>
          </a:xfrm>
          <a:prstGeom prst="rect">
            <a:avLst/>
          </a:prstGeom>
        </p:spPr>
        <p:txBody>
          <a:bodyPr wrap="square">
            <a:spAutoFit/>
          </a:bodyPr>
          <a:lstStyle/>
          <a:p>
            <a:pPr algn="just"/>
            <a:r>
              <a:rPr lang="vi-VN" sz="4000" dirty="0">
                <a:solidFill>
                  <a:schemeClr val="bg1"/>
                </a:solidFill>
                <a:latin typeface="Times New Roman" pitchFamily="18" charset="0"/>
                <a:cs typeface="Times New Roman" pitchFamily="18" charset="0"/>
              </a:rPr>
              <a:t>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dạy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bé</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những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chữ</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B</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bé</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tham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học</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cậu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nghe</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âm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vang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trường</a:t>
            </a:r>
            <a:r>
              <a:rPr lang="en-US" sz="4000" dirty="0">
                <a:solidFill>
                  <a:schemeClr val="bg1"/>
                </a:solidFill>
                <a:latin typeface="Times New Roman" pitchFamily="18" charset="0"/>
                <a:cs typeface="Times New Roman" pitchFamily="18" charset="0"/>
              </a:rPr>
              <a:t>.</a:t>
            </a:r>
          </a:p>
          <a:p>
            <a:pPr algn="just"/>
            <a:r>
              <a:rPr lang="vi-VN" sz="4000" dirty="0">
                <a:solidFill>
                  <a:schemeClr val="bg1"/>
                </a:solidFill>
                <a:latin typeface="Times New Roman" pitchFamily="18" charset="0"/>
                <a:cs typeface="Times New Roman" pitchFamily="18" charset="0"/>
              </a:rPr>
              <a:t>D</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trên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đúng</a:t>
            </a:r>
            <a:r>
              <a:rPr lang="en-US" sz="40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39969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barn(inVertical)">
                                      <p:cBhvr>
                                        <p:cTn id="20" dur="500"/>
                                        <p:tgtEl>
                                          <p:spTgt spid="7">
                                            <p:txEl>
                                              <p:pRg st="2" end="2"/>
                                            </p:txEl>
                                          </p:spTgt>
                                        </p:tgtEl>
                                      </p:cBhvr>
                                    </p:animEffect>
                                  </p:childTnLst>
                                </p:cTn>
                              </p:par>
                              <p:par>
                                <p:cTn id="21" presetID="16" presetClass="entr" presetSubtype="21" fill="hold" nodeType="withEffect">
                                  <p:stCondLst>
                                    <p:cond delay="0"/>
                                  </p:stCondLst>
                                  <p:iterate type="lt">
                                    <p:tmPct val="0"/>
                                  </p:iterate>
                                  <p:childTnLst>
                                    <p:set>
                                      <p:cBhvr>
                                        <p:cTn id="22" dur="1" fill="hold">
                                          <p:stCondLst>
                                            <p:cond delay="0"/>
                                          </p:stCondLst>
                                        </p:cTn>
                                        <p:tgtEl>
                                          <p:spTgt spid="7">
                                            <p:txEl>
                                              <p:pRg st="3" end="3"/>
                                            </p:txEl>
                                          </p:spTgt>
                                        </p:tgtEl>
                                        <p:attrNameLst>
                                          <p:attrName>style.visibility</p:attrName>
                                        </p:attrNameLst>
                                      </p:cBhvr>
                                      <p:to>
                                        <p:strVal val="visible"/>
                                      </p:to>
                                    </p:set>
                                    <p:animEffect transition="in" filter="barn(inVertical)">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mph" presetSubtype="0" fill="hold" nodeType="clickEffect">
                                  <p:stCondLst>
                                    <p:cond delay="0"/>
                                  </p:stCondLst>
                                  <p:iterate type="lt">
                                    <p:tmPct val="4000"/>
                                  </p:iterate>
                                  <p:childTnLst>
                                    <p:set>
                                      <p:cBhvr override="childStyle">
                                        <p:cTn id="27" dur="500" fill="hold"/>
                                        <p:tgtEl>
                                          <p:spTgt spid="7">
                                            <p:txEl>
                                              <p:pRg st="3" end="3"/>
                                            </p:txEl>
                                          </p:spTgt>
                                        </p:tgtEl>
                                        <p:attrNameLst>
                                          <p:attrName>style.color</p:attrName>
                                        </p:attrNameLst>
                                      </p:cBhvr>
                                      <p:to>
                                        <p:clrVal>
                                          <a:srgbClr val="FFFF00"/>
                                        </p:clrVal>
                                      </p:to>
                                    </p:set>
                                    <p:set>
                                      <p:cBhvr>
                                        <p:cTn id="28" dur="500" fill="hold"/>
                                        <p:tgtEl>
                                          <p:spTgt spid="7">
                                            <p:txEl>
                                              <p:pRg st="3" end="3"/>
                                            </p:txEl>
                                          </p:spTgt>
                                        </p:tgtEl>
                                        <p:attrNameLst>
                                          <p:attrName>fillcolor</p:attrName>
                                        </p:attrNameLst>
                                      </p:cBhvr>
                                      <p:to>
                                        <p:clrVal>
                                          <a:srgbClr val="FFFF00"/>
                                        </p:clrVal>
                                      </p:to>
                                    </p:set>
                                    <p:set>
                                      <p:cBhvr>
                                        <p:cTn id="29" dur="500" fill="hold"/>
                                        <p:tgtEl>
                                          <p:spTgt spid="7">
                                            <p:txEl>
                                              <p:pRg st="3" end="3"/>
                                            </p:txEl>
                                          </p:spTgt>
                                        </p:tgtEl>
                                        <p:attrNameLst>
                                          <p:attrName>fill.type</p:attrName>
                                        </p:attrNameLst>
                                      </p:cBhvr>
                                      <p:to>
                                        <p:strVal val="solid"/>
                                      </p:to>
                                    </p:set>
                                  </p:childTnLst>
                                </p:cTn>
                              </p:par>
                              <p:par>
                                <p:cTn id="30" presetID="15" presetClass="emph" presetSubtype="0" nodeType="withEffect">
                                  <p:stCondLst>
                                    <p:cond delay="0"/>
                                  </p:stCondLst>
                                  <p:iterate type="lt">
                                    <p:tmAbs val="25"/>
                                  </p:iterate>
                                  <p:childTnLst>
                                    <p:set>
                                      <p:cBhvr override="childStyle">
                                        <p:cTn id="31" dur="indefinite"/>
                                        <p:tgtEl>
                                          <p:spTgt spid="7">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22860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219200"/>
            <a:ext cx="5638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a:hlinkClick r:id="rId5" action="ppaction://hlinksldjump"/>
          </p:cNvPr>
          <p:cNvSpPr/>
          <p:nvPr/>
        </p:nvSpPr>
        <p:spPr>
          <a:xfrm>
            <a:off x="7696200" y="6248400"/>
            <a:ext cx="1295400" cy="609600"/>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839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7000" t="-10000" r="-5000" b="-21000"/>
          </a:stretch>
        </a:blipFill>
        <a:effectLst/>
      </p:bgPr>
    </p:bg>
    <p:spTree>
      <p:nvGrpSpPr>
        <p:cNvPr id="1" name=""/>
        <p:cNvGrpSpPr/>
        <p:nvPr/>
      </p:nvGrpSpPr>
      <p:grpSpPr>
        <a:xfrm>
          <a:off x="0" y="0"/>
          <a:ext cx="0" cy="0"/>
          <a:chOff x="0" y="0"/>
          <a:chExt cx="0" cy="0"/>
        </a:xfrm>
      </p:grpSpPr>
      <p:sp>
        <p:nvSpPr>
          <p:cNvPr id="5" name="TextBox 4"/>
          <p:cNvSpPr txBox="1"/>
          <p:nvPr/>
        </p:nvSpPr>
        <p:spPr>
          <a:xfrm>
            <a:off x="1339917" y="6259912"/>
            <a:ext cx="3248005" cy="400110"/>
          </a:xfrm>
          <a:prstGeom prst="rect">
            <a:avLst/>
          </a:prstGeom>
          <a:noFill/>
        </p:spPr>
        <p:txBody>
          <a:bodyPr wrap="none" rtlCol="0">
            <a:spAutoFit/>
          </a:bodyPr>
          <a:lstStyle/>
          <a:p>
            <a:r>
              <a:rPr lang="vi-VN" sz="2000" b="1" dirty="0"/>
              <a:t>Nhóm thực hiện: Nhóm 7</a:t>
            </a:r>
            <a:endParaRPr lang="en-US" sz="2000" b="1" dirty="0"/>
          </a:p>
        </p:txBody>
      </p:sp>
      <p:sp>
        <p:nvSpPr>
          <p:cNvPr id="3" name="TextBox 2"/>
          <p:cNvSpPr txBox="1"/>
          <p:nvPr/>
        </p:nvSpPr>
        <p:spPr>
          <a:xfrm>
            <a:off x="-304800" y="797495"/>
            <a:ext cx="9514764" cy="4085734"/>
          </a:xfrm>
          <a:prstGeom prst="rect">
            <a:avLst/>
          </a:prstGeom>
          <a:noFill/>
        </p:spPr>
        <p:txBody>
          <a:bodyPr wrap="square" rtlCol="0">
            <a:spAutoFit/>
          </a:bodyPr>
          <a:lstStyle/>
          <a:p>
            <a:pPr algn="ctr">
              <a:lnSpc>
                <a:spcPct val="150000"/>
              </a:lnSpc>
              <a:spcBef>
                <a:spcPts val="600"/>
              </a:spcBef>
              <a:spcAft>
                <a:spcPts val="1200"/>
              </a:spcAft>
            </a:pPr>
            <a:r>
              <a:rPr lang="vi-VN" sz="4800" b="1" u="sng" dirty="0">
                <a:solidFill>
                  <a:schemeClr val="bg1"/>
                </a:solidFill>
                <a:effectLst>
                  <a:outerShdw blurRad="38100" dist="38100" dir="2700000" algn="tl">
                    <a:srgbClr val="000000">
                      <a:alpha val="43137"/>
                    </a:srgbClr>
                  </a:outerShdw>
                </a:effectLst>
                <a:latin typeface="HP001 4 hàng" pitchFamily="34" charset="0"/>
              </a:rPr>
              <a:t>Tập đọc</a:t>
            </a:r>
            <a:r>
              <a:rPr lang="en-US" sz="4800" b="1" u="sng" dirty="0">
                <a:solidFill>
                  <a:schemeClr val="bg1"/>
                </a:solidFill>
                <a:effectLst>
                  <a:outerShdw blurRad="38100" dist="38100" dir="2700000" algn="tl">
                    <a:srgbClr val="000000">
                      <a:alpha val="43137"/>
                    </a:srgbClr>
                  </a:outerShdw>
                </a:effectLst>
                <a:latin typeface="HP001 4 hàng" pitchFamily="34" charset="0"/>
              </a:rPr>
              <a:t>:</a:t>
            </a:r>
            <a:br>
              <a:rPr lang="vi-VN" sz="6000" b="1" dirty="0">
                <a:solidFill>
                  <a:schemeClr val="bg1"/>
                </a:solidFill>
                <a:effectLst>
                  <a:outerShdw blurRad="38100" dist="38100" dir="2700000" algn="tl">
                    <a:srgbClr val="000000">
                      <a:alpha val="43137"/>
                    </a:srgbClr>
                  </a:outerShdw>
                </a:effectLst>
                <a:latin typeface="HP001 4 hàng" pitchFamily="34" charset="0"/>
              </a:rPr>
            </a:br>
            <a:r>
              <a:rPr lang="vi-VN" sz="7100" b="1" dirty="0">
                <a:solidFill>
                  <a:schemeClr val="bg1"/>
                </a:solidFill>
                <a:effectLst>
                  <a:outerShdw blurRad="38100" dist="38100" dir="2700000" algn="tl">
                    <a:srgbClr val="000000">
                      <a:alpha val="43137"/>
                    </a:srgbClr>
                  </a:outerShdw>
                </a:effectLst>
                <a:latin typeface="HP001 4 hàng" pitchFamily="34" charset="0"/>
              </a:rPr>
              <a:t> Người lính dũng cảm</a:t>
            </a:r>
            <a:br>
              <a:rPr lang="vi-VN" sz="5400" b="1" dirty="0">
                <a:solidFill>
                  <a:schemeClr val="bg1"/>
                </a:solidFill>
                <a:effectLst>
                  <a:outerShdw blurRad="38100" dist="38100" dir="2700000" algn="tl">
                    <a:srgbClr val="000000">
                      <a:alpha val="43137"/>
                    </a:srgbClr>
                  </a:outerShdw>
                </a:effectLst>
                <a:latin typeface="+mj-lt"/>
              </a:rPr>
            </a:br>
            <a:endParaRPr lang="en-US" sz="5400" b="1" dirty="0">
              <a:solidFill>
                <a:schemeClr val="bg1"/>
              </a:solidFill>
              <a:effectLst>
                <a:outerShdw blurRad="38100" dist="38100" dir="2700000" algn="tl">
                  <a:srgbClr val="000000">
                    <a:alpha val="43137"/>
                  </a:srgbClr>
                </a:outerShdw>
              </a:effectLst>
              <a:latin typeface="+mj-lt"/>
            </a:endParaRPr>
          </a:p>
        </p:txBody>
      </p:sp>
      <p:sp>
        <p:nvSpPr>
          <p:cNvPr id="2" name="TextBox 1"/>
          <p:cNvSpPr txBox="1"/>
          <p:nvPr/>
        </p:nvSpPr>
        <p:spPr>
          <a:xfrm>
            <a:off x="1447800" y="528191"/>
            <a:ext cx="6477000" cy="538609"/>
          </a:xfrm>
          <a:prstGeom prst="rect">
            <a:avLst/>
          </a:prstGeom>
          <a:noFill/>
        </p:spPr>
        <p:txBody>
          <a:bodyPr wrap="square" rtlCol="0">
            <a:spAutoFit/>
          </a:bodyPr>
          <a:lstStyle/>
          <a:p>
            <a:pPr algn="just"/>
            <a:r>
              <a:rPr lang="en-US" sz="2900" dirty="0">
                <a:solidFill>
                  <a:schemeClr val="bg1">
                    <a:lumMod val="95000"/>
                  </a:schemeClr>
                </a:solidFill>
                <a:latin typeface="HP001 4 hang 1 ô ly" pitchFamily="34" charset="0"/>
              </a:rPr>
              <a:t>Thứ hai ngày 4 tháng 10 năm 2021</a:t>
            </a:r>
          </a:p>
        </p:txBody>
      </p:sp>
    </p:spTree>
    <p:extLst>
      <p:ext uri="{BB962C8B-B14F-4D97-AF65-F5344CB8AC3E}">
        <p14:creationId xmlns:p14="http://schemas.microsoft.com/office/powerpoint/2010/main" val="219270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20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2-10-18-(1)-0040.jpg"/>
          <p:cNvPicPr>
            <a:picLocks noChangeAspect="1"/>
          </p:cNvPicPr>
          <p:nvPr/>
        </p:nvPicPr>
        <p:blipFill>
          <a:blip r:embed="rId2"/>
          <a:stretch>
            <a:fillRect/>
          </a:stretch>
        </p:blipFill>
        <p:spPr>
          <a:xfrm>
            <a:off x="0" y="0"/>
            <a:ext cx="4779094" cy="6858000"/>
          </a:xfrm>
          <a:prstGeom prst="rect">
            <a:avLst/>
          </a:prstGeom>
        </p:spPr>
      </p:pic>
      <p:pic>
        <p:nvPicPr>
          <p:cNvPr id="4" name="Picture 3" descr="2012-10-18-(1)-0041.jpg"/>
          <p:cNvPicPr>
            <a:picLocks noChangeAspect="1"/>
          </p:cNvPicPr>
          <p:nvPr/>
        </p:nvPicPr>
        <p:blipFill>
          <a:blip r:embed="rId3"/>
          <a:stretch>
            <a:fillRect/>
          </a:stretch>
        </p:blipFill>
        <p:spPr>
          <a:xfrm>
            <a:off x="4648200" y="304800"/>
            <a:ext cx="4791616"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6|11.5"/>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2271</TotalTime>
  <Words>1444</Words>
  <Application>Microsoft Office PowerPoint</Application>
  <PresentationFormat>On-screen Show (4:3)</PresentationFormat>
  <Paragraphs>142</Paragraphs>
  <Slides>48</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Algerian</vt:lpstr>
      <vt:lpstr>Arial</vt:lpstr>
      <vt:lpstr>Bahnschrift</vt:lpstr>
      <vt:lpstr>Calibri</vt:lpstr>
      <vt:lpstr>HP001 4 hàng</vt:lpstr>
      <vt:lpstr>HP001 4 hang 1 ô ly</vt:lpstr>
      <vt:lpstr>Tahoma</vt:lpstr>
      <vt:lpstr>Times New Roman</vt:lpstr>
      <vt:lpstr>Wingdings</vt:lpstr>
      <vt:lpstr>Office Theme</vt:lpstr>
      <vt:lpstr>Tập đọc+ kể chuyện:  Người lính dũng cảm</vt:lpstr>
      <vt:lpstr>+</vt:lpstr>
      <vt:lpstr>Câu 1: Cậu bé và ông ngoại đã làm những gì ở trường?</vt:lpstr>
      <vt:lpstr>Câu 2: Ông và cháu cùng nhau tới trường bằng cách nào?</vt:lpstr>
      <vt:lpstr>Câu 3: Trong tâm trí cậu bé, ông ngoại hiện lên là người như thế nào?</vt:lpstr>
      <vt:lpstr>Câu 4: Vì sao bạn nhỏ gọi ông ngoại là người thầy đầu tiên?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Từ khó:  + quả trám + giật mình + quả quyết + Nghiêm giọng  </vt:lpstr>
      <vt:lpstr>2. GIẢI NGHĨA TỪ KHÓ</vt:lpstr>
      <vt:lpstr>Nứa tép</vt:lpstr>
      <vt:lpstr>Hàng rào hình ô quả trám</vt:lpstr>
      <vt:lpstr>Hoa mười giờ</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VÀ SÁNG TẠO</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duphong</cp:lastModifiedBy>
  <cp:revision>109</cp:revision>
  <dcterms:created xsi:type="dcterms:W3CDTF">2020-04-24T02:14:02Z</dcterms:created>
  <dcterms:modified xsi:type="dcterms:W3CDTF">2021-10-04T01:51:31Z</dcterms:modified>
</cp:coreProperties>
</file>