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  <p:sldMasterId id="2147483708" r:id="rId9"/>
  </p:sldMasterIdLst>
  <p:notesMasterIdLst>
    <p:notesMasterId r:id="rId29"/>
  </p:notesMasterIdLst>
  <p:sldIdLst>
    <p:sldId id="276" r:id="rId10"/>
    <p:sldId id="280" r:id="rId11"/>
    <p:sldId id="281" r:id="rId12"/>
    <p:sldId id="282" r:id="rId13"/>
    <p:sldId id="277" r:id="rId14"/>
    <p:sldId id="257" r:id="rId15"/>
    <p:sldId id="259" r:id="rId16"/>
    <p:sldId id="271" r:id="rId17"/>
    <p:sldId id="260" r:id="rId18"/>
    <p:sldId id="261" r:id="rId19"/>
    <p:sldId id="262" r:id="rId20"/>
    <p:sldId id="283" r:id="rId21"/>
    <p:sldId id="263" r:id="rId22"/>
    <p:sldId id="266" r:id="rId23"/>
    <p:sldId id="267" r:id="rId24"/>
    <p:sldId id="275" r:id="rId25"/>
    <p:sldId id="268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F0101"/>
    <a:srgbClr val="EC049F"/>
    <a:srgbClr val="025E11"/>
    <a:srgbClr val="33BD33"/>
    <a:srgbClr val="07BEE9"/>
    <a:srgbClr val="99CC00"/>
    <a:srgbClr val="E14B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5CCE-EFE7-493A-A0AE-453F90A2FDF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5063-1E2C-4477-A316-0E5402BF7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00ECB0-199C-476F-9B88-05709471A9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7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5063-1E2C-4477-A316-0E5402BF7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9E523-74D6-41DF-8AC0-98F623608E7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80715-0302-474F-9136-F6DCECC72A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5EC7C-26F6-4B5F-8F31-8F3C1A16629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0A763-8C42-465A-B40F-CF439EFFCD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13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29047-2882-41E4-8EBE-D7EAA8D98E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42B84-909A-466E-938B-E06BC1472E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9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A3C92-594B-4AE5-BA8F-130FD2D12F4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197623-43FB-4806-93B8-1764B6CA66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18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3223B-0DAB-47B6-95C1-DE2F2CE2A77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8FF2-D57B-4DEE-A69B-967B139A94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3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DA6F-E278-420C-B991-DBD3B87445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63D-C674-4226-8974-7C8BA8EDA4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15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2343B-3AA1-41AC-A063-1B31E35F81C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804D6-B35A-4DF6-9A65-8329E582AD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52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7A111-0F81-470B-B0B7-C340E1EF8C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5ED86-E690-48F8-8E36-8B858F65C4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86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1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48A39-B563-4305-866E-186BFC1252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A0998-B32C-4750-9625-29EEB4EA69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471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1F4DC-7C1A-4C56-8C1C-219352F242F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76DE1-EBF2-43AE-8F25-DFA294A3A0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0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49844-7B32-415B-9070-E06B5BE4ED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1B68F-5D47-4FC9-9AF7-7D5BD96993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672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45779-4CE9-4645-95E2-44360D4EFD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99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74B0D-5D77-473C-B221-BA824E5B069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74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5FF60-41BE-4DA1-B8DE-547DF18E0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735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E0430-41D0-4FA5-AEE2-13E246266F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D65DE-E21C-4417-BD4F-4DC69E6868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55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AA9C-9F4E-43DF-8724-B76592275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04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10758-8177-42ED-A48D-D32222209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81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495B7-77E1-4C0D-9DC9-FE45D993A4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64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CD749-C430-4E16-9D9B-7CA5E1FD8F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968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D3AA3-76DF-498D-83DA-7069137A3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21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2812B-BCD6-4ABC-B89A-B54E16E8BE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036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45779-4CE9-4645-95E2-44360D4EFD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38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74B0D-5D77-473C-B221-BA824E5B069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79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5FF60-41BE-4DA1-B8DE-547DF18E0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95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E0430-41D0-4FA5-AEE2-13E246266F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13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D65DE-E21C-4417-BD4F-4DC69E6868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064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AA9C-9F4E-43DF-8724-B76592275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05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80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10758-8177-42ED-A48D-D32222209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685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495B7-77E1-4C0D-9DC9-FE45D993A4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48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CD749-C430-4E16-9D9B-7CA5E1FD8F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137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D3AA3-76DF-498D-83DA-7069137A3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752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2812B-BCD6-4ABC-B89A-B54E16E8BE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41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37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8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43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15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74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40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99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37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27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96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05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601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661D20-A959-4656-9388-D1F6C15A538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42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E3E2C-5946-4F76-8105-E90B14FD411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62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18A52-E28B-46FF-A4DF-6076D5BFE4B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14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C3ED7F-B47D-4037-BA1E-158E8937A24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4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9E3C0-2D82-42D8-B4FE-01C5186BE03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486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91316-7B28-493A-8301-D62CFB85859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2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26AE54-7AA2-4C14-BC0F-431CDE208F3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97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FE9246-352F-4066-859B-0ABD701ABF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96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8E0C3-48E3-4AC6-A283-18E10F98EFD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50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98966-C7C3-46C0-8404-964BADFFFC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1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A56071-337D-4D04-A95E-02EDB751699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65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4B230-C7C9-43A8-BEDC-8A5FBCA1282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42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2607E6-C0A3-4079-A2BC-1E1D52CF79C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61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E9676DE-0F84-429D-A55D-0966ECC63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A282-C451-43A2-A932-C79180772A5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FD91-4F70-46A1-9768-12C0DA4608F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C1734-8255-4230-9C70-BAA7B8DBB8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4EDE5-3F2B-45AA-853D-1C6A95E3BC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5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4EDE5-3F2B-45AA-853D-1C6A95E3BC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41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9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D6B3D-93E6-4A82-B1DE-D31A1EA5CB6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7021" y="1772816"/>
            <a:ext cx="54586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 LÀM VĂN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863975" y="3141663"/>
            <a:ext cx="47450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LỚP 4N1</a:t>
            </a:r>
          </a:p>
        </p:txBody>
      </p:sp>
    </p:spTree>
    <p:extLst>
      <p:ext uri="{BB962C8B-B14F-4D97-AF65-F5344CB8AC3E}">
        <p14:creationId xmlns:p14="http://schemas.microsoft.com/office/powerpoint/2010/main" val="29002252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387" y="781516"/>
            <a:ext cx="1059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2494528"/>
            <a:ext cx="10879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1773342"/>
            <a:ext cx="9757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3855685"/>
            <a:ext cx="8821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7750" y="4724400"/>
            <a:ext cx="8839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1800" y="4572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1288197"/>
            <a:ext cx="11658600" cy="32766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942702" y="4724400"/>
            <a:ext cx="103827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746" y="2667000"/>
            <a:ext cx="8354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Hoạt động 3: LUYỆN TẬP </a:t>
            </a:r>
            <a:endParaRPr lang="en-US" sz="5400" b="0" cap="none" spc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8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86200" y="-82480"/>
            <a:ext cx="47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III.Luyện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83" y="44938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Placeholder 4"/>
          <p:cNvSpPr>
            <a:spLocks/>
          </p:cNvSpPr>
          <p:nvPr/>
        </p:nvSpPr>
        <p:spPr bwMode="auto">
          <a:xfrm>
            <a:off x="70856" y="1447800"/>
            <a:ext cx="940218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000" b="1" dirty="0">
                <a:solidFill>
                  <a:srgbClr val="00004D"/>
                </a:solidFill>
              </a:rPr>
              <a:t>    </a:t>
            </a:r>
            <a:r>
              <a:rPr lang="en-US" altLang="en-US" sz="2200" b="1" dirty="0"/>
              <a:t>a) </a:t>
            </a:r>
            <a:r>
              <a:rPr lang="en-US" altLang="en-US" sz="2200" b="1" dirty="0" err="1"/>
              <a:t>Ngày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xưa</a:t>
            </a:r>
            <a:r>
              <a:rPr lang="en-US" altLang="en-US" sz="2200" b="1" dirty="0"/>
              <a:t>, ở </a:t>
            </a:r>
            <a:r>
              <a:rPr lang="en-US" altLang="en-US" sz="2200" b="1" dirty="0" err="1"/>
              <a:t>làng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kia</a:t>
            </a:r>
            <a:r>
              <a:rPr lang="en-US" altLang="en-US" sz="2200" b="1" dirty="0"/>
              <a:t>, </a:t>
            </a:r>
            <a:r>
              <a:rPr lang="en-US" altLang="en-US" sz="2200" b="1" dirty="0" err="1"/>
              <a:t>có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hai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mẹ</a:t>
            </a:r>
            <a:r>
              <a:rPr lang="en-US" altLang="en-US" sz="2200" b="1" dirty="0"/>
              <a:t> con </a:t>
            </a:r>
            <a:r>
              <a:rPr lang="en-US" altLang="en-US" sz="2200" b="1" dirty="0" err="1"/>
              <a:t>cô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bé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sống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trong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một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túp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lều</a:t>
            </a:r>
            <a:r>
              <a:rPr lang="en-US" altLang="en-US" sz="2200" b="1" dirty="0"/>
              <a:t>. </a:t>
            </a:r>
            <a:r>
              <a:rPr lang="en-US" altLang="en-US" sz="2200" b="1" dirty="0" err="1"/>
              <a:t>Họ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phải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làm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lụng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vất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vả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quanh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năm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mới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đủ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ăn</a:t>
            </a:r>
            <a:r>
              <a:rPr lang="en-US" altLang="en-US" sz="2200" b="1" dirty="0"/>
              <a:t>.</a:t>
            </a:r>
          </a:p>
          <a:p>
            <a:pPr algn="just">
              <a:buFontTx/>
              <a:buNone/>
            </a:pPr>
            <a:r>
              <a:rPr lang="en-US" altLang="en-US" sz="2200" b="1" dirty="0"/>
              <a:t>    b) </a:t>
            </a:r>
            <a:r>
              <a:rPr lang="en-US" altLang="en-US" sz="2200" b="1" dirty="0" err="1"/>
              <a:t>Một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hôm</a:t>
            </a:r>
            <a:r>
              <a:rPr lang="en-US" altLang="en-US" sz="2200" b="1" dirty="0"/>
              <a:t>, </a:t>
            </a:r>
            <a:r>
              <a:rPr lang="en-US" altLang="en-US" sz="2200" b="1" dirty="0" err="1"/>
              <a:t>người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mẹ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không</a:t>
            </a:r>
            <a:r>
              <a:rPr lang="en-US" altLang="en-US" sz="2200" b="1" dirty="0"/>
              <a:t> may </a:t>
            </a:r>
            <a:r>
              <a:rPr lang="en-US" altLang="en-US" sz="2200" b="1" dirty="0" err="1"/>
              <a:t>bị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bệnh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nặng</a:t>
            </a:r>
            <a:r>
              <a:rPr lang="en-US" altLang="en-US" sz="2200" b="1" dirty="0"/>
              <a:t>. </a:t>
            </a:r>
            <a:r>
              <a:rPr lang="en-US" altLang="en-US" sz="2200" b="1" dirty="0" err="1"/>
              <a:t>Cô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bé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ngày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đêm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chăm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sóc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mẹ</a:t>
            </a:r>
            <a:r>
              <a:rPr lang="en-US" altLang="en-US" sz="2200" b="1" dirty="0"/>
              <a:t>, </a:t>
            </a:r>
            <a:r>
              <a:rPr lang="en-US" altLang="en-US" sz="2200" b="1" dirty="0" err="1"/>
              <a:t>nhưng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bệnh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mẹ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mỗi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ngày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một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nặng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thêm</a:t>
            </a:r>
            <a:r>
              <a:rPr lang="en-US" altLang="en-US" sz="2200" b="1" dirty="0"/>
              <a:t>. </a:t>
            </a:r>
            <a:r>
              <a:rPr lang="en-US" altLang="en-US" sz="2200" b="1" dirty="0" err="1"/>
              <a:t>Có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người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mách</a:t>
            </a:r>
            <a:r>
              <a:rPr lang="en-US" altLang="en-US" sz="2200" b="1" dirty="0"/>
              <a:t>:</a:t>
            </a:r>
          </a:p>
          <a:p>
            <a:pPr algn="just">
              <a:buFontTx/>
              <a:buNone/>
            </a:pPr>
            <a:r>
              <a:rPr lang="en-US" altLang="en-US" sz="2200" b="1" dirty="0"/>
              <a:t>   - Ở </a:t>
            </a:r>
            <a:r>
              <a:rPr lang="en-US" altLang="en-US" sz="2200" b="1" dirty="0" err="1"/>
              <a:t>vùng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bên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có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ông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thầy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thuốc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giỏi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chữa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được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bệnh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này</a:t>
            </a:r>
            <a:r>
              <a:rPr lang="en-US" altLang="en-US" sz="2200" b="1" dirty="0"/>
              <a:t>.</a:t>
            </a:r>
          </a:p>
          <a:p>
            <a:pPr algn="just">
              <a:buFontTx/>
              <a:buNone/>
            </a:pPr>
            <a:r>
              <a:rPr lang="en-US" altLang="en-US" sz="2200" b="1" dirty="0"/>
              <a:t>   </a:t>
            </a:r>
            <a:r>
              <a:rPr lang="en-US" altLang="en-US" sz="2200" b="1" dirty="0" err="1"/>
              <a:t>Cô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bé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nhờ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bà</a:t>
            </a:r>
            <a:r>
              <a:rPr lang="en-US" altLang="en-US" sz="2200" b="1" dirty="0"/>
              <a:t> con </a:t>
            </a:r>
            <a:r>
              <a:rPr lang="en-US" altLang="en-US" sz="2200" b="1" dirty="0" err="1"/>
              <a:t>hàng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xóm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trông</a:t>
            </a:r>
            <a:r>
              <a:rPr lang="en-US" altLang="en-US" sz="2200" b="1" dirty="0"/>
              <a:t> nom </a:t>
            </a:r>
            <a:r>
              <a:rPr lang="en-US" altLang="en-US" sz="2200" b="1" dirty="0" err="1"/>
              <a:t>mẹ</a:t>
            </a:r>
            <a:r>
              <a:rPr lang="en-US" altLang="en-US" sz="2200" b="1" dirty="0"/>
              <a:t>, </a:t>
            </a:r>
            <a:r>
              <a:rPr lang="en-US" altLang="en-US" sz="2200" b="1" dirty="0" err="1"/>
              <a:t>ngay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hôm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ấy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lên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đường</a:t>
            </a:r>
            <a:r>
              <a:rPr lang="en-US" altLang="en-US" sz="2200" b="1" dirty="0"/>
              <a:t>.</a:t>
            </a: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152400" y="4000500"/>
            <a:ext cx="90854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altLang="en-US" sz="2200" b="1" dirty="0"/>
              <a:t>c) </a:t>
            </a:r>
            <a:r>
              <a:rPr lang="en-US" altLang="en-US" sz="2200" b="1" dirty="0" err="1"/>
              <a:t>Vừa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đi</a:t>
            </a:r>
            <a:r>
              <a:rPr lang="en-US" altLang="en-US" sz="2200" b="1" dirty="0"/>
              <a:t>, </a:t>
            </a:r>
            <a:r>
              <a:rPr lang="en-US" altLang="en-US" sz="2200" b="1" dirty="0" err="1"/>
              <a:t>cô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bé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hiếu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thảo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vừa</a:t>
            </a:r>
            <a:r>
              <a:rPr lang="en-US" altLang="en-US" sz="2200" b="1" dirty="0"/>
              <a:t> lo </a:t>
            </a:r>
            <a:r>
              <a:rPr lang="en-US" altLang="en-US" sz="2200" b="1" dirty="0" err="1"/>
              <a:t>mấy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đồng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bạc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không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đủ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trả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tiền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thuốc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cho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mẹ</a:t>
            </a:r>
            <a:r>
              <a:rPr lang="en-US" altLang="en-US" sz="2200" b="1" dirty="0"/>
              <a:t>. </a:t>
            </a:r>
            <a:r>
              <a:rPr lang="en-US" altLang="en-US" sz="2200" b="1" dirty="0" err="1"/>
              <a:t>Bỗng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cô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thấy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bên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đường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có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vật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gì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như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chiếc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tay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nải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ai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bỏ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quên</a:t>
            </a:r>
            <a:r>
              <a:rPr lang="en-US" altLang="en-US" sz="2200" b="1" dirty="0"/>
              <a:t>.</a:t>
            </a:r>
          </a:p>
          <a:p>
            <a:pPr algn="just">
              <a:buFontTx/>
              <a:buNone/>
            </a:pPr>
            <a:r>
              <a:rPr lang="en-US" altLang="en-US" sz="2200" b="1" dirty="0"/>
              <a:t>………………</a:t>
            </a:r>
          </a:p>
          <a:p>
            <a:pPr algn="just">
              <a:buFontTx/>
              <a:buNone/>
            </a:pPr>
            <a:r>
              <a:rPr lang="en-US" altLang="en-US" sz="2200" b="1" dirty="0"/>
              <a:t>   </a:t>
            </a:r>
            <a:r>
              <a:rPr lang="en-US" altLang="en-US" sz="2200" b="1" dirty="0" err="1"/>
              <a:t>Bà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lão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cười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hiền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hậu</a:t>
            </a:r>
            <a:r>
              <a:rPr lang="en-US" altLang="en-US" sz="2200" b="1" dirty="0"/>
              <a:t>:</a:t>
            </a:r>
          </a:p>
          <a:p>
            <a:pPr algn="just">
              <a:buFontTx/>
              <a:buNone/>
            </a:pPr>
            <a:r>
              <a:rPr lang="en-US" altLang="en-US" sz="2200" b="1" dirty="0"/>
              <a:t>   - </a:t>
            </a:r>
            <a:r>
              <a:rPr lang="en-US" altLang="en-US" sz="2200" b="1" dirty="0" err="1"/>
              <a:t>Khen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cho</a:t>
            </a:r>
            <a:r>
              <a:rPr lang="en-US" altLang="en-US" sz="2200" b="1" dirty="0"/>
              <a:t> con </a:t>
            </a:r>
            <a:r>
              <a:rPr lang="en-US" altLang="en-US" sz="2200" b="1" dirty="0" err="1"/>
              <a:t>đã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hiếu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thảo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lại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thật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thà</a:t>
            </a:r>
            <a:r>
              <a:rPr lang="en-US" altLang="en-US" sz="2200" b="1" dirty="0"/>
              <a:t>. Ta </a:t>
            </a:r>
            <a:r>
              <a:rPr lang="en-US" altLang="en-US" sz="2200" b="1" dirty="0" err="1"/>
              <a:t>chính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là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tiên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thử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lòng</a:t>
            </a:r>
            <a:r>
              <a:rPr lang="en-US" altLang="en-US" sz="2200" b="1" dirty="0"/>
              <a:t> con </a:t>
            </a:r>
            <a:r>
              <a:rPr lang="en-US" altLang="en-US" sz="2200" b="1" dirty="0" err="1"/>
              <a:t>đấy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thôi</a:t>
            </a:r>
            <a:r>
              <a:rPr lang="en-US" altLang="en-US" sz="2200" b="1" dirty="0"/>
              <a:t>.  Con </a:t>
            </a:r>
            <a:r>
              <a:rPr lang="en-US" altLang="en-US" sz="2200" b="1" dirty="0" err="1"/>
              <a:t>thật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đáng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được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giúp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đỡ</a:t>
            </a:r>
            <a:r>
              <a:rPr lang="en-US" altLang="en-US" sz="2200" b="1" dirty="0"/>
              <a:t>. </a:t>
            </a:r>
            <a:r>
              <a:rPr lang="en-US" altLang="en-US" sz="2200" b="1" dirty="0" err="1"/>
              <a:t>Hãy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đưa</a:t>
            </a:r>
            <a:r>
              <a:rPr lang="en-US" altLang="en-US" sz="2200" b="1" dirty="0"/>
              <a:t> ta </a:t>
            </a:r>
            <a:r>
              <a:rPr lang="en-US" altLang="en-US" sz="2200" b="1" dirty="0" err="1"/>
              <a:t>về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nhà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chữa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bệnh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cho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mẹ</a:t>
            </a:r>
            <a:r>
              <a:rPr lang="en-US" altLang="en-US" sz="2200" b="1" dirty="0"/>
              <a:t> con. </a:t>
            </a:r>
          </a:p>
        </p:txBody>
      </p:sp>
      <p:pic>
        <p:nvPicPr>
          <p:cNvPr id="11" name="Content Placehold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9" y="1333500"/>
            <a:ext cx="23622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045" y="4114800"/>
            <a:ext cx="23622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685070"/>
            <a:ext cx="871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861" y="655386"/>
            <a:ext cx="1136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74280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070" y="173151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60677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206" y="2645054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: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3966167"/>
            <a:ext cx="876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861" y="3949620"/>
            <a:ext cx="1093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solidFill>
                <a:srgbClr val="EC04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858" y="500680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793" y="498466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200" b="1" dirty="0">
              <a:solidFill>
                <a:srgbClr val="EC04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422" y="590219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332" y="5912508"/>
            <a:ext cx="1051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6200" y="-82480"/>
            <a:ext cx="47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III.Luyện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11" grpId="0"/>
      <p:bldP spid="12" grpId="0"/>
      <p:bldP spid="12" grpId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/>
      <p:bldP spid="18" grpId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19400" y="76201"/>
            <a:ext cx="762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thiếu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7034" y="1058408"/>
            <a:ext cx="7772400" cy="52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altLang="en-US" sz="3200" b="1" dirty="0"/>
              <a:t>c) </a:t>
            </a:r>
            <a:r>
              <a:rPr lang="en-US" altLang="en-US" sz="3200" b="1" dirty="0" err="1"/>
              <a:t>Vừa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đi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cô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bé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hiếu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thảo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vừa</a:t>
            </a:r>
            <a:r>
              <a:rPr lang="en-US" altLang="en-US" sz="3200" b="1" dirty="0"/>
              <a:t> lo </a:t>
            </a:r>
            <a:r>
              <a:rPr lang="en-US" altLang="en-US" sz="3200" b="1" dirty="0" err="1"/>
              <a:t>mấy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đồng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không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đủ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tiền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thuốc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mẹ</a:t>
            </a:r>
            <a:r>
              <a:rPr lang="en-US" altLang="en-US" sz="3200" b="1" dirty="0"/>
              <a:t>. </a:t>
            </a:r>
            <a:r>
              <a:rPr lang="en-US" altLang="en-US" sz="3200" b="1" dirty="0" err="1"/>
              <a:t>Bỗng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thấy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đường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vật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gì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như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chiếc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tay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nải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bỏ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quên</a:t>
            </a:r>
            <a:r>
              <a:rPr lang="en-US" altLang="en-US" sz="3200" b="1" dirty="0"/>
              <a:t>.</a:t>
            </a:r>
          </a:p>
          <a:p>
            <a:pPr algn="just">
              <a:buFontTx/>
              <a:buNone/>
            </a:pPr>
            <a:r>
              <a:rPr lang="en-US" altLang="en-US" sz="3200" b="1" dirty="0"/>
              <a:t>………………</a:t>
            </a:r>
          </a:p>
          <a:p>
            <a:pPr algn="just">
              <a:buFontTx/>
              <a:buNone/>
            </a:pPr>
            <a:r>
              <a:rPr lang="en-US" altLang="en-US" sz="3200" b="1" dirty="0"/>
              <a:t>   </a:t>
            </a:r>
            <a:r>
              <a:rPr lang="en-US" altLang="en-US" sz="3200" b="1" dirty="0" err="1"/>
              <a:t>Bà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lão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cười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hiền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hậu</a:t>
            </a:r>
            <a:r>
              <a:rPr lang="en-US" altLang="en-US" sz="3200" b="1" dirty="0"/>
              <a:t>:</a:t>
            </a:r>
          </a:p>
          <a:p>
            <a:pPr algn="just">
              <a:buFontTx/>
              <a:buNone/>
            </a:pPr>
            <a:r>
              <a:rPr lang="en-US" altLang="en-US" sz="3200" b="1" dirty="0"/>
              <a:t>   - </a:t>
            </a:r>
            <a:r>
              <a:rPr lang="en-US" altLang="en-US" sz="3200" b="1" dirty="0" err="1"/>
              <a:t>Khen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cho</a:t>
            </a:r>
            <a:r>
              <a:rPr lang="en-US" altLang="en-US" sz="3200" b="1" dirty="0"/>
              <a:t> con </a:t>
            </a:r>
            <a:r>
              <a:rPr lang="en-US" altLang="en-US" sz="3200" b="1" dirty="0" err="1"/>
              <a:t>đã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hiếu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thảo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thật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thà</a:t>
            </a:r>
            <a:r>
              <a:rPr lang="en-US" altLang="en-US" sz="3200" b="1" dirty="0"/>
              <a:t>. Ta </a:t>
            </a:r>
            <a:r>
              <a:rPr lang="en-US" altLang="en-US" sz="3200" b="1" dirty="0" err="1"/>
              <a:t>chính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tiên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lòng</a:t>
            </a:r>
            <a:r>
              <a:rPr lang="en-US" altLang="en-US" sz="3200" b="1" dirty="0"/>
              <a:t> con </a:t>
            </a:r>
            <a:r>
              <a:rPr lang="en-US" altLang="en-US" sz="3200" b="1" dirty="0" err="1"/>
              <a:t>đấy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thôi</a:t>
            </a:r>
            <a:r>
              <a:rPr lang="en-US" altLang="en-US" sz="3200" b="1" dirty="0"/>
              <a:t>.  Con </a:t>
            </a:r>
            <a:r>
              <a:rPr lang="en-US" altLang="en-US" sz="3200" b="1" dirty="0" err="1"/>
              <a:t>thật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đáng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giúp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đỡ</a:t>
            </a:r>
            <a:r>
              <a:rPr lang="en-US" altLang="en-US" sz="3200" b="1" dirty="0"/>
              <a:t>. </a:t>
            </a:r>
            <a:r>
              <a:rPr lang="en-US" altLang="en-US" sz="3200" b="1" dirty="0" err="1"/>
              <a:t>Hãy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đưa</a:t>
            </a:r>
            <a:r>
              <a:rPr lang="en-US" altLang="en-US" sz="3200" b="1" dirty="0"/>
              <a:t> ta </a:t>
            </a:r>
            <a:r>
              <a:rPr lang="en-US" altLang="en-US" sz="3200" b="1" dirty="0" err="1"/>
              <a:t>về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chữa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bệnh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mẹ</a:t>
            </a:r>
            <a:r>
              <a:rPr lang="en-US" altLang="en-US" sz="3200" b="1" dirty="0"/>
              <a:t> con.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90600"/>
            <a:ext cx="41148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0" y="762000"/>
            <a:ext cx="403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2209800"/>
            <a:ext cx="1036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98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914400"/>
            <a:ext cx="11887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en-US" sz="2000" b="1" dirty="0">
                <a:solidFill>
                  <a:srgbClr val="00004D"/>
                </a:solidFill>
              </a:rPr>
              <a:t>		</a:t>
            </a:r>
            <a:r>
              <a:rPr lang="en-US" altLang="en-US" sz="3000" b="1" dirty="0" err="1">
                <a:latin typeface="Times New Roman" pitchFamily="18" charset="0"/>
              </a:rPr>
              <a:t>Vừa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đi</a:t>
            </a:r>
            <a:r>
              <a:rPr lang="en-US" altLang="en-US" sz="3000" b="1" dirty="0">
                <a:latin typeface="Times New Roman" pitchFamily="18" charset="0"/>
              </a:rPr>
              <a:t>, </a:t>
            </a:r>
            <a:r>
              <a:rPr lang="en-US" altLang="en-US" sz="3000" b="1" dirty="0" err="1">
                <a:latin typeface="Times New Roman" pitchFamily="18" charset="0"/>
              </a:rPr>
              <a:t>cô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bé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hiếu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thảo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vừa</a:t>
            </a:r>
            <a:r>
              <a:rPr lang="en-US" altLang="en-US" sz="3000" b="1" dirty="0">
                <a:latin typeface="Times New Roman" pitchFamily="18" charset="0"/>
              </a:rPr>
              <a:t> lo </a:t>
            </a:r>
            <a:r>
              <a:rPr lang="en-US" altLang="en-US" sz="3000" b="1" dirty="0" err="1">
                <a:latin typeface="Times New Roman" pitchFamily="18" charset="0"/>
              </a:rPr>
              <a:t>mấy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đồng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bạc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không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đủ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trả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tiền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thuốc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cho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</a:rPr>
              <a:t>. </a:t>
            </a:r>
            <a:r>
              <a:rPr lang="en-US" altLang="en-US" sz="3000" b="1" dirty="0" err="1">
                <a:latin typeface="Times New Roman" pitchFamily="18" charset="0"/>
              </a:rPr>
              <a:t>Bỗng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cô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thấy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bên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đường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có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vật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gì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như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chiếc</a:t>
            </a:r>
            <a:r>
              <a:rPr lang="en-US" altLang="en-US" sz="3000" b="1" dirty="0">
                <a:latin typeface="Times New Roman" pitchFamily="18" charset="0"/>
              </a:rPr>
              <a:t> tai </a:t>
            </a:r>
            <a:r>
              <a:rPr lang="en-US" altLang="en-US" sz="3000" b="1" dirty="0" err="1">
                <a:latin typeface="Times New Roman" pitchFamily="18" charset="0"/>
              </a:rPr>
              <a:t>nải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ai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bỏ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quên</a:t>
            </a:r>
            <a:r>
              <a:rPr lang="en-US" altLang="en-US" sz="3000" b="1" dirty="0">
                <a:latin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3000" b="1" dirty="0">
                <a:latin typeface="Times New Roman" pitchFamily="18" charset="0"/>
              </a:rPr>
              <a:t>		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nhặt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Miệng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túi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thoáng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thỏi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vàng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lấp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lánh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Ngửng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chợt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xa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bóng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lưng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còng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chầm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chậm.Cô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đoán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chắc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Tội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nghiệp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mất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chắc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buồn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tiếc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lắm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vậy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bèn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rảo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đuổi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gọi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		-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ơi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dừng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rơi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		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lẽ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nặng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tai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mãi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dừng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tới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hổn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hển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: “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quên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nải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đằng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kia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 ạ?” </a:t>
            </a:r>
          </a:p>
          <a:p>
            <a:pPr>
              <a:buFontTx/>
              <a:buNone/>
            </a:pPr>
            <a:r>
              <a:rPr lang="en-US" altLang="en-US" sz="3000" b="1" dirty="0">
                <a:solidFill>
                  <a:srgbClr val="00004D"/>
                </a:solidFill>
                <a:latin typeface="Times New Roman" pitchFamily="18" charset="0"/>
              </a:rPr>
              <a:t>		</a:t>
            </a:r>
            <a:r>
              <a:rPr lang="en-US" altLang="en-US" sz="3000" b="1" dirty="0" err="1">
                <a:latin typeface="Times New Roman" pitchFamily="18" charset="0"/>
              </a:rPr>
              <a:t>Bà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lão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cười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hiền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hậu</a:t>
            </a:r>
            <a:r>
              <a:rPr lang="en-US" altLang="en-US" sz="3000" b="1" dirty="0">
                <a:latin typeface="Times New Roman" pitchFamily="18" charset="0"/>
              </a:rPr>
              <a:t>:</a:t>
            </a:r>
          </a:p>
          <a:p>
            <a:pPr algn="just">
              <a:buFontTx/>
              <a:buNone/>
            </a:pPr>
            <a:r>
              <a:rPr lang="en-US" altLang="en-US" sz="3000" b="1" dirty="0">
                <a:latin typeface="Times New Roman" pitchFamily="18" charset="0"/>
              </a:rPr>
              <a:t>  		 - </a:t>
            </a:r>
            <a:r>
              <a:rPr lang="en-US" altLang="en-US" sz="3000" b="1" dirty="0" err="1">
                <a:latin typeface="Times New Roman" pitchFamily="18" charset="0"/>
              </a:rPr>
              <a:t>Khen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cho</a:t>
            </a:r>
            <a:r>
              <a:rPr lang="en-US" altLang="en-US" sz="3000" b="1" dirty="0">
                <a:latin typeface="Times New Roman" pitchFamily="18" charset="0"/>
              </a:rPr>
              <a:t> con </a:t>
            </a:r>
            <a:r>
              <a:rPr lang="en-US" altLang="en-US" sz="3000" b="1" dirty="0" err="1">
                <a:latin typeface="Times New Roman" pitchFamily="18" charset="0"/>
              </a:rPr>
              <a:t>đã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hiếu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thảo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lại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thật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thà</a:t>
            </a:r>
            <a:r>
              <a:rPr lang="en-US" altLang="en-US" sz="3000" b="1" dirty="0">
                <a:latin typeface="Times New Roman" pitchFamily="18" charset="0"/>
              </a:rPr>
              <a:t>. Ta </a:t>
            </a:r>
            <a:r>
              <a:rPr lang="en-US" altLang="en-US" sz="3000" b="1" dirty="0" err="1">
                <a:latin typeface="Times New Roman" pitchFamily="18" charset="0"/>
              </a:rPr>
              <a:t>chính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là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tiên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thử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lòng</a:t>
            </a:r>
            <a:r>
              <a:rPr lang="en-US" altLang="en-US" sz="3000" b="1" dirty="0">
                <a:latin typeface="Times New Roman" pitchFamily="18" charset="0"/>
              </a:rPr>
              <a:t> con </a:t>
            </a:r>
            <a:r>
              <a:rPr lang="en-US" altLang="en-US" sz="3000" b="1" dirty="0" err="1">
                <a:latin typeface="Times New Roman" pitchFamily="18" charset="0"/>
              </a:rPr>
              <a:t>đấy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thôi</a:t>
            </a:r>
            <a:r>
              <a:rPr lang="en-US" altLang="en-US" sz="3000" b="1" dirty="0">
                <a:latin typeface="Times New Roman" pitchFamily="18" charset="0"/>
              </a:rPr>
              <a:t>.  Con </a:t>
            </a:r>
            <a:r>
              <a:rPr lang="en-US" altLang="en-US" sz="3000" b="1" dirty="0" err="1">
                <a:latin typeface="Times New Roman" pitchFamily="18" charset="0"/>
              </a:rPr>
              <a:t>thật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đáng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được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giúp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đỡ</a:t>
            </a:r>
            <a:r>
              <a:rPr lang="en-US" altLang="en-US" sz="3000" b="1" dirty="0">
                <a:latin typeface="Times New Roman" pitchFamily="18" charset="0"/>
              </a:rPr>
              <a:t>. </a:t>
            </a:r>
            <a:r>
              <a:rPr lang="en-US" altLang="en-US" sz="3000" b="1" dirty="0" err="1">
                <a:latin typeface="Times New Roman" pitchFamily="18" charset="0"/>
              </a:rPr>
              <a:t>Hãy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đưa</a:t>
            </a:r>
            <a:r>
              <a:rPr lang="en-US" altLang="en-US" sz="3000" b="1" dirty="0">
                <a:latin typeface="Times New Roman" pitchFamily="18" charset="0"/>
              </a:rPr>
              <a:t> ta </a:t>
            </a:r>
            <a:r>
              <a:rPr lang="en-US" altLang="en-US" sz="3000" b="1" dirty="0" err="1">
                <a:latin typeface="Times New Roman" pitchFamily="18" charset="0"/>
              </a:rPr>
              <a:t>về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nhà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chữa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bệnh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cho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mẹ</a:t>
            </a:r>
            <a:r>
              <a:rPr lang="en-US" altLang="en-US" sz="3000" b="1" dirty="0">
                <a:latin typeface="Times New Roman" pitchFamily="18" charset="0"/>
              </a:rPr>
              <a:t> con. </a:t>
            </a:r>
          </a:p>
          <a:p>
            <a:pPr algn="just">
              <a:buFontTx/>
              <a:buNone/>
            </a:pPr>
            <a:endParaRPr lang="en-US" altLang="en-US" sz="20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2600" y="6927"/>
            <a:ext cx="853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 rot="19813034">
            <a:off x="-318609" y="1902442"/>
            <a:ext cx="5410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02" panose="02000000000000000000" pitchFamily="2" charset="0"/>
              </a:rPr>
              <a:t>DẶN DÒ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-10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696" y="2176922"/>
            <a:ext cx="102536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Hẹn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gặp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ở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133600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843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990600" y="685800"/>
            <a:ext cx="10004193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12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12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607" y="2286000"/>
            <a:ext cx="11321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Cốt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truyện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là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chuỗi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làm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nòng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cốt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truyện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Cốt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truyện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thường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có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phần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đầu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+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biến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+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Kết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thúc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057400"/>
            <a:ext cx="906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Hoạt động 2: </a:t>
            </a:r>
          </a:p>
          <a:p>
            <a:pPr algn="ctr"/>
            <a:r>
              <a:rPr lang="vi-VN" sz="540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HÌNH THÀNH KIẾN THỨC</a:t>
            </a:r>
            <a:endParaRPr lang="en-US" sz="5400" b="0" cap="none" spc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40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2723356" y="1406815"/>
            <a:ext cx="7753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Đoạn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trong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kể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chuyện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257800" y="788988"/>
            <a:ext cx="255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 làm văn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3076575" y="150813"/>
            <a:ext cx="6989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sáu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24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201153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4400" y="228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65995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i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905841"/>
            <a:ext cx="883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hiệu nào giúp em nhận ra chỗ mở đầu và chỗ kết thúc của đoạn văn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114800"/>
            <a:ext cx="8839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Từ hai bài tập trên, hãy rút ra nhận xét:</a:t>
            </a:r>
          </a:p>
          <a:p>
            <a:r>
              <a:rPr lang="en-US" sz="2800" b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a) Mỗi đoạn văn trong bài văn kể chuyện kể điều gì?</a:t>
            </a:r>
          </a:p>
          <a:p>
            <a:r>
              <a:rPr lang="en-US" sz="2800" b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Đoạn văn được nhận ra nhờ dấu hiệu nào?</a:t>
            </a:r>
          </a:p>
          <a:p>
            <a:r>
              <a:rPr lang="en-US" sz="2800" b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0136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3055" y="358675"/>
            <a:ext cx="4572000" cy="230832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3055" y="2895600"/>
            <a:ext cx="4572000" cy="83099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việc 2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Chú bé Chôm dốc công chăm sóc mà thóc chẳng nảy mầm.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398" y="4164538"/>
            <a:ext cx="4604657" cy="83099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việc 3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Chôm dám tâu sự thật trước sự ngạc nhiên của mọi người.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399" y="5257800"/>
            <a:ext cx="4604656" cy="120032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848598" y="262085"/>
            <a:ext cx="3842656" cy="1250752"/>
          </a:xfrm>
          <a:prstGeom prst="cloud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924798" y="2667000"/>
            <a:ext cx="4190998" cy="1061774"/>
          </a:xfrm>
          <a:prstGeom prst="cloud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Có chú bé…nảy mầm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874723" y="4038599"/>
            <a:ext cx="4190998" cy="830997"/>
          </a:xfrm>
          <a:prstGeom prst="cloud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Đến vụ …của ta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7924800" y="5257800"/>
            <a:ext cx="4190998" cy="830997"/>
          </a:xfrm>
          <a:prstGeom prst="cloud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còn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456" y="990600"/>
            <a:ext cx="2906488" cy="4832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i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25E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46 )</a:t>
            </a: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0"/>
            <a:ext cx="120396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1193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4794668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7BE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2432629"/>
            <a:ext cx="1173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Con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đõ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EC0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917249"/>
            <a:ext cx="1173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srgbClr val="33BD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899986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</a:p>
          <a:p>
            <a:pPr algn="r"/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DÂN GIAN KHMER</a:t>
            </a:r>
          </a:p>
        </p:txBody>
      </p:sp>
    </p:spTree>
    <p:extLst>
      <p:ext uri="{BB962C8B-B14F-4D97-AF65-F5344CB8AC3E}">
        <p14:creationId xmlns:p14="http://schemas.microsoft.com/office/powerpoint/2010/main" val="31087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8214" y="1447800"/>
            <a:ext cx="10896599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ô.</a:t>
            </a:r>
          </a:p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015" y="3657600"/>
            <a:ext cx="11048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VD: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1C772-1A38-4272-AEEE-134210D470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FBFB6E-B2F6-485E-B3A9-E0B15BD278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AF66E-14F7-4E2E-A131-0E00A2E063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1441</Words>
  <Application>Microsoft Office PowerPoint</Application>
  <PresentationFormat>Widescreen</PresentationFormat>
  <Paragraphs>105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HP-102</vt:lpstr>
      <vt:lpstr>Montserrat Black</vt:lpstr>
      <vt:lpstr>Times New Roman</vt:lpstr>
      <vt:lpstr>Wingdings</vt:lpstr>
      <vt:lpstr>Office Theme</vt:lpstr>
      <vt:lpstr>1_Office Theme</vt:lpstr>
      <vt:lpstr>Default Design</vt:lpstr>
      <vt:lpstr>1_Default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LE THI THU GIANG</cp:lastModifiedBy>
  <cp:revision>74</cp:revision>
  <dcterms:created xsi:type="dcterms:W3CDTF">2016-10-31T12:54:16Z</dcterms:created>
  <dcterms:modified xsi:type="dcterms:W3CDTF">2021-10-05T07:47:48Z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