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3"/>
  </p:notesMasterIdLst>
  <p:sldIdLst>
    <p:sldId id="333" r:id="rId3"/>
    <p:sldId id="410" r:id="rId4"/>
    <p:sldId id="394" r:id="rId5"/>
    <p:sldId id="430" r:id="rId6"/>
    <p:sldId id="412" r:id="rId7"/>
    <p:sldId id="294" r:id="rId8"/>
    <p:sldId id="332" r:id="rId9"/>
    <p:sldId id="339" r:id="rId10"/>
    <p:sldId id="388" r:id="rId11"/>
    <p:sldId id="341" r:id="rId12"/>
    <p:sldId id="397" r:id="rId13"/>
    <p:sldId id="425" r:id="rId14"/>
    <p:sldId id="426" r:id="rId15"/>
    <p:sldId id="344" r:id="rId16"/>
    <p:sldId id="370" r:id="rId17"/>
    <p:sldId id="371" r:id="rId18"/>
    <p:sldId id="372" r:id="rId19"/>
    <p:sldId id="347" r:id="rId20"/>
    <p:sldId id="421" r:id="rId21"/>
    <p:sldId id="4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6944" autoAdjust="0"/>
  </p:normalViewPr>
  <p:slideViewPr>
    <p:cSldViewPr snapToGrid="0">
      <p:cViewPr varScale="1">
        <p:scale>
          <a:sx n="51" d="100"/>
          <a:sy n="51" d="100"/>
        </p:scale>
        <p:origin x="10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GTB</a:t>
            </a:r>
            <a:r>
              <a:rPr lang="en-US" dirty="0"/>
              <a:t>: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-&gt;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ở </a:t>
            </a:r>
            <a:r>
              <a:rPr lang="en-US" dirty="0" err="1"/>
              <a:t>Mỹ</a:t>
            </a:r>
            <a:r>
              <a:rPr lang="en-US" dirty="0"/>
              <a:t> Lai…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Mo-</a:t>
            </a:r>
            <a:r>
              <a:rPr lang="en-US" dirty="0" err="1"/>
              <a:t>ri</a:t>
            </a:r>
            <a:r>
              <a:rPr lang="en-US" dirty="0"/>
              <a:t>-</a:t>
            </a:r>
            <a:r>
              <a:rPr lang="en-US" dirty="0" err="1"/>
              <a:t>xơn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hướng dẫn HS đọc diễn cảm khổ thơ đầu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thể hiện tâm trạng của chú Mo-ri-xơn và bé Ê-mi-li.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đọc với giọng trang nghiêm, kiên định; bé Ê-mi-li đọc với giọng ngây thơ, hồn nhiên.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lên án cuộc chiến tranh xâm lược của chính quyền Mĩ?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12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Mo-ri-xơn lên án cuộc chiến tranh xâm lược của đế quốc vì đó là cuộc chiến tranh phi nghĩa – không: “nhân danh ai” – và vô nhân đạo – “đốt bệnh viện, trường học”, “giết trẻ em”, “giết những đồng xanh”,…)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200" b="0" i="1" u="none" strike="noStrike" cap="none" baseline="0" dirty="0">
              <a:solidFill>
                <a:schemeClr val="dk1"/>
              </a:solidFill>
              <a:latin typeface="Calibri"/>
              <a:ea typeface="Times New Roman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05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Gv cho HS đọc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lại khổ 3 và TLCH: 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nói với con điều gì khi từ biệt?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 lời theo cách diễn lại lời thơ.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lại nói “Cha đi vui, xin mẹ đừng buồn”?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muốn khuyên vợ con không nên đau buồn vì chú hi sinh hoàn toàn thanh thản và tự nguyện.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có suy nghĩ gì về hành động của chú Mo-ri-xơn?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Mo-ri-xơn đã có hành động cao đẹp, sẵn sàng xả thân vì nghĩa.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Vậy</a:t>
            </a:r>
            <a:r>
              <a:rPr lang="en-US" sz="1200" b="1" i="0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đại ý của bài hôm nay là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2,3 HS trả lời, GV nhận xét và chốt đại ý.</a:t>
            </a: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7F83-6E8F-4D31-A1F2-57C49FC656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BA76-8897-442B-A223-9BD8DC30EF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B2EF-F4F8-421F-96BF-1741CB90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CEF67-2455-4DA8-8C80-0E36962E7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95FB-58BD-440B-B369-4DCF7631B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76D7-243C-41CA-A699-332666E77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0B01-17BE-47CD-8EC8-23FACB9E5D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0D74-CB76-4059-8807-8AD282C6F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DFC7-9E61-4EFC-8AE7-D86C1A5EFCD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99FA-6FF5-4C11-ABF3-9E8FBD7A1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2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859-541A-44DC-9B5E-9F84B08739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4CC5C-BDE8-4E42-BF71-6318FD017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440A-F3E8-4C70-BDAA-57C09402F2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43EE0-876D-41D4-BDC8-A093AB3276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65D-1100-4EAC-9A82-A04D0F1991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BC40-1BE0-4D50-95BF-B1E778D022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3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E603-4EEB-4340-81C7-3D95004E4C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B574-09BE-4991-847F-AA626CB1E0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C2-3C31-4D79-8758-8480219064A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A080-AD8C-4414-81AC-DD0C7FC51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A953-6536-4843-A35C-D76A5DDEFA3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7D7D-E72B-4F05-A3D8-C0935E00E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A9A41-2A27-42D8-8145-5ECC6850F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5045-F9A0-4022-8B3A-765CF747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468086" y="420478"/>
            <a:ext cx="11908971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52532" y="366599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0"/>
            <a:ext cx="2183642" cy="2006221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552877"/>
              <a:ext cx="2391395" cy="108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6982" y="2852383"/>
            <a:ext cx="51513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Giôn</a:t>
            </a:r>
            <a:r>
              <a:rPr lang="en-US" altLang="en-US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-</a:t>
            </a:r>
            <a:r>
              <a:rPr lang="en-US" altLang="en-US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lang="en-US" altLang="en-US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altLang="en-US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  <a:cs typeface="Arial" panose="020B0604020202020204" pitchFamily="34" charset="0"/>
              </a:rPr>
              <a:t>Mĩ</a:t>
            </a:r>
            <a:r>
              <a:rPr lang="en-US" altLang="en-US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ea typeface="Arial-Rounded" panose="020B0500000000000000" pitchFamily="34" charset="0"/>
                <a:cs typeface="Arial" panose="020B0604020202020204" pitchFamily="34" charset="0"/>
              </a:rPr>
              <a:t> 1963 -1968</a:t>
            </a:r>
          </a:p>
        </p:txBody>
      </p:sp>
      <p:pic>
        <p:nvPicPr>
          <p:cNvPr id="1028" name="Picture 4" descr="Lyndon B. Johnson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520851"/>
            <a:ext cx="4948687" cy="551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3971" y="0"/>
            <a:ext cx="1962420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14585" y="364016"/>
            <a:ext cx="99237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B-52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ném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bom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Mĩ</a:t>
            </a:r>
            <a:r>
              <a:rPr lang="en-US" altLang="en-US" sz="350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2" descr="Mỹ bất ngờ đưa B-52 trực chiến - Báo Công an Nhân dân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92641"/>
            <a:ext cx="9170109" cy="46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-369631" y="-32362"/>
            <a:ext cx="6224335" cy="1138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II. TÌM HIỂU BÀI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2122480" y="1417156"/>
            <a:ext cx="9124639" cy="5006000"/>
            <a:chOff x="385014" y="1518536"/>
            <a:chExt cx="9124639" cy="5006000"/>
          </a:xfrm>
        </p:grpSpPr>
        <p:pic>
          <p:nvPicPr>
            <p:cNvPr id="147" name="Shape 147" descr="Boeing_B-52_dropping_bombs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787" y="1518536"/>
              <a:ext cx="7128011" cy="373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385014" y="5878205"/>
              <a:ext cx="91246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 b="1" dirty="0">
                  <a:solidFill>
                    <a:schemeClr val="dk1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B52: Máy bay ném bom khổng lồ của Mĩ.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1001586" y="1417156"/>
            <a:ext cx="10245533" cy="5078766"/>
            <a:chOff x="-263105" y="1736784"/>
            <a:chExt cx="9842230" cy="5078766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9230" y="1736784"/>
              <a:ext cx="6944168" cy="373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1501926" y="6230776"/>
              <a:ext cx="8077199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 dirty="0">
                  <a:solidFill>
                    <a:schemeClr val="dk1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Bom dùng chất xăng đặc để gây cháy, bỏng.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-263105" y="6112057"/>
              <a:ext cx="209011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  Na pan:</a:t>
              </a:r>
              <a:r>
                <a:rPr lang="en-US" sz="3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Boeing_B-52_dropping_bombs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19798" cy="29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800px-Burningdwelling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2926080"/>
            <a:ext cx="6172199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800px-Deadmanandchild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1" y="0"/>
            <a:ext cx="6172199" cy="289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My_Lai_massacre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926080"/>
            <a:ext cx="6019800" cy="39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0"/>
            <a:ext cx="126355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xâm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299155" y="2082298"/>
            <a:ext cx="552830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33338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-   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Vì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cuộc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chiến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tranh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phi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nghĩa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–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‘’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nhân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danh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ai’’ 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vô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nhân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đạo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- ‘’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đốt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bệnh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viện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trường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a typeface="Arial-Rounded" panose="020B0500000000000000" pitchFamily="34" charset="0"/>
              </a:rPr>
              <a:t>học</a:t>
            </a:r>
            <a:r>
              <a:rPr lang="en-US" altLang="en-US" b="1" dirty="0">
                <a:solidFill>
                  <a:srgbClr val="C00000"/>
                </a:solidFill>
                <a:ea typeface="Arial-Rounded" panose="020B0500000000000000" pitchFamily="34" charset="0"/>
              </a:rPr>
              <a:t>,…..</a:t>
            </a:r>
            <a:endParaRPr lang="en-US" altLang="en-US" dirty="0">
              <a:solidFill>
                <a:srgbClr val="C00000"/>
              </a:solidFill>
              <a:ea typeface="Arial-Rounded" panose="020B0500000000000000" pitchFamily="34" charset="0"/>
            </a:endParaRPr>
          </a:p>
        </p:txBody>
      </p:sp>
      <p:pic>
        <p:nvPicPr>
          <p:cNvPr id="4098" name="Picture 2" descr="Phong trào phản đối chiến tranh Việt Nam thập niên 6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2" y="1450572"/>
            <a:ext cx="6521403" cy="51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4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10019" y="204716"/>
            <a:ext cx="10986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altLang="en-US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4453" y="2354236"/>
            <a:ext cx="71031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bế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Ê-mi-li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con: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hôn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: “Cha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en-US" dirty="0">
                <a:solidFill>
                  <a:srgbClr val="00B05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What Does Origami Symbolise? | Superpr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084" cy="1323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351128"/>
            <a:ext cx="5131558" cy="52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1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5575" y="216698"/>
            <a:ext cx="12173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en-US" dirty="0">
                <a:ea typeface="Arial-Rounded" panose="020B0500000000000000" pitchFamily="34" charset="0"/>
              </a:rPr>
              <a:t>. </a:t>
            </a:r>
            <a:r>
              <a:rPr lang="en-US" altLang="en-US" dirty="0" err="1">
                <a:ea typeface="Arial-Rounded" panose="020B0500000000000000" pitchFamily="34" charset="0"/>
              </a:rPr>
              <a:t>Em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có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suy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nghĩ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gì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về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hành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động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của</a:t>
            </a:r>
            <a:r>
              <a:rPr lang="en-US" altLang="en-US" dirty="0"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ea typeface="Arial-Rounded" panose="020B0500000000000000" pitchFamily="34" charset="0"/>
              </a:rPr>
              <a:t>chú</a:t>
            </a:r>
            <a:r>
              <a:rPr lang="en-US" altLang="en-US" dirty="0">
                <a:ea typeface="Arial-Rounded" panose="020B0500000000000000" pitchFamily="34" charset="0"/>
              </a:rPr>
              <a:t> Mo-</a:t>
            </a:r>
            <a:r>
              <a:rPr lang="en-US" altLang="en-US" dirty="0" err="1">
                <a:ea typeface="Arial-Rounded" panose="020B0500000000000000" pitchFamily="34" charset="0"/>
              </a:rPr>
              <a:t>ri</a:t>
            </a:r>
            <a:r>
              <a:rPr lang="en-US" altLang="en-US" dirty="0">
                <a:ea typeface="Arial-Rounded" panose="020B0500000000000000" pitchFamily="34" charset="0"/>
              </a:rPr>
              <a:t>-</a:t>
            </a:r>
            <a:r>
              <a:rPr lang="en-US" altLang="en-US" dirty="0" err="1">
                <a:ea typeface="Arial-Rounded" panose="020B0500000000000000" pitchFamily="34" charset="0"/>
              </a:rPr>
              <a:t>xơn</a:t>
            </a:r>
            <a:r>
              <a:rPr lang="en-US" altLang="en-US" dirty="0">
                <a:ea typeface="Arial-Rounded" panose="020B0500000000000000" pitchFamily="34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7186" y="1490059"/>
            <a:ext cx="6269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rất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cảm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phục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và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xúc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động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trước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hành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động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chú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Mo-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ri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-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xơn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tự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thiêu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để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đòi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hòa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bình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cho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nhân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dân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Việt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Nam.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Đây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là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1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hành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động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đẹp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rất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đáng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khâm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ea typeface="Arial-Rounded" panose="020B0500000000000000" pitchFamily="34" charset="0"/>
              </a:rPr>
              <a:t>phục</a:t>
            </a:r>
            <a:r>
              <a:rPr lang="en-US" altLang="en-US" dirty="0">
                <a:solidFill>
                  <a:srgbClr val="0070C0"/>
                </a:solidFill>
                <a:ea typeface="Arial-Rounded" panose="020B0500000000000000" pitchFamily="34" charset="0"/>
              </a:rPr>
              <a:t>.</a:t>
            </a: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04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623733" y="103031"/>
            <a:ext cx="1049449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 – mi- li, con</a:t>
            </a:r>
            <a:r>
              <a:rPr lang="en-US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Tố Hữu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1109879" y="2620007"/>
            <a:ext cx="3409501" cy="1131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Nội dung </a:t>
            </a:r>
            <a:r>
              <a:rPr lang="en-US" sz="4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:</a:t>
            </a:r>
            <a:endParaRPr lang="en-US" sz="3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9715" y="3475707"/>
            <a:ext cx="10386711" cy="24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b="1" dirty="0"/>
              <a:t>	</a:t>
            </a:r>
            <a:r>
              <a:rPr lang="en-US" sz="3600" b="1" dirty="0">
                <a:solidFill>
                  <a:schemeClr val="bg1"/>
                </a:solidFill>
              </a:rPr>
              <a:t>Bài thơ ca ngợi hành động dũng cảm của chú Mo - ri – xơn, dám tự thiêu để phản đối cuộc chiến tranh xâm lược của Mĩ ở Việt Nam. </a:t>
            </a:r>
            <a:endParaRPr lang="en-US" altLang="en-US" sz="3600" b="1" dirty="0">
              <a:solidFill>
                <a:schemeClr val="bg1"/>
              </a:solidFill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24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11789" y="1243586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6" y="1351332"/>
            <a:ext cx="5396766" cy="4974144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488907" y="95908"/>
            <a:ext cx="3703094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8653672" y="-105859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4" y="2188191"/>
            <a:ext cx="5093458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50" y="3689445"/>
            <a:ext cx="3428431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6876715" y="1351332"/>
            <a:ext cx="5381504" cy="493474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122689" y="1347814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9580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8171" y="1720553"/>
            <a:ext cx="113822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 1: 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Kể lại cuộc gặp gỡ giữa anh công nhân Việt Nam và A-lếch-xây diễn ra như thế nào?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107400" y="3871120"/>
            <a:ext cx="100465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US" altLang="en-US" sz="4000" dirty="0">
                <a:ea typeface="Arial-Rounded" panose="020B0500000000000000" pitchFamily="34" charset="0"/>
              </a:rPr>
              <a:t>=&gt;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Cuộc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gặp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gỡ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tràn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đầy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sự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thân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thiện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không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hề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có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rào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cản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ngôn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ngữ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có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nhiều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ấn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tượng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ea typeface="Arial-Rounded" panose="020B0500000000000000" pitchFamily="34" charset="0"/>
              </a:rPr>
              <a:t>nhau</a:t>
            </a:r>
            <a:r>
              <a:rPr lang="en-US" altLang="en-US" sz="4000" dirty="0">
                <a:solidFill>
                  <a:srgbClr val="0070C0"/>
                </a:solidFill>
                <a:ea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3CC99"/>
                </a:solidFill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9817" y="2208663"/>
            <a:ext cx="9418319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sụp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altLang="en-US" sz="3600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thai.</a:t>
            </a:r>
            <a:endParaRPr lang="en-US" sz="36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050869" cy="239181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489" y="3151047"/>
            <a:ext cx="11382233" cy="24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 dung: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bạn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chân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thành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ngoài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với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Nam,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thể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hiện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nét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hữu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nghị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ea typeface="Arial-Rounded" panose="020B0500000000000000" pitchFamily="34" charset="0"/>
                <a:sym typeface="Wingdings 3" panose="05040102010807070707" pitchFamily="18" charset="2"/>
              </a:rPr>
              <a:t>tộc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32857" y="983899"/>
            <a:ext cx="95620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 2: </a:t>
            </a:r>
            <a:r>
              <a:rPr lang="en-US" altLang="en-US" sz="3500" b="1" dirty="0">
                <a:ea typeface="Arial-Rounded" panose="020B0500000000000000" pitchFamily="34" charset="0"/>
                <a:sym typeface="Wingdings 3" panose="05040102010807070707" pitchFamily="18" charset="2"/>
              </a:rPr>
              <a:t>Nêu nội dung của bài Tập đọc ‘’ Một chuyên gia máy xúc ‘’?</a:t>
            </a:r>
          </a:p>
        </p:txBody>
      </p:sp>
    </p:spTree>
    <p:extLst>
      <p:ext uri="{BB962C8B-B14F-4D97-AF65-F5344CB8AC3E}">
        <p14:creationId xmlns:p14="http://schemas.microsoft.com/office/powerpoint/2010/main" val="3298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rman Morrison - The flame of Love and Peace by NanaNyachan on DeviantArt">
            <a:extLst>
              <a:ext uri="{FF2B5EF4-FFF2-40B4-BE49-F238E27FC236}">
                <a16:creationId xmlns:a16="http://schemas.microsoft.com/office/drawing/2014/main" id="{19D1FC6D-F203-4FE4-AAE0-4C0E2F31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81244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ập tin:NormanMorrison.jpg – Wikipedia tiếng Việt">
            <a:extLst>
              <a:ext uri="{FF2B5EF4-FFF2-40B4-BE49-F238E27FC236}">
                <a16:creationId xmlns:a16="http://schemas.microsoft.com/office/drawing/2014/main" id="{FEF64758-E75E-4C63-AF97-3994932F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50" y="281244"/>
            <a:ext cx="4524375" cy="526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C4943-73C9-4D98-92AB-07DAC11DAAE2}"/>
              </a:ext>
            </a:extLst>
          </p:cNvPr>
          <p:cNvSpPr/>
          <p:nvPr/>
        </p:nvSpPr>
        <p:spPr>
          <a:xfrm>
            <a:off x="5119970" y="6022758"/>
            <a:ext cx="3643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Norman Mo-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lang="en-US" sz="30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51101"/>
            <a:ext cx="5198304" cy="621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80"/>
          <a:stretch/>
        </p:blipFill>
        <p:spPr>
          <a:xfrm>
            <a:off x="1069697" y="868017"/>
            <a:ext cx="4681745" cy="78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93" y="2860021"/>
            <a:ext cx="62977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Norman Morrison.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Nam.</a:t>
            </a:r>
            <a:endParaRPr lang="en-US" sz="3000" i="0" dirty="0">
              <a:solidFill>
                <a:srgbClr val="00206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414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2435276" y="117566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02" y="5494640"/>
            <a:ext cx="7771309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67270" y="5781382"/>
            <a:ext cx="60763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0" y="1180761"/>
            <a:ext cx="7821421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6994" y="3381614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12257" y="1259319"/>
            <a:ext cx="74964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loát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D2D8A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endParaRPr lang="en-US" altLang="en-US" sz="2800" dirty="0">
              <a:solidFill>
                <a:srgbClr val="2D2D8A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5607924" y="3616330"/>
            <a:ext cx="574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58965" y="2862468"/>
            <a:ext cx="9682844" cy="212249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0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 PHÁ</a:t>
            </a:r>
            <a:endParaRPr lang="en-US" sz="100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-112542"/>
            <a:ext cx="2868849" cy="2109019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735757"/>
              <a:ext cx="23913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LUYỆN ĐỌC</a:t>
              </a:r>
              <a:endPara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38737" y="21488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mi- li</a:t>
            </a:r>
          </a:p>
          <a:p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Mo –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8233" y="1982421"/>
            <a:ext cx="563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Po-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tơn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2-11-1965</a:t>
            </a: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36890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18364" y="0"/>
            <a:ext cx="2620369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18933" y="69188"/>
            <a:ext cx="9923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Lầu</a:t>
            </a:r>
            <a:r>
              <a:rPr lang="en-US" altLang="en-US" sz="35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Ngũ</a:t>
            </a:r>
            <a:r>
              <a:rPr lang="en-US" altLang="en-US" sz="35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altLang="en-US" sz="35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tòa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trụ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endParaRPr lang="en-US" altLang="en-US" sz="3500" dirty="0"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5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endParaRPr lang="en-US" altLang="en-US" sz="3500" dirty="0"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ao hợp đồng “béo bở” cho Microsoft, Lầu Năm Góc bị Amazon kiệ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1392072"/>
            <a:ext cx="9329620" cy="468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1953</TotalTime>
  <Words>858</Words>
  <Application>Microsoft Office PowerPoint</Application>
  <PresentationFormat>Widescreen</PresentationFormat>
  <Paragraphs>79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Ample</vt:lpstr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84982722506</cp:lastModifiedBy>
  <cp:revision>196</cp:revision>
  <dcterms:created xsi:type="dcterms:W3CDTF">2021-08-22T10:47:54Z</dcterms:created>
  <dcterms:modified xsi:type="dcterms:W3CDTF">2021-10-04T14:49:25Z</dcterms:modified>
</cp:coreProperties>
</file>