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5"/>
  </p:notesMasterIdLst>
  <p:sldIdLst>
    <p:sldId id="518" r:id="rId11"/>
    <p:sldId id="392" r:id="rId12"/>
    <p:sldId id="270" r:id="rId13"/>
    <p:sldId id="374" r:id="rId14"/>
    <p:sldId id="390" r:id="rId15"/>
    <p:sldId id="275" r:id="rId16"/>
    <p:sldId id="382" r:id="rId17"/>
    <p:sldId id="383" r:id="rId18"/>
    <p:sldId id="519" r:id="rId19"/>
    <p:sldId id="351" r:id="rId20"/>
    <p:sldId id="356" r:id="rId21"/>
    <p:sldId id="359" r:id="rId22"/>
    <p:sldId id="357" r:id="rId23"/>
    <p:sldId id="520" r:id="rId24"/>
  </p:sldIdLst>
  <p:sldSz cx="12190413" cy="6859588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C5A5"/>
    <a:srgbClr val="FE6666"/>
    <a:srgbClr val="FFCE6F"/>
    <a:srgbClr val="FF8E00"/>
    <a:srgbClr val="FF999A"/>
    <a:srgbClr val="FC6565"/>
    <a:srgbClr val="428E6A"/>
    <a:srgbClr val="B6DDCA"/>
    <a:srgbClr val="78A9B0"/>
    <a:srgbClr val="EA7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88" autoAdjust="0"/>
    <p:restoredTop sz="97778" autoAdjust="0"/>
  </p:normalViewPr>
  <p:slideViewPr>
    <p:cSldViewPr snapToGrid="0" showGuides="1">
      <p:cViewPr varScale="1">
        <p:scale>
          <a:sx n="61" d="100"/>
          <a:sy n="61" d="100"/>
        </p:scale>
        <p:origin x="760" y="6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9012C8C0-A3D3-487B-AECC-CB6663EAE28D}" type="datetimeFigureOut">
              <a:rPr lang="zh-CN" altLang="en-US" smtClean="0"/>
              <a:pPr/>
              <a:t>2021/10/17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849D3E0-124D-4DFF-AE99-4EA4CC201DB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50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516691D4-250D-470B-9285-2AEED074D4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E5EF6A3F-B9A8-4C1F-92ED-B45146BCFF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A6AC7111-7159-446E-9B77-424B7043CC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014DC68-6132-46E7-AC19-280B9ACECE7D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18830F97-62AA-490C-A18D-4E20EAA5B9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C6EADAA1-0B64-4FE5-B7E2-3BAE948316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8E54C682-3E50-4991-8B09-E008395341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B7CB524-A7C5-4A3B-96DE-DE3B9664F62A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2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2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2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2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2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xiaoer.yanj.cn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xiaoer.yanj.cn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xiaoer.yanj.cn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xiaoer.yanj.cn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xiaoer.yanj.cn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xiaoer.yanj.cn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xiaoer.yanj.cn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xiaoer.yanj.cn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2021/10/17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 dirty="0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37.xml"/><Relationship Id="rId4" Type="http://schemas.openxmlformats.org/officeDocument/2006/relationships/audio" Target="../media/media1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2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id="{6646D8EF-43C9-4AB0-8857-E5E515A28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2442"/>
            <a:ext cx="12190413" cy="68571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AA21E8-69B9-43B3-830A-0BAA0F5EBA1C}"/>
              </a:ext>
            </a:extLst>
          </p:cNvPr>
          <p:cNvSpPr/>
          <p:nvPr/>
        </p:nvSpPr>
        <p:spPr>
          <a:xfrm>
            <a:off x="2810553" y="2973183"/>
            <a:ext cx="6447455" cy="14465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4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44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9">
            <a:extLst>
              <a:ext uri="{FF2B5EF4-FFF2-40B4-BE49-F238E27FC236}">
                <a16:creationId xmlns:a16="http://schemas.microsoft.com/office/drawing/2014/main" id="{B0D7626A-B3E2-441B-BD4F-84A187AEA999}"/>
              </a:ext>
            </a:extLst>
          </p:cNvPr>
          <p:cNvGrpSpPr/>
          <p:nvPr/>
        </p:nvGrpSpPr>
        <p:grpSpPr>
          <a:xfrm>
            <a:off x="3632866" y="1937679"/>
            <a:ext cx="4231204" cy="707886"/>
            <a:chOff x="1031596" y="3057168"/>
            <a:chExt cx="5674365" cy="769942"/>
          </a:xfrm>
        </p:grpSpPr>
        <p:sp>
          <p:nvSpPr>
            <p:cNvPr id="12" name="圆角矩形 10">
              <a:extLst>
                <a:ext uri="{FF2B5EF4-FFF2-40B4-BE49-F238E27FC236}">
                  <a16:creationId xmlns:a16="http://schemas.microsoft.com/office/drawing/2014/main" id="{362ABF79-B99F-467E-BA71-FE3303FEFDDC}"/>
                </a:ext>
              </a:extLst>
            </p:cNvPr>
            <p:cNvSpPr/>
            <p:nvPr/>
          </p:nvSpPr>
          <p:spPr>
            <a:xfrm>
              <a:off x="1108947" y="3181152"/>
              <a:ext cx="5597014" cy="610174"/>
            </a:xfrm>
            <a:prstGeom prst="roundRect">
              <a:avLst/>
            </a:prstGeom>
            <a:solidFill>
              <a:srgbClr val="62AB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46" b="0" i="0" u="none" strike="noStrike" kern="1200" cap="none" spc="0" normalizeH="0" baseline="0" noProof="0">
                <a:ln>
                  <a:noFill/>
                </a:ln>
                <a:solidFill>
                  <a:srgbClr val="117D5C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3" name="文本框 11">
              <a:extLst>
                <a:ext uri="{FF2B5EF4-FFF2-40B4-BE49-F238E27FC236}">
                  <a16:creationId xmlns:a16="http://schemas.microsoft.com/office/drawing/2014/main" id="{964262A3-CF34-4BD4-878C-0087D839CAEF}"/>
                </a:ext>
              </a:extLst>
            </p:cNvPr>
            <p:cNvSpPr txBox="1"/>
            <p:nvPr/>
          </p:nvSpPr>
          <p:spPr>
            <a:xfrm>
              <a:off x="1031596" y="3057168"/>
              <a:ext cx="5530620" cy="769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Luyện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từ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và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câu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16">
            <a:extLst>
              <a:ext uri="{FF2B5EF4-FFF2-40B4-BE49-F238E27FC236}">
                <a16:creationId xmlns:a16="http://schemas.microsoft.com/office/drawing/2014/main" id="{B04E3F7D-B494-45C4-84C4-EC062BD716F4}"/>
              </a:ext>
            </a:extLst>
          </p:cNvPr>
          <p:cNvGrpSpPr/>
          <p:nvPr/>
        </p:nvGrpSpPr>
        <p:grpSpPr>
          <a:xfrm>
            <a:off x="7756884" y="3429793"/>
            <a:ext cx="3002249" cy="2044999"/>
            <a:chOff x="2786193" y="1972833"/>
            <a:chExt cx="1592094" cy="143433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BC43A16-82B9-43D7-84B1-8F0249A28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193" y="1972833"/>
              <a:ext cx="1592094" cy="1434334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2E423B9-8875-4588-990B-227192AD1F68}"/>
                </a:ext>
              </a:extLst>
            </p:cNvPr>
            <p:cNvSpPr txBox="1"/>
            <p:nvPr/>
          </p:nvSpPr>
          <p:spPr>
            <a:xfrm>
              <a:off x="3084710" y="2529971"/>
              <a:ext cx="1046587" cy="366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Trang 74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1DC001C-3282-4C11-B63D-9D423ADEFD2B}"/>
              </a:ext>
            </a:extLst>
          </p:cNvPr>
          <p:cNvSpPr txBox="1"/>
          <p:nvPr/>
        </p:nvSpPr>
        <p:spPr>
          <a:xfrm>
            <a:off x="2880400" y="1291011"/>
            <a:ext cx="6447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  <p:pic>
        <p:nvPicPr>
          <p:cNvPr id="4" name="NhacKhongLoiNheNhangVaSauLang-VA-4756565">
            <a:hlinkClick r:id="" action="ppaction://media"/>
            <a:extLst>
              <a:ext uri="{FF2B5EF4-FFF2-40B4-BE49-F238E27FC236}">
                <a16:creationId xmlns:a16="http://schemas.microsoft.com/office/drawing/2014/main" id="{4355E9F7-A36E-47F2-9DD1-2F2E4A8330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18689" y="3186112"/>
            <a:ext cx="487363" cy="4873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B918D5-31D0-46BB-A81F-A57FE124F87D}"/>
              </a:ext>
            </a:extLst>
          </p:cNvPr>
          <p:cNvSpPr txBox="1"/>
          <p:nvPr/>
        </p:nvSpPr>
        <p:spPr>
          <a:xfrm>
            <a:off x="2880400" y="652935"/>
            <a:ext cx="5990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GIANG BIÊN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08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1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Th%C3%A0nh%20C%E1%BB%95%20Loa">
            <a:extLst>
              <a:ext uri="{FF2B5EF4-FFF2-40B4-BE49-F238E27FC236}">
                <a16:creationId xmlns:a16="http://schemas.microsoft.com/office/drawing/2014/main" id="{6A450886-9637-40E8-8143-DBE1133A1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023" y="1"/>
            <a:ext cx="8933587" cy="493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C0139E20-5414-4456-90AD-8FA9F467E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803" y="4937343"/>
            <a:ext cx="8933587" cy="1015663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485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3000" b="1" i="1" dirty="0">
                <a:cs typeface="Times New Roman" panose="02020603050405020304" pitchFamily="18" charset="0"/>
              </a:rPr>
              <a:t>   </a:t>
            </a:r>
            <a:r>
              <a:rPr lang="en-US" altLang="en-US" sz="3000" b="1" i="1" dirty="0" err="1">
                <a:cs typeface="Times New Roman" panose="02020603050405020304" pitchFamily="18" charset="0"/>
              </a:rPr>
              <a:t>Thành</a:t>
            </a:r>
            <a:r>
              <a:rPr lang="en-US" altLang="en-US" sz="3000" b="1" i="1" dirty="0"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cs typeface="Times New Roman" panose="02020603050405020304" pitchFamily="18" charset="0"/>
              </a:rPr>
              <a:t>nào</a:t>
            </a:r>
            <a:r>
              <a:rPr lang="en-US" altLang="en-US" sz="3000" b="1" i="1" dirty="0"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cs typeface="Times New Roman" panose="02020603050405020304" pitchFamily="18" charset="0"/>
              </a:rPr>
              <a:t>xây</a:t>
            </a:r>
            <a:r>
              <a:rPr lang="en-US" altLang="en-US" sz="3000" b="1" i="1" dirty="0">
                <a:cs typeface="Times New Roman" panose="02020603050405020304" pitchFamily="18" charset="0"/>
              </a:rPr>
              <a:t> chỉ </a:t>
            </a:r>
            <a:r>
              <a:rPr lang="en-US" altLang="en-US" sz="3000" b="1" i="1" dirty="0" err="1">
                <a:cs typeface="Times New Roman" panose="02020603050405020304" pitchFamily="18" charset="0"/>
              </a:rPr>
              <a:t>một</a:t>
            </a:r>
            <a:r>
              <a:rPr lang="en-US" altLang="en-US" sz="3000" b="1" i="1" dirty="0"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cs typeface="Times New Roman" panose="02020603050405020304" pitchFamily="18" charset="0"/>
              </a:rPr>
              <a:t>đêm</a:t>
            </a:r>
            <a:endParaRPr lang="en-US" altLang="en-US" sz="3000" b="1" i="1" dirty="0"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sz="3000" b="1" i="1" dirty="0">
                <a:cs typeface="Times New Roman" panose="02020603050405020304" pitchFamily="18" charset="0"/>
              </a:rPr>
              <a:t>Có </a:t>
            </a:r>
            <a:r>
              <a:rPr lang="en-US" altLang="en-US" sz="3000" b="1" i="1" dirty="0" err="1">
                <a:cs typeface="Times New Roman" panose="02020603050405020304" pitchFamily="18" charset="0"/>
              </a:rPr>
              <a:t>hình</a:t>
            </a:r>
            <a:r>
              <a:rPr lang="en-US" altLang="en-US" sz="3000" b="1" i="1" dirty="0"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cs typeface="Times New Roman" panose="02020603050405020304" pitchFamily="18" charset="0"/>
              </a:rPr>
              <a:t>xoắn</a:t>
            </a:r>
            <a:r>
              <a:rPr lang="en-US" altLang="en-US" sz="3000" b="1" i="1" dirty="0"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cs typeface="Times New Roman" panose="02020603050405020304" pitchFamily="18" charset="0"/>
              </a:rPr>
              <a:t>ốc</a:t>
            </a:r>
            <a:r>
              <a:rPr lang="en-US" altLang="en-US" sz="3000" b="1" i="1" dirty="0"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cs typeface="Times New Roman" panose="02020603050405020304" pitchFamily="18" charset="0"/>
              </a:rPr>
              <a:t>thưa</a:t>
            </a:r>
            <a:r>
              <a:rPr lang="en-US" altLang="en-US" sz="3000" b="1" i="1" dirty="0"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cs typeface="Times New Roman" panose="02020603050405020304" pitchFamily="18" charset="0"/>
              </a:rPr>
              <a:t>tên</a:t>
            </a:r>
            <a:r>
              <a:rPr lang="en-US" altLang="en-US" sz="3000" b="1" i="1" dirty="0">
                <a:cs typeface="Times New Roman" panose="02020603050405020304" pitchFamily="18" charset="0"/>
              </a:rPr>
              <a:t> là </a:t>
            </a:r>
            <a:r>
              <a:rPr lang="en-US" altLang="en-US" sz="3000" b="1" i="1" dirty="0" err="1">
                <a:cs typeface="Times New Roman" panose="02020603050405020304" pitchFamily="18" charset="0"/>
              </a:rPr>
              <a:t>gi</a:t>
            </a:r>
            <a:r>
              <a:rPr lang="en-US" altLang="en-US" sz="3000" b="1" i="1" dirty="0">
                <a:cs typeface="Times New Roman" panose="02020603050405020304" pitchFamily="18" charset="0"/>
              </a:rPr>
              <a:t>̀ ?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C736471B-DA1E-4C75-94EC-094471586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880" y="6215101"/>
            <a:ext cx="2755179" cy="55399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0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30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thành</a:t>
            </a:r>
            <a:r>
              <a:rPr lang="en-US" altLang="en-US" sz="30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Cô</a:t>
            </a:r>
            <a:r>
              <a:rPr lang="en-US" altLang="en-US" sz="30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̉ Loa)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huamotcot">
            <a:extLst>
              <a:ext uri="{FF2B5EF4-FFF2-40B4-BE49-F238E27FC236}">
                <a16:creationId xmlns:a16="http://schemas.microsoft.com/office/drawing/2014/main" id="{A9E90928-1E37-46CC-85F0-320F3B046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274" y="-76217"/>
            <a:ext cx="8707864" cy="503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0EEBEC8B-CB04-4B04-8C8B-92919C2ED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3624" y="4954147"/>
            <a:ext cx="9005407" cy="10963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ct val="50000"/>
              </a:spcBef>
            </a:pP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Đây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là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một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ngôi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chùa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rất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nổi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tiếng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ở Hà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Nội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được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xây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dựng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thời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nhà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Lý ?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61923DDF-8C22-434E-813A-3C1BFEBD7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2579" y="6121549"/>
            <a:ext cx="3025254" cy="603831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324" b="1" dirty="0">
                <a:solidFill>
                  <a:schemeClr val="bg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3324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chùa</a:t>
            </a:r>
            <a:r>
              <a:rPr lang="en-US" altLang="en-US" sz="3324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324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Một</a:t>
            </a:r>
            <a:r>
              <a:rPr lang="en-US" altLang="en-US" sz="3324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324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Cột</a:t>
            </a:r>
            <a:r>
              <a:rPr lang="en-US" altLang="en-US" sz="3324" b="1" dirty="0">
                <a:solidFill>
                  <a:schemeClr val="bg1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" descr="HoHoanKiem">
            <a:extLst>
              <a:ext uri="{FF2B5EF4-FFF2-40B4-BE49-F238E27FC236}">
                <a16:creationId xmlns:a16="http://schemas.microsoft.com/office/drawing/2014/main" id="{A5B8CF28-F32F-4250-835D-1B9249200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207" y="1"/>
            <a:ext cx="8935053" cy="569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54E1BC30-EEC3-4D19-9038-1D4B357B7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703" y="5285656"/>
            <a:ext cx="6789233" cy="10017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Hô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̀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nào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nức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tiếng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xa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gần</a:t>
            </a:r>
            <a:endParaRPr lang="en-US" altLang="en-US" sz="2955" b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Vua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Lê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trả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kiếm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thần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Kim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Quy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Text Box 30">
            <a:extLst>
              <a:ext uri="{FF2B5EF4-FFF2-40B4-BE49-F238E27FC236}">
                <a16:creationId xmlns:a16="http://schemas.microsoft.com/office/drawing/2014/main" id="{BA7958EA-59A1-4DCD-B496-AC4A65839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7148" y="6255368"/>
            <a:ext cx="2814189" cy="5539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0" rIns="0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chemeClr val="bg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3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hồ</a:t>
            </a:r>
            <a:r>
              <a:rPr lang="en-US" altLang="en-US" sz="3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Hoàn</a:t>
            </a:r>
            <a:r>
              <a:rPr lang="en-US" altLang="en-US" sz="3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Kiếm</a:t>
            </a:r>
            <a:r>
              <a:rPr lang="en-US" altLang="en-US" sz="3000" b="1" dirty="0">
                <a:solidFill>
                  <a:schemeClr val="bg1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7" descr="du-lich-ha-long-dao-tuan-chau-Vinaholidays-Travel">
            <a:extLst>
              <a:ext uri="{FF2B5EF4-FFF2-40B4-BE49-F238E27FC236}">
                <a16:creationId xmlns:a16="http://schemas.microsoft.com/office/drawing/2014/main" id="{D65E4D49-849B-45BA-A14C-AC44E6D9A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834" y="0"/>
            <a:ext cx="9100679" cy="541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">
            <a:extLst>
              <a:ext uri="{FF2B5EF4-FFF2-40B4-BE49-F238E27FC236}">
                <a16:creationId xmlns:a16="http://schemas.microsoft.com/office/drawing/2014/main" id="{CF98243F-89D8-4B87-8513-233391FDB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7369" y="5303029"/>
            <a:ext cx="9102144" cy="1001788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Vịnh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nào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phong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cảnh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hữu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tình</a:t>
            </a:r>
            <a:endParaRPr lang="en-US" altLang="en-US" sz="2955" b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Kỳ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quan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thê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́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giới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đã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bình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955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chọn</a:t>
            </a:r>
            <a:r>
              <a:rPr lang="en-US" altLang="en-US" sz="2955" b="1" dirty="0">
                <a:solidFill>
                  <a:schemeClr val="bg1"/>
                </a:solidFill>
                <a:cs typeface="Times New Roman" panose="02020603050405020304" pitchFamily="18" charset="0"/>
              </a:rPr>
              <a:t> ra ?</a:t>
            </a:r>
          </a:p>
        </p:txBody>
      </p:sp>
      <p:sp>
        <p:nvSpPr>
          <p:cNvPr id="326664" name="Text Box 8">
            <a:extLst>
              <a:ext uri="{FF2B5EF4-FFF2-40B4-BE49-F238E27FC236}">
                <a16:creationId xmlns:a16="http://schemas.microsoft.com/office/drawing/2014/main" id="{2488205A-D5F8-4776-8D16-D486F8524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4782" y="6304817"/>
            <a:ext cx="3069537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3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vịnh</a:t>
            </a:r>
            <a:r>
              <a:rPr lang="en-US" altLang="en-US" sz="3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Hạ Long)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26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266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ED24-15B5-4CA9-8369-6CF49703B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64288-3AF6-489B-8286-983A22CF4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0719" y="1529452"/>
            <a:ext cx="7130813" cy="452701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13C736-676A-4E9A-A20B-3A2F1E9A5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495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7">
            <a:extLst>
              <a:ext uri="{FF2B5EF4-FFF2-40B4-BE49-F238E27FC236}">
                <a16:creationId xmlns:a16="http://schemas.microsoft.com/office/drawing/2014/main" id="{25571CF0-777D-4B97-B084-2E29FDE0F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735" y="0"/>
            <a:ext cx="10048505" cy="5539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267" name="Text Box 8">
            <a:extLst>
              <a:ext uri="{FF2B5EF4-FFF2-40B4-BE49-F238E27FC236}">
                <a16:creationId xmlns:a16="http://schemas.microsoft.com/office/drawing/2014/main" id="{5B5E4F11-DD16-451A-BF90-41B8C3737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06" y="553998"/>
            <a:ext cx="7658770" cy="632828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altLang="en-US" sz="29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thiếc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endParaRPr lang="en-US" altLang="en-US" sz="29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Điếu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altLang="en-US" sz="29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cót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endParaRPr lang="en-US" altLang="en-US" sz="29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altLang="en-US" sz="29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altLang="en-US" sz="29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hòm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altLang="en-US" sz="29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altLang="en-US" sz="29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The,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altLang="en-US" sz="29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altLang="en-US" sz="29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882" name="Line 10">
            <a:extLst>
              <a:ext uri="{FF2B5EF4-FFF2-40B4-BE49-F238E27FC236}">
                <a16:creationId xmlns:a16="http://schemas.microsoft.com/office/drawing/2014/main" id="{4E3BB2A9-B4D1-4C2D-92B2-583ECE80E0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99615" y="3219167"/>
            <a:ext cx="1609632" cy="1116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9883" name="Line 11">
            <a:extLst>
              <a:ext uri="{FF2B5EF4-FFF2-40B4-BE49-F238E27FC236}">
                <a16:creationId xmlns:a16="http://schemas.microsoft.com/office/drawing/2014/main" id="{1C90FC1B-7D45-41B6-B934-D5A9419CC5E7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2776" y="3718138"/>
            <a:ext cx="75699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9884" name="Line 12">
            <a:extLst>
              <a:ext uri="{FF2B5EF4-FFF2-40B4-BE49-F238E27FC236}">
                <a16:creationId xmlns:a16="http://schemas.microsoft.com/office/drawing/2014/main" id="{E02167E9-FE48-44F5-A99E-B49C6C33EB3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7473" y="3252189"/>
            <a:ext cx="609741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9885" name="Line 13">
            <a:extLst>
              <a:ext uri="{FF2B5EF4-FFF2-40B4-BE49-F238E27FC236}">
                <a16:creationId xmlns:a16="http://schemas.microsoft.com/office/drawing/2014/main" id="{813DFC94-500B-4723-9AB6-99D5A4BDC6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4430" y="2768683"/>
            <a:ext cx="1553325" cy="739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9886" name="Line 14">
            <a:extLst>
              <a:ext uri="{FF2B5EF4-FFF2-40B4-BE49-F238E27FC236}">
                <a16:creationId xmlns:a16="http://schemas.microsoft.com/office/drawing/2014/main" id="{304AC693-6883-41A1-9C6F-BD47B69D4ACF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7173" y="4132686"/>
            <a:ext cx="457306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9887" name="Line 15">
            <a:extLst>
              <a:ext uri="{FF2B5EF4-FFF2-40B4-BE49-F238E27FC236}">
                <a16:creationId xmlns:a16="http://schemas.microsoft.com/office/drawing/2014/main" id="{D1404131-F059-4D91-8E39-EF8CBBED4D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79678" y="3223371"/>
            <a:ext cx="1356750" cy="8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9888" name="Line 16">
            <a:extLst>
              <a:ext uri="{FF2B5EF4-FFF2-40B4-BE49-F238E27FC236}">
                <a16:creationId xmlns:a16="http://schemas.microsoft.com/office/drawing/2014/main" id="{E964E2C1-F549-444C-979F-9D11AE13620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0336" y="4994371"/>
            <a:ext cx="139652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9889" name="Line 17">
            <a:extLst>
              <a:ext uri="{FF2B5EF4-FFF2-40B4-BE49-F238E27FC236}">
                <a16:creationId xmlns:a16="http://schemas.microsoft.com/office/drawing/2014/main" id="{DE7DB6FA-BB2E-4BCA-B251-7009C953B31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8935" y="4533254"/>
            <a:ext cx="1524353" cy="1117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9890" name="Line 18">
            <a:extLst>
              <a:ext uri="{FF2B5EF4-FFF2-40B4-BE49-F238E27FC236}">
                <a16:creationId xmlns:a16="http://schemas.microsoft.com/office/drawing/2014/main" id="{41B08EF7-A0DD-44A3-A721-4929A1E8759B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5315" y="2323211"/>
            <a:ext cx="3810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9891" name="Line 19">
            <a:extLst>
              <a:ext uri="{FF2B5EF4-FFF2-40B4-BE49-F238E27FC236}">
                <a16:creationId xmlns:a16="http://schemas.microsoft.com/office/drawing/2014/main" id="{9D1BF5D6-D8F4-4FDC-9FC3-3C82B9F57A8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8106" y="2753804"/>
            <a:ext cx="3810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9892" name="Line 20">
            <a:extLst>
              <a:ext uri="{FF2B5EF4-FFF2-40B4-BE49-F238E27FC236}">
                <a16:creationId xmlns:a16="http://schemas.microsoft.com/office/drawing/2014/main" id="{D13BE4D2-F8C8-42C4-8401-8DD4AB1BCC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5153" y="2323211"/>
            <a:ext cx="609741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9893" name="Line 21">
            <a:extLst>
              <a:ext uri="{FF2B5EF4-FFF2-40B4-BE49-F238E27FC236}">
                <a16:creationId xmlns:a16="http://schemas.microsoft.com/office/drawing/2014/main" id="{5ACABEA6-5AD5-46F1-9BDB-393E7DD8544E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4339" y="1881896"/>
            <a:ext cx="1310867" cy="939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9894" name="Line 22">
            <a:extLst>
              <a:ext uri="{FF2B5EF4-FFF2-40B4-BE49-F238E27FC236}">
                <a16:creationId xmlns:a16="http://schemas.microsoft.com/office/drawing/2014/main" id="{9CCC0D70-4E0E-4030-B3F9-A8DABD4BBA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8936" y="1871390"/>
            <a:ext cx="1356750" cy="1987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9895" name="Line 23">
            <a:extLst>
              <a:ext uri="{FF2B5EF4-FFF2-40B4-BE49-F238E27FC236}">
                <a16:creationId xmlns:a16="http://schemas.microsoft.com/office/drawing/2014/main" id="{D33A2F81-46CC-4A28-86A5-B1148943A5C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9194" y="1871391"/>
            <a:ext cx="381089" cy="995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9896" name="Line 24">
            <a:extLst>
              <a:ext uri="{FF2B5EF4-FFF2-40B4-BE49-F238E27FC236}">
                <a16:creationId xmlns:a16="http://schemas.microsoft.com/office/drawing/2014/main" id="{D05EF6DA-F77B-4606-BA2F-AFEF600B7C12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8650" y="5869932"/>
            <a:ext cx="12957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9897" name="Line 25">
            <a:extLst>
              <a:ext uri="{FF2B5EF4-FFF2-40B4-BE49-F238E27FC236}">
                <a16:creationId xmlns:a16="http://schemas.microsoft.com/office/drawing/2014/main" id="{632728BB-38E3-4656-8F9A-2CCD45EAC13F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0083" y="5444639"/>
            <a:ext cx="106704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9898" name="Line 26">
            <a:extLst>
              <a:ext uri="{FF2B5EF4-FFF2-40B4-BE49-F238E27FC236}">
                <a16:creationId xmlns:a16="http://schemas.microsoft.com/office/drawing/2014/main" id="{2DAACECB-D24C-4EE9-B1CB-745B7D5873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7384" y="5473541"/>
            <a:ext cx="1356750" cy="621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9899" name="Line 27">
            <a:extLst>
              <a:ext uri="{FF2B5EF4-FFF2-40B4-BE49-F238E27FC236}">
                <a16:creationId xmlns:a16="http://schemas.microsoft.com/office/drawing/2014/main" id="{7CB2187B-B0DD-46E7-96CE-E87B28084D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60480" y="4093219"/>
            <a:ext cx="1676903" cy="3670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9900" name="Line 28">
            <a:extLst>
              <a:ext uri="{FF2B5EF4-FFF2-40B4-BE49-F238E27FC236}">
                <a16:creationId xmlns:a16="http://schemas.microsoft.com/office/drawing/2014/main" id="{4A895D8D-AFFE-4C4D-957B-E82A8FCD4D7F}"/>
              </a:ext>
            </a:extLst>
          </p:cNvPr>
          <p:cNvSpPr>
            <a:spLocks noChangeShapeType="1"/>
          </p:cNvSpPr>
          <p:nvPr/>
        </p:nvSpPr>
        <p:spPr bwMode="auto">
          <a:xfrm>
            <a:off x="4084574" y="4994371"/>
            <a:ext cx="1553326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9901" name="Line 29">
            <a:extLst>
              <a:ext uri="{FF2B5EF4-FFF2-40B4-BE49-F238E27FC236}">
                <a16:creationId xmlns:a16="http://schemas.microsoft.com/office/drawing/2014/main" id="{0AC511EC-39CB-46F2-A580-4B16A4A308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74868" y="4953611"/>
            <a:ext cx="1410026" cy="4076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9902" name="Line 30">
            <a:extLst>
              <a:ext uri="{FF2B5EF4-FFF2-40B4-BE49-F238E27FC236}">
                <a16:creationId xmlns:a16="http://schemas.microsoft.com/office/drawing/2014/main" id="{D4689CA1-9A04-4A4F-BCEF-E5051A15713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8365" y="4980159"/>
            <a:ext cx="609741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9903" name="Line 31">
            <a:extLst>
              <a:ext uri="{FF2B5EF4-FFF2-40B4-BE49-F238E27FC236}">
                <a16:creationId xmlns:a16="http://schemas.microsoft.com/office/drawing/2014/main" id="{2FBF876C-A254-4283-A332-E2E6CD410E84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5700" y="4129927"/>
            <a:ext cx="903029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9904" name="Line 32">
            <a:extLst>
              <a:ext uri="{FF2B5EF4-FFF2-40B4-BE49-F238E27FC236}">
                <a16:creationId xmlns:a16="http://schemas.microsoft.com/office/drawing/2014/main" id="{39687CD2-22DC-4D3F-929C-E0FDC61FF8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9059" y="4129927"/>
            <a:ext cx="6612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9905" name="Line 33">
            <a:extLst>
              <a:ext uri="{FF2B5EF4-FFF2-40B4-BE49-F238E27FC236}">
                <a16:creationId xmlns:a16="http://schemas.microsoft.com/office/drawing/2014/main" id="{2F2F38B9-85D9-45AF-BD06-A2403C41F09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8053" y="3718138"/>
            <a:ext cx="1422256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9907" name="Line 35">
            <a:extLst>
              <a:ext uri="{FF2B5EF4-FFF2-40B4-BE49-F238E27FC236}">
                <a16:creationId xmlns:a16="http://schemas.microsoft.com/office/drawing/2014/main" id="{444F7C60-AD6C-4854-A62B-014F5C3A5DC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0335" y="5838587"/>
            <a:ext cx="609741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9908" name="Line 36">
            <a:extLst>
              <a:ext uri="{FF2B5EF4-FFF2-40B4-BE49-F238E27FC236}">
                <a16:creationId xmlns:a16="http://schemas.microsoft.com/office/drawing/2014/main" id="{908117CE-9F53-4CF4-8E1C-A78B125ED54B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7330" y="5838587"/>
            <a:ext cx="685959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9910" name="Text Box 38">
            <a:extLst>
              <a:ext uri="{FF2B5EF4-FFF2-40B4-BE49-F238E27FC236}">
                <a16:creationId xmlns:a16="http://schemas.microsoft.com/office/drawing/2014/main" id="{29E94B43-80B9-46BB-BAFD-1C9C3729C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3833" y="1416376"/>
            <a:ext cx="455363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Text Box 38">
            <a:extLst>
              <a:ext uri="{FF2B5EF4-FFF2-40B4-BE49-F238E27FC236}">
                <a16:creationId xmlns:a16="http://schemas.microsoft.com/office/drawing/2014/main" id="{9115CD90-ED1E-4001-B2D8-CDBBB6523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3833" y="2499075"/>
            <a:ext cx="483257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9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9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9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9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9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9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9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9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9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9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9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9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9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9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9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9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9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79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79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79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9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79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79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79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79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3" dur="80"/>
                                        <p:tgtEl>
                                          <p:spTgt spid="799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4" dur="80"/>
                                        <p:tgtEl>
                                          <p:spTgt spid="799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80"/>
                                        <p:tgtEl>
                                          <p:spTgt spid="799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0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1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10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>
            <a:extLst>
              <a:ext uri="{FF2B5EF4-FFF2-40B4-BE49-F238E27FC236}">
                <a16:creationId xmlns:a16="http://schemas.microsoft.com/office/drawing/2014/main" id="{24823B40-884B-4565-98E2-E23B7AF3D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516" y="565114"/>
            <a:ext cx="8774749" cy="6555641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altLang="en-US" sz="29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Thiếc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endParaRPr lang="en-US" altLang="en-US" sz="29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Điếu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altLang="en-US" sz="29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Cót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endParaRPr lang="en-US" altLang="en-US" sz="29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altLang="en-US" sz="29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altLang="en-US" sz="29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Hòm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altLang="en-US" sz="29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9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The, </a:t>
            </a:r>
            <a:r>
              <a:rPr lang="en-US" altLang="en-US" sz="29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altLang="en-US" sz="29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altLang="en-US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  <a:endParaRPr lang="en-US" altLang="en-US" sz="29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5" name="Text Box 9">
            <a:extLst>
              <a:ext uri="{FF2B5EF4-FFF2-40B4-BE49-F238E27FC236}">
                <a16:creationId xmlns:a16="http://schemas.microsoft.com/office/drawing/2014/main" id="{43945E5F-4FBD-431B-B1D4-58BC8A682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148" y="11116"/>
            <a:ext cx="9146117" cy="45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Viết lại cho đúng các tên riêng trong bài ca dao sau: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8142EC00-B4A7-4C89-B979-EF4E2D94D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735" y="0"/>
            <a:ext cx="10048505" cy="5539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6FC6564C-5818-4B8D-ACD3-E527DE5C59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2166" y="152434"/>
            <a:ext cx="8943664" cy="6554717"/>
          </a:xfrm>
          <a:prstGeom prst="rect">
            <a:avLst/>
          </a:prstGeom>
        </p:spPr>
      </p:pic>
      <p:pic>
        <p:nvPicPr>
          <p:cNvPr id="4" name="NhacKhongLoiNheNhangVaSauLang-VA-4756565">
            <a:hlinkClick r:id="" action="ppaction://media"/>
            <a:extLst>
              <a:ext uri="{FF2B5EF4-FFF2-40B4-BE49-F238E27FC236}">
                <a16:creationId xmlns:a16="http://schemas.microsoft.com/office/drawing/2014/main" id="{0689D6A1-294A-4EF0-9633-689F4AA078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18689" y="3186112"/>
            <a:ext cx="487363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7">
            <a:extLst>
              <a:ext uri="{FF2B5EF4-FFF2-40B4-BE49-F238E27FC236}">
                <a16:creationId xmlns:a16="http://schemas.microsoft.com/office/drawing/2014/main" id="{7E4746CF-314D-469D-A2D4-3E77D8EAF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6402282"/>
            <a:ext cx="381088" cy="244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00"/>
              <a:t>2</a:t>
            </a:r>
          </a:p>
        </p:txBody>
      </p:sp>
      <p:sp>
        <p:nvSpPr>
          <p:cNvPr id="22533" name="Text Box 4">
            <a:extLst>
              <a:ext uri="{FF2B5EF4-FFF2-40B4-BE49-F238E27FC236}">
                <a16:creationId xmlns:a16="http://schemas.microsoft.com/office/drawing/2014/main" id="{12DCE626-6EDF-4BF2-A25F-BC761F45D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106" y="399136"/>
            <a:ext cx="80790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2A50EC70-8A21-42A3-90A2-C76B47D99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582" y="1809286"/>
            <a:ext cx="9146117" cy="324101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  <a:defRPr/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  <a:defRPr/>
            </a:pPr>
            <a:endParaRPr lang="en-US" altLang="en-US" sz="3000" b="1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1F439060-8F42-4814-B8A3-3E1D209E7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56" y="-1"/>
            <a:ext cx="5948855" cy="6859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83366" y="1061545"/>
            <a:ext cx="33107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smtClean="0">
                <a:latin typeface="+mj-lt"/>
              </a:rPr>
              <a:t>Quan sát bản đồ Hành chính của nước ta, con hãy tìm và viết đúng tên các tỉnh, thành phố ở nước ta.</a:t>
            </a:r>
            <a:endParaRPr lang="en-US" sz="2400" b="1"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>
            <a:extLst>
              <a:ext uri="{FF2B5EF4-FFF2-40B4-BE49-F238E27FC236}">
                <a16:creationId xmlns:a16="http://schemas.microsoft.com/office/drawing/2014/main" id="{6D34A065-DB6B-42F6-B04B-0D67A11AE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9028" y="0"/>
            <a:ext cx="807907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435" name="Text Box 35">
            <a:extLst>
              <a:ext uri="{FF2B5EF4-FFF2-40B4-BE49-F238E27FC236}">
                <a16:creationId xmlns:a16="http://schemas.microsoft.com/office/drawing/2014/main" id="{6EEFDB1B-C726-4FCA-A2F5-D8F4AC524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9028" y="381088"/>
            <a:ext cx="914611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15744E-028E-4605-9426-265804EAC82F}"/>
              </a:ext>
            </a:extLst>
          </p:cNvPr>
          <p:cNvSpPr txBox="1"/>
          <p:nvPr/>
        </p:nvSpPr>
        <p:spPr>
          <a:xfrm>
            <a:off x="1750800" y="1219483"/>
            <a:ext cx="891746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000" dirty="0">
                <a:latin typeface="+mj-lt"/>
              </a:rPr>
              <a:t>- Vùng Tây Bắc: Sơn La, Lai Châu, Điện Biên, Hòa Bình, Lào Cai.</a:t>
            </a:r>
          </a:p>
          <a:p>
            <a:pPr>
              <a:defRPr/>
            </a:pPr>
            <a:r>
              <a:rPr lang="vi-VN" sz="3000" dirty="0">
                <a:latin typeface="+mj-lt"/>
              </a:rPr>
              <a:t>- Vùng Đông Bắc: Hà Giang, Tuyên Quang, Bắc Kạn, Thái Nguyên, Cao Bằng, Lạng Sơn, Quảng Ninh, Phú Thọ, Vĩnh Phúc, Bắc Giang</a:t>
            </a:r>
          </a:p>
          <a:p>
            <a:pPr>
              <a:defRPr/>
            </a:pPr>
            <a:r>
              <a:rPr lang="vi-VN" sz="3000" dirty="0">
                <a:latin typeface="+mj-lt"/>
              </a:rPr>
              <a:t>- Vùng đồng bằng sông Hồng: Hải Dương, Hưng Yên, Hà Nội, Hà Nam, Ninh Bình, Thái Bình, Bắc Ninh.</a:t>
            </a:r>
          </a:p>
          <a:p>
            <a:pPr>
              <a:defRPr/>
            </a:pPr>
            <a:r>
              <a:rPr lang="vi-VN" sz="3000" dirty="0">
                <a:latin typeface="+mj-lt"/>
              </a:rPr>
              <a:t>- Vùng Bắc Trung Bộ: Quảng Nam, Quảng Ngãi,</a:t>
            </a:r>
            <a:r>
              <a:rPr lang="en-US" sz="3000" dirty="0">
                <a:latin typeface="+mj-lt"/>
              </a:rPr>
              <a:t> </a:t>
            </a:r>
            <a:r>
              <a:rPr lang="vi-VN" sz="3000" dirty="0">
                <a:latin typeface="+mj-lt"/>
              </a:rPr>
              <a:t>Bình Định, Phú Yên, Khánh Hòa, Ninh Thuận, Bình Thuận.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>
            <a:extLst>
              <a:ext uri="{FF2B5EF4-FFF2-40B4-BE49-F238E27FC236}">
                <a16:creationId xmlns:a16="http://schemas.microsoft.com/office/drawing/2014/main" id="{86FD9F30-0815-428C-88B0-4CAD0B036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0543" y="0"/>
            <a:ext cx="807907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483" name="Text Box 35">
            <a:extLst>
              <a:ext uri="{FF2B5EF4-FFF2-40B4-BE49-F238E27FC236}">
                <a16:creationId xmlns:a16="http://schemas.microsoft.com/office/drawing/2014/main" id="{0F4BC23A-4A92-45EF-A3BB-6DD79AF57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0543" y="533523"/>
            <a:ext cx="914611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484" name="TextBox 5">
            <a:extLst>
              <a:ext uri="{FF2B5EF4-FFF2-40B4-BE49-F238E27FC236}">
                <a16:creationId xmlns:a16="http://schemas.microsoft.com/office/drawing/2014/main" id="{3741A73A-F741-40B6-A8B0-157851AD2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106" y="1321012"/>
            <a:ext cx="8917464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vi-VN" altLang="en-US" sz="3000" dirty="0">
                <a:latin typeface="Times New Roman" panose="02020603050405020304" pitchFamily="18" charset="0"/>
              </a:rPr>
              <a:t>- Vùng Tây Nguyên: </a:t>
            </a:r>
            <a:r>
              <a:rPr lang="en-US" altLang="en-US" sz="3000" dirty="0" err="1">
                <a:latin typeface="Times New Roman" panose="02020603050405020304" pitchFamily="18" charset="0"/>
              </a:rPr>
              <a:t>Đắk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Nông</a:t>
            </a:r>
            <a:r>
              <a:rPr lang="en-US" altLang="en-US" sz="3000" dirty="0">
                <a:latin typeface="Times New Roman" panose="02020603050405020304" pitchFamily="18" charset="0"/>
              </a:rPr>
              <a:t>, </a:t>
            </a:r>
            <a:r>
              <a:rPr lang="vi-VN" altLang="en-US" sz="3000" dirty="0">
                <a:latin typeface="Times New Roman" panose="02020603050405020304" pitchFamily="18" charset="0"/>
              </a:rPr>
              <a:t>Đắk Lắk, Kon Tum, Gia Lai, Lâm Đồng</a:t>
            </a:r>
          </a:p>
          <a:p>
            <a:pPr>
              <a:spcBef>
                <a:spcPct val="20000"/>
              </a:spcBef>
            </a:pPr>
            <a:r>
              <a:rPr lang="vi-VN" altLang="en-US" sz="3000" dirty="0">
                <a:latin typeface="Times New Roman" panose="02020603050405020304" pitchFamily="18" charset="0"/>
              </a:rPr>
              <a:t>- Vùng Đông Nam Bộ: Đồng Nai, Bình Dương, Tây Ninh, Bình Phước, Bà Rịa – Vũng Tàu.</a:t>
            </a:r>
          </a:p>
          <a:p>
            <a:pPr>
              <a:spcBef>
                <a:spcPct val="20000"/>
              </a:spcBef>
            </a:pPr>
            <a:r>
              <a:rPr lang="vi-VN" altLang="en-US" sz="3000" dirty="0">
                <a:latin typeface="Times New Roman" panose="02020603050405020304" pitchFamily="18" charset="0"/>
              </a:rPr>
              <a:t>- Vùng Tây Nam Bộ: Long An, Đồng Tháp, An Giang, Hậu Giang, Tiền Giang, Vĩnh Long, Bến Tre, Kiên Giang, Trà Vinh, Sóc Trăng, Bạc Liêu, Cà Mau.</a:t>
            </a:r>
          </a:p>
          <a:p>
            <a:pPr>
              <a:spcBef>
                <a:spcPct val="20000"/>
              </a:spcBef>
            </a:pPr>
            <a:r>
              <a:rPr lang="vi-VN" altLang="en-US" sz="3000" dirty="0">
                <a:latin typeface="Times New Roman" panose="02020603050405020304" pitchFamily="18" charset="0"/>
              </a:rPr>
              <a:t>*Thành phố thuộc Trung ương: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vi-VN" altLang="en-US" sz="3000" dirty="0">
                <a:latin typeface="Times New Roman" panose="02020603050405020304" pitchFamily="18" charset="0"/>
              </a:rPr>
              <a:t>Hà Nội, Hải Phòng, Đà Nẵng, T</a:t>
            </a:r>
            <a:r>
              <a:rPr lang="en-US" altLang="en-US" sz="3000" dirty="0" err="1">
                <a:latin typeface="Times New Roman" panose="02020603050405020304" pitchFamily="18" charset="0"/>
              </a:rPr>
              <a:t>hành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phố</a:t>
            </a:r>
            <a:r>
              <a:rPr lang="vi-VN" altLang="en-US" sz="3000" dirty="0">
                <a:latin typeface="Times New Roman" panose="02020603050405020304" pitchFamily="18" charset="0"/>
              </a:rPr>
              <a:t> Hồ Chí Minh, Cần Th</a:t>
            </a:r>
            <a:r>
              <a:rPr lang="en-US" altLang="en-US" sz="3000" dirty="0">
                <a:latin typeface="Times New Roman" panose="02020603050405020304" pitchFamily="18" charset="0"/>
              </a:rPr>
              <a:t>ơ.</a:t>
            </a:r>
            <a:endParaRPr lang="vi-VN" altLang="en-US" sz="30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7">
            <a:extLst>
              <a:ext uri="{FF2B5EF4-FFF2-40B4-BE49-F238E27FC236}">
                <a16:creationId xmlns:a16="http://schemas.microsoft.com/office/drawing/2014/main" id="{7E4746CF-314D-469D-A2D4-3E77D8EAF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6402282"/>
            <a:ext cx="381088" cy="244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00"/>
              <a:t>2</a:t>
            </a:r>
          </a:p>
        </p:txBody>
      </p:sp>
      <p:sp>
        <p:nvSpPr>
          <p:cNvPr id="22533" name="Text Box 4">
            <a:extLst>
              <a:ext uri="{FF2B5EF4-FFF2-40B4-BE49-F238E27FC236}">
                <a16:creationId xmlns:a16="http://schemas.microsoft.com/office/drawing/2014/main" id="{12DCE626-6EDF-4BF2-A25F-BC761F45D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106" y="399136"/>
            <a:ext cx="80790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2A50EC70-8A21-42A3-90A2-C76B47D99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582" y="1809286"/>
            <a:ext cx="9146117" cy="23176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  <a:defRPr/>
            </a:pPr>
            <a:endParaRPr lang="en-US" altLang="en-US" sz="3000" b="1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037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SCORM_RATE_SLIDES" val="0"/>
  <p:tag name="ISPRING_SCORM_RATE_QUIZZES" val="0"/>
  <p:tag name="ISPRING_SCORM_PASSING_SCORE" val="0.000000"/>
  <p:tag name="ISPRING_ULTRA_SCORM_COURSE_ID" val="97FCF16A-5E77-4F23-ACFE-1B38C15B890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D:\ppt\第5批\172635"/>
  <p:tag name="ISPRING_PRESENTATION_TITLE" val="5948d6a014ecc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1.3|1.2|1.1|1.1|1.2|1.2|0.9|1|1|0.9|0.9|0.9|0.8|0.8|0.9|1|0.7|0.9|0.8|0.7|0.7|0.7|0.7|0.8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5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0.7|15.7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6626</TotalTime>
  <Words>830</Words>
  <Application>Microsoft Office PowerPoint</Application>
  <PresentationFormat>Custom</PresentationFormat>
  <Paragraphs>78</Paragraphs>
  <Slides>14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微软雅黑</vt:lpstr>
      <vt:lpstr>宋体</vt:lpstr>
      <vt:lpstr>Arial</vt:lpstr>
      <vt:lpstr>Calibri</vt:lpstr>
      <vt:lpstr>Open Sans Extrabold</vt:lpstr>
      <vt:lpstr>Times New Roman</vt:lpstr>
      <vt:lpstr>印品黑体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5948d6a014ecc</dc:title>
  <dc:creator>lzj</dc:creator>
  <cp:lastModifiedBy>LE THI THU GIANG</cp:lastModifiedBy>
  <cp:revision>3678</cp:revision>
  <dcterms:created xsi:type="dcterms:W3CDTF">2015-12-01T09:06:39Z</dcterms:created>
  <dcterms:modified xsi:type="dcterms:W3CDTF">2021-10-17T14:50:20Z</dcterms:modified>
</cp:coreProperties>
</file>