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87" r:id="rId6"/>
    <p:sldMasterId id="2147483711" r:id="rId7"/>
    <p:sldMasterId id="2147483723" r:id="rId8"/>
  </p:sldMasterIdLst>
  <p:notesMasterIdLst>
    <p:notesMasterId r:id="rId40"/>
  </p:notesMasterIdLst>
  <p:sldIdLst>
    <p:sldId id="352" r:id="rId9"/>
    <p:sldId id="363" r:id="rId10"/>
    <p:sldId id="372" r:id="rId11"/>
    <p:sldId id="374" r:id="rId12"/>
    <p:sldId id="353" r:id="rId13"/>
    <p:sldId id="336" r:id="rId14"/>
    <p:sldId id="364" r:id="rId15"/>
    <p:sldId id="365" r:id="rId16"/>
    <p:sldId id="366" r:id="rId17"/>
    <p:sldId id="367" r:id="rId18"/>
    <p:sldId id="355" r:id="rId19"/>
    <p:sldId id="328" r:id="rId20"/>
    <p:sldId id="368" r:id="rId21"/>
    <p:sldId id="360" r:id="rId22"/>
    <p:sldId id="357" r:id="rId23"/>
    <p:sldId id="339" r:id="rId24"/>
    <p:sldId id="341" r:id="rId25"/>
    <p:sldId id="370" r:id="rId26"/>
    <p:sldId id="371" r:id="rId27"/>
    <p:sldId id="369" r:id="rId28"/>
    <p:sldId id="375" r:id="rId29"/>
    <p:sldId id="376" r:id="rId30"/>
    <p:sldId id="377" r:id="rId31"/>
    <p:sldId id="378" r:id="rId32"/>
    <p:sldId id="379" r:id="rId33"/>
    <p:sldId id="380" r:id="rId34"/>
    <p:sldId id="381" r:id="rId35"/>
    <p:sldId id="344" r:id="rId36"/>
    <p:sldId id="383" r:id="rId37"/>
    <p:sldId id="384" r:id="rId38"/>
    <p:sldId id="351" r:id="rId39"/>
  </p:sldIdLst>
  <p:sldSz cx="12192000" cy="6858000"/>
  <p:notesSz cx="6858000" cy="9144000"/>
  <p:custDataLst>
    <p:tags r:id="rId41"/>
  </p:custDataLst>
  <p:defaultTextStyle>
    <a:defPPr>
      <a:defRPr lang="en-US"/>
    </a:defPPr>
    <a:lvl1pPr algn="l" rtl="0" eaLnBrk="0" fontAlgn="base" hangingPunct="0">
      <a:spcBef>
        <a:spcPct val="0"/>
      </a:spcBef>
      <a:spcAft>
        <a:spcPct val="0"/>
      </a:spcAft>
      <a:defRPr sz="2000" kern="1200">
        <a:solidFill>
          <a:schemeClr val="tx1"/>
        </a:solidFill>
        <a:latin typeface="VNI-Times" pitchFamily="2" charset="0"/>
        <a:ea typeface="+mn-ea"/>
        <a:cs typeface="+mn-cs"/>
      </a:defRPr>
    </a:lvl1pPr>
    <a:lvl2pPr marL="457200" algn="l" rtl="0" eaLnBrk="0" fontAlgn="base" hangingPunct="0">
      <a:spcBef>
        <a:spcPct val="0"/>
      </a:spcBef>
      <a:spcAft>
        <a:spcPct val="0"/>
      </a:spcAft>
      <a:defRPr sz="2000" kern="1200">
        <a:solidFill>
          <a:schemeClr val="tx1"/>
        </a:solidFill>
        <a:latin typeface="VNI-Times" pitchFamily="2" charset="0"/>
        <a:ea typeface="+mn-ea"/>
        <a:cs typeface="+mn-cs"/>
      </a:defRPr>
    </a:lvl2pPr>
    <a:lvl3pPr marL="914400" algn="l" rtl="0" eaLnBrk="0" fontAlgn="base" hangingPunct="0">
      <a:spcBef>
        <a:spcPct val="0"/>
      </a:spcBef>
      <a:spcAft>
        <a:spcPct val="0"/>
      </a:spcAft>
      <a:defRPr sz="2000" kern="1200">
        <a:solidFill>
          <a:schemeClr val="tx1"/>
        </a:solidFill>
        <a:latin typeface="VNI-Times" pitchFamily="2" charset="0"/>
        <a:ea typeface="+mn-ea"/>
        <a:cs typeface="+mn-cs"/>
      </a:defRPr>
    </a:lvl3pPr>
    <a:lvl4pPr marL="1371600" algn="l" rtl="0" eaLnBrk="0" fontAlgn="base" hangingPunct="0">
      <a:spcBef>
        <a:spcPct val="0"/>
      </a:spcBef>
      <a:spcAft>
        <a:spcPct val="0"/>
      </a:spcAft>
      <a:defRPr sz="2000" kern="1200">
        <a:solidFill>
          <a:schemeClr val="tx1"/>
        </a:solidFill>
        <a:latin typeface="VNI-Times" pitchFamily="2" charset="0"/>
        <a:ea typeface="+mn-ea"/>
        <a:cs typeface="+mn-cs"/>
      </a:defRPr>
    </a:lvl4pPr>
    <a:lvl5pPr marL="1828800" algn="l" rtl="0" eaLnBrk="0" fontAlgn="base" hangingPunct="0">
      <a:spcBef>
        <a:spcPct val="0"/>
      </a:spcBef>
      <a:spcAft>
        <a:spcPct val="0"/>
      </a:spcAft>
      <a:defRPr sz="2000" kern="1200">
        <a:solidFill>
          <a:schemeClr val="tx1"/>
        </a:solidFill>
        <a:latin typeface="VNI-Times" pitchFamily="2" charset="0"/>
        <a:ea typeface="+mn-ea"/>
        <a:cs typeface="+mn-cs"/>
      </a:defRPr>
    </a:lvl5pPr>
    <a:lvl6pPr marL="2286000" algn="l" defTabSz="914400" rtl="0" eaLnBrk="1" latinLnBrk="0" hangingPunct="1">
      <a:defRPr sz="2000" kern="1200">
        <a:solidFill>
          <a:schemeClr val="tx1"/>
        </a:solidFill>
        <a:latin typeface="VNI-Times" pitchFamily="2" charset="0"/>
        <a:ea typeface="+mn-ea"/>
        <a:cs typeface="+mn-cs"/>
      </a:defRPr>
    </a:lvl6pPr>
    <a:lvl7pPr marL="2743200" algn="l" defTabSz="914400" rtl="0" eaLnBrk="1" latinLnBrk="0" hangingPunct="1">
      <a:defRPr sz="2000" kern="1200">
        <a:solidFill>
          <a:schemeClr val="tx1"/>
        </a:solidFill>
        <a:latin typeface="VNI-Times" pitchFamily="2" charset="0"/>
        <a:ea typeface="+mn-ea"/>
        <a:cs typeface="+mn-cs"/>
      </a:defRPr>
    </a:lvl7pPr>
    <a:lvl8pPr marL="3200400" algn="l" defTabSz="914400" rtl="0" eaLnBrk="1" latinLnBrk="0" hangingPunct="1">
      <a:defRPr sz="2000" kern="1200">
        <a:solidFill>
          <a:schemeClr val="tx1"/>
        </a:solidFill>
        <a:latin typeface="VNI-Times" pitchFamily="2" charset="0"/>
        <a:ea typeface="+mn-ea"/>
        <a:cs typeface="+mn-cs"/>
      </a:defRPr>
    </a:lvl8pPr>
    <a:lvl9pPr marL="3657600" algn="l" defTabSz="914400" rtl="0" eaLnBrk="1" latinLnBrk="0" hangingPunct="1">
      <a:defRPr sz="2000" kern="1200">
        <a:solidFill>
          <a:schemeClr val="tx1"/>
        </a:solidFill>
        <a:latin typeface="VNI-Times"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99"/>
    <a:srgbClr val="ACF2E0"/>
    <a:srgbClr val="FF0000"/>
    <a:srgbClr val="CC0099"/>
    <a:srgbClr val="339933"/>
    <a:srgbClr val="FF0066"/>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94624" autoAdjust="0"/>
  </p:normalViewPr>
  <p:slideViewPr>
    <p:cSldViewPr>
      <p:cViewPr varScale="1">
        <p:scale>
          <a:sx n="68" d="100"/>
          <a:sy n="68" d="100"/>
        </p:scale>
        <p:origin x="882"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3AAF9769-FA0F-4760-9E5D-B538DBF3645D}" type="slidenum">
              <a:rPr lang="en-US" altLang="en-US"/>
              <a:pPr/>
              <a:t>‹#›</a:t>
            </a:fld>
            <a:endParaRPr lang="en-US" altLang="en-US"/>
          </a:p>
        </p:txBody>
      </p:sp>
    </p:spTree>
    <p:extLst>
      <p:ext uri="{BB962C8B-B14F-4D97-AF65-F5344CB8AC3E}">
        <p14:creationId xmlns:p14="http://schemas.microsoft.com/office/powerpoint/2010/main" val="28282543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fld id="{6185F5DC-0C9A-4BF8-802A-AB1036EAC981}" type="slidenum">
              <a:rPr lang="en-US" altLang="en-US" sz="1200">
                <a:solidFill>
                  <a:srgbClr val="000000"/>
                </a:solidFill>
                <a:latin typeface="Arial" pitchFamily="34" charset="0"/>
                <a:cs typeface="Arial" pitchFamily="34" charset="0"/>
              </a:rPr>
              <a:pPr/>
              <a:t>1</a:t>
            </a:fld>
            <a:endParaRPr lang="en-US" altLang="en-US" sz="1200">
              <a:solidFill>
                <a:srgbClr val="000000"/>
              </a:solidFill>
              <a:latin typeface="Arial" pitchFamily="34" charset="0"/>
              <a:cs typeface="Arial" pitchFamily="34" charset="0"/>
            </a:endParaRPr>
          </a:p>
        </p:txBody>
      </p:sp>
      <p:sp>
        <p:nvSpPr>
          <p:cNvPr id="5123" name="Rectangle 2"/>
          <p:cNvSpPr>
            <a:spLocks noGrp="1" noRot="1" noChangeAspect="1" noChangeArrowheads="1" noTextEdit="1"/>
          </p:cNvSpPr>
          <p:nvPr>
            <p:ph type="sldImg"/>
          </p:nvPr>
        </p:nvSpPr>
        <p:spPr>
          <a:xfrm>
            <a:off x="381000" y="685800"/>
            <a:ext cx="6096000" cy="3429000"/>
          </a:xfrm>
          <a:ln/>
        </p:spPr>
      </p:sp>
      <p:sp>
        <p:nvSpPr>
          <p:cNvPr id="51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a:xfrm>
            <a:off x="381000" y="685800"/>
            <a:ext cx="6096000" cy="3429000"/>
          </a:xfrm>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fld id="{33DA306A-4922-4909-9B8E-6DD5E2A63D50}" type="slidenum">
              <a:rPr lang="en-US" altLang="en-US" sz="1200">
                <a:latin typeface="Arial" pitchFamily="34" charset="0"/>
              </a:rPr>
              <a:pPr/>
              <a:t>20</a:t>
            </a:fld>
            <a:endParaRPr lang="en-US" altLang="en-US" sz="120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AF9769-FA0F-4760-9E5D-B538DBF3645D}" type="slidenum">
              <a:rPr lang="en-US" altLang="en-US" smtClean="0"/>
              <a:pPr/>
              <a:t>24</a:t>
            </a:fld>
            <a:endParaRPr lang="en-US" altLang="en-US"/>
          </a:p>
        </p:txBody>
      </p:sp>
    </p:spTree>
    <p:extLst>
      <p:ext uri="{BB962C8B-B14F-4D97-AF65-F5344CB8AC3E}">
        <p14:creationId xmlns:p14="http://schemas.microsoft.com/office/powerpoint/2010/main" val="2153568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0226AA7-B32A-40B9-826E-AFB77DD20BC5}" type="slidenum">
              <a:rPr lang="en-US" altLang="en-US"/>
              <a:pPr/>
              <a:t>‹#›</a:t>
            </a:fld>
            <a:endParaRPr lang="en-US" altLang="en-US"/>
          </a:p>
        </p:txBody>
      </p:sp>
    </p:spTree>
    <p:extLst>
      <p:ext uri="{BB962C8B-B14F-4D97-AF65-F5344CB8AC3E}">
        <p14:creationId xmlns:p14="http://schemas.microsoft.com/office/powerpoint/2010/main" val="404523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3914AB9-015D-44AF-BD17-C2475FEA422B}" type="slidenum">
              <a:rPr lang="en-US" altLang="en-US"/>
              <a:pPr/>
              <a:t>‹#›</a:t>
            </a:fld>
            <a:endParaRPr lang="en-US" altLang="en-US"/>
          </a:p>
        </p:txBody>
      </p:sp>
    </p:spTree>
    <p:extLst>
      <p:ext uri="{BB962C8B-B14F-4D97-AF65-F5344CB8AC3E}">
        <p14:creationId xmlns:p14="http://schemas.microsoft.com/office/powerpoint/2010/main" val="162372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B1B9CF6-8F2A-4FD6-AF14-CA33E6EE93FF}" type="slidenum">
              <a:rPr lang="en-US" altLang="en-US"/>
              <a:pPr/>
              <a:t>‹#›</a:t>
            </a:fld>
            <a:endParaRPr lang="en-US" altLang="en-US"/>
          </a:p>
        </p:txBody>
      </p:sp>
    </p:spTree>
    <p:extLst>
      <p:ext uri="{BB962C8B-B14F-4D97-AF65-F5344CB8AC3E}">
        <p14:creationId xmlns:p14="http://schemas.microsoft.com/office/powerpoint/2010/main" val="374364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25AEF84-040C-45A4-B7A7-60CE1514C41E}" type="slidenum">
              <a:rPr lang="en-US" altLang="en-US"/>
              <a:pPr/>
              <a:t>‹#›</a:t>
            </a:fld>
            <a:endParaRPr lang="en-US" altLang="en-US"/>
          </a:p>
        </p:txBody>
      </p:sp>
    </p:spTree>
    <p:extLst>
      <p:ext uri="{BB962C8B-B14F-4D97-AF65-F5344CB8AC3E}">
        <p14:creationId xmlns:p14="http://schemas.microsoft.com/office/powerpoint/2010/main" val="2074627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1"/>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1"/>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A8B8E51-7052-43B1-9E56-38F89BF6B13E}" type="slidenum">
              <a:rPr lang="en-US" altLang="en-US"/>
              <a:pPr/>
              <a:t>‹#›</a:t>
            </a:fld>
            <a:endParaRPr lang="en-US" altLang="en-US"/>
          </a:p>
        </p:txBody>
      </p:sp>
    </p:spTree>
    <p:extLst>
      <p:ext uri="{BB962C8B-B14F-4D97-AF65-F5344CB8AC3E}">
        <p14:creationId xmlns:p14="http://schemas.microsoft.com/office/powerpoint/2010/main" val="3610376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C1E493-9522-4295-87BF-BAB468C71371}" type="datetimeFigureOut">
              <a:rPr lang="en-US"/>
              <a:pPr>
                <a:defRPr/>
              </a:pPr>
              <a:t>03-Oct-21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D6E51C2-0837-4EF8-BC13-C282236F3A0F}" type="slidenum">
              <a:rPr lang="en-US" altLang="en-US"/>
              <a:pPr/>
              <a:t>‹#›</a:t>
            </a:fld>
            <a:endParaRPr lang="en-US" altLang="en-US"/>
          </a:p>
        </p:txBody>
      </p:sp>
    </p:spTree>
    <p:extLst>
      <p:ext uri="{BB962C8B-B14F-4D97-AF65-F5344CB8AC3E}">
        <p14:creationId xmlns:p14="http://schemas.microsoft.com/office/powerpoint/2010/main" val="1000851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C5E692-7D9B-4920-A7A3-A968B33D0740}" type="datetimeFigureOut">
              <a:rPr lang="en-US"/>
              <a:pPr>
                <a:defRPr/>
              </a:pPr>
              <a:t>03-Oct-21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0E82CF4-AD14-4E89-B637-0CF55B9DCC88}" type="slidenum">
              <a:rPr lang="en-US" altLang="en-US"/>
              <a:pPr/>
              <a:t>‹#›</a:t>
            </a:fld>
            <a:endParaRPr lang="en-US" altLang="en-US"/>
          </a:p>
        </p:txBody>
      </p:sp>
    </p:spTree>
    <p:extLst>
      <p:ext uri="{BB962C8B-B14F-4D97-AF65-F5344CB8AC3E}">
        <p14:creationId xmlns:p14="http://schemas.microsoft.com/office/powerpoint/2010/main" val="274209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DE33D61-2FC8-4D53-94D1-572C4A1496AA}" type="datetimeFigureOut">
              <a:rPr lang="en-US"/>
              <a:pPr>
                <a:defRPr/>
              </a:pPr>
              <a:t>03-Oct-21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FD5F528-6E06-4047-9E5F-77BAEF913750}" type="slidenum">
              <a:rPr lang="en-US" altLang="en-US"/>
              <a:pPr/>
              <a:t>‹#›</a:t>
            </a:fld>
            <a:endParaRPr lang="en-US" altLang="en-US"/>
          </a:p>
        </p:txBody>
      </p:sp>
    </p:spTree>
    <p:extLst>
      <p:ext uri="{BB962C8B-B14F-4D97-AF65-F5344CB8AC3E}">
        <p14:creationId xmlns:p14="http://schemas.microsoft.com/office/powerpoint/2010/main" val="3371087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B66BDFF-6FB1-476A-8D20-D695B16B3002}" type="datetimeFigureOut">
              <a:rPr lang="en-US"/>
              <a:pPr>
                <a:defRPr/>
              </a:pPr>
              <a:t>03-Oct-21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EFB44BC-6A41-4B55-9DF3-BC7D3799B3C4}" type="slidenum">
              <a:rPr lang="en-US" altLang="en-US"/>
              <a:pPr/>
              <a:t>‹#›</a:t>
            </a:fld>
            <a:endParaRPr lang="en-US" altLang="en-US"/>
          </a:p>
        </p:txBody>
      </p:sp>
    </p:spTree>
    <p:extLst>
      <p:ext uri="{BB962C8B-B14F-4D97-AF65-F5344CB8AC3E}">
        <p14:creationId xmlns:p14="http://schemas.microsoft.com/office/powerpoint/2010/main" val="2091193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1B028C5-55AE-498B-B2BC-71BB8041BAF5}" type="datetimeFigureOut">
              <a:rPr lang="en-US"/>
              <a:pPr>
                <a:defRPr/>
              </a:pPr>
              <a:t>03-Oct-21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250EC68-7C80-40AE-B3F7-AD367CC47A76}" type="slidenum">
              <a:rPr lang="en-US" altLang="en-US"/>
              <a:pPr/>
              <a:t>‹#›</a:t>
            </a:fld>
            <a:endParaRPr lang="en-US" altLang="en-US"/>
          </a:p>
        </p:txBody>
      </p:sp>
    </p:spTree>
    <p:extLst>
      <p:ext uri="{BB962C8B-B14F-4D97-AF65-F5344CB8AC3E}">
        <p14:creationId xmlns:p14="http://schemas.microsoft.com/office/powerpoint/2010/main" val="3263463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3A28E8B-DA31-4A77-9250-4E0DB33D0B6A}" type="datetimeFigureOut">
              <a:rPr lang="en-US"/>
              <a:pPr>
                <a:defRPr/>
              </a:pPr>
              <a:t>03-Oct-21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582D19E-9FD7-46B0-B851-808B9E5EEDF2}" type="slidenum">
              <a:rPr lang="en-US" altLang="en-US"/>
              <a:pPr/>
              <a:t>‹#›</a:t>
            </a:fld>
            <a:endParaRPr lang="en-US" altLang="en-US"/>
          </a:p>
        </p:txBody>
      </p:sp>
    </p:spTree>
    <p:extLst>
      <p:ext uri="{BB962C8B-B14F-4D97-AF65-F5344CB8AC3E}">
        <p14:creationId xmlns:p14="http://schemas.microsoft.com/office/powerpoint/2010/main" val="325337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5201AA-1637-4F1C-8CAC-FDF3E75ACEE6}" type="slidenum">
              <a:rPr lang="en-US" altLang="en-US"/>
              <a:pPr/>
              <a:t>‹#›</a:t>
            </a:fld>
            <a:endParaRPr lang="en-US" altLang="en-US"/>
          </a:p>
        </p:txBody>
      </p:sp>
    </p:spTree>
    <p:extLst>
      <p:ext uri="{BB962C8B-B14F-4D97-AF65-F5344CB8AC3E}">
        <p14:creationId xmlns:p14="http://schemas.microsoft.com/office/powerpoint/2010/main" val="4005073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AD3FB2-D5B2-47C5-ABAB-5EC64F44A18D}" type="datetimeFigureOut">
              <a:rPr lang="en-US"/>
              <a:pPr>
                <a:defRPr/>
              </a:pPr>
              <a:t>03-Oct-21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5D47285-E1ED-4EBC-9501-CA94355C0CD5}" type="slidenum">
              <a:rPr lang="en-US" altLang="en-US"/>
              <a:pPr/>
              <a:t>‹#›</a:t>
            </a:fld>
            <a:endParaRPr lang="en-US" altLang="en-US"/>
          </a:p>
        </p:txBody>
      </p:sp>
    </p:spTree>
    <p:extLst>
      <p:ext uri="{BB962C8B-B14F-4D97-AF65-F5344CB8AC3E}">
        <p14:creationId xmlns:p14="http://schemas.microsoft.com/office/powerpoint/2010/main" val="2386561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29B1EB-1363-4136-AD62-1E7BA65F6C2F}" type="datetimeFigureOut">
              <a:rPr lang="en-US"/>
              <a:pPr>
                <a:defRPr/>
              </a:pPr>
              <a:t>03-Oct-21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DE2C5D5-60DE-432E-B34D-F035C010A544}" type="slidenum">
              <a:rPr lang="en-US" altLang="en-US"/>
              <a:pPr/>
              <a:t>‹#›</a:t>
            </a:fld>
            <a:endParaRPr lang="en-US" altLang="en-US"/>
          </a:p>
        </p:txBody>
      </p:sp>
    </p:spTree>
    <p:extLst>
      <p:ext uri="{BB962C8B-B14F-4D97-AF65-F5344CB8AC3E}">
        <p14:creationId xmlns:p14="http://schemas.microsoft.com/office/powerpoint/2010/main" val="52191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33CE1A2-0829-4284-A6F6-87BBA40562EC}" type="datetimeFigureOut">
              <a:rPr lang="en-US"/>
              <a:pPr>
                <a:defRPr/>
              </a:pPr>
              <a:t>03-Oct-21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22B18A1-E430-4E06-811D-315D9BB066FB}" type="slidenum">
              <a:rPr lang="en-US" altLang="en-US"/>
              <a:pPr/>
              <a:t>‹#›</a:t>
            </a:fld>
            <a:endParaRPr lang="en-US" altLang="en-US"/>
          </a:p>
        </p:txBody>
      </p:sp>
    </p:spTree>
    <p:extLst>
      <p:ext uri="{BB962C8B-B14F-4D97-AF65-F5344CB8AC3E}">
        <p14:creationId xmlns:p14="http://schemas.microsoft.com/office/powerpoint/2010/main" val="809900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B314A0-A30F-4ABF-9EF3-C6820063084C}" type="datetimeFigureOut">
              <a:rPr lang="en-US"/>
              <a:pPr>
                <a:defRPr/>
              </a:pPr>
              <a:t>03-Oct-21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AE1EE3-0910-4C19-9F3D-CF4D58A8128C}" type="slidenum">
              <a:rPr lang="en-US" altLang="en-US"/>
              <a:pPr/>
              <a:t>‹#›</a:t>
            </a:fld>
            <a:endParaRPr lang="en-US" altLang="en-US"/>
          </a:p>
        </p:txBody>
      </p:sp>
    </p:spTree>
    <p:extLst>
      <p:ext uri="{BB962C8B-B14F-4D97-AF65-F5344CB8AC3E}">
        <p14:creationId xmlns:p14="http://schemas.microsoft.com/office/powerpoint/2010/main" val="1024984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A14715-1713-4B0D-9C2D-75138A755CCA}" type="datetimeFigureOut">
              <a:rPr lang="en-US"/>
              <a:pPr>
                <a:defRPr/>
              </a:pPr>
              <a:t>03-Oct-21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33D9AEA-C18C-4C91-9F09-02DED1D9F30E}" type="slidenum">
              <a:rPr lang="en-US" altLang="en-US"/>
              <a:pPr/>
              <a:t>‹#›</a:t>
            </a:fld>
            <a:endParaRPr lang="en-US" altLang="en-US"/>
          </a:p>
        </p:txBody>
      </p:sp>
    </p:spTree>
    <p:extLst>
      <p:ext uri="{BB962C8B-B14F-4D97-AF65-F5344CB8AC3E}">
        <p14:creationId xmlns:p14="http://schemas.microsoft.com/office/powerpoint/2010/main" val="1115662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36FB58A-CAE7-441F-AA4A-8A28A6C4A38B}" type="datetimeFigureOut">
              <a:rPr lang="vi-VN">
                <a:solidFill>
                  <a:prstClr val="black">
                    <a:tint val="75000"/>
                  </a:prstClr>
                </a:solidFill>
              </a:rPr>
              <a:pPr>
                <a:defRPr/>
              </a:pPr>
              <a:t>03/10/2021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E7ED53-8FDE-48C7-AD44-30ACA7CB93BC}" type="slidenum">
              <a:rPr lang="vi-VN" altLang="en-US"/>
              <a:pPr>
                <a:defRPr/>
              </a:pPr>
              <a:t>‹#›</a:t>
            </a:fld>
            <a:endParaRPr lang="vi-VN" altLang="en-US"/>
          </a:p>
        </p:txBody>
      </p:sp>
    </p:spTree>
    <p:extLst>
      <p:ext uri="{BB962C8B-B14F-4D97-AF65-F5344CB8AC3E}">
        <p14:creationId xmlns:p14="http://schemas.microsoft.com/office/powerpoint/2010/main" val="725839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7034953-D8C4-4F93-B66D-4FBFA97B69C0}" type="datetimeFigureOut">
              <a:rPr lang="vi-VN">
                <a:solidFill>
                  <a:prstClr val="black">
                    <a:tint val="75000"/>
                  </a:prstClr>
                </a:solidFill>
              </a:rPr>
              <a:pPr>
                <a:defRPr/>
              </a:pPr>
              <a:t>03/10/2021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F83001-9CE1-4135-AF39-BD474FB75CA6}" type="slidenum">
              <a:rPr lang="vi-VN" altLang="en-US"/>
              <a:pPr>
                <a:defRPr/>
              </a:pPr>
              <a:t>‹#›</a:t>
            </a:fld>
            <a:endParaRPr lang="vi-VN" altLang="en-US"/>
          </a:p>
        </p:txBody>
      </p:sp>
    </p:spTree>
    <p:extLst>
      <p:ext uri="{BB962C8B-B14F-4D97-AF65-F5344CB8AC3E}">
        <p14:creationId xmlns:p14="http://schemas.microsoft.com/office/powerpoint/2010/main" val="1282016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99C7E579-2382-4831-814D-AF442569E302}" type="datetimeFigureOut">
              <a:rPr lang="vi-VN">
                <a:solidFill>
                  <a:prstClr val="black">
                    <a:tint val="75000"/>
                  </a:prstClr>
                </a:solidFill>
              </a:rPr>
              <a:pPr>
                <a:defRPr/>
              </a:pPr>
              <a:t>03/10/2021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9884DE-1BDA-4A87-8E4D-DE111EC8C1F0}" type="slidenum">
              <a:rPr lang="vi-VN" altLang="en-US"/>
              <a:pPr>
                <a:defRPr/>
              </a:pPr>
              <a:t>‹#›</a:t>
            </a:fld>
            <a:endParaRPr lang="vi-VN" altLang="en-US"/>
          </a:p>
        </p:txBody>
      </p:sp>
    </p:spTree>
    <p:extLst>
      <p:ext uri="{BB962C8B-B14F-4D97-AF65-F5344CB8AC3E}">
        <p14:creationId xmlns:p14="http://schemas.microsoft.com/office/powerpoint/2010/main" val="1182885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E1443B36-FAAA-4F66-8DDF-0D72DC718D5A}" type="datetimeFigureOut">
              <a:rPr lang="vi-VN">
                <a:solidFill>
                  <a:prstClr val="black">
                    <a:tint val="75000"/>
                  </a:prstClr>
                </a:solidFill>
              </a:rPr>
              <a:pPr>
                <a:defRPr/>
              </a:pPr>
              <a:t>03/10/2021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9387BDEC-31E0-4E9F-8887-5C041068DF62}" type="slidenum">
              <a:rPr lang="vi-VN" altLang="en-US"/>
              <a:pPr>
                <a:defRPr/>
              </a:pPr>
              <a:t>‹#›</a:t>
            </a:fld>
            <a:endParaRPr lang="vi-VN" altLang="en-US"/>
          </a:p>
        </p:txBody>
      </p:sp>
    </p:spTree>
    <p:extLst>
      <p:ext uri="{BB962C8B-B14F-4D97-AF65-F5344CB8AC3E}">
        <p14:creationId xmlns:p14="http://schemas.microsoft.com/office/powerpoint/2010/main" val="1889498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68E0C84F-A4EC-4033-B726-5B1E02707BF2}" type="datetimeFigureOut">
              <a:rPr lang="vi-VN">
                <a:solidFill>
                  <a:prstClr val="black">
                    <a:tint val="75000"/>
                  </a:prstClr>
                </a:solidFill>
              </a:rPr>
              <a:pPr>
                <a:defRPr/>
              </a:pPr>
              <a:t>03/10/2021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pPr>
              <a:defRPr/>
            </a:pPr>
            <a:fld id="{752F3EB1-533C-412C-8E79-382B85DF9F15}" type="slidenum">
              <a:rPr lang="vi-VN" altLang="en-US"/>
              <a:pPr>
                <a:defRPr/>
              </a:pPr>
              <a:t>‹#›</a:t>
            </a:fld>
            <a:endParaRPr lang="vi-VN" altLang="en-US"/>
          </a:p>
        </p:txBody>
      </p:sp>
    </p:spTree>
    <p:extLst>
      <p:ext uri="{BB962C8B-B14F-4D97-AF65-F5344CB8AC3E}">
        <p14:creationId xmlns:p14="http://schemas.microsoft.com/office/powerpoint/2010/main" val="106911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3F570DB-0F67-4696-9E5C-6B3F92445BD5}" type="slidenum">
              <a:rPr lang="en-US" altLang="en-US"/>
              <a:pPr/>
              <a:t>‹#›</a:t>
            </a:fld>
            <a:endParaRPr lang="en-US" altLang="en-US"/>
          </a:p>
        </p:txBody>
      </p:sp>
    </p:spTree>
    <p:extLst>
      <p:ext uri="{BB962C8B-B14F-4D97-AF65-F5344CB8AC3E}">
        <p14:creationId xmlns:p14="http://schemas.microsoft.com/office/powerpoint/2010/main" val="37924124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9EBD5D75-40D4-43E5-9426-4D492C9BA56E}" type="datetimeFigureOut">
              <a:rPr lang="vi-VN">
                <a:solidFill>
                  <a:prstClr val="black">
                    <a:tint val="75000"/>
                  </a:prstClr>
                </a:solidFill>
              </a:rPr>
              <a:pPr>
                <a:defRPr/>
              </a:pPr>
              <a:t>03/10/2021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6AD27CC8-B198-45C4-AD57-B190E9ED6E5B}" type="slidenum">
              <a:rPr lang="vi-VN" altLang="en-US"/>
              <a:pPr>
                <a:defRPr/>
              </a:pPr>
              <a:t>‹#›</a:t>
            </a:fld>
            <a:endParaRPr lang="vi-VN" altLang="en-US"/>
          </a:p>
        </p:txBody>
      </p:sp>
    </p:spTree>
    <p:extLst>
      <p:ext uri="{BB962C8B-B14F-4D97-AF65-F5344CB8AC3E}">
        <p14:creationId xmlns:p14="http://schemas.microsoft.com/office/powerpoint/2010/main" val="37758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FCF7E1C-08F1-49E4-A28E-171370A5D3E7}" type="datetimeFigureOut">
              <a:rPr lang="vi-VN">
                <a:solidFill>
                  <a:prstClr val="black">
                    <a:tint val="75000"/>
                  </a:prstClr>
                </a:solidFill>
              </a:rPr>
              <a:pPr>
                <a:defRPr/>
              </a:pPr>
              <a:t>03/10/2021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F6C63671-B197-4C19-BE11-DC404E1263E8}" type="slidenum">
              <a:rPr lang="vi-VN" altLang="en-US"/>
              <a:pPr>
                <a:defRPr/>
              </a:pPr>
              <a:t>‹#›</a:t>
            </a:fld>
            <a:endParaRPr lang="vi-VN" altLang="en-US"/>
          </a:p>
        </p:txBody>
      </p:sp>
    </p:spTree>
    <p:extLst>
      <p:ext uri="{BB962C8B-B14F-4D97-AF65-F5344CB8AC3E}">
        <p14:creationId xmlns:p14="http://schemas.microsoft.com/office/powerpoint/2010/main" val="3997140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fld id="{4BDF4372-9476-491B-BC9D-EE705841B412}" type="datetimeFigureOut">
              <a:rPr lang="vi-VN">
                <a:solidFill>
                  <a:prstClr val="black">
                    <a:tint val="75000"/>
                  </a:prstClr>
                </a:solidFill>
              </a:rPr>
              <a:pPr>
                <a:defRPr/>
              </a:pPr>
              <a:t>03/10/2021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C42C7798-1072-4250-AC89-CD77D834AF0C}" type="slidenum">
              <a:rPr lang="vi-VN" altLang="en-US"/>
              <a:pPr>
                <a:defRPr/>
              </a:pPr>
              <a:t>‹#›</a:t>
            </a:fld>
            <a:endParaRPr lang="vi-VN" altLang="en-US"/>
          </a:p>
        </p:txBody>
      </p:sp>
    </p:spTree>
    <p:extLst>
      <p:ext uri="{BB962C8B-B14F-4D97-AF65-F5344CB8AC3E}">
        <p14:creationId xmlns:p14="http://schemas.microsoft.com/office/powerpoint/2010/main" val="1791055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fld id="{6BF3BB74-B4FB-4506-9961-AE97A269E5B9}" type="datetimeFigureOut">
              <a:rPr lang="vi-VN">
                <a:solidFill>
                  <a:prstClr val="black">
                    <a:tint val="75000"/>
                  </a:prstClr>
                </a:solidFill>
              </a:rPr>
              <a:pPr>
                <a:defRPr/>
              </a:pPr>
              <a:t>03/10/2021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E8BF33F5-9920-45F9-A85D-5CF991FEF2A5}" type="slidenum">
              <a:rPr lang="vi-VN" altLang="en-US"/>
              <a:pPr>
                <a:defRPr/>
              </a:pPr>
              <a:t>‹#›</a:t>
            </a:fld>
            <a:endParaRPr lang="vi-VN" altLang="en-US"/>
          </a:p>
        </p:txBody>
      </p:sp>
    </p:spTree>
    <p:extLst>
      <p:ext uri="{BB962C8B-B14F-4D97-AF65-F5344CB8AC3E}">
        <p14:creationId xmlns:p14="http://schemas.microsoft.com/office/powerpoint/2010/main" val="517420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45C2CB3-F011-4CDE-8B2E-A6EA31AE0CF6}" type="datetimeFigureOut">
              <a:rPr lang="vi-VN">
                <a:solidFill>
                  <a:prstClr val="black">
                    <a:tint val="75000"/>
                  </a:prstClr>
                </a:solidFill>
              </a:rPr>
              <a:pPr>
                <a:defRPr/>
              </a:pPr>
              <a:t>03/10/2021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450CE1-D68C-44E0-B4CA-F35247B4BDF6}" type="slidenum">
              <a:rPr lang="vi-VN" altLang="en-US"/>
              <a:pPr>
                <a:defRPr/>
              </a:pPr>
              <a:t>‹#›</a:t>
            </a:fld>
            <a:endParaRPr lang="vi-VN" altLang="en-US"/>
          </a:p>
        </p:txBody>
      </p:sp>
    </p:spTree>
    <p:extLst>
      <p:ext uri="{BB962C8B-B14F-4D97-AF65-F5344CB8AC3E}">
        <p14:creationId xmlns:p14="http://schemas.microsoft.com/office/powerpoint/2010/main" val="3498884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16417D5-34AA-4F36-86F4-0E621C022B2B}" type="datetimeFigureOut">
              <a:rPr lang="vi-VN">
                <a:solidFill>
                  <a:prstClr val="black">
                    <a:tint val="75000"/>
                  </a:prstClr>
                </a:solidFill>
              </a:rPr>
              <a:pPr>
                <a:defRPr/>
              </a:pPr>
              <a:t>03/10/2021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F6CBB-388B-45F8-8359-15F8A0DB6DA1}" type="slidenum">
              <a:rPr lang="vi-VN" altLang="en-US"/>
              <a:pPr>
                <a:defRPr/>
              </a:pPr>
              <a:t>‹#›</a:t>
            </a:fld>
            <a:endParaRPr lang="vi-VN" altLang="en-US"/>
          </a:p>
        </p:txBody>
      </p:sp>
    </p:spTree>
    <p:extLst>
      <p:ext uri="{BB962C8B-B14F-4D97-AF65-F5344CB8AC3E}">
        <p14:creationId xmlns:p14="http://schemas.microsoft.com/office/powerpoint/2010/main" val="1281365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63B46DC-7893-4E69-B1C7-2F7734F7C0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620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D92D006-2A5E-4FD1-B8C2-A30EBBCFF7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87336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482120D-5BED-4047-A960-D429E8F8B8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3112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7C423E2-2654-4357-A25D-C64F1B1993F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505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3DAB06E-1318-4DF3-B23E-E9A5C365FF84}" type="slidenum">
              <a:rPr lang="en-US" altLang="en-US"/>
              <a:pPr/>
              <a:t>‹#›</a:t>
            </a:fld>
            <a:endParaRPr lang="en-US" altLang="en-US"/>
          </a:p>
        </p:txBody>
      </p:sp>
    </p:spTree>
    <p:extLst>
      <p:ext uri="{BB962C8B-B14F-4D97-AF65-F5344CB8AC3E}">
        <p14:creationId xmlns:p14="http://schemas.microsoft.com/office/powerpoint/2010/main" val="31834359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5DB6C6B-68CB-4ACA-BC44-E9EA19F4BE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38574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7C2B153-7DD2-4C1A-9DEF-726627337BF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4059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029C947-ED63-4574-BCFF-2EA4335044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72767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FE95D76-6608-4A1E-A477-69C05FC0F0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2336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CFAD7EC-0449-43CA-BB57-3D84069EF2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33701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6F0743B-88BE-45FF-8804-783AAE2177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52927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4C04365-FE84-4991-8148-F30469E514B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1824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0226AA7-B32A-40B9-826E-AFB77DD20B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24250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D5201AA-1637-4F1C-8CAC-FDF3E75ACE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37975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3F570DB-0F67-4696-9E5C-6B3F92445B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479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F38321F-BA2C-40E5-A887-E8C8C8D502CC}" type="slidenum">
              <a:rPr lang="en-US" altLang="en-US"/>
              <a:pPr/>
              <a:t>‹#›</a:t>
            </a:fld>
            <a:endParaRPr lang="en-US" altLang="en-US"/>
          </a:p>
        </p:txBody>
      </p:sp>
    </p:spTree>
    <p:extLst>
      <p:ext uri="{BB962C8B-B14F-4D97-AF65-F5344CB8AC3E}">
        <p14:creationId xmlns:p14="http://schemas.microsoft.com/office/powerpoint/2010/main" val="18132961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3DAB06E-1318-4DF3-B23E-E9A5C365FF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17702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F38321F-BA2C-40E5-A887-E8C8C8D502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22158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CE28992-EA00-4424-81B4-BFA097D99D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57283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CF0FFFB-D02B-4C22-A86C-6464366FC7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34787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D6B23C6-7D1C-4DE5-B791-FCFEDAB9DE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27693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9EB1A46-0B8E-4918-B642-D450E75758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89617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3914AB9-015D-44AF-BD17-C2475FEA42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26923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B1B9CF6-8F2A-4FD6-AF14-CA33E6EE93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23260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25AEF84-040C-45A4-B7A7-60CE1514C4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0001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1"/>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1"/>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A8B8E51-7052-43B1-9E56-38F89BF6B1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08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CE28992-EA00-4424-81B4-BFA097D99D74}" type="slidenum">
              <a:rPr lang="en-US" altLang="en-US"/>
              <a:pPr/>
              <a:t>‹#›</a:t>
            </a:fld>
            <a:endParaRPr lang="en-US" altLang="en-US"/>
          </a:p>
        </p:txBody>
      </p:sp>
    </p:spTree>
    <p:extLst>
      <p:ext uri="{BB962C8B-B14F-4D97-AF65-F5344CB8AC3E}">
        <p14:creationId xmlns:p14="http://schemas.microsoft.com/office/powerpoint/2010/main" val="268195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CF0FFFB-D02B-4C22-A86C-6464366FC736}" type="slidenum">
              <a:rPr lang="en-US" altLang="en-US"/>
              <a:pPr/>
              <a:t>‹#›</a:t>
            </a:fld>
            <a:endParaRPr lang="en-US" altLang="en-US"/>
          </a:p>
        </p:txBody>
      </p:sp>
    </p:spTree>
    <p:extLst>
      <p:ext uri="{BB962C8B-B14F-4D97-AF65-F5344CB8AC3E}">
        <p14:creationId xmlns:p14="http://schemas.microsoft.com/office/powerpoint/2010/main" val="154640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D6B23C6-7D1C-4DE5-B791-FCFEDAB9DE72}" type="slidenum">
              <a:rPr lang="en-US" altLang="en-US"/>
              <a:pPr/>
              <a:t>‹#›</a:t>
            </a:fld>
            <a:endParaRPr lang="en-US" altLang="en-US"/>
          </a:p>
        </p:txBody>
      </p:sp>
    </p:spTree>
    <p:extLst>
      <p:ext uri="{BB962C8B-B14F-4D97-AF65-F5344CB8AC3E}">
        <p14:creationId xmlns:p14="http://schemas.microsoft.com/office/powerpoint/2010/main" val="283189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9EB1A46-0B8E-4918-B642-D450E75758A8}" type="slidenum">
              <a:rPr lang="en-US" altLang="en-US"/>
              <a:pPr/>
              <a:t>‹#›</a:t>
            </a:fld>
            <a:endParaRPr lang="en-US" altLang="en-US"/>
          </a:p>
        </p:txBody>
      </p:sp>
    </p:spTree>
    <p:extLst>
      <p:ext uri="{BB962C8B-B14F-4D97-AF65-F5344CB8AC3E}">
        <p14:creationId xmlns:p14="http://schemas.microsoft.com/office/powerpoint/2010/main" val="46281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1.jpe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fld id="{3779F823-FFD6-4AF2-A84A-198D658C96F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9C682551-E2CE-46BC-940D-58AC2F8C66D9}" type="datetimeFigureOut">
              <a:rPr lang="en-US"/>
              <a:pPr>
                <a:defRPr/>
              </a:pPr>
              <a:t>03-Oct-21</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1F3F70A7-081F-4D0C-BD21-1477853A688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solidFill>
                <a:prstClr val="black">
                  <a:tint val="75000"/>
                </a:prstClr>
              </a:solidFill>
              <a:latin typeface="Comic Sans MS" pitchFamily="66" charset="0"/>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solidFill>
                <a:prstClr val="black">
                  <a:tint val="75000"/>
                </a:prstClr>
              </a:solidFill>
              <a:latin typeface="Comic Sans MS" pitchFamily="66" charset="0"/>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821B4D04-5A7F-4D2B-A487-AF662C52F489}" type="slidenum">
              <a:rPr lang="en-US" altLang="en-US">
                <a:latin typeface="Comic Sans MS" pitchFamily="66" charset="0"/>
              </a:rPr>
              <a:pPr>
                <a:defRPr/>
              </a:pPr>
              <a:t>‹#›</a:t>
            </a:fld>
            <a:endParaRPr lang="en-US" altLang="en-US">
              <a:latin typeface="Comic Sans MS" pitchFamily="66" charset="0"/>
            </a:endParaRPr>
          </a:p>
        </p:txBody>
      </p:sp>
    </p:spTree>
    <p:extLst>
      <p:ext uri="{BB962C8B-B14F-4D97-AF65-F5344CB8AC3E}">
        <p14:creationId xmlns:p14="http://schemas.microsoft.com/office/powerpoint/2010/main" val="215900119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3E1ED38-9E7D-4FB2-9714-A22901E9E2A8}" type="slidenum">
              <a:rPr lang="en-US" altLang="en-US">
                <a:solidFill>
                  <a:srgbClr val="000000"/>
                </a:solidFill>
                <a:latin typeface="Arial" pitchFamily="34" charset="0"/>
              </a:rPr>
              <a:pPr/>
              <a:t>‹#›</a:t>
            </a:fld>
            <a:endParaRPr lang="en-US" altLang="en-US">
              <a:solidFill>
                <a:srgbClr val="000000"/>
              </a:solidFill>
              <a:latin typeface="Arial" pitchFamily="34" charset="0"/>
            </a:endParaRPr>
          </a:p>
        </p:txBody>
      </p:sp>
    </p:spTree>
    <p:extLst>
      <p:ext uri="{BB962C8B-B14F-4D97-AF65-F5344CB8AC3E}">
        <p14:creationId xmlns:p14="http://schemas.microsoft.com/office/powerpoint/2010/main" val="111390851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fld id="{3779F823-FFD6-4AF2-A84A-198D658C96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037077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http://www.hanoitravelfun.com/wp-content/uploads/2011/12/Nem-ran-Spring-roll-500x383.jpg" TargetMode="External"/><Relationship Id="rId7" Type="http://schemas.openxmlformats.org/officeDocument/2006/relationships/image" Target="../media/image21.jpeg"/><Relationship Id="rId12" Type="http://schemas.openxmlformats.org/officeDocument/2006/relationships/image" Target="../media/image24.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23.jpeg"/><Relationship Id="rId5" Type="http://schemas.openxmlformats.org/officeDocument/2006/relationships/image" Target="../media/image13.jpeg"/><Relationship Id="rId10" Type="http://schemas.openxmlformats.org/officeDocument/2006/relationships/image" Target="../media/image22.jpeg"/><Relationship Id="rId4" Type="http://schemas.openxmlformats.org/officeDocument/2006/relationships/image" Target="../media/image20.jpeg"/><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5.jpeg"/><Relationship Id="rId2" Type="http://schemas.openxmlformats.org/officeDocument/2006/relationships/image" Target="../media/image34.png"/><Relationship Id="rId1" Type="http://schemas.openxmlformats.org/officeDocument/2006/relationships/slideLayout" Target="../slideLayouts/slideLayout58.xml"/><Relationship Id="rId6" Type="http://schemas.openxmlformats.org/officeDocument/2006/relationships/image" Target="../media/image38.gif"/><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gif"/><Relationship Id="rId2" Type="http://schemas.openxmlformats.org/officeDocument/2006/relationships/notesSlide" Target="../notesSlides/notesSlide3.xml"/><Relationship Id="rId1" Type="http://schemas.openxmlformats.org/officeDocument/2006/relationships/slideLayout" Target="../slideLayouts/slideLayout5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8.xml"/><Relationship Id="rId5" Type="http://schemas.openxmlformats.org/officeDocument/2006/relationships/image" Target="../media/image44.jpe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slide" Target="slide2.xml"/><Relationship Id="rId2" Type="http://schemas.openxmlformats.org/officeDocument/2006/relationships/image" Target="../media/image34.png"/><Relationship Id="rId1" Type="http://schemas.openxmlformats.org/officeDocument/2006/relationships/slideLayout" Target="../slideLayouts/slideLayout53.xml"/><Relationship Id="rId6" Type="http://schemas.openxmlformats.org/officeDocument/2006/relationships/image" Target="../media/image38.gif"/><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8.xml"/><Relationship Id="rId5" Type="http://schemas.openxmlformats.org/officeDocument/2006/relationships/image" Target="../media/image49.jpeg"/><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http://www.hanoitravelfun.com/wp-content/uploads/2011/12/Nem-ran-Spring-roll-500x383.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779850" y="1943794"/>
            <a:ext cx="4347857" cy="1200329"/>
          </a:xfrm>
          <a:prstGeom prst="rect">
            <a:avLst/>
          </a:prstGeom>
          <a:noFill/>
        </p:spPr>
        <p:txBody>
          <a:bodyPr wrap="none">
            <a:spAutoFit/>
          </a:bodyPr>
          <a:lstStyle/>
          <a:p>
            <a:pPr algn="ctr" eaLnBrk="1" fontAlgn="auto" hangingPunct="1">
              <a:spcBef>
                <a:spcPts val="0"/>
              </a:spcBef>
              <a:spcAft>
                <a:spcPts val="0"/>
              </a:spcAft>
              <a:defRPr/>
            </a:pPr>
            <a:r>
              <a:rPr lang="en-US" sz="7200" b="1" dirty="0">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Calibri"/>
              </a:rPr>
              <a:t>KHOA HỌC</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913" y="1181100"/>
            <a:ext cx="5327651"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2065" y="1181100"/>
            <a:ext cx="51641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orizontal Scroll 3"/>
          <p:cNvSpPr/>
          <p:nvPr/>
        </p:nvSpPr>
        <p:spPr>
          <a:xfrm>
            <a:off x="3657601" y="0"/>
            <a:ext cx="5811839" cy="990600"/>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err="1">
                <a:solidFill>
                  <a:schemeClr val="tx1"/>
                </a:solidFill>
                <a:latin typeface="Times New Roman" panose="02020603050405020304" pitchFamily="18" charset="0"/>
                <a:cs typeface="Times New Roman" panose="02020603050405020304" pitchFamily="18" charset="0"/>
              </a:rPr>
              <a:t>Vừng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lạc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bơ</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hạt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óc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chó</a:t>
            </a:r>
            <a:endParaRPr lang="en-US" sz="4000" dirty="0">
              <a:solidFill>
                <a:schemeClr val="tx1"/>
              </a:solidFill>
              <a:latin typeface="Times New Roman" panose="02020603050405020304" pitchFamily="18" charset="0"/>
              <a:cs typeface="Times New Roman" panose="02020603050405020304" pitchFamily="18" charset="0"/>
            </a:endParaRPr>
          </a:p>
        </p:txBody>
      </p:sp>
      <p:pic>
        <p:nvPicPr>
          <p:cNvPr id="1229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0914" y="4073527"/>
            <a:ext cx="5291137"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42065" y="4038600"/>
            <a:ext cx="5164137"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28600"/>
            <a:ext cx="10972800" cy="1143000"/>
          </a:xfrm>
        </p:spPr>
        <p:txBody>
          <a:bodyPr/>
          <a:lstStyle/>
          <a:p>
            <a:pPr eaLnBrk="1" hangingPunct="1"/>
            <a:r>
              <a:rPr lang="en-US" altLang="en-US">
                <a:latin typeface="Times New Roman" pitchFamily="18" charset="0"/>
                <a:cs typeface="Times New Roman" pitchFamily="18" charset="0"/>
              </a:rPr>
              <a:t>Gia đình con thường chiên (rán) hay xào thức ăn bằng dầu thực vật hay mỡ động vật?</a:t>
            </a:r>
          </a:p>
        </p:txBody>
      </p:sp>
      <p:pic>
        <p:nvPicPr>
          <p:cNvPr id="10" name="Picture 2" descr="scan00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050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219200" y="1676401"/>
            <a:ext cx="10058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sz="4000" b="1">
                <a:solidFill>
                  <a:srgbClr val="FF0000"/>
                </a:solidFill>
                <a:latin typeface="Times New Roman" pitchFamily="18" charset="0"/>
                <a:cs typeface="Times New Roman" pitchFamily="18" charset="0"/>
              </a:rPr>
              <a:t>Hoạt động 2. </a:t>
            </a:r>
            <a:r>
              <a:rPr lang="en-US" altLang="en-US" sz="4000" b="1">
                <a:solidFill>
                  <a:srgbClr val="0000FF"/>
                </a:solidFill>
                <a:latin typeface="Times New Roman" pitchFamily="18" charset="0"/>
                <a:cs typeface="Times New Roman" pitchFamily="18" charset="0"/>
              </a:rPr>
              <a:t>Ăn phối hợp các loại chất béo có nguồn gốc từ động vật và thực vật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1981200" y="0"/>
            <a:ext cx="868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vi-VN">
                <a:latin typeface="Times New Roman" pitchFamily="18" charset="0"/>
              </a:rPr>
              <a:t>Kể tên thực phẩm chứa chất béo động vật, thực vật?</a:t>
            </a:r>
          </a:p>
        </p:txBody>
      </p:sp>
      <p:pic>
        <p:nvPicPr>
          <p:cNvPr id="15363" name="Picture 4" descr="Nem-ran-Spring-roll"/>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86200" y="3005138"/>
            <a:ext cx="29448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8" descr="Káº¿t quáº£ hÃ¬nh áº£nh cho hÃ¬nh áº£nh cÃ¡c mÃ³n chiÃªn, xÃ 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1" y="2855913"/>
            <a:ext cx="28051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95390" y="4791077"/>
            <a:ext cx="2757487"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7200" y="4773613"/>
            <a:ext cx="2971800"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53325" y="4741863"/>
            <a:ext cx="2819400"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71814" y="582613"/>
            <a:ext cx="3054351"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587375"/>
            <a:ext cx="2936875"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12814" y="2955927"/>
            <a:ext cx="27717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2413" y="584200"/>
            <a:ext cx="26670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7" descr="tom_rang_muo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56738" y="600077"/>
            <a:ext cx="2506663"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8"/>
          <p:cNvSpPr txBox="1">
            <a:spLocks noChangeArrowheads="1"/>
          </p:cNvSpPr>
          <p:nvPr/>
        </p:nvSpPr>
        <p:spPr bwMode="auto">
          <a:xfrm>
            <a:off x="0" y="381000"/>
            <a:ext cx="11811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3600" b="1">
                <a:solidFill>
                  <a:srgbClr val="FF0000"/>
                </a:solidFill>
                <a:latin typeface="Times New Roman" pitchFamily="18" charset="0"/>
                <a:cs typeface="Times New Roman" pitchFamily="18" charset="0"/>
              </a:rPr>
              <a:t>Tại sao cần ăn phối hợp chất béo động vật và thực vật?</a:t>
            </a:r>
          </a:p>
          <a:p>
            <a:pPr algn="ctr" eaLnBrk="1" hangingPunct="1"/>
            <a:r>
              <a:rPr lang="en-US" altLang="en-US" sz="2400" b="1">
                <a:solidFill>
                  <a:srgbClr val="0033CC"/>
                </a:solidFill>
                <a:latin typeface="Times New Roman" pitchFamily="18" charset="0"/>
                <a:cs typeface="Times New Roman" pitchFamily="18" charset="0"/>
              </a:rPr>
              <a:t>                               </a:t>
            </a:r>
            <a:endParaRPr lang="en-US" altLang="en-US" sz="2400" b="1">
              <a:solidFill>
                <a:srgbClr val="FF0000"/>
              </a:solidFill>
              <a:latin typeface="Times New Roman" pitchFamily="18" charset="0"/>
              <a:cs typeface="Times New Roman" pitchFamily="18" charset="0"/>
            </a:endParaRPr>
          </a:p>
        </p:txBody>
      </p:sp>
      <p:sp>
        <p:nvSpPr>
          <p:cNvPr id="10" name="Text Box 9"/>
          <p:cNvSpPr txBox="1">
            <a:spLocks noChangeArrowheads="1"/>
          </p:cNvSpPr>
          <p:nvPr/>
        </p:nvSpPr>
        <p:spPr bwMode="auto">
          <a:xfrm>
            <a:off x="457200" y="1066800"/>
            <a:ext cx="11430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eaLnBrk="1" hangingPunct="1">
              <a:spcBef>
                <a:spcPct val="50000"/>
              </a:spcBef>
            </a:pPr>
            <a:r>
              <a:rPr lang="fr-LU" altLang="vi-VN" sz="3600">
                <a:solidFill>
                  <a:schemeClr val="tx2"/>
                </a:solidFill>
                <a:latin typeface="Times New Roman" pitchFamily="18" charset="0"/>
              </a:rPr>
              <a:t>* Cần ăn phối hợp chất béo có nguồn gốc động vật và chất béo có nguồn gốc thực vật để đảm bảo cung cấp đủ các loại chất béo cho cơ thể. </a:t>
            </a:r>
            <a:endParaRPr lang="en-US" altLang="vi-VN" sz="3600">
              <a:solidFill>
                <a:schemeClr val="tx2"/>
              </a:solidFill>
              <a:latin typeface="Times New Roman" pitchFamily="18" charset="0"/>
            </a:endParaRPr>
          </a:p>
        </p:txBody>
      </p:sp>
      <p:sp>
        <p:nvSpPr>
          <p:cNvPr id="11" name="Text Box 8"/>
          <p:cNvSpPr txBox="1">
            <a:spLocks noChangeArrowheads="1"/>
          </p:cNvSpPr>
          <p:nvPr/>
        </p:nvSpPr>
        <p:spPr bwMode="auto">
          <a:xfrm>
            <a:off x="457200" y="3448050"/>
            <a:ext cx="1097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eaLnBrk="1" hangingPunct="1">
              <a:spcBef>
                <a:spcPct val="50000"/>
              </a:spcBef>
            </a:pPr>
            <a:r>
              <a:rPr lang="en-US" altLang="en-US" sz="3600" b="1">
                <a:solidFill>
                  <a:srgbClr val="FF0000"/>
                </a:solidFill>
                <a:latin typeface="Times New Roman" pitchFamily="18" charset="0"/>
              </a:rPr>
              <a:t>Vì sao </a:t>
            </a:r>
            <a:r>
              <a:rPr lang="vi-VN" altLang="en-US" sz="3600" b="1">
                <a:solidFill>
                  <a:srgbClr val="FF0000"/>
                </a:solidFill>
                <a:latin typeface="Times New Roman" pitchFamily="18" charset="0"/>
              </a:rPr>
              <a:t>chúng ta cần ăn</a:t>
            </a:r>
            <a:r>
              <a:rPr lang="en-US" altLang="en-US" sz="3600" b="1">
                <a:solidFill>
                  <a:srgbClr val="FF0000"/>
                </a:solidFill>
                <a:latin typeface="Times New Roman" pitchFamily="18" charset="0"/>
              </a:rPr>
              <a:t> ít thức ăn chứa nhiều chất béo động vật?</a:t>
            </a:r>
            <a:endParaRPr lang="en-US" altLang="vi-VN" sz="3600" b="1">
              <a:solidFill>
                <a:srgbClr val="FF0000"/>
              </a:solidFill>
              <a:latin typeface="VNI-Times" pitchFamily="2" charset="0"/>
            </a:endParaRPr>
          </a:p>
        </p:txBody>
      </p:sp>
      <p:sp>
        <p:nvSpPr>
          <p:cNvPr id="12" name="Rectangle 11"/>
          <p:cNvSpPr>
            <a:spLocks noChangeArrowheads="1"/>
          </p:cNvSpPr>
          <p:nvPr/>
        </p:nvSpPr>
        <p:spPr bwMode="auto">
          <a:xfrm>
            <a:off x="457200" y="4670425"/>
            <a:ext cx="1104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fr-LU" altLang="vi-VN" sz="3600">
                <a:solidFill>
                  <a:schemeClr val="tx2"/>
                </a:solidFill>
                <a:latin typeface="Times New Roman" pitchFamily="18" charset="0"/>
              </a:rPr>
              <a:t>* Nên ăn ít thức ăn chứa nhiều chất béo động vật để phòng tránh các bệnh như huyết áp cao, tim mạch,….</a:t>
            </a:r>
            <a:endParaRPr lang="en-US" altLang="en-US" sz="36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685800" y="1905002"/>
            <a:ext cx="10744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4000" b="1">
                <a:solidFill>
                  <a:srgbClr val="FF0000"/>
                </a:solidFill>
                <a:latin typeface="Times New Roman" pitchFamily="18" charset="0"/>
                <a:cs typeface="Times New Roman" pitchFamily="18" charset="0"/>
              </a:rPr>
              <a:t>Hoạt động 3. </a:t>
            </a:r>
            <a:r>
              <a:rPr lang="en-US" altLang="en-US" sz="4000" b="1">
                <a:solidFill>
                  <a:srgbClr val="003399"/>
                </a:solidFill>
                <a:latin typeface="Times New Roman" pitchFamily="18" charset="0"/>
                <a:cs typeface="Times New Roman" pitchFamily="18" charset="0"/>
              </a:rPr>
              <a:t>Lợi ích của muối i-ốt, tác hại của thói quen ăn mặn</a:t>
            </a:r>
            <a:endParaRPr lang="en-US" altLang="en-US" sz="6600" b="1">
              <a:solidFill>
                <a:srgbClr val="003399"/>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thapdinhduo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0827"/>
            <a:ext cx="9048751" cy="6607175"/>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Hình ảnh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2800" y="2"/>
            <a:ext cx="10509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Hình ảnh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
            <a:ext cx="10509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1"/>
          <p:cNvSpPr txBox="1">
            <a:spLocks noChangeArrowheads="1"/>
          </p:cNvSpPr>
          <p:nvPr/>
        </p:nvSpPr>
        <p:spPr bwMode="auto">
          <a:xfrm>
            <a:off x="1150939" y="800100"/>
            <a:ext cx="97996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eaLnBrk="1" hangingPunct="1">
              <a:buFont typeface="Wingdings" pitchFamily="2" charset="2"/>
              <a:buNone/>
            </a:pPr>
            <a:r>
              <a:rPr lang="en-US" altLang="vi-VN" sz="3600" b="1">
                <a:solidFill>
                  <a:srgbClr val="C00000"/>
                </a:solidFill>
                <a:latin typeface="Times New Roman" pitchFamily="18" charset="0"/>
                <a:cs typeface="Times New Roman" pitchFamily="18" charset="0"/>
              </a:rPr>
              <a:t> Tại sa</a:t>
            </a:r>
            <a:r>
              <a:rPr lang="vi-VN" altLang="vi-VN" sz="3600" b="1">
                <a:solidFill>
                  <a:srgbClr val="C00000"/>
                </a:solidFill>
                <a:latin typeface="Times New Roman" pitchFamily="18" charset="0"/>
                <a:cs typeface="Times New Roman" pitchFamily="18" charset="0"/>
              </a:rPr>
              <a:t>o</a:t>
            </a:r>
            <a:r>
              <a:rPr lang="en-US" altLang="vi-VN" sz="3600" b="1">
                <a:solidFill>
                  <a:srgbClr val="C00000"/>
                </a:solidFill>
                <a:latin typeface="Times New Roman" pitchFamily="18" charset="0"/>
                <a:cs typeface="Times New Roman" pitchFamily="18" charset="0"/>
              </a:rPr>
              <a:t> chúng ta không nên ăn mặn và nên sử dụng muối i-ốt?</a:t>
            </a:r>
            <a:endParaRPr lang="en-US" altLang="vi-VN" sz="3600">
              <a:solidFill>
                <a:srgbClr val="C00000"/>
              </a:solidFill>
              <a:latin typeface="Times New Roman" pitchFamily="18" charset="0"/>
              <a:cs typeface="Times New Roman" pitchFamily="18" charset="0"/>
            </a:endParaRPr>
          </a:p>
        </p:txBody>
      </p:sp>
      <p:sp>
        <p:nvSpPr>
          <p:cNvPr id="13" name="Rectangle 4"/>
          <p:cNvSpPr>
            <a:spLocks noChangeArrowheads="1"/>
          </p:cNvSpPr>
          <p:nvPr/>
        </p:nvSpPr>
        <p:spPr bwMode="auto">
          <a:xfrm>
            <a:off x="750889" y="2157414"/>
            <a:ext cx="1059973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vi-VN" sz="3600">
                <a:latin typeface="Times New Roman" pitchFamily="18" charset="0"/>
                <a:cs typeface="Times New Roman" pitchFamily="18" charset="0"/>
              </a:rPr>
              <a:t>* Vì cơ thể chỉ cần một lượng i-ốt  rất nhỏ. Nếu thiếu</a:t>
            </a:r>
          </a:p>
          <a:p>
            <a:pPr algn="just" eaLnBrk="1" hangingPunct="1"/>
            <a:r>
              <a:rPr lang="en-US" altLang="vi-VN" sz="3600">
                <a:latin typeface="Times New Roman" pitchFamily="18" charset="0"/>
                <a:cs typeface="Times New Roman" pitchFamily="18" charset="0"/>
              </a:rPr>
              <a:t> i-ốt, cơ thể sẽ kém phát triển cả về thể lực và trí tuệ. Vì vậy nên dùng muối có bổ sung i-ốt.</a:t>
            </a:r>
          </a:p>
        </p:txBody>
      </p:sp>
      <p:sp>
        <p:nvSpPr>
          <p:cNvPr id="14" name="Text Box 11"/>
          <p:cNvSpPr txBox="1">
            <a:spLocks noChangeArrowheads="1"/>
          </p:cNvSpPr>
          <p:nvPr/>
        </p:nvSpPr>
        <p:spPr bwMode="auto">
          <a:xfrm>
            <a:off x="946152" y="4043364"/>
            <a:ext cx="10588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eaLnBrk="1" hangingPunct="1">
              <a:buFont typeface="Wingdings" pitchFamily="2" charset="2"/>
              <a:buNone/>
            </a:pPr>
            <a:r>
              <a:rPr lang="en-US" altLang="vi-VN" sz="3600" b="1">
                <a:solidFill>
                  <a:srgbClr val="C00000"/>
                </a:solidFill>
                <a:latin typeface="Times New Roman" pitchFamily="18" charset="0"/>
                <a:cs typeface="Times New Roman" pitchFamily="18" charset="0"/>
              </a:rPr>
              <a:t> Điều gì sẽ xảy ra nếu chúng ta thường ăn mặn?</a:t>
            </a:r>
            <a:endParaRPr lang="en-US" altLang="vi-VN" sz="3600">
              <a:solidFill>
                <a:srgbClr val="C00000"/>
              </a:solidFill>
              <a:latin typeface="Times New Roman" pitchFamily="18" charset="0"/>
              <a:cs typeface="Times New Roman" pitchFamily="18" charset="0"/>
            </a:endParaRPr>
          </a:p>
        </p:txBody>
      </p:sp>
      <p:sp>
        <p:nvSpPr>
          <p:cNvPr id="15" name="Text Box 11"/>
          <p:cNvSpPr txBox="1">
            <a:spLocks noChangeArrowheads="1"/>
          </p:cNvSpPr>
          <p:nvPr/>
        </p:nvSpPr>
        <p:spPr bwMode="auto">
          <a:xfrm>
            <a:off x="946151" y="4953000"/>
            <a:ext cx="1021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eaLnBrk="1" hangingPunct="1">
              <a:buFont typeface="Wingdings" pitchFamily="2" charset="2"/>
              <a:buNone/>
            </a:pPr>
            <a:r>
              <a:rPr lang="en-US" altLang="vi-VN" sz="3600">
                <a:latin typeface="Times New Roman" pitchFamily="18" charset="0"/>
                <a:cs typeface="Times New Roman" pitchFamily="18" charset="0"/>
              </a:rPr>
              <a:t>* Nếu chúng ta thường ăn mặn dễ mắc một số bệnh về thận, bệnh huyết áp cao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Káº¿t quáº£ hÃ¬nh áº£nh cho hÃ¬nh áº£nh ngÆ°á»i bá» thiáº¿u iá»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75" y="762000"/>
            <a:ext cx="3657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descr="Káº¿t quáº£ hÃ¬nh áº£nh cho hÃ¬nh áº£nh ngÆ°á»i bá» thiáº¿u iá»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1" y="762000"/>
            <a:ext cx="37306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Káº¿t quáº£ hÃ¬nh áº£nh cho hÃ¬nh áº£nh ngÆ°á»i bá» thiáº¿u iá»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2351" y="793750"/>
            <a:ext cx="3200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29151" y="5791200"/>
            <a:ext cx="35814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Bệnh</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bướu</a:t>
            </a: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cổ</a:t>
            </a:r>
            <a:endPar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fld id="{FDEF80B4-7E56-4890-894E-6B5CC0621DF5}" type="slidenum">
              <a:rPr lang="en-US" altLang="en-US" sz="1400">
                <a:solidFill>
                  <a:srgbClr val="000000"/>
                </a:solidFill>
              </a:rPr>
              <a:pPr/>
              <a:t>19</a:t>
            </a:fld>
            <a:endParaRPr lang="en-US" altLang="en-US" sz="1400">
              <a:solidFill>
                <a:srgbClr val="000000"/>
              </a:solidFill>
            </a:endParaRPr>
          </a:p>
        </p:txBody>
      </p:sp>
      <p:pic>
        <p:nvPicPr>
          <p:cNvPr id="21507" name="Picture 14" descr="Kết quả hình ảnh cho bệnh bướu cổ"/>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838202"/>
            <a:ext cx="5791200" cy="1878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8" name="Picture 16" descr="Kết quả hình ảnh cho bệnh bướu cổ"/>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952752"/>
            <a:ext cx="5638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Kết quả hình ảnh cho tre thieu i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762002"/>
            <a:ext cx="480060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Hộp_Văn_Bản 2"/>
          <p:cNvSpPr txBox="1">
            <a:spLocks noChangeArrowheads="1"/>
          </p:cNvSpPr>
          <p:nvPr/>
        </p:nvSpPr>
        <p:spPr bwMode="auto">
          <a:xfrm>
            <a:off x="1524000" y="3048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6000" b="1">
                <a:solidFill>
                  <a:srgbClr val="000099"/>
                </a:solidFill>
                <a:latin typeface="Times New Roman" pitchFamily="18" charset="0"/>
                <a:cs typeface="Times New Roman" pitchFamily="18" charset="0"/>
              </a:rPr>
              <a:t>KHỞI ĐỘNG</a:t>
            </a:r>
          </a:p>
        </p:txBody>
      </p:sp>
      <p:sp>
        <p:nvSpPr>
          <p:cNvPr id="16" name="TextBox 15"/>
          <p:cNvSpPr txBox="1">
            <a:spLocks noChangeArrowheads="1"/>
          </p:cNvSpPr>
          <p:nvPr/>
        </p:nvSpPr>
        <p:spPr bwMode="auto">
          <a:xfrm>
            <a:off x="1295400" y="1295402"/>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800" b="1">
                <a:solidFill>
                  <a:srgbClr val="0033CC"/>
                </a:solidFill>
                <a:latin typeface="Times New Roman" pitchFamily="18" charset="0"/>
              </a:rPr>
              <a:t>Chọn đáp án đúng:</a:t>
            </a:r>
          </a:p>
        </p:txBody>
      </p:sp>
      <p:sp>
        <p:nvSpPr>
          <p:cNvPr id="17" name="TextBox 16"/>
          <p:cNvSpPr txBox="1">
            <a:spLocks noChangeArrowheads="1"/>
          </p:cNvSpPr>
          <p:nvPr/>
        </p:nvSpPr>
        <p:spPr bwMode="auto">
          <a:xfrm>
            <a:off x="1219200" y="1981201"/>
            <a:ext cx="1097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800" b="1">
                <a:solidFill>
                  <a:srgbClr val="C00000"/>
                </a:solidFill>
                <a:latin typeface="Times New Roman" pitchFamily="18" charset="0"/>
              </a:rPr>
              <a:t>1. Khi ăn thức ăn có chứa đạm, cần ăn loại thức ăn được chế biến từ:</a:t>
            </a:r>
          </a:p>
        </p:txBody>
      </p:sp>
      <p:sp>
        <p:nvSpPr>
          <p:cNvPr id="20" name="TextBox 19"/>
          <p:cNvSpPr txBox="1">
            <a:spLocks noChangeArrowheads="1"/>
          </p:cNvSpPr>
          <p:nvPr/>
        </p:nvSpPr>
        <p:spPr bwMode="auto">
          <a:xfrm>
            <a:off x="1752600" y="2514602"/>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800">
                <a:latin typeface="Times New Roman" pitchFamily="18" charset="0"/>
              </a:rPr>
              <a:t>A. Đạm động vật</a:t>
            </a:r>
          </a:p>
        </p:txBody>
      </p:sp>
      <p:sp>
        <p:nvSpPr>
          <p:cNvPr id="21" name="TextBox 20"/>
          <p:cNvSpPr txBox="1">
            <a:spLocks noChangeArrowheads="1"/>
          </p:cNvSpPr>
          <p:nvPr/>
        </p:nvSpPr>
        <p:spPr bwMode="auto">
          <a:xfrm>
            <a:off x="5715000" y="2514602"/>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800">
                <a:latin typeface="Times New Roman" pitchFamily="18" charset="0"/>
              </a:rPr>
              <a:t>B. Đạm thực vật</a:t>
            </a:r>
          </a:p>
        </p:txBody>
      </p:sp>
      <p:sp>
        <p:nvSpPr>
          <p:cNvPr id="22" name="TextBox 21"/>
          <p:cNvSpPr txBox="1">
            <a:spLocks noChangeArrowheads="1"/>
          </p:cNvSpPr>
          <p:nvPr/>
        </p:nvSpPr>
        <p:spPr bwMode="auto">
          <a:xfrm>
            <a:off x="1752600" y="3124202"/>
            <a:ext cx="678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800">
                <a:latin typeface="Times New Roman" pitchFamily="18" charset="0"/>
              </a:rPr>
              <a:t>C. Phối hợp cả đạm động vật và đạm thực vật</a:t>
            </a:r>
          </a:p>
        </p:txBody>
      </p:sp>
      <p:sp>
        <p:nvSpPr>
          <p:cNvPr id="23" name="Text Box 5"/>
          <p:cNvSpPr txBox="1">
            <a:spLocks noChangeArrowheads="1"/>
          </p:cNvSpPr>
          <p:nvPr/>
        </p:nvSpPr>
        <p:spPr bwMode="auto">
          <a:xfrm>
            <a:off x="1143000" y="4144963"/>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vi-VN" b="1">
                <a:solidFill>
                  <a:srgbClr val="C00000"/>
                </a:solidFill>
                <a:latin typeface="Times New Roman" pitchFamily="18" charset="0"/>
                <a:cs typeface="Times New Roman" pitchFamily="18" charset="0"/>
              </a:rPr>
              <a:t> </a:t>
            </a:r>
            <a:r>
              <a:rPr lang="en-US" altLang="vi-VN" sz="2800" b="1">
                <a:solidFill>
                  <a:srgbClr val="C00000"/>
                </a:solidFill>
                <a:latin typeface="Times New Roman" pitchFamily="18" charset="0"/>
                <a:cs typeface="Times New Roman" pitchFamily="18" charset="0"/>
              </a:rPr>
              <a:t>2. </a:t>
            </a:r>
            <a:r>
              <a:rPr lang="fr-LU" altLang="vi-VN" sz="2800" b="1">
                <a:solidFill>
                  <a:srgbClr val="C00000"/>
                </a:solidFill>
                <a:latin typeface="Times New Roman" pitchFamily="18" charset="0"/>
              </a:rPr>
              <a:t>Tại sao chúng ta nên ăn cá trong các bữa ăn?</a:t>
            </a:r>
          </a:p>
        </p:txBody>
      </p:sp>
      <p:sp>
        <p:nvSpPr>
          <p:cNvPr id="24" name="TextBox 23"/>
          <p:cNvSpPr txBox="1">
            <a:spLocks noChangeArrowheads="1"/>
          </p:cNvSpPr>
          <p:nvPr/>
        </p:nvSpPr>
        <p:spPr bwMode="auto">
          <a:xfrm>
            <a:off x="1752600" y="4733927"/>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800">
                <a:latin typeface="Times New Roman" pitchFamily="18" charset="0"/>
              </a:rPr>
              <a:t>A. Vì nguồn đạm trong cá dễ tiêu hơn đạm trong các loại thịt</a:t>
            </a:r>
          </a:p>
        </p:txBody>
      </p:sp>
      <p:sp>
        <p:nvSpPr>
          <p:cNvPr id="25" name="TextBox 24"/>
          <p:cNvSpPr txBox="1">
            <a:spLocks noChangeArrowheads="1"/>
          </p:cNvSpPr>
          <p:nvPr/>
        </p:nvSpPr>
        <p:spPr bwMode="auto">
          <a:xfrm>
            <a:off x="1752600" y="5343527"/>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800">
                <a:latin typeface="Times New Roman" pitchFamily="18" charset="0"/>
              </a:rPr>
              <a:t>B. Vì trong cá có nhiều đạm</a:t>
            </a:r>
          </a:p>
        </p:txBody>
      </p:sp>
      <p:sp>
        <p:nvSpPr>
          <p:cNvPr id="26" name="TextBox 25"/>
          <p:cNvSpPr txBox="1">
            <a:spLocks noChangeArrowheads="1"/>
          </p:cNvSpPr>
          <p:nvPr/>
        </p:nvSpPr>
        <p:spPr bwMode="auto">
          <a:xfrm>
            <a:off x="6781800" y="5334002"/>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800">
                <a:latin typeface="Times New Roman" pitchFamily="18" charset="0"/>
              </a:rPr>
              <a:t>C. Vì cá dễ ăn</a:t>
            </a:r>
          </a:p>
        </p:txBody>
      </p:sp>
      <p:sp>
        <p:nvSpPr>
          <p:cNvPr id="27" name="Oval 26"/>
          <p:cNvSpPr/>
          <p:nvPr/>
        </p:nvSpPr>
        <p:spPr>
          <a:xfrm>
            <a:off x="1752600" y="32004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 name="Oval 27"/>
          <p:cNvSpPr/>
          <p:nvPr/>
        </p:nvSpPr>
        <p:spPr>
          <a:xfrm>
            <a:off x="1752600" y="4810125"/>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7"/>
                                        </p:tgtEl>
                                        <p:attrNameLst>
                                          <p:attrName>style.visibility</p:attrName>
                                        </p:attrNameLst>
                                      </p:cBhvr>
                                      <p:to>
                                        <p:strVal val="visible"/>
                                      </p:to>
                                    </p:set>
                                    <p:animEffect transition="in" filter="blinds(horizontal)">
                                      <p:cBhvr>
                                        <p:cTn id="7" dur="500"/>
                                        <p:tgtEl>
                                          <p:spTgt spid="4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linds(horizontal)">
                                      <p:cBhvr>
                                        <p:cTn id="20" dur="500"/>
                                        <p:tgtEl>
                                          <p:spTgt spid="2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linds(horizontal)">
                                      <p:cBhvr>
                                        <p:cTn id="31" dur="500"/>
                                        <p:tgtEl>
                                          <p:spTgt spid="2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linds(horizontal)">
                                      <p:cBhvr>
                                        <p:cTn id="36" dur="500"/>
                                        <p:tgtEl>
                                          <p:spTgt spid="2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linds(horizontal)">
                                      <p:cBhvr>
                                        <p:cTn id="41" dur="500"/>
                                        <p:tgtEl>
                                          <p:spTgt spid="2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linds(horizontal)">
                                      <p:cBhvr>
                                        <p:cTn id="44" dur="500"/>
                                        <p:tgtEl>
                                          <p:spTgt spid="2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P spid="16" grpId="0"/>
      <p:bldP spid="17" grpId="0"/>
      <p:bldP spid="20" grpId="0"/>
      <p:bldP spid="21" grpId="0"/>
      <p:bldP spid="22" grpId="0"/>
      <p:bldP spid="23" grpId="0"/>
      <p:bldP spid="24" grpId="0"/>
      <p:bldP spid="25" grpId="0"/>
      <p:bldP spid="26" grpId="0"/>
      <p:bldP spid="27"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an00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66800"/>
            <a:ext cx="9906000" cy="5232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Rectangle 4"/>
          <p:cNvSpPr>
            <a:spLocks noChangeArrowheads="1"/>
          </p:cNvSpPr>
          <p:nvPr/>
        </p:nvSpPr>
        <p:spPr bwMode="auto">
          <a:xfrm>
            <a:off x="1199525" y="152401"/>
            <a:ext cx="99453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spcBef>
                <a:spcPct val="50000"/>
              </a:spcBef>
            </a:pPr>
            <a:r>
              <a:rPr lang="en-US" altLang="en-US" sz="4000" b="1" i="1">
                <a:solidFill>
                  <a:srgbClr val="0033CC"/>
                </a:solidFill>
                <a:latin typeface="Times New Roman" pitchFamily="18" charset="0"/>
                <a:cs typeface="Times New Roman" pitchFamily="18" charset="0"/>
              </a:rPr>
              <a:t>Khi nấu ăn nên sử dụng muối có bổ sung i-ốt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685800" y="1905002"/>
            <a:ext cx="10744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4000" b="1">
                <a:solidFill>
                  <a:srgbClr val="FF0000"/>
                </a:solidFill>
                <a:latin typeface="Times New Roman" pitchFamily="18" charset="0"/>
                <a:cs typeface="Times New Roman" pitchFamily="18" charset="0"/>
              </a:rPr>
              <a:t>Hoạt động 4. </a:t>
            </a:r>
            <a:r>
              <a:rPr lang="en-US" altLang="en-US" sz="4000" b="1">
                <a:solidFill>
                  <a:srgbClr val="003399"/>
                </a:solidFill>
                <a:latin typeface="Times New Roman" pitchFamily="18" charset="0"/>
                <a:cs typeface="Times New Roman" pitchFamily="18" charset="0"/>
              </a:rPr>
              <a:t>Ích lợi của việc ăn rau và quả chín</a:t>
            </a:r>
            <a:endParaRPr lang="en-US" altLang="en-US" sz="6600" b="1">
              <a:solidFill>
                <a:srgbClr val="003399"/>
              </a:solidFill>
              <a:latin typeface="Times New Roman" pitchFamily="18" charset="0"/>
              <a:cs typeface="Times New Roman" pitchFamily="18" charset="0"/>
            </a:endParaRPr>
          </a:p>
        </p:txBody>
      </p:sp>
    </p:spTree>
    <p:extLst>
      <p:ext uri="{BB962C8B-B14F-4D97-AF65-F5344CB8AC3E}">
        <p14:creationId xmlns:p14="http://schemas.microsoft.com/office/powerpoint/2010/main" val="1237415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thapdinhduo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0827"/>
            <a:ext cx="9048751" cy="6607175"/>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07360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4"/>
          <p:cNvGrpSpPr>
            <a:grpSpLocks/>
          </p:cNvGrpSpPr>
          <p:nvPr/>
        </p:nvGrpSpPr>
        <p:grpSpPr bwMode="auto">
          <a:xfrm>
            <a:off x="1497949" y="-14288"/>
            <a:ext cx="1042051" cy="623888"/>
            <a:chOff x="2256" y="3360"/>
            <a:chExt cx="768" cy="515"/>
          </a:xfrm>
        </p:grpSpPr>
        <p:pic>
          <p:nvPicPr>
            <p:cNvPr id="2071" name="Picture 5" descr="1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6" descr="1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4" name="Group 14"/>
          <p:cNvGrpSpPr>
            <a:grpSpLocks/>
          </p:cNvGrpSpPr>
          <p:nvPr/>
        </p:nvGrpSpPr>
        <p:grpSpPr bwMode="auto">
          <a:xfrm>
            <a:off x="11379526" y="260350"/>
            <a:ext cx="812474" cy="412750"/>
            <a:chOff x="4368" y="3600"/>
            <a:chExt cx="576" cy="624"/>
          </a:xfrm>
        </p:grpSpPr>
        <p:pic>
          <p:nvPicPr>
            <p:cNvPr id="2065" name="Picture 15" descr="2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6" descr="2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6" name="Picture 19" descr="book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395808" y="-4763"/>
            <a:ext cx="50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26"/>
          <p:cNvSpPr txBox="1">
            <a:spLocks noChangeArrowheads="1"/>
          </p:cNvSpPr>
          <p:nvPr/>
        </p:nvSpPr>
        <p:spPr bwMode="auto">
          <a:xfrm>
            <a:off x="2927513" y="836613"/>
            <a:ext cx="92644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altLang="en-US" b="1">
                <a:solidFill>
                  <a:srgbClr val="FF0000"/>
                </a:solidFill>
              </a:rPr>
              <a:t>Ăn nhiều rau và quả chín.</a:t>
            </a:r>
          </a:p>
          <a:p>
            <a:pPr eaLnBrk="1" hangingPunct="1"/>
            <a:r>
              <a:rPr lang="en-US" altLang="en-US" b="1">
                <a:solidFill>
                  <a:srgbClr val="FF0000"/>
                </a:solidFill>
              </a:rPr>
              <a:t>Sử dụng thực phẩm sạch và an toàn (tr 22,23)  </a:t>
            </a:r>
          </a:p>
        </p:txBody>
      </p:sp>
      <p:sp>
        <p:nvSpPr>
          <p:cNvPr id="369691" name="Text Box 27"/>
          <p:cNvSpPr txBox="1">
            <a:spLocks noChangeArrowheads="1"/>
          </p:cNvSpPr>
          <p:nvPr/>
        </p:nvSpPr>
        <p:spPr bwMode="auto">
          <a:xfrm>
            <a:off x="239347" y="5516563"/>
            <a:ext cx="1195265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cs typeface="Arial" pitchFamily="34" charset="0"/>
              </a:defRPr>
            </a:lvl9pPr>
          </a:lstStyle>
          <a:p>
            <a:pPr algn="l" eaLnBrk="1" hangingPunct="1">
              <a:spcBef>
                <a:spcPct val="50000"/>
              </a:spcBef>
            </a:pPr>
            <a:r>
              <a:rPr lang="en-US" altLang="en-US" b="1">
                <a:latin typeface="Times New Roman" pitchFamily="18" charset="0"/>
                <a:cs typeface="Times New Roman" pitchFamily="18" charset="0"/>
              </a:rPr>
              <a:t>1. Rau quả được ăn với lượng như thế nào?</a:t>
            </a:r>
          </a:p>
        </p:txBody>
      </p:sp>
      <p:sp>
        <p:nvSpPr>
          <p:cNvPr id="10245" name="AutoShape 5"/>
          <p:cNvSpPr>
            <a:spLocks noChangeArrowheads="1"/>
          </p:cNvSpPr>
          <p:nvPr/>
        </p:nvSpPr>
        <p:spPr bwMode="auto">
          <a:xfrm>
            <a:off x="52103" y="762000"/>
            <a:ext cx="2064564" cy="4679950"/>
          </a:xfrm>
          <a:prstGeom prst="verticalScroll">
            <a:avLst>
              <a:gd name="adj" fmla="val 12500"/>
            </a:avLst>
          </a:prstGeom>
          <a:solidFill>
            <a:srgbClr val="FFFF00"/>
          </a:solidFill>
          <a:ln w="9525" cap="rnd">
            <a:solidFill>
              <a:srgbClr val="FF0000"/>
            </a:solidFill>
            <a:prstDash val="sysDot"/>
            <a:round/>
            <a:headEnd/>
            <a:tailEnd/>
          </a:ln>
        </p:spPr>
        <p:txBody>
          <a:bodyPr wrap="none" anchor="ctr"/>
          <a:lstStyle/>
          <a:p>
            <a:pPr algn="ctr"/>
            <a:r>
              <a:rPr lang="en-US" altLang="en-US" b="1">
                <a:latin typeface="Times New Roman" pitchFamily="18" charset="0"/>
                <a:cs typeface="Times New Roman" pitchFamily="18" charset="0"/>
              </a:rPr>
              <a:t>Quan sát </a:t>
            </a:r>
          </a:p>
          <a:p>
            <a:pPr algn="ctr"/>
            <a:r>
              <a:rPr lang="en-US" altLang="en-US" b="1">
                <a:latin typeface="Times New Roman" pitchFamily="18" charset="0"/>
                <a:cs typeface="Times New Roman" pitchFamily="18" charset="0"/>
              </a:rPr>
              <a:t>tháp </a:t>
            </a:r>
          </a:p>
          <a:p>
            <a:pPr algn="ctr"/>
            <a:r>
              <a:rPr lang="en-US" altLang="en-US" b="1">
                <a:latin typeface="Times New Roman" pitchFamily="18" charset="0"/>
                <a:cs typeface="Times New Roman" pitchFamily="18" charset="0"/>
              </a:rPr>
              <a:t>Dinh dưỡng,</a:t>
            </a:r>
          </a:p>
          <a:p>
            <a:pPr algn="ctr"/>
            <a:r>
              <a:rPr lang="en-US" altLang="en-US" b="1">
                <a:latin typeface="Times New Roman" pitchFamily="18" charset="0"/>
                <a:cs typeface="Times New Roman" pitchFamily="18" charset="0"/>
              </a:rPr>
              <a:t> trả </a:t>
            </a:r>
          </a:p>
          <a:p>
            <a:pPr algn="ctr"/>
            <a:r>
              <a:rPr lang="en-US" altLang="en-US" b="1">
                <a:latin typeface="Times New Roman" pitchFamily="18" charset="0"/>
                <a:cs typeface="Times New Roman" pitchFamily="18" charset="0"/>
              </a:rPr>
              <a:t>lời </a:t>
            </a:r>
          </a:p>
          <a:p>
            <a:pPr algn="ctr"/>
            <a:r>
              <a:rPr lang="en-US" altLang="en-US" b="1">
                <a:latin typeface="Times New Roman" pitchFamily="18" charset="0"/>
                <a:cs typeface="Times New Roman" pitchFamily="18" charset="0"/>
              </a:rPr>
              <a:t>câu </a:t>
            </a:r>
          </a:p>
          <a:p>
            <a:pPr algn="ctr"/>
            <a:r>
              <a:rPr lang="en-US" altLang="en-US" b="1">
                <a:latin typeface="Times New Roman" pitchFamily="18" charset="0"/>
                <a:cs typeface="Times New Roman" pitchFamily="18" charset="0"/>
              </a:rPr>
              <a:t>hỏi:</a:t>
            </a:r>
            <a:endParaRPr lang="en-US" altLang="en-US" sz="3600">
              <a:solidFill>
                <a:srgbClr val="FF0066"/>
              </a:solidFill>
              <a:latin typeface="Times New Roman" pitchFamily="18" charset="0"/>
              <a:cs typeface="Times New Roman" pitchFamily="18" charset="0"/>
            </a:endParaRPr>
          </a:p>
        </p:txBody>
      </p:sp>
      <p:sp>
        <p:nvSpPr>
          <p:cNvPr id="369694" name="Text Box 30"/>
          <p:cNvSpPr txBox="1">
            <a:spLocks noChangeArrowheads="1"/>
          </p:cNvSpPr>
          <p:nvPr/>
        </p:nvSpPr>
        <p:spPr bwMode="auto">
          <a:xfrm>
            <a:off x="239347" y="6035676"/>
            <a:ext cx="1195265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cs typeface="Arial" pitchFamily="34" charset="0"/>
              </a:defRPr>
            </a:lvl9pPr>
          </a:lstStyle>
          <a:p>
            <a:pPr algn="l" eaLnBrk="1" hangingPunct="1">
              <a:spcBef>
                <a:spcPct val="50000"/>
              </a:spcBef>
            </a:pPr>
            <a:r>
              <a:rPr lang="en-US" altLang="en-US" b="1">
                <a:latin typeface="Times New Roman" pitchFamily="18" charset="0"/>
                <a:cs typeface="Times New Roman" pitchFamily="18" charset="0"/>
              </a:rPr>
              <a:t>2. So sánh lượng rau quả được khuyên dùng với lượng thức ăn từ thịt và đậu?</a:t>
            </a:r>
          </a:p>
        </p:txBody>
      </p:sp>
      <p:pic>
        <p:nvPicPr>
          <p:cNvPr id="2" name="Picture 10" descr="thapdinhduong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9655" y="763588"/>
            <a:ext cx="10272346"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4001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blinds(horizontal)">
                                      <p:cBhvr>
                                        <p:cTn id="12" dur="500"/>
                                        <p:tgtEl>
                                          <p:spTgt spid="102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69691"/>
                                        </p:tgtEl>
                                        <p:attrNameLst>
                                          <p:attrName>style.visibility</p:attrName>
                                        </p:attrNameLst>
                                      </p:cBhvr>
                                      <p:to>
                                        <p:strVal val="visible"/>
                                      </p:to>
                                    </p:set>
                                    <p:animEffect transition="in" filter="box(in)">
                                      <p:cBhvr>
                                        <p:cTn id="17" dur="500"/>
                                        <p:tgtEl>
                                          <p:spTgt spid="3696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69694"/>
                                        </p:tgtEl>
                                        <p:attrNameLst>
                                          <p:attrName>style.visibility</p:attrName>
                                        </p:attrNameLst>
                                      </p:cBhvr>
                                      <p:to>
                                        <p:strVal val="visible"/>
                                      </p:to>
                                    </p:set>
                                    <p:animEffect transition="in" filter="diamond(in)">
                                      <p:cBhvr>
                                        <p:cTn id="22" dur="2000"/>
                                        <p:tgtEl>
                                          <p:spTgt spid="369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91" grpId="0"/>
      <p:bldP spid="10245" grpId="0" animBg="1"/>
      <p:bldP spid="36969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4"/>
          <p:cNvGrpSpPr>
            <a:grpSpLocks/>
          </p:cNvGrpSpPr>
          <p:nvPr/>
        </p:nvGrpSpPr>
        <p:grpSpPr bwMode="auto">
          <a:xfrm>
            <a:off x="1497949" y="-14288"/>
            <a:ext cx="1042051" cy="623888"/>
            <a:chOff x="2256" y="3360"/>
            <a:chExt cx="768" cy="515"/>
          </a:xfrm>
        </p:grpSpPr>
        <p:pic>
          <p:nvPicPr>
            <p:cNvPr id="3088" name="Picture 5" descr="1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6" descr="1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7" name="Group 14"/>
          <p:cNvGrpSpPr>
            <a:grpSpLocks/>
          </p:cNvGrpSpPr>
          <p:nvPr/>
        </p:nvGrpSpPr>
        <p:grpSpPr bwMode="auto">
          <a:xfrm>
            <a:off x="11379526" y="260350"/>
            <a:ext cx="812474" cy="412750"/>
            <a:chOff x="4368" y="3600"/>
            <a:chExt cx="576" cy="624"/>
          </a:xfrm>
        </p:grpSpPr>
        <p:pic>
          <p:nvPicPr>
            <p:cNvPr id="3086" name="Picture 15" descr="2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6" descr="2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8" name="Picture 21" descr="book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395808" y="-4763"/>
            <a:ext cx="50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004" name="Picture 36" descr="Rau va qua chin"/>
          <p:cNvPicPr>
            <a:picLocks noChangeAspect="1" noChangeArrowheads="1"/>
          </p:cNvPicPr>
          <p:nvPr/>
        </p:nvPicPr>
        <p:blipFill>
          <a:blip r:embed="rId8">
            <a:lum contrast="30000"/>
            <a:extLst>
              <a:ext uri="{28A0092B-C50C-407E-A947-70E740481C1C}">
                <a14:useLocalDpi xmlns:a14="http://schemas.microsoft.com/office/drawing/2010/main" val="0"/>
              </a:ext>
            </a:extLst>
          </a:blip>
          <a:srcRect/>
          <a:stretch>
            <a:fillRect/>
          </a:stretch>
        </p:blipFill>
        <p:spPr bwMode="auto">
          <a:xfrm>
            <a:off x="6239282" y="2565400"/>
            <a:ext cx="5952718" cy="36718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340005" name="Picture 37" descr="Rau va qua chin"/>
          <p:cNvPicPr>
            <a:picLocks noChangeAspect="1" noChangeArrowheads="1"/>
          </p:cNvPicPr>
          <p:nvPr/>
        </p:nvPicPr>
        <p:blipFill>
          <a:blip r:embed="rId9">
            <a:lum contrast="30000"/>
            <a:extLst>
              <a:ext uri="{28A0092B-C50C-407E-A947-70E740481C1C}">
                <a14:useLocalDpi xmlns:a14="http://schemas.microsoft.com/office/drawing/2010/main" val="0"/>
              </a:ext>
            </a:extLst>
          </a:blip>
          <a:srcRect/>
          <a:stretch>
            <a:fillRect/>
          </a:stretch>
        </p:blipFill>
        <p:spPr bwMode="auto">
          <a:xfrm>
            <a:off x="1" y="2565400"/>
            <a:ext cx="6001564" cy="36718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40009" name="Text Box 41"/>
          <p:cNvSpPr txBox="1">
            <a:spLocks noChangeArrowheads="1"/>
          </p:cNvSpPr>
          <p:nvPr/>
        </p:nvSpPr>
        <p:spPr bwMode="auto">
          <a:xfrm>
            <a:off x="685800" y="1611313"/>
            <a:ext cx="883138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cs typeface="Arial" pitchFamily="34" charset="0"/>
              </a:defRPr>
            </a:lvl9pPr>
          </a:lstStyle>
          <a:p>
            <a:pPr algn="l" eaLnBrk="1" hangingPunct="1">
              <a:spcBef>
                <a:spcPct val="50000"/>
              </a:spcBef>
            </a:pPr>
            <a:r>
              <a:rPr lang="en-US" altLang="en-US" b="1">
                <a:solidFill>
                  <a:srgbClr val="0000FF"/>
                </a:solidFill>
                <a:latin typeface="Times New Roman" pitchFamily="18" charset="0"/>
                <a:cs typeface="Times New Roman" pitchFamily="18" charset="0"/>
              </a:rPr>
              <a:t>Nêu ích lợi của việc ăn rau và quả chín?</a:t>
            </a:r>
          </a:p>
        </p:txBody>
      </p:sp>
      <p:sp>
        <p:nvSpPr>
          <p:cNvPr id="340011" name="Text Box 43"/>
          <p:cNvSpPr txBox="1">
            <a:spLocks noChangeArrowheads="1"/>
          </p:cNvSpPr>
          <p:nvPr/>
        </p:nvSpPr>
        <p:spPr bwMode="auto">
          <a:xfrm>
            <a:off x="719667" y="1143000"/>
            <a:ext cx="59527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cs typeface="Arial" pitchFamily="34" charset="0"/>
              </a:defRPr>
            </a:lvl9pPr>
          </a:lstStyle>
          <a:p>
            <a:pPr algn="l" eaLnBrk="1" hangingPunct="1">
              <a:spcBef>
                <a:spcPct val="50000"/>
              </a:spcBef>
            </a:pPr>
            <a:r>
              <a:rPr lang="en-US" altLang="en-US" b="1">
                <a:solidFill>
                  <a:srgbClr val="0000FF"/>
                </a:solidFill>
                <a:latin typeface="Times New Roman" pitchFamily="18" charset="0"/>
                <a:cs typeface="Times New Roman" pitchFamily="18" charset="0"/>
              </a:rPr>
              <a:t>1. Ăn nhiều rau và quả chín.</a:t>
            </a:r>
          </a:p>
        </p:txBody>
      </p:sp>
      <p:sp>
        <p:nvSpPr>
          <p:cNvPr id="340015" name="Text Box 47"/>
          <p:cNvSpPr txBox="1">
            <a:spLocks noChangeArrowheads="1"/>
          </p:cNvSpPr>
          <p:nvPr/>
        </p:nvSpPr>
        <p:spPr bwMode="auto">
          <a:xfrm>
            <a:off x="1981200" y="6324600"/>
            <a:ext cx="1631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spcBef>
                <a:spcPct val="50000"/>
              </a:spcBef>
            </a:pPr>
            <a:r>
              <a:rPr lang="en-US" altLang="en-US" b="1">
                <a:latin typeface="Times New Roman" pitchFamily="18" charset="0"/>
                <a:cs typeface="Times New Roman" pitchFamily="18" charset="0"/>
              </a:rPr>
              <a:t>H1</a:t>
            </a:r>
          </a:p>
        </p:txBody>
      </p:sp>
      <p:sp>
        <p:nvSpPr>
          <p:cNvPr id="340016" name="Text Box 48"/>
          <p:cNvSpPr txBox="1">
            <a:spLocks noChangeArrowheads="1"/>
          </p:cNvSpPr>
          <p:nvPr/>
        </p:nvSpPr>
        <p:spPr bwMode="auto">
          <a:xfrm>
            <a:off x="8839200" y="6324600"/>
            <a:ext cx="1631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spcBef>
                <a:spcPct val="50000"/>
              </a:spcBef>
            </a:pPr>
            <a:r>
              <a:rPr lang="en-US" altLang="en-US" b="1">
                <a:latin typeface="Times New Roman" pitchFamily="18" charset="0"/>
                <a:cs typeface="Times New Roman" pitchFamily="18" charset="0"/>
              </a:rPr>
              <a:t>H2</a:t>
            </a:r>
          </a:p>
        </p:txBody>
      </p:sp>
    </p:spTree>
    <p:extLst>
      <p:ext uri="{BB962C8B-B14F-4D97-AF65-F5344CB8AC3E}">
        <p14:creationId xmlns:p14="http://schemas.microsoft.com/office/powerpoint/2010/main" val="19537303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0011"/>
                                        </p:tgtEl>
                                        <p:attrNameLst>
                                          <p:attrName>style.visibility</p:attrName>
                                        </p:attrNameLst>
                                      </p:cBhvr>
                                      <p:to>
                                        <p:strVal val="visible"/>
                                      </p:to>
                                    </p:set>
                                    <p:animEffect transition="in" filter="checkerboard(across)">
                                      <p:cBhvr>
                                        <p:cTn id="7" dur="500"/>
                                        <p:tgtEl>
                                          <p:spTgt spid="3400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340005"/>
                                        </p:tgtEl>
                                        <p:attrNameLst>
                                          <p:attrName>style.visibility</p:attrName>
                                        </p:attrNameLst>
                                      </p:cBhvr>
                                      <p:to>
                                        <p:strVal val="visible"/>
                                      </p:to>
                                    </p:set>
                                    <p:animEffect transition="in" filter="wheel(4)">
                                      <p:cBhvr>
                                        <p:cTn id="12" dur="2000"/>
                                        <p:tgtEl>
                                          <p:spTgt spid="3400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340004"/>
                                        </p:tgtEl>
                                        <p:attrNameLst>
                                          <p:attrName>style.visibility</p:attrName>
                                        </p:attrNameLst>
                                      </p:cBhvr>
                                      <p:to>
                                        <p:strVal val="visible"/>
                                      </p:to>
                                    </p:set>
                                    <p:anim calcmode="lin" valueType="num">
                                      <p:cBhvr>
                                        <p:cTn id="17" dur="1000" fill="hold"/>
                                        <p:tgtEl>
                                          <p:spTgt spid="340004"/>
                                        </p:tgtEl>
                                        <p:attrNameLst>
                                          <p:attrName>ppt_w</p:attrName>
                                        </p:attrNameLst>
                                      </p:cBhvr>
                                      <p:tavLst>
                                        <p:tav tm="0">
                                          <p:val>
                                            <p:fltVal val="0"/>
                                          </p:val>
                                        </p:tav>
                                        <p:tav tm="100000">
                                          <p:val>
                                            <p:strVal val="#ppt_w"/>
                                          </p:val>
                                        </p:tav>
                                      </p:tavLst>
                                    </p:anim>
                                    <p:anim calcmode="lin" valueType="num">
                                      <p:cBhvr>
                                        <p:cTn id="18" dur="1000" fill="hold"/>
                                        <p:tgtEl>
                                          <p:spTgt spid="340004"/>
                                        </p:tgtEl>
                                        <p:attrNameLst>
                                          <p:attrName>ppt_h</p:attrName>
                                        </p:attrNameLst>
                                      </p:cBhvr>
                                      <p:tavLst>
                                        <p:tav tm="0">
                                          <p:val>
                                            <p:fltVal val="0"/>
                                          </p:val>
                                        </p:tav>
                                        <p:tav tm="100000">
                                          <p:val>
                                            <p:strVal val="#ppt_h"/>
                                          </p:val>
                                        </p:tav>
                                      </p:tavLst>
                                    </p:anim>
                                    <p:anim calcmode="lin" valueType="num">
                                      <p:cBhvr>
                                        <p:cTn id="19" dur="1000" fill="hold"/>
                                        <p:tgtEl>
                                          <p:spTgt spid="340004"/>
                                        </p:tgtEl>
                                        <p:attrNameLst>
                                          <p:attrName>style.rotation</p:attrName>
                                        </p:attrNameLst>
                                      </p:cBhvr>
                                      <p:tavLst>
                                        <p:tav tm="0">
                                          <p:val>
                                            <p:fltVal val="90"/>
                                          </p:val>
                                        </p:tav>
                                        <p:tav tm="100000">
                                          <p:val>
                                            <p:fltVal val="0"/>
                                          </p:val>
                                        </p:tav>
                                      </p:tavLst>
                                    </p:anim>
                                    <p:animEffect transition="in" filter="fade">
                                      <p:cBhvr>
                                        <p:cTn id="20" dur="1000"/>
                                        <p:tgtEl>
                                          <p:spTgt spid="340004"/>
                                        </p:tgtEl>
                                      </p:cBhvr>
                                    </p:animEffect>
                                  </p:childTnLst>
                                </p:cTn>
                              </p:par>
                              <p:par>
                                <p:cTn id="21" presetID="31" presetClass="entr" presetSubtype="0" fill="hold" grpId="0" nodeType="withEffect">
                                  <p:stCondLst>
                                    <p:cond delay="0"/>
                                  </p:stCondLst>
                                  <p:iterate type="lt">
                                    <p:tmPct val="5000"/>
                                  </p:iterate>
                                  <p:childTnLst>
                                    <p:set>
                                      <p:cBhvr>
                                        <p:cTn id="22" dur="1" fill="hold">
                                          <p:stCondLst>
                                            <p:cond delay="0"/>
                                          </p:stCondLst>
                                        </p:cTn>
                                        <p:tgtEl>
                                          <p:spTgt spid="340015"/>
                                        </p:tgtEl>
                                        <p:attrNameLst>
                                          <p:attrName>style.visibility</p:attrName>
                                        </p:attrNameLst>
                                      </p:cBhvr>
                                      <p:to>
                                        <p:strVal val="visible"/>
                                      </p:to>
                                    </p:set>
                                    <p:anim calcmode="lin" valueType="num">
                                      <p:cBhvr>
                                        <p:cTn id="23" dur="1000" fill="hold"/>
                                        <p:tgtEl>
                                          <p:spTgt spid="340015"/>
                                        </p:tgtEl>
                                        <p:attrNameLst>
                                          <p:attrName>ppt_w</p:attrName>
                                        </p:attrNameLst>
                                      </p:cBhvr>
                                      <p:tavLst>
                                        <p:tav tm="0">
                                          <p:val>
                                            <p:fltVal val="0"/>
                                          </p:val>
                                        </p:tav>
                                        <p:tav tm="100000">
                                          <p:val>
                                            <p:strVal val="#ppt_w"/>
                                          </p:val>
                                        </p:tav>
                                      </p:tavLst>
                                    </p:anim>
                                    <p:anim calcmode="lin" valueType="num">
                                      <p:cBhvr>
                                        <p:cTn id="24" dur="1000" fill="hold"/>
                                        <p:tgtEl>
                                          <p:spTgt spid="340015"/>
                                        </p:tgtEl>
                                        <p:attrNameLst>
                                          <p:attrName>ppt_h</p:attrName>
                                        </p:attrNameLst>
                                      </p:cBhvr>
                                      <p:tavLst>
                                        <p:tav tm="0">
                                          <p:val>
                                            <p:fltVal val="0"/>
                                          </p:val>
                                        </p:tav>
                                        <p:tav tm="100000">
                                          <p:val>
                                            <p:strVal val="#ppt_h"/>
                                          </p:val>
                                        </p:tav>
                                      </p:tavLst>
                                    </p:anim>
                                    <p:anim calcmode="lin" valueType="num">
                                      <p:cBhvr>
                                        <p:cTn id="25" dur="1000" fill="hold"/>
                                        <p:tgtEl>
                                          <p:spTgt spid="340015"/>
                                        </p:tgtEl>
                                        <p:attrNameLst>
                                          <p:attrName>style.rotation</p:attrName>
                                        </p:attrNameLst>
                                      </p:cBhvr>
                                      <p:tavLst>
                                        <p:tav tm="0">
                                          <p:val>
                                            <p:fltVal val="90"/>
                                          </p:val>
                                        </p:tav>
                                        <p:tav tm="100000">
                                          <p:val>
                                            <p:fltVal val="0"/>
                                          </p:val>
                                        </p:tav>
                                      </p:tavLst>
                                    </p:anim>
                                    <p:animEffect transition="in" filter="fade">
                                      <p:cBhvr>
                                        <p:cTn id="26" dur="1000"/>
                                        <p:tgtEl>
                                          <p:spTgt spid="340015"/>
                                        </p:tgtEl>
                                      </p:cBhvr>
                                    </p:animEffect>
                                  </p:childTnLst>
                                </p:cTn>
                              </p:par>
                              <p:par>
                                <p:cTn id="27" presetID="21" presetClass="entr" presetSubtype="4" fill="hold" grpId="0" nodeType="withEffect">
                                  <p:stCondLst>
                                    <p:cond delay="0"/>
                                  </p:stCondLst>
                                  <p:childTnLst>
                                    <p:set>
                                      <p:cBhvr>
                                        <p:cTn id="28" dur="1" fill="hold">
                                          <p:stCondLst>
                                            <p:cond delay="0"/>
                                          </p:stCondLst>
                                        </p:cTn>
                                        <p:tgtEl>
                                          <p:spTgt spid="340016"/>
                                        </p:tgtEl>
                                        <p:attrNameLst>
                                          <p:attrName>style.visibility</p:attrName>
                                        </p:attrNameLst>
                                      </p:cBhvr>
                                      <p:to>
                                        <p:strVal val="visible"/>
                                      </p:to>
                                    </p:set>
                                    <p:animEffect transition="in" filter="wheel(4)">
                                      <p:cBhvr>
                                        <p:cTn id="29" dur="2000"/>
                                        <p:tgtEl>
                                          <p:spTgt spid="3400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340009"/>
                                        </p:tgtEl>
                                        <p:attrNameLst>
                                          <p:attrName>style.visibility</p:attrName>
                                        </p:attrNameLst>
                                      </p:cBhvr>
                                      <p:to>
                                        <p:strVal val="visible"/>
                                      </p:to>
                                    </p:set>
                                    <p:anim by="(-#ppt_w*2)" calcmode="lin" valueType="num">
                                      <p:cBhvr rctx="PPT">
                                        <p:cTn id="34" dur="500" autoRev="1" fill="hold">
                                          <p:stCondLst>
                                            <p:cond delay="0"/>
                                          </p:stCondLst>
                                        </p:cTn>
                                        <p:tgtEl>
                                          <p:spTgt spid="340009"/>
                                        </p:tgtEl>
                                        <p:attrNameLst>
                                          <p:attrName>ppt_w</p:attrName>
                                        </p:attrNameLst>
                                      </p:cBhvr>
                                    </p:anim>
                                    <p:anim by="(#ppt_w*0.50)" calcmode="lin" valueType="num">
                                      <p:cBhvr>
                                        <p:cTn id="35" dur="500" decel="50000" autoRev="1" fill="hold">
                                          <p:stCondLst>
                                            <p:cond delay="0"/>
                                          </p:stCondLst>
                                        </p:cTn>
                                        <p:tgtEl>
                                          <p:spTgt spid="340009"/>
                                        </p:tgtEl>
                                        <p:attrNameLst>
                                          <p:attrName>ppt_x</p:attrName>
                                        </p:attrNameLst>
                                      </p:cBhvr>
                                    </p:anim>
                                    <p:anim from="(-#ppt_h/2)" to="(#ppt_y)" calcmode="lin" valueType="num">
                                      <p:cBhvr>
                                        <p:cTn id="36" dur="1000" fill="hold">
                                          <p:stCondLst>
                                            <p:cond delay="0"/>
                                          </p:stCondLst>
                                        </p:cTn>
                                        <p:tgtEl>
                                          <p:spTgt spid="340009"/>
                                        </p:tgtEl>
                                        <p:attrNameLst>
                                          <p:attrName>ppt_y</p:attrName>
                                        </p:attrNameLst>
                                      </p:cBhvr>
                                    </p:anim>
                                    <p:animRot by="21600000">
                                      <p:cBhvr>
                                        <p:cTn id="37" dur="1000" fill="hold">
                                          <p:stCondLst>
                                            <p:cond delay="0"/>
                                          </p:stCondLst>
                                        </p:cTn>
                                        <p:tgtEl>
                                          <p:spTgt spid="34000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009" grpId="0"/>
      <p:bldP spid="340011" grpId="0"/>
      <p:bldP spid="340015" grpId="0"/>
      <p:bldP spid="3400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110503afamilyskvitamin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47" y="188914"/>
            <a:ext cx="5856653"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descr="110503afamilyskvitaminc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629" y="188913"/>
            <a:ext cx="5423551"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110503afamilyskvitaminc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47" y="3286126"/>
            <a:ext cx="5856653"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110503afamilyskvitaminc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8629" y="3284538"/>
            <a:ext cx="5474026"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 Box 8"/>
          <p:cNvSpPr txBox="1">
            <a:spLocks noChangeArrowheads="1"/>
          </p:cNvSpPr>
          <p:nvPr/>
        </p:nvSpPr>
        <p:spPr bwMode="auto">
          <a:xfrm>
            <a:off x="5039296" y="2924176"/>
            <a:ext cx="2593730" cy="466725"/>
          </a:xfrm>
          <a:prstGeom prst="rect">
            <a:avLst/>
          </a:prstGeom>
          <a:solidFill>
            <a:srgbClr val="00FFFF"/>
          </a:solidFill>
          <a:ln w="9525">
            <a:solidFill>
              <a:schemeClr val="tx2"/>
            </a:solidFill>
            <a:miter lim="800000"/>
            <a:headEnd/>
            <a:tailEnd/>
          </a:ln>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spcBef>
                <a:spcPct val="50000"/>
              </a:spcBef>
            </a:pPr>
            <a:r>
              <a:rPr lang="en-US" altLang="en-US" b="1">
                <a:solidFill>
                  <a:srgbClr val="FF0000"/>
                </a:solidFill>
                <a:latin typeface="Times New Roman" pitchFamily="18" charset="0"/>
                <a:cs typeface="Times New Roman" pitchFamily="18" charset="0"/>
              </a:rPr>
              <a:t>Vi-ta-min C</a:t>
            </a:r>
          </a:p>
        </p:txBody>
      </p:sp>
    </p:spTree>
    <p:extLst>
      <p:ext uri="{BB962C8B-B14F-4D97-AF65-F5344CB8AC3E}">
        <p14:creationId xmlns:p14="http://schemas.microsoft.com/office/powerpoint/2010/main" val="837109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43016">
                                            <p:txEl>
                                              <p:pRg st="0" end="0"/>
                                            </p:txEl>
                                          </p:spTgt>
                                        </p:tgtEl>
                                        <p:attrNameLst>
                                          <p:attrName>style.visibility</p:attrName>
                                        </p:attrNameLst>
                                      </p:cBhvr>
                                      <p:to>
                                        <p:strVal val="visible"/>
                                      </p:to>
                                    </p:set>
                                    <p:animEffect transition="in" filter="fade">
                                      <p:cBhvr>
                                        <p:cTn id="7" dur="5000"/>
                                        <p:tgtEl>
                                          <p:spTgt spid="43016">
                                            <p:txEl>
                                              <p:pRg st="0" end="0"/>
                                            </p:txEl>
                                          </p:spTgt>
                                        </p:tgtEl>
                                      </p:cBhvr>
                                    </p:animEffect>
                                    <p:anim calcmode="lin" valueType="num">
                                      <p:cBhvr>
                                        <p:cTn id="8" dur="5000" fill="hold"/>
                                        <p:tgtEl>
                                          <p:spTgt spid="43016">
                                            <p:txEl>
                                              <p:pRg st="0" end="0"/>
                                            </p:txEl>
                                          </p:spTgt>
                                        </p:tgtEl>
                                        <p:attrNameLst>
                                          <p:attrName>style.rotation</p:attrName>
                                        </p:attrNameLst>
                                      </p:cBhvr>
                                      <p:tavLst>
                                        <p:tav tm="0">
                                          <p:val>
                                            <p:fltVal val="720"/>
                                          </p:val>
                                        </p:tav>
                                        <p:tav tm="100000">
                                          <p:val>
                                            <p:fltVal val="0"/>
                                          </p:val>
                                        </p:tav>
                                      </p:tavLst>
                                    </p:anim>
                                    <p:anim calcmode="lin" valueType="num">
                                      <p:cBhvr>
                                        <p:cTn id="9" dur="5000" fill="hold"/>
                                        <p:tgtEl>
                                          <p:spTgt spid="43016">
                                            <p:txEl>
                                              <p:pRg st="0" end="0"/>
                                            </p:txEl>
                                          </p:spTgt>
                                        </p:tgtEl>
                                        <p:attrNameLst>
                                          <p:attrName>ppt_h</p:attrName>
                                        </p:attrNameLst>
                                      </p:cBhvr>
                                      <p:tavLst>
                                        <p:tav tm="0">
                                          <p:val>
                                            <p:fltVal val="0"/>
                                          </p:val>
                                        </p:tav>
                                        <p:tav tm="100000">
                                          <p:val>
                                            <p:strVal val="#ppt_h"/>
                                          </p:val>
                                        </p:tav>
                                      </p:tavLst>
                                    </p:anim>
                                    <p:anim calcmode="lin" valueType="num">
                                      <p:cBhvr>
                                        <p:cTn id="10" dur="5000" fill="hold"/>
                                        <p:tgtEl>
                                          <p:spTgt spid="43016">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Group 4"/>
          <p:cNvGrpSpPr>
            <a:grpSpLocks/>
          </p:cNvGrpSpPr>
          <p:nvPr/>
        </p:nvGrpSpPr>
        <p:grpSpPr bwMode="auto">
          <a:xfrm>
            <a:off x="1497949" y="-14288"/>
            <a:ext cx="1042051" cy="623888"/>
            <a:chOff x="2256" y="3360"/>
            <a:chExt cx="768" cy="515"/>
          </a:xfrm>
        </p:grpSpPr>
        <p:pic>
          <p:nvPicPr>
            <p:cNvPr id="4114" name="Picture 5" descr="1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6" descr="1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2" name="Group 14"/>
          <p:cNvGrpSpPr>
            <a:grpSpLocks/>
          </p:cNvGrpSpPr>
          <p:nvPr/>
        </p:nvGrpSpPr>
        <p:grpSpPr bwMode="auto">
          <a:xfrm>
            <a:off x="11379526" y="260350"/>
            <a:ext cx="812474" cy="412750"/>
            <a:chOff x="4368" y="3600"/>
            <a:chExt cx="576" cy="624"/>
          </a:xfrm>
        </p:grpSpPr>
        <p:pic>
          <p:nvPicPr>
            <p:cNvPr id="4108" name="Picture 15" descr="2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6" descr="2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3" name="Picture 19" descr="book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395808" y="-4763"/>
            <a:ext cx="50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20" descr="MCj04391170000[1]">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90654" y="6019800"/>
            <a:ext cx="100134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5835" name="Text Box 27"/>
          <p:cNvSpPr txBox="1">
            <a:spLocks noChangeArrowheads="1"/>
          </p:cNvSpPr>
          <p:nvPr/>
        </p:nvSpPr>
        <p:spPr bwMode="auto">
          <a:xfrm>
            <a:off x="838200" y="3213100"/>
            <a:ext cx="10871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cs typeface="Arial" pitchFamily="34" charset="0"/>
              </a:defRPr>
            </a:lvl9pPr>
          </a:lstStyle>
          <a:p>
            <a:pPr algn="l" eaLnBrk="1" hangingPunct="1">
              <a:spcBef>
                <a:spcPct val="50000"/>
              </a:spcBef>
            </a:pPr>
            <a:r>
              <a:rPr lang="en-US" altLang="en-US" b="1">
                <a:latin typeface="Times New Roman" pitchFamily="18" charset="0"/>
                <a:cs typeface="Times New Roman" pitchFamily="18" charset="0"/>
              </a:rPr>
              <a:t>Vì sao hàng ngày các em nên ăn nhiều rau quả chín?</a:t>
            </a:r>
          </a:p>
        </p:txBody>
      </p:sp>
      <p:sp>
        <p:nvSpPr>
          <p:cNvPr id="4106" name="Text Box 29"/>
          <p:cNvSpPr txBox="1">
            <a:spLocks noChangeArrowheads="1"/>
          </p:cNvSpPr>
          <p:nvPr/>
        </p:nvSpPr>
        <p:spPr bwMode="auto">
          <a:xfrm>
            <a:off x="815732" y="2492375"/>
            <a:ext cx="7295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cs typeface="Arial" pitchFamily="34" charset="0"/>
              </a:defRPr>
            </a:lvl9pPr>
          </a:lstStyle>
          <a:p>
            <a:pPr algn="l" eaLnBrk="1" hangingPunct="1">
              <a:spcBef>
                <a:spcPct val="50000"/>
              </a:spcBef>
            </a:pPr>
            <a:r>
              <a:rPr lang="en-US" altLang="en-US" b="1">
                <a:solidFill>
                  <a:srgbClr val="3333FF"/>
                </a:solidFill>
                <a:latin typeface="Times New Roman" pitchFamily="18" charset="0"/>
                <a:cs typeface="Times New Roman" pitchFamily="18" charset="0"/>
              </a:rPr>
              <a:t>1. Ăn nhiều rau và quả chín</a:t>
            </a:r>
          </a:p>
        </p:txBody>
      </p:sp>
    </p:spTree>
    <p:extLst>
      <p:ext uri="{BB962C8B-B14F-4D97-AF65-F5344CB8AC3E}">
        <p14:creationId xmlns:p14="http://schemas.microsoft.com/office/powerpoint/2010/main" val="4728027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5835"/>
                                        </p:tgtEl>
                                        <p:attrNameLst>
                                          <p:attrName>style.visibility</p:attrName>
                                        </p:attrNameLst>
                                      </p:cBhvr>
                                      <p:to>
                                        <p:strVal val="visible"/>
                                      </p:to>
                                    </p:set>
                                    <p:animEffect transition="in" filter="box(in)">
                                      <p:cBhvr>
                                        <p:cTn id="7" dur="500"/>
                                        <p:tgtEl>
                                          <p:spTgt spid="3758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375835"/>
                                        </p:tgtEl>
                                      </p:cBhvr>
                                    </p:animEffect>
                                    <p:set>
                                      <p:cBhvr>
                                        <p:cTn id="12" dur="1" fill="hold">
                                          <p:stCondLst>
                                            <p:cond delay="499"/>
                                          </p:stCondLst>
                                        </p:cTn>
                                        <p:tgtEl>
                                          <p:spTgt spid="3758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35" grpId="0"/>
      <p:bldP spid="37583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images413100_rau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47" y="260350"/>
            <a:ext cx="537633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7" descr="images413101_rau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47" y="3213100"/>
            <a:ext cx="54610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9" descr="images413103_rau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1565" y="3213100"/>
            <a:ext cx="571500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3" descr="120px-Cay_ca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1564" y="333375"/>
            <a:ext cx="57589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6" name="Text Box 14"/>
          <p:cNvSpPr txBox="1">
            <a:spLocks noChangeArrowheads="1"/>
          </p:cNvSpPr>
          <p:nvPr/>
        </p:nvSpPr>
        <p:spPr bwMode="auto">
          <a:xfrm>
            <a:off x="4648201" y="2852739"/>
            <a:ext cx="2438400" cy="461665"/>
          </a:xfrm>
          <a:prstGeom prst="rect">
            <a:avLst/>
          </a:prstGeom>
          <a:solidFill>
            <a:srgbClr val="FFFF00"/>
          </a:solidFill>
          <a:ln w="9525">
            <a:solidFill>
              <a:srgbClr val="D60093"/>
            </a:solidFill>
            <a:miter lim="800000"/>
            <a:headEnd/>
            <a:tailEnd/>
          </a:ln>
        </p:spPr>
        <p:txBody>
          <a:bodyPr wrap="squar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spcBef>
                <a:spcPct val="50000"/>
              </a:spcBef>
            </a:pPr>
            <a:r>
              <a:rPr lang="en-US" altLang="en-US" b="1">
                <a:solidFill>
                  <a:srgbClr val="FF0000"/>
                </a:solidFill>
                <a:latin typeface="Times New Roman" pitchFamily="18" charset="0"/>
                <a:cs typeface="Times New Roman" pitchFamily="18" charset="0"/>
              </a:rPr>
              <a:t>Vi ta min A, B, C</a:t>
            </a:r>
          </a:p>
        </p:txBody>
      </p:sp>
    </p:spTree>
    <p:extLst>
      <p:ext uri="{BB962C8B-B14F-4D97-AF65-F5344CB8AC3E}">
        <p14:creationId xmlns:p14="http://schemas.microsoft.com/office/powerpoint/2010/main" val="1735090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44046">
                                            <p:txEl>
                                              <p:pRg st="0" end="0"/>
                                            </p:txEl>
                                          </p:spTgt>
                                        </p:tgtEl>
                                        <p:attrNameLst>
                                          <p:attrName>style.visibility</p:attrName>
                                        </p:attrNameLst>
                                      </p:cBhvr>
                                      <p:to>
                                        <p:strVal val="visible"/>
                                      </p:to>
                                    </p:set>
                                    <p:animEffect transition="in" filter="fade">
                                      <p:cBhvr>
                                        <p:cTn id="7" dur="2000"/>
                                        <p:tgtEl>
                                          <p:spTgt spid="44046">
                                            <p:txEl>
                                              <p:pRg st="0" end="0"/>
                                            </p:txEl>
                                          </p:spTgt>
                                        </p:tgtEl>
                                      </p:cBhvr>
                                    </p:animEffect>
                                    <p:anim calcmode="lin" valueType="num">
                                      <p:cBhvr>
                                        <p:cTn id="8" dur="2000" fill="hold"/>
                                        <p:tgtEl>
                                          <p:spTgt spid="44046">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44046">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44046">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614362" y="1828800"/>
            <a:ext cx="10977563" cy="1331913"/>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ct val="0"/>
              </a:spcBef>
              <a:spcAft>
                <a:spcPts val="600"/>
              </a:spcAft>
              <a:buFontTx/>
              <a:buNone/>
              <a:defRPr/>
            </a:pPr>
            <a:r>
              <a:rPr lang="en-US" sz="2800" b="1" i="1">
                <a:latin typeface="Times New Roman" pitchFamily="18" charset="0"/>
                <a:cs typeface="Times New Roman" pitchFamily="18" charset="0"/>
              </a:rPr>
              <a:t>	</a:t>
            </a:r>
            <a:r>
              <a:rPr lang="vi-VN" sz="2800" b="1" i="1">
                <a:latin typeface="Times New Roman" pitchFamily="18" charset="0"/>
                <a:cs typeface="Times New Roman" pitchFamily="18" charset="0"/>
              </a:rPr>
              <a:t>Cần ăn phối hợp chất béo có nguồn gốc động vật và chất béo có nguồn gốc thực vật để đảm bảo cung cấp đủ các loại chất béo cho cơ thể. Nên ăn ít thức ăn chứa nhiều chất béo động vật để phòng tránh các bệnh như cao huyết áp, tim mạch…</a:t>
            </a:r>
            <a:endParaRPr lang="en-US" altLang="en-US" b="1" i="1" kern="0" dirty="0">
              <a:latin typeface="Times New Roman" pitchFamily="18" charset="0"/>
              <a:cs typeface="Times New Roman" pitchFamily="18" charset="0"/>
            </a:endParaRPr>
          </a:p>
        </p:txBody>
      </p:sp>
      <p:sp>
        <p:nvSpPr>
          <p:cNvPr id="24579" name="Text Box 4"/>
          <p:cNvSpPr txBox="1">
            <a:spLocks noChangeArrowheads="1"/>
          </p:cNvSpPr>
          <p:nvPr/>
        </p:nvSpPr>
        <p:spPr bwMode="auto">
          <a:xfrm>
            <a:off x="2955925" y="2608263"/>
            <a:ext cx="69500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Aft>
                <a:spcPts val="600"/>
              </a:spcAft>
            </a:pPr>
            <a:endParaRPr lang="en-US" altLang="en-US" sz="2000">
              <a:solidFill>
                <a:srgbClr val="000000"/>
              </a:solidFill>
              <a:latin typeface="VNI-Times" pitchFamily="2" charset="0"/>
            </a:endParaRPr>
          </a:p>
        </p:txBody>
      </p:sp>
      <p:sp>
        <p:nvSpPr>
          <p:cNvPr id="24580" name="Text Box 5"/>
          <p:cNvSpPr txBox="1">
            <a:spLocks noChangeArrowheads="1"/>
          </p:cNvSpPr>
          <p:nvPr/>
        </p:nvSpPr>
        <p:spPr bwMode="auto">
          <a:xfrm flipV="1">
            <a:off x="1828800" y="2940050"/>
            <a:ext cx="7391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spcAft>
                <a:spcPts val="600"/>
              </a:spcAft>
            </a:pPr>
            <a:endParaRPr lang="en-US" altLang="en-US" sz="2000">
              <a:solidFill>
                <a:srgbClr val="000000"/>
              </a:solidFill>
              <a:latin typeface="VNI-Times" pitchFamily="2" charset="0"/>
            </a:endParaRPr>
          </a:p>
        </p:txBody>
      </p:sp>
      <p:sp>
        <p:nvSpPr>
          <p:cNvPr id="24581" name="Text Box 6"/>
          <p:cNvSpPr txBox="1">
            <a:spLocks noChangeArrowheads="1"/>
          </p:cNvSpPr>
          <p:nvPr/>
        </p:nvSpPr>
        <p:spPr bwMode="auto">
          <a:xfrm>
            <a:off x="579439" y="3846515"/>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spcAft>
                <a:spcPts val="600"/>
              </a:spcAft>
            </a:pPr>
            <a:r>
              <a:rPr lang="en-US" altLang="en-US" sz="2800" b="1">
                <a:solidFill>
                  <a:srgbClr val="0000FF"/>
                </a:solidFill>
                <a:latin typeface="Times New Roman" panose="02020603050405020304" pitchFamily="18" charset="0"/>
                <a:cs typeface="Times New Roman" panose="02020603050405020304" pitchFamily="18" charset="0"/>
              </a:rPr>
              <a:t>2. Sử dụng hợp lí muối ăn</a:t>
            </a:r>
            <a:endParaRPr lang="en-US" altLang="en-US" sz="2800" b="1" i="1">
              <a:solidFill>
                <a:srgbClr val="0000FF"/>
              </a:solidFill>
              <a:latin typeface="Times New Roman" panose="02020603050405020304" pitchFamily="18" charset="0"/>
              <a:cs typeface="Times New Roman" panose="02020603050405020304" pitchFamily="18" charset="0"/>
            </a:endParaRPr>
          </a:p>
        </p:txBody>
      </p:sp>
      <p:sp>
        <p:nvSpPr>
          <p:cNvPr id="24583" name="Text Box 8"/>
          <p:cNvSpPr txBox="1">
            <a:spLocks noChangeArrowheads="1"/>
          </p:cNvSpPr>
          <p:nvPr/>
        </p:nvSpPr>
        <p:spPr bwMode="auto">
          <a:xfrm>
            <a:off x="609600" y="4440239"/>
            <a:ext cx="1123791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sz="2800" b="1" i="1">
                <a:latin typeface="Times New Roman" pitchFamily="18" charset="0"/>
                <a:cs typeface="Times New Roman" pitchFamily="18" charset="0"/>
              </a:rPr>
              <a:t>	</a:t>
            </a:r>
            <a:r>
              <a:rPr lang="vi-VN" sz="2800" b="1" i="1">
                <a:latin typeface="Times New Roman" pitchFamily="18" charset="0"/>
                <a:cs typeface="Times New Roman" pitchFamily="18" charset="0"/>
              </a:rPr>
              <a:t>Cơ thể chỉ cần một lượng i-ốt rất nhỏ. Nếu thiếu i-ốt, cơ thể sẽ kém phát triển cả về thể lực và trí tuệ. Vì vậy, nên dùng muối có bổ sung i-ốt.</a:t>
            </a:r>
          </a:p>
          <a:p>
            <a:r>
              <a:rPr lang="vi-VN" sz="2800" b="1" i="1">
                <a:latin typeface="Times New Roman" pitchFamily="18" charset="0"/>
                <a:cs typeface="Times New Roman" pitchFamily="18" charset="0"/>
              </a:rPr>
              <a:t> </a:t>
            </a:r>
            <a:r>
              <a:rPr lang="en-US" sz="2800" b="1" i="1">
                <a:latin typeface="Times New Roman" pitchFamily="18" charset="0"/>
                <a:cs typeface="Times New Roman" pitchFamily="18" charset="0"/>
              </a:rPr>
              <a:t>	</a:t>
            </a:r>
          </a:p>
          <a:p>
            <a:r>
              <a:rPr lang="en-US" sz="2800" b="1" i="1">
                <a:latin typeface="Times New Roman" pitchFamily="18" charset="0"/>
                <a:cs typeface="Times New Roman" pitchFamily="18" charset="0"/>
              </a:rPr>
              <a:t>	</a:t>
            </a:r>
            <a:r>
              <a:rPr lang="vi-VN" sz="2800" b="1" i="1">
                <a:latin typeface="Times New Roman" pitchFamily="18" charset="0"/>
                <a:cs typeface="Times New Roman" pitchFamily="18" charset="0"/>
              </a:rPr>
              <a:t>Cần hạn chế ăn mặn để tránh bị bệnh cao huyết áp. </a:t>
            </a:r>
          </a:p>
        </p:txBody>
      </p:sp>
      <p:sp>
        <p:nvSpPr>
          <p:cNvPr id="24584" name="Right Arrow 16">
            <a:hlinkClick r:id="rId2" action="ppaction://hlinksldjump"/>
          </p:cNvPr>
          <p:cNvSpPr>
            <a:spLocks noChangeArrowheads="1"/>
          </p:cNvSpPr>
          <p:nvPr/>
        </p:nvSpPr>
        <p:spPr bwMode="auto">
          <a:xfrm>
            <a:off x="11334751" y="5006975"/>
            <a:ext cx="512763" cy="458788"/>
          </a:xfrm>
          <a:prstGeom prst="rightArrow">
            <a:avLst>
              <a:gd name="adj1" fmla="val 50000"/>
              <a:gd name="adj2" fmla="val 5003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spcAft>
                <a:spcPts val="600"/>
              </a:spcAft>
            </a:pPr>
            <a:endParaRPr lang="en-US" altLang="en-US">
              <a:latin typeface="Arial" pitchFamily="34" charset="0"/>
            </a:endParaRPr>
          </a:p>
        </p:txBody>
      </p:sp>
      <p:sp>
        <p:nvSpPr>
          <p:cNvPr id="24585" name="Rectangle 17"/>
          <p:cNvSpPr>
            <a:spLocks noChangeArrowheads="1"/>
          </p:cNvSpPr>
          <p:nvPr/>
        </p:nvSpPr>
        <p:spPr bwMode="auto">
          <a:xfrm>
            <a:off x="579439" y="1284289"/>
            <a:ext cx="59378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solidFill>
                  <a:srgbClr val="0000FF"/>
                </a:solidFill>
                <a:latin typeface="Times New Roman" panose="02020603050405020304" pitchFamily="18" charset="0"/>
                <a:cs typeface="Times New Roman" panose="02020603050405020304" pitchFamily="18" charset="0"/>
              </a:rPr>
              <a:t>1. Sử dụng hợp lí các chất béo</a:t>
            </a:r>
            <a:r>
              <a:rPr lang="en-US" sz="2800" b="1" i="1">
                <a:solidFill>
                  <a:srgbClr val="0000FF"/>
                </a:solidFill>
                <a:latin typeface="Times New Roman" panose="02020603050405020304" pitchFamily="18" charset="0"/>
                <a:cs typeface="Times New Roman" panose="02020603050405020304" pitchFamily="18" charset="0"/>
              </a:rPr>
              <a:t>             </a:t>
            </a:r>
          </a:p>
        </p:txBody>
      </p:sp>
      <p:sp>
        <p:nvSpPr>
          <p:cNvPr id="2" name="Rectangle 1"/>
          <p:cNvSpPr/>
          <p:nvPr/>
        </p:nvSpPr>
        <p:spPr>
          <a:xfrm>
            <a:off x="685800" y="266700"/>
            <a:ext cx="2590800" cy="685800"/>
          </a:xfrm>
          <a:prstGeom prst="rect">
            <a:avLst/>
          </a:prstGeom>
          <a:solidFill>
            <a:srgbClr val="ACF2E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600" b="1">
                <a:solidFill>
                  <a:srgbClr val="FF0000"/>
                </a:solidFill>
                <a:latin typeface="+mj-lt"/>
                <a:cs typeface="Times New Roman" panose="02020603050405020304" pitchFamily="18" charset="0"/>
              </a:rPr>
              <a:t>GHI NHỚ</a:t>
            </a:r>
            <a:endParaRPr lang="en-US" sz="3600" b="1" dirty="0">
              <a:solidFill>
                <a:srgbClr val="FF0000"/>
              </a:solidFill>
              <a:latin typeface="+mj-lt"/>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739775" y="1828800"/>
            <a:ext cx="10995025" cy="1331913"/>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fontAlgn="b" hangingPunct="1">
              <a:lnSpc>
                <a:spcPct val="120000"/>
              </a:lnSpc>
              <a:spcBef>
                <a:spcPct val="50000"/>
              </a:spcBef>
              <a:buNone/>
            </a:pPr>
            <a:r>
              <a:rPr lang="en-US" altLang="en-US" sz="2800" b="1" i="1">
                <a:latin typeface="Times New Roman" pitchFamily="18" charset="0"/>
                <a:cs typeface="Times New Roman" pitchFamily="18" charset="0"/>
                <a:sym typeface="Wingdings 2" pitchFamily="18" charset="2"/>
              </a:rPr>
              <a:t>	Nên ăn phối hợp nhiều loại rau, quả để có đủ loại vi-ta-min, chất khoáng cần thiết cho cơ thể. Các chất xơ trong rau, quả còn giúp chống táo bón.</a:t>
            </a:r>
          </a:p>
        </p:txBody>
      </p:sp>
      <p:sp>
        <p:nvSpPr>
          <p:cNvPr id="24579" name="Text Box 4"/>
          <p:cNvSpPr txBox="1">
            <a:spLocks noChangeArrowheads="1"/>
          </p:cNvSpPr>
          <p:nvPr/>
        </p:nvSpPr>
        <p:spPr bwMode="auto">
          <a:xfrm>
            <a:off x="2955925" y="2608263"/>
            <a:ext cx="69500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Aft>
                <a:spcPts val="600"/>
              </a:spcAft>
            </a:pPr>
            <a:endParaRPr lang="en-US" altLang="en-US" sz="2000">
              <a:solidFill>
                <a:srgbClr val="000000"/>
              </a:solidFill>
              <a:latin typeface="VNI-Times" pitchFamily="2" charset="0"/>
            </a:endParaRPr>
          </a:p>
        </p:txBody>
      </p:sp>
      <p:sp>
        <p:nvSpPr>
          <p:cNvPr id="24580" name="Text Box 5"/>
          <p:cNvSpPr txBox="1">
            <a:spLocks noChangeArrowheads="1"/>
          </p:cNvSpPr>
          <p:nvPr/>
        </p:nvSpPr>
        <p:spPr bwMode="auto">
          <a:xfrm flipV="1">
            <a:off x="1828800" y="2940050"/>
            <a:ext cx="7391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spcAft>
                <a:spcPts val="600"/>
              </a:spcAft>
            </a:pPr>
            <a:endParaRPr lang="en-US" altLang="en-US" sz="2000">
              <a:solidFill>
                <a:srgbClr val="000000"/>
              </a:solidFill>
              <a:latin typeface="VNI-Times" pitchFamily="2" charset="0"/>
            </a:endParaRPr>
          </a:p>
        </p:txBody>
      </p:sp>
      <p:sp>
        <p:nvSpPr>
          <p:cNvPr id="24582" name="Text Box 7"/>
          <p:cNvSpPr txBox="1">
            <a:spLocks noChangeArrowheads="1"/>
          </p:cNvSpPr>
          <p:nvPr/>
        </p:nvSpPr>
        <p:spPr bwMode="auto">
          <a:xfrm>
            <a:off x="2286000" y="3790952"/>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spcAft>
                <a:spcPts val="600"/>
              </a:spcAft>
            </a:pPr>
            <a:r>
              <a:rPr lang="en-US" altLang="en-US" sz="2800" b="1" i="1">
                <a:solidFill>
                  <a:srgbClr val="FFFFFF"/>
                </a:solidFill>
                <a:latin typeface=".VnTime" pitchFamily="34" charset="0"/>
              </a:rPr>
              <a:t>    </a:t>
            </a:r>
          </a:p>
        </p:txBody>
      </p:sp>
      <p:sp>
        <p:nvSpPr>
          <p:cNvPr id="24584" name="Right Arrow 16">
            <a:hlinkClick r:id="rId2" action="ppaction://hlinksldjump"/>
          </p:cNvPr>
          <p:cNvSpPr>
            <a:spLocks noChangeArrowheads="1"/>
          </p:cNvSpPr>
          <p:nvPr/>
        </p:nvSpPr>
        <p:spPr bwMode="auto">
          <a:xfrm>
            <a:off x="11334751" y="5006975"/>
            <a:ext cx="512763" cy="458788"/>
          </a:xfrm>
          <a:prstGeom prst="rightArrow">
            <a:avLst>
              <a:gd name="adj1" fmla="val 50000"/>
              <a:gd name="adj2" fmla="val 5003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spcAft>
                <a:spcPts val="600"/>
              </a:spcAft>
            </a:pPr>
            <a:endParaRPr lang="en-US" altLang="en-US">
              <a:latin typeface="Arial" pitchFamily="34" charset="0"/>
            </a:endParaRPr>
          </a:p>
        </p:txBody>
      </p:sp>
      <p:sp>
        <p:nvSpPr>
          <p:cNvPr id="24585" name="Rectangle 17"/>
          <p:cNvSpPr>
            <a:spLocks noChangeArrowheads="1"/>
          </p:cNvSpPr>
          <p:nvPr/>
        </p:nvSpPr>
        <p:spPr bwMode="auto">
          <a:xfrm>
            <a:off x="579439" y="1284289"/>
            <a:ext cx="46121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Aft>
                <a:spcPts val="600"/>
              </a:spcAft>
            </a:pPr>
            <a:r>
              <a:rPr lang="en-US" altLang="en-US" sz="2800" b="1">
                <a:solidFill>
                  <a:srgbClr val="0000FF"/>
                </a:solidFill>
                <a:latin typeface="Times New Roman" pitchFamily="18" charset="0"/>
                <a:cs typeface="Times New Roman" pitchFamily="18" charset="0"/>
              </a:rPr>
              <a:t>3. Ăn nhiều rau và quả chín</a:t>
            </a:r>
            <a:endParaRPr lang="en-US" altLang="en-US" sz="2800" b="1" i="1">
              <a:solidFill>
                <a:srgbClr val="0000FF"/>
              </a:solidFill>
              <a:latin typeface="Times New Roman" pitchFamily="18" charset="0"/>
              <a:cs typeface="Times New Roman" pitchFamily="18" charset="0"/>
            </a:endParaRPr>
          </a:p>
        </p:txBody>
      </p:sp>
      <p:sp>
        <p:nvSpPr>
          <p:cNvPr id="2" name="Rectangle 1"/>
          <p:cNvSpPr/>
          <p:nvPr/>
        </p:nvSpPr>
        <p:spPr>
          <a:xfrm>
            <a:off x="685800" y="266700"/>
            <a:ext cx="2590800" cy="685800"/>
          </a:xfrm>
          <a:prstGeom prst="rect">
            <a:avLst/>
          </a:prstGeom>
          <a:solidFill>
            <a:srgbClr val="ACF2E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600" b="1">
                <a:solidFill>
                  <a:srgbClr val="FF0000"/>
                </a:solidFill>
                <a:latin typeface="+mj-lt"/>
                <a:cs typeface="Times New Roman" panose="02020603050405020304" pitchFamily="18" charset="0"/>
              </a:rPr>
              <a:t>GHI NHỚ</a:t>
            </a:r>
            <a:endParaRPr lang="en-US" sz="36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70184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endParaRPr lang="en-US" altLang="en-US"/>
          </a:p>
        </p:txBody>
      </p:sp>
      <p:sp>
        <p:nvSpPr>
          <p:cNvPr id="13315" name="Subtitle 2"/>
          <p:cNvSpPr>
            <a:spLocks noGrp="1"/>
          </p:cNvSpPr>
          <p:nvPr>
            <p:ph type="subTitle" idx="1"/>
          </p:nvPr>
        </p:nvSpPr>
        <p:spPr/>
        <p:txBody>
          <a:bodyPr/>
          <a:lstStyle/>
          <a:p>
            <a:pPr eaLnBrk="1" hangingPunct="1"/>
            <a:endParaRPr lang="en-US" altLang="en-US"/>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5"/>
          <p:cNvSpPr txBox="1">
            <a:spLocks noChangeArrowheads="1"/>
          </p:cNvSpPr>
          <p:nvPr/>
        </p:nvSpPr>
        <p:spPr bwMode="auto">
          <a:xfrm>
            <a:off x="1295405" y="731838"/>
            <a:ext cx="103885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ltLang="en-US" sz="3200" b="1">
                <a:solidFill>
                  <a:prstClr val="white"/>
                </a:solidFill>
                <a:latin typeface="HP001 4 hàng" pitchFamily="34" charset="0"/>
              </a:rPr>
              <a:t>Thứ ba ngày 5 tháng 10 năm 2021</a:t>
            </a:r>
          </a:p>
        </p:txBody>
      </p:sp>
      <p:sp>
        <p:nvSpPr>
          <p:cNvPr id="13318" name="TextBox 6"/>
          <p:cNvSpPr txBox="1">
            <a:spLocks noChangeArrowheads="1"/>
          </p:cNvSpPr>
          <p:nvPr/>
        </p:nvSpPr>
        <p:spPr bwMode="auto">
          <a:xfrm>
            <a:off x="3810000" y="1371600"/>
            <a:ext cx="7605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ltLang="en-US" sz="3200" b="1">
                <a:solidFill>
                  <a:prstClr val="white"/>
                </a:solidFill>
                <a:latin typeface="HP001 4 hàng" pitchFamily="34" charset="0"/>
              </a:rPr>
              <a:t>Khoa học</a:t>
            </a:r>
          </a:p>
        </p:txBody>
      </p:sp>
      <p:sp>
        <p:nvSpPr>
          <p:cNvPr id="13319" name="TextBox 7"/>
          <p:cNvSpPr txBox="1">
            <a:spLocks noChangeArrowheads="1"/>
          </p:cNvSpPr>
          <p:nvPr/>
        </p:nvSpPr>
        <p:spPr bwMode="auto">
          <a:xfrm>
            <a:off x="304800" y="2016130"/>
            <a:ext cx="1089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ltLang="en-US" sz="3200" b="1">
                <a:solidFill>
                  <a:srgbClr val="FFFF00"/>
                </a:solidFill>
                <a:latin typeface="HP001 4 hàng" pitchFamily="34" charset="0"/>
              </a:rPr>
              <a:t> Sử dụng hợp lí các chất béo và muối ăn</a:t>
            </a:r>
            <a:r>
              <a:rPr lang="en-US" altLang="en-US" sz="3200" b="1">
                <a:solidFill>
                  <a:prstClr val="white"/>
                </a:solidFill>
                <a:latin typeface="HP001 4 hàng" pitchFamily="34" charset="0"/>
              </a:rPr>
              <a:t> (trang 20)</a:t>
            </a:r>
          </a:p>
        </p:txBody>
      </p:sp>
      <p:sp>
        <p:nvSpPr>
          <p:cNvPr id="8" name="TextBox 7"/>
          <p:cNvSpPr txBox="1">
            <a:spLocks noChangeArrowheads="1"/>
          </p:cNvSpPr>
          <p:nvPr/>
        </p:nvSpPr>
        <p:spPr bwMode="auto">
          <a:xfrm>
            <a:off x="1981200" y="2667000"/>
            <a:ext cx="1089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ltLang="en-US" sz="3200" b="1">
                <a:solidFill>
                  <a:srgbClr val="FFFF00"/>
                </a:solidFill>
                <a:latin typeface="HP001 4 hàng" pitchFamily="34" charset="0"/>
              </a:rPr>
              <a:t> Ăn nhiều rau và quả chín</a:t>
            </a:r>
            <a:endParaRPr lang="en-US" altLang="en-US" sz="3200" b="1">
              <a:solidFill>
                <a:prstClr val="white"/>
              </a:solidFill>
              <a:latin typeface="HP001 4 hàng" pitchFamily="34" charset="0"/>
            </a:endParaRPr>
          </a:p>
        </p:txBody>
      </p:sp>
    </p:spTree>
    <p:extLst>
      <p:ext uri="{BB962C8B-B14F-4D97-AF65-F5344CB8AC3E}">
        <p14:creationId xmlns:p14="http://schemas.microsoft.com/office/powerpoint/2010/main" val="3278662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rot="19813034">
            <a:off x="-547084" y="1804131"/>
            <a:ext cx="5410201" cy="769938"/>
          </a:xfrm>
          <a:prstGeom prst="rect">
            <a:avLst/>
          </a:prstGeom>
          <a:noFill/>
        </p:spPr>
        <p:txBody>
          <a:bodyPr>
            <a:spAutoFit/>
          </a:bodyPr>
          <a:lstStyle/>
          <a:p>
            <a:pPr algn="ctr">
              <a:defRPr/>
            </a:pPr>
            <a:r>
              <a:rPr lang="en-US" sz="4400" b="1" dirty="0">
                <a:solidFill>
                  <a:srgbClr val="FF0000"/>
                </a:solidFill>
                <a:effectLst>
                  <a:outerShdw blurRad="38100" dist="38100" dir="2700000" algn="tl">
                    <a:srgbClr val="000000">
                      <a:alpha val="43137"/>
                    </a:srgbClr>
                  </a:outerShdw>
                </a:effectLst>
                <a:latin typeface="+mj-lt"/>
              </a:rPr>
              <a:t>DẶN DÒ</a:t>
            </a:r>
          </a:p>
        </p:txBody>
      </p:sp>
      <p:sp>
        <p:nvSpPr>
          <p:cNvPr id="2" name="TextBox 1"/>
          <p:cNvSpPr txBox="1"/>
          <p:nvPr/>
        </p:nvSpPr>
        <p:spPr>
          <a:xfrm>
            <a:off x="1485900" y="3216938"/>
            <a:ext cx="9220200" cy="1126462"/>
          </a:xfrm>
          <a:prstGeom prst="rect">
            <a:avLst/>
          </a:prstGeom>
          <a:noFill/>
        </p:spPr>
        <p:txBody>
          <a:bodyPr wrap="square" rtlCol="0">
            <a:spAutoFit/>
          </a:bodyPr>
          <a:lstStyle/>
          <a:p>
            <a:pPr>
              <a:lnSpc>
                <a:spcPct val="120000"/>
              </a:lnSpc>
            </a:pPr>
            <a:r>
              <a:rPr lang="en-US" sz="2800" b="1">
                <a:solidFill>
                  <a:srgbClr val="0000FF"/>
                </a:solidFill>
                <a:latin typeface="Times New Roman" pitchFamily="18" charset="0"/>
                <a:cs typeface="Times New Roman" pitchFamily="18" charset="0"/>
              </a:rPr>
              <a:t>- Tìm hiểu một số loại rau và hoa quả không chế biến cùng các loại thực phẩm vì có thể gây ngộ độc.</a:t>
            </a:r>
          </a:p>
        </p:txBody>
      </p:sp>
      <p:sp>
        <p:nvSpPr>
          <p:cNvPr id="6" name="TextBox 5"/>
          <p:cNvSpPr txBox="1"/>
          <p:nvPr/>
        </p:nvSpPr>
        <p:spPr>
          <a:xfrm>
            <a:off x="1489816" y="4619715"/>
            <a:ext cx="9220200" cy="609398"/>
          </a:xfrm>
          <a:prstGeom prst="rect">
            <a:avLst/>
          </a:prstGeom>
          <a:noFill/>
        </p:spPr>
        <p:txBody>
          <a:bodyPr wrap="square" rtlCol="0">
            <a:spAutoFit/>
          </a:bodyPr>
          <a:lstStyle/>
          <a:p>
            <a:pPr>
              <a:lnSpc>
                <a:spcPct val="120000"/>
              </a:lnSpc>
            </a:pPr>
            <a:r>
              <a:rPr lang="en-US" sz="2800" b="1">
                <a:solidFill>
                  <a:srgbClr val="0000FF"/>
                </a:solidFill>
                <a:latin typeface="Times New Roman" pitchFamily="18" charset="0"/>
                <a:cs typeface="Times New Roman" pitchFamily="18" charset="0"/>
              </a:rPr>
              <a:t>- Chuẩn bị bài sau: Sử dụng thực phẩm sạch và an toàn.</a:t>
            </a:r>
          </a:p>
        </p:txBody>
      </p:sp>
    </p:spTree>
    <p:extLst>
      <p:ext uri="{BB962C8B-B14F-4D97-AF65-F5344CB8AC3E}">
        <p14:creationId xmlns:p14="http://schemas.microsoft.com/office/powerpoint/2010/main" val="1866750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Plantas_04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06765"/>
            <a:ext cx="4572000" cy="355123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27" name="Picture 6" descr="Plantas_04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67687">
            <a:off x="1676400" y="381000"/>
            <a:ext cx="1066800" cy="10668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28" name="Picture 7" descr="Plantas_04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67687">
            <a:off x="1676400" y="1828800"/>
            <a:ext cx="2209800" cy="16002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29" name="Picture 8" descr="Plantas_04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257800"/>
            <a:ext cx="2819400" cy="16002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30" name="Picture 9" descr="Plantas_04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6000750"/>
            <a:ext cx="1905000" cy="85725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581400" y="1977837"/>
            <a:ext cx="8381998" cy="1938992"/>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en-US" sz="6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Chúc</a:t>
            </a:r>
            <a:r>
              <a:rPr lang="en-US" sz="6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6000" b="1" spc="15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các</a:t>
            </a:r>
            <a:r>
              <a:rPr lang="en-US" sz="6000" b="1" spc="15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con</a:t>
            </a:r>
          </a:p>
          <a:p>
            <a:pPr algn="ctr">
              <a:defRPr/>
            </a:pPr>
            <a:r>
              <a:rPr lang="en-US" sz="6000" b="1" spc="15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sức </a:t>
            </a:r>
            <a:r>
              <a:rPr lang="en-US" sz="6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khỏe</a:t>
            </a:r>
            <a:r>
              <a:rPr lang="en-US" sz="6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6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và</a:t>
            </a:r>
            <a:r>
              <a:rPr lang="en-US" sz="6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6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học</a:t>
            </a:r>
            <a:r>
              <a:rPr lang="en-US" sz="6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6000" b="1" spc="15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tập</a:t>
            </a:r>
            <a:r>
              <a:rPr lang="en-US" sz="6000" b="1" spc="15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tốt!</a:t>
            </a:r>
            <a:endParaRPr lang="en-US" sz="54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9525"/>
            <a:ext cx="12192000" cy="6858000"/>
          </a:xfrm>
        </p:spPr>
      </p:pic>
      <p:sp>
        <p:nvSpPr>
          <p:cNvPr id="9" name="Text Box 11"/>
          <p:cNvSpPr txBox="1">
            <a:spLocks noChangeArrowheads="1"/>
          </p:cNvSpPr>
          <p:nvPr/>
        </p:nvSpPr>
        <p:spPr bwMode="auto">
          <a:xfrm>
            <a:off x="304799" y="1447800"/>
            <a:ext cx="115824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marL="342900" indent="-342900" algn="just" eaLnBrk="1" hangingPunct="1">
              <a:spcBef>
                <a:spcPct val="50000"/>
              </a:spcBef>
            </a:pPr>
            <a:r>
              <a:rPr lang="en-US" altLang="en-US" sz="3600" b="1">
                <a:solidFill>
                  <a:srgbClr val="0000FF"/>
                </a:solidFill>
                <a:latin typeface="Arial"/>
              </a:rPr>
              <a:t>- HS hiểu được cần ăn phối hợp chất béo có nguồn gốc động vật và chất béo có nguồn gốc thực vật.</a:t>
            </a:r>
            <a:endParaRPr lang="en-US" altLang="en-US" sz="4400" b="1">
              <a:solidFill>
                <a:srgbClr val="0000FF"/>
              </a:solidFill>
              <a:latin typeface="Arial"/>
            </a:endParaRPr>
          </a:p>
        </p:txBody>
      </p:sp>
      <p:sp>
        <p:nvSpPr>
          <p:cNvPr id="12" name="Text Box 11"/>
          <p:cNvSpPr txBox="1">
            <a:spLocks noChangeArrowheads="1"/>
          </p:cNvSpPr>
          <p:nvPr/>
        </p:nvSpPr>
        <p:spPr bwMode="auto">
          <a:xfrm>
            <a:off x="304798" y="2971800"/>
            <a:ext cx="115824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marL="342900" indent="-342900" algn="just" eaLnBrk="1" hangingPunct="1">
              <a:spcBef>
                <a:spcPct val="50000"/>
              </a:spcBef>
            </a:pPr>
            <a:r>
              <a:rPr lang="en-US" altLang="en-US" sz="3600" b="1">
                <a:solidFill>
                  <a:srgbClr val="0000FF"/>
                </a:solidFill>
                <a:latin typeface="Arial"/>
              </a:rPr>
              <a:t>- Biết được ích lợi của muối i-ốt và tác hại của thói quen ăn mặn.</a:t>
            </a:r>
          </a:p>
        </p:txBody>
      </p:sp>
      <p:sp>
        <p:nvSpPr>
          <p:cNvPr id="2" name="TextBox 1"/>
          <p:cNvSpPr txBox="1"/>
          <p:nvPr/>
        </p:nvSpPr>
        <p:spPr>
          <a:xfrm>
            <a:off x="1371600" y="457200"/>
            <a:ext cx="5334000" cy="584775"/>
          </a:xfrm>
          <a:prstGeom prst="rect">
            <a:avLst/>
          </a:prstGeom>
          <a:noFill/>
        </p:spPr>
        <p:txBody>
          <a:bodyPr wrap="square" rtlCol="0">
            <a:spAutoFit/>
          </a:bodyPr>
          <a:lstStyle/>
          <a:p>
            <a:r>
              <a:rPr lang="en-US" sz="3200" b="1">
                <a:solidFill>
                  <a:srgbClr val="FF0000"/>
                </a:solidFill>
                <a:latin typeface="Arial" pitchFamily="34" charset="0"/>
              </a:rPr>
              <a:t>YÊU CẦU CẦN ĐẠT</a:t>
            </a:r>
            <a:endParaRPr lang="en-US" sz="1800" b="1">
              <a:solidFill>
                <a:srgbClr val="FF0000"/>
              </a:solidFill>
              <a:latin typeface="Arial" pitchFamily="34" charset="0"/>
            </a:endParaRPr>
          </a:p>
        </p:txBody>
      </p:sp>
      <p:sp>
        <p:nvSpPr>
          <p:cNvPr id="6" name="Text Box 11"/>
          <p:cNvSpPr txBox="1">
            <a:spLocks noChangeArrowheads="1"/>
          </p:cNvSpPr>
          <p:nvPr/>
        </p:nvSpPr>
        <p:spPr bwMode="auto">
          <a:xfrm>
            <a:off x="304800" y="4648200"/>
            <a:ext cx="11887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marL="342900" indent="-342900" algn="just" eaLnBrk="1" hangingPunct="1">
              <a:spcBef>
                <a:spcPct val="50000"/>
              </a:spcBef>
            </a:pPr>
            <a:r>
              <a:rPr lang="en-US" altLang="en-US" sz="3600" b="1">
                <a:solidFill>
                  <a:srgbClr val="0000FF"/>
                </a:solidFill>
                <a:latin typeface="Arial"/>
              </a:rPr>
              <a:t>- Biết được hàng ngày cần ăn nhiều rau và quả chín.</a:t>
            </a:r>
          </a:p>
        </p:txBody>
      </p:sp>
    </p:spTree>
    <p:extLst>
      <p:ext uri="{BB962C8B-B14F-4D97-AF65-F5344CB8AC3E}">
        <p14:creationId xmlns:p14="http://schemas.microsoft.com/office/powerpoint/2010/main" val="32358670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2" name="TextBox 4"/>
          <p:cNvSpPr txBox="1">
            <a:spLocks noChangeArrowheads="1"/>
          </p:cNvSpPr>
          <p:nvPr/>
        </p:nvSpPr>
        <p:spPr bwMode="auto">
          <a:xfrm>
            <a:off x="2128838" y="2070101"/>
            <a:ext cx="8417689"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11500" b="1">
                <a:solidFill>
                  <a:srgbClr val="003399"/>
                </a:solidFill>
                <a:latin typeface="Times New Roman" pitchFamily="18" charset="0"/>
                <a:cs typeface="Times New Roman" pitchFamily="18" charset="0"/>
              </a:rPr>
              <a:t>KHÁM PHÁ</a:t>
            </a:r>
            <a:endParaRPr lang="en-US" altLang="en-US" sz="4400" b="1">
              <a:solidFill>
                <a:srgbClr val="003399"/>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fld id="{1CF66F1F-B7B9-4EFB-8149-9AA6D249530F}" type="slidenum">
              <a:rPr lang="en-US" altLang="en-US" sz="1400"/>
              <a:pPr/>
              <a:t>6</a:t>
            </a:fld>
            <a:endParaRPr lang="en-US" altLang="en-US" sz="1400"/>
          </a:p>
        </p:txBody>
      </p:sp>
      <p:sp>
        <p:nvSpPr>
          <p:cNvPr id="3" name="Text Box 7"/>
          <p:cNvSpPr txBox="1">
            <a:spLocks noChangeArrowheads="1"/>
          </p:cNvSpPr>
          <p:nvPr/>
        </p:nvSpPr>
        <p:spPr bwMode="auto">
          <a:xfrm>
            <a:off x="838200" y="2057401"/>
            <a:ext cx="10591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sz="4000" b="1">
                <a:solidFill>
                  <a:srgbClr val="FF0000"/>
                </a:solidFill>
                <a:latin typeface="Times New Roman" pitchFamily="18" charset="0"/>
                <a:cs typeface="Times New Roman" pitchFamily="18" charset="0"/>
              </a:rPr>
              <a:t>Hoạt động 1. </a:t>
            </a:r>
            <a:r>
              <a:rPr lang="en-US" altLang="en-US" sz="4000" b="1">
                <a:solidFill>
                  <a:srgbClr val="0000FF"/>
                </a:solidFill>
                <a:latin typeface="Times New Roman" pitchFamily="18" charset="0"/>
                <a:cs typeface="Times New Roman" pitchFamily="18" charset="0"/>
              </a:rPr>
              <a:t>Những món ăn có nhiều chất béo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Sò xào bông hành &amp; h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3638"/>
            <a:ext cx="3276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Meo-hay-cho-cac-mon-chien-xao_Tin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433638"/>
            <a:ext cx="3200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orizontal Scroll 1"/>
          <p:cNvSpPr/>
          <p:nvPr/>
        </p:nvSpPr>
        <p:spPr>
          <a:xfrm>
            <a:off x="4038600" y="95250"/>
            <a:ext cx="4495800" cy="1752600"/>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atin typeface="Times New Roman" panose="02020603050405020304" pitchFamily="18" charset="0"/>
                <a:cs typeface="Times New Roman" panose="02020603050405020304" pitchFamily="18" charset="0"/>
              </a:rPr>
              <a:t>Món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xào</a:t>
            </a:r>
            <a:endParaRPr lang="en-US" sz="4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398713"/>
            <a:ext cx="320040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288"/>
            <a:ext cx="5546725" cy="350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Nem-ran-Spring-roll"/>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203951" y="0"/>
            <a:ext cx="551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descr="Results image for the image hÅ© xá»t thá»t sá»t cÃ  chu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505200"/>
            <a:ext cx="5511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32526" y="3505200"/>
            <a:ext cx="54832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4953000" y="3200400"/>
            <a:ext cx="2362200" cy="6858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solidFill>
                  <a:schemeClr val="tx1"/>
                </a:solidFill>
                <a:latin typeface="Times New Roman" panose="02020603050405020304" pitchFamily="18" charset="0"/>
                <a:cs typeface="Times New Roman" panose="02020603050405020304" pitchFamily="18" charset="0"/>
              </a:rPr>
              <a:t>Món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rán</a:t>
            </a:r>
            <a:endParaRPr lang="en-US"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124200" y="381000"/>
            <a:ext cx="6781800" cy="1524000"/>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err="1">
                <a:latin typeface="Times New Roman" panose="02020603050405020304" pitchFamily="18" charset="0"/>
                <a:cs typeface="Times New Roman" panose="02020603050405020304" pitchFamily="18" charset="0"/>
              </a:rPr>
              <a:t>Món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thịt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luộc</a:t>
            </a:r>
            <a:endParaRPr lang="en-US" sz="4000" dirty="0">
              <a:latin typeface="Times New Roman" panose="02020603050405020304" pitchFamily="18" charset="0"/>
              <a:cs typeface="Times New Roman" panose="02020603050405020304" pitchFamily="18" charset="0"/>
            </a:endParaRPr>
          </a:p>
        </p:txBody>
      </p:sp>
      <p:pic>
        <p:nvPicPr>
          <p:cNvPr id="112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33602"/>
            <a:ext cx="46482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133602"/>
            <a:ext cx="44958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47&quot;&gt;&lt;/object&gt;&lt;object type=&quot;2&quot; unique_id=&quot;10048&quot;&gt;&lt;object type=&quot;3&quot; unique_id=&quot;10049&quot;&gt;&lt;property id=&quot;20148&quot; value=&quot;5&quot;/&gt;&lt;property id=&quot;20300&quot; value=&quot;Slide 1&quot;/&gt;&lt;property id=&quot;20307&quot; value=&quot;305&quot;/&gt;&lt;/object&gt;&lt;object type=&quot;3&quot; unique_id=&quot;10050&quot;&gt;&lt;property id=&quot;20148&quot; value=&quot;5&quot;/&gt;&lt;property id=&quot;20300&quot; value=&quot;Slide 2&quot;/&gt;&lt;property id=&quot;20307&quot; value=&quot;257&quot;/&gt;&lt;/object&gt;&lt;object type=&quot;3&quot; unique_id=&quot;10051&quot;&gt;&lt;property id=&quot;20148&quot; value=&quot;5&quot;/&gt;&lt;property id=&quot;20300&quot; value=&quot;Slide 3&quot;/&gt;&lt;property id=&quot;20307&quot; value=&quot;276&quot;/&gt;&lt;/object&gt;&lt;object type=&quot;3&quot; unique_id=&quot;10052&quot;&gt;&lt;property id=&quot;20148&quot; value=&quot;5&quot;/&gt;&lt;property id=&quot;20300&quot; value=&quot;Slide 4&quot;/&gt;&lt;property id=&quot;20307&quot; value=&quot;264&quot;/&gt;&lt;/object&gt;&lt;object type=&quot;3&quot; unique_id=&quot;10053&quot;&gt;&lt;property id=&quot;20148&quot; value=&quot;5&quot;/&gt;&lt;property id=&quot;20300&quot; value=&quot;Slide 5&quot;/&gt;&lt;property id=&quot;20307&quot; value=&quot;297&quot;/&gt;&lt;/object&gt;&lt;object type=&quot;3&quot; unique_id=&quot;10054&quot;&gt;&lt;property id=&quot;20148&quot; value=&quot;5&quot;/&gt;&lt;property id=&quot;20300&quot; value=&quot;Slide 6&quot;/&gt;&lt;property id=&quot;20307&quot; value=&quot;265&quot;/&gt;&lt;/object&gt;&lt;object type=&quot;3&quot; unique_id=&quot;10055&quot;&gt;&lt;property id=&quot;20148&quot; value=&quot;5&quot;/&gt;&lt;property id=&quot;20300&quot; value=&quot;Slide 7 - &amp;quot;Tập đọc:&amp;quot;&quot;/&gt;&lt;property id=&quot;20307&quot; value=&quot;277&quot;/&gt;&lt;/object&gt;&lt;object type=&quot;3&quot; unique_id=&quot;10056&quot;&gt;&lt;property id=&quot;20148&quot; value=&quot;5&quot;/&gt;&lt;property id=&quot;20300&quot; value=&quot;Slide 8&quot;/&gt;&lt;property id=&quot;20307&quot; value=&quot;268&quot;/&gt;&lt;/object&gt;&lt;object type=&quot;3&quot; unique_id=&quot;10057&quot;&gt;&lt;property id=&quot;20148&quot; value=&quot;5&quot;/&gt;&lt;property id=&quot;20300&quot; value=&quot;Slide 9&quot;/&gt;&lt;property id=&quot;20307&quot; value=&quot;284&quot;/&gt;&lt;/object&gt;&lt;object type=&quot;3&quot; unique_id=&quot;10058&quot;&gt;&lt;property id=&quot;20148&quot; value=&quot;5&quot;/&gt;&lt;property id=&quot;20300&quot; value=&quot;Slide 10&quot;/&gt;&lt;property id=&quot;20307&quot; value=&quot;269&quot;/&gt;&lt;/object&gt;&lt;object type=&quot;3&quot; unique_id=&quot;10059&quot;&gt;&lt;property id=&quot;20148&quot; value=&quot;5&quot;/&gt;&lt;property id=&quot;20300&quot; value=&quot;Slide 11&quot;/&gt;&lt;property id=&quot;20307&quot; value=&quot;282&quot;/&gt;&lt;/object&gt;&lt;object type=&quot;3&quot; unique_id=&quot;10060&quot;&gt;&lt;property id=&quot;20148&quot; value=&quot;5&quot;/&gt;&lt;property id=&quot;20300&quot; value=&quot;Slide 12&quot;/&gt;&lt;property id=&quot;20307&quot; value=&quot;286&quot;/&gt;&lt;/object&gt;&lt;object type=&quot;3&quot; unique_id=&quot;10061&quot;&gt;&lt;property id=&quot;20148&quot; value=&quot;5&quot;/&gt;&lt;property id=&quot;20300&quot; value=&quot;Slide 13&quot;/&gt;&lt;property id=&quot;20307&quot; value=&quot;271&quot;/&gt;&lt;/object&gt;&lt;object type=&quot;3&quot; unique_id=&quot;10062&quot;&gt;&lt;property id=&quot;20148&quot; value=&quot;5&quot;/&gt;&lt;property id=&quot;20300&quot; value=&quot;Slide 14&quot;/&gt;&lt;property id=&quot;20307&quot; value=&quot;260&quot;/&gt;&lt;/object&gt;&lt;object type=&quot;3&quot; unique_id=&quot;10063&quot;&gt;&lt;property id=&quot;20148&quot; value=&quot;5&quot;/&gt;&lt;property id=&quot;20300&quot; value=&quot;Slide 15 - &amp;quot;Luyện đọc diễn cảm&amp;quot;&quot;/&gt;&lt;property id=&quot;20307&quot; value=&quot;298&quot;/&gt;&lt;/object&gt;&lt;object type=&quot;3&quot; unique_id=&quot;10064&quot;&gt;&lt;property id=&quot;20148&quot; value=&quot;5&quot;/&gt;&lt;property id=&quot;20300&quot; value=&quot;Slide 16&quot;/&gt;&lt;property id=&quot;20307&quot; value=&quot;300&quot;/&gt;&lt;/object&gt;&lt;object type=&quot;3&quot; unique_id=&quot;10065&quot;&gt;&lt;property id=&quot;20148&quot; value=&quot;5&quot;/&gt;&lt;property id=&quot;20300&quot; value=&quot;Slide 17&quot;/&gt;&lt;property id=&quot;20307&quot; value=&quot;272&quot;/&gt;&lt;/object&gt;&lt;object type=&quot;3&quot; unique_id=&quot;10066&quot;&gt;&lt;property id=&quot;20148&quot; value=&quot;5&quot;/&gt;&lt;property id=&quot;20300&quot; value=&quot;Slide 18&quot;/&gt;&lt;property id=&quot;20307&quot; value=&quot;303&quot;/&gt;&lt;/object&gt;&lt;object type=&quot;3&quot; unique_id=&quot;10067&quot;&gt;&lt;property id=&quot;20148&quot; value=&quot;5&quot;/&gt;&lt;property id=&quot;20300&quot; value=&quot;Slide 19&quot;/&gt;&lt;property id=&quot;20307&quot; value=&quot;302&quot;/&gt;&lt;/object&gt;&lt;object type=&quot;3&quot; unique_id=&quot;10068&quot;&gt;&lt;property id=&quot;20148&quot; value=&quot;5&quot;/&gt;&lt;property id=&quot;20300&quot; value=&quot;Slide 20&quot;/&gt;&lt;property id=&quot;20307&quot; value=&quot;295&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4EA5EE2C96234183A9376392CFB4B4" ma:contentTypeVersion="8" ma:contentTypeDescription="Create a new document." ma:contentTypeScope="" ma:versionID="37892324c14ba7763440d4e4cb10b085">
  <xsd:schema xmlns:xsd="http://www.w3.org/2001/XMLSchema" xmlns:xs="http://www.w3.org/2001/XMLSchema" xmlns:p="http://schemas.microsoft.com/office/2006/metadata/properties" xmlns:ns2="56568334-b38c-437c-9116-9209b71f020d" targetNamespace="http://schemas.microsoft.com/office/2006/metadata/properties" ma:root="true" ma:fieldsID="f6d490654dc82fb040b37edf090a84c2" ns2:_="">
    <xsd:import namespace="56568334-b38c-437c-9116-9209b71f02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68334-b38c-437c-9116-9209b71f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28EDAC-F690-4DEA-B70A-F2870ED00619}">
  <ds:schemaRefs>
    <ds:schemaRef ds:uri="http://schemas.microsoft.com/sharepoint/v3/contenttype/forms"/>
  </ds:schemaRefs>
</ds:datastoreItem>
</file>

<file path=customXml/itemProps2.xml><?xml version="1.0" encoding="utf-8"?>
<ds:datastoreItem xmlns:ds="http://schemas.openxmlformats.org/officeDocument/2006/customXml" ds:itemID="{BBC77226-2CE3-4B22-A464-637D199D9662}">
  <ds:schemaRefs>
    <ds:schemaRef ds:uri="http://schemas.microsoft.com/office/infopath/2007/PartnerControls"/>
    <ds:schemaRef ds:uri="56568334-b38c-437c-9116-9209b71f020d"/>
    <ds:schemaRef ds:uri="http://purl.org/dc/elements/1.1/"/>
    <ds:schemaRef ds:uri="http://purl.org/dc/dcmitype/"/>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DA1FBF7-7070-447F-8F41-634AFB549D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568334-b38c-437c-9116-9209b71f02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2113</TotalTime>
  <Words>846</Words>
  <Application>Microsoft Office PowerPoint</Application>
  <PresentationFormat>Widescreen</PresentationFormat>
  <Paragraphs>82</Paragraphs>
  <Slides>31</Slides>
  <Notes>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31</vt:i4>
      </vt:variant>
    </vt:vector>
  </HeadingPairs>
  <TitlesOfParts>
    <vt:vector size="45" baseType="lpstr">
      <vt:lpstr>.VnTime</vt:lpstr>
      <vt:lpstr>Arial</vt:lpstr>
      <vt:lpstr>Calibri</vt:lpstr>
      <vt:lpstr>Calibri Light</vt:lpstr>
      <vt:lpstr>Comic Sans MS</vt:lpstr>
      <vt:lpstr>HP001 4 hàng</vt:lpstr>
      <vt:lpstr>Times New Roman</vt:lpstr>
      <vt:lpstr>VNI-Times</vt:lpstr>
      <vt:lpstr>Wingdings</vt:lpstr>
      <vt:lpstr>Default Design</vt:lpstr>
      <vt:lpstr>1_Office Theme</vt:lpstr>
      <vt:lpstr>2_Office Theme</vt:lpstr>
      <vt:lpstr>2_Default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Gia đình con thường chiên (rán) hay xào thức ăn bằng dầu thực vật hay mỡ động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dfdfd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CTY_THAIMINH</dc:creator>
  <cp:lastModifiedBy>AutoBVT</cp:lastModifiedBy>
  <cp:revision>178</cp:revision>
  <dcterms:created xsi:type="dcterms:W3CDTF">2008-10-20T07:30:54Z</dcterms:created>
  <dcterms:modified xsi:type="dcterms:W3CDTF">2021-10-03T15:59:23Z</dcterms:modified>
</cp:coreProperties>
</file>