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22"/>
  </p:notesMasterIdLst>
  <p:sldIdLst>
    <p:sldId id="376" r:id="rId3"/>
    <p:sldId id="377" r:id="rId4"/>
    <p:sldId id="262" r:id="rId5"/>
    <p:sldId id="284" r:id="rId6"/>
    <p:sldId id="285" r:id="rId7"/>
    <p:sldId id="265" r:id="rId8"/>
    <p:sldId id="286" r:id="rId9"/>
    <p:sldId id="288" r:id="rId10"/>
    <p:sldId id="287" r:id="rId11"/>
    <p:sldId id="289" r:id="rId12"/>
    <p:sldId id="290" r:id="rId13"/>
    <p:sldId id="311" r:id="rId14"/>
    <p:sldId id="312" r:id="rId15"/>
    <p:sldId id="313" r:id="rId16"/>
    <p:sldId id="291" r:id="rId17"/>
    <p:sldId id="292" r:id="rId18"/>
    <p:sldId id="379" r:id="rId19"/>
    <p:sldId id="295" r:id="rId20"/>
    <p:sldId id="296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269A"/>
    <a:srgbClr val="FFFFFF"/>
    <a:srgbClr val="1A3B0D"/>
    <a:srgbClr val="245212"/>
    <a:srgbClr val="295C14"/>
    <a:srgbClr val="419420"/>
    <a:srgbClr val="3577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>
      <p:cViewPr varScale="1">
        <p:scale>
          <a:sx n="67" d="100"/>
          <a:sy n="67" d="100"/>
        </p:scale>
        <p:origin x="692" y="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2753-136B-4EA9-A997-D8C9A8882FB3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2CD9C8-F30A-49D5-93D1-524372285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9207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2CD9C8-F30A-49D5-93D1-524372285DB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8554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2CD9C8-F30A-49D5-93D1-524372285DB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6450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2CD9C8-F30A-49D5-93D1-524372285DB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6450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2CD9C8-F30A-49D5-93D1-524372285DB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6450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2CD9C8-F30A-49D5-93D1-524372285DB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6450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2CD9C8-F30A-49D5-93D1-524372285DB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6450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2CD9C8-F30A-49D5-93D1-524372285DB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0984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BB31F-66D2-4A22-883F-17EE4591F958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5125F-5332-4711-A9D2-E9D0A77B1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757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BB31F-66D2-4A22-883F-17EE4591F958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5125F-5332-4711-A9D2-E9D0A77B1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9610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BB31F-66D2-4A22-883F-17EE4591F958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5125F-5332-4711-A9D2-E9D0A77B1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4020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B24DA8-CF90-467E-92B2-904A8B8A4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DCDE52-B3AD-4EFE-8757-208E77FC5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26B1D9-D9D4-4E6E-A92D-D7464721A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0C0EB1-744F-4696-8F6D-25DA70BB4FF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91083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44C653-4B3B-44AE-9ADB-8C17C5D78A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BC2E8A-3F11-4C7A-B5F9-C0C1A9B93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EE4B8F-EAD8-4661-9E5C-DAB14C82B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725E77-2F3B-41A7-BBA3-4961AE98171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40331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993AD7-CDCC-4AB4-82BC-FE4E4CC91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FB98CE-F1CC-4655-B135-3E661D853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AAD120-576C-4E05-B017-C50720A29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D8F664-CA08-4091-B9BF-B0311C4F309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37468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E62C8A0-25BE-458C-B0B7-E626A4C4E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46DA228-877E-41FD-A982-864C4EA42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AC8F1E4-8855-45F1-9A36-961C81522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349C3D-DE5D-4D0E-8FC2-C7BF21D68AE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11542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9FEE161-B004-4BDF-BBF8-CCA9B4317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A3F72B5-5095-420E-8CE0-A1663CF23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1524F1D-C0F5-4141-A598-AE9C63537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E099B6-9D1F-431D-8A28-5681A83E15D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46483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C265A353-06B1-4E95-9AB1-56F7AB9DD2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114E6BF-B526-4DF4-A071-7802DF2BA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157ABB0-CAA4-4A8F-B0C7-D10CB0F5A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A7EACD-4FEA-4F5D-AB5D-2CA5C5B10D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25792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FEA2CAC7-7655-44EB-A4A5-8E5D9DB1D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EEC7CAF7-9208-4A6D-B278-918478FF3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1FA292E-D768-4E48-82E7-9775ECAAE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527BA6-577C-44B2-A86F-4BD90D72C53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61272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7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2F41DD0-C1EE-492F-9EEF-679121714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D752E85-0DC1-459A-B0DF-FFF02333C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2CF3DF5-A7A3-48E2-8B0A-4E1930D5C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B2E17F-D557-477A-8053-82F2F8F8ED7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5448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BB31F-66D2-4A22-883F-17EE4591F958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5125F-5332-4711-A9D2-E9D0A77B1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0310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7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0707DA3-9E3F-4EA7-8570-E9CA8FD9B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7CA4585-4A94-4627-8667-F4C36204F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8FE00A1-3FB8-4136-BB6F-A6AF42B41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670DCC-E152-4060-8ECB-A4AAC6B8A3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54093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BC8306-58FA-40EC-ADF6-D63D6802F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D0B22E-67C2-445F-8800-0473CF0B6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42375E-AC8E-463F-89A4-4B72ED864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CC01E4-4A23-4C53-A4F0-87FBAC19C33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16333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7"/>
            <a:ext cx="197167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7"/>
            <a:ext cx="5800725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20C73D-5AC9-4DAB-8C86-7F657A4DC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002901-A5D6-4CA6-AD11-F2AEDE9BA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A55649-FA6A-4F64-8B78-316C903B8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298C42-3A8D-4148-887A-43E87CA45D6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01479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41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F83AAF9-4AE1-4A52-B95C-BC96EB854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DE8E10B-99B2-41FD-88C4-FD7220819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814F240-5344-40A0-8353-13BC1D58B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08170C-5C25-466E-B05D-BCDFE0FD6A0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2913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BB31F-66D2-4A22-883F-17EE4591F958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5125F-5332-4711-A9D2-E9D0A77B1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2036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BB31F-66D2-4A22-883F-17EE4591F958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5125F-5332-4711-A9D2-E9D0A77B1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595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BB31F-66D2-4A22-883F-17EE4591F958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5125F-5332-4711-A9D2-E9D0A77B1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681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BB31F-66D2-4A22-883F-17EE4591F958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5125F-5332-4711-A9D2-E9D0A77B1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439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BB31F-66D2-4A22-883F-17EE4591F958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5125F-5332-4711-A9D2-E9D0A77B1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3310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BB31F-66D2-4A22-883F-17EE4591F958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5125F-5332-4711-A9D2-E9D0A77B1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775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BB31F-66D2-4A22-883F-17EE4591F958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5125F-5332-4711-A9D2-E9D0A77B1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5195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3B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1BB31F-66D2-4A22-883F-17EE4591F958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75125F-5332-4711-A9D2-E9D0A77B1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24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9FAE41AB-8D79-40F3-AD33-100388920E0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FA8E02C3-67E2-48B3-A829-96AA45EFC15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3AE73F-939B-428B-9017-68B67ED4A8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44247C-5E6D-4947-B4FD-FD19D409AC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313D8F-7729-40D8-9C6D-3CA4A50472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7B11B2F4-1D87-42AF-B8F1-3986263F3F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3477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342892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685783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028675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371566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0260" indent="-17026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160" indent="-17026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060" indent="-17026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8960" indent="-17026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1860" indent="-17026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.jpeg"/><Relationship Id="rId2" Type="http://schemas.microsoft.com/office/2007/relationships/media" Target="../media/media1.wma"/><Relationship Id="rId1" Type="http://schemas.openxmlformats.org/officeDocument/2006/relationships/audio" Target="NULL" TargetMode="External"/><Relationship Id="rId6" Type="http://schemas.openxmlformats.org/officeDocument/2006/relationships/image" Target="../media/image3.gif"/><Relationship Id="rId11" Type="http://schemas.openxmlformats.org/officeDocument/2006/relationships/image" Target="../media/image8.gif"/><Relationship Id="rId5" Type="http://schemas.openxmlformats.org/officeDocument/2006/relationships/image" Target="../media/image2.gif"/><Relationship Id="rId10" Type="http://schemas.openxmlformats.org/officeDocument/2006/relationships/image" Target="../media/image7.png"/><Relationship Id="rId4" Type="http://schemas.openxmlformats.org/officeDocument/2006/relationships/image" Target="../media/image1.jpe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image" Target="../media/image11.png"/><Relationship Id="rId5" Type="http://schemas.openxmlformats.org/officeDocument/2006/relationships/image" Target="../media/image13.jpg"/><Relationship Id="rId4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image" Target="../media/image7.png"/><Relationship Id="rId5" Type="http://schemas.openxmlformats.org/officeDocument/2006/relationships/image" Target="../media/image8.gif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6" Type="http://schemas.openxmlformats.org/officeDocument/2006/relationships/image" Target="../media/image10.png"/><Relationship Id="rId5" Type="http://schemas.openxmlformats.org/officeDocument/2006/relationships/image" Target="../media/image20.png"/><Relationship Id="rId10" Type="http://schemas.openxmlformats.org/officeDocument/2006/relationships/image" Target="../media/image22.gif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8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gi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.png"/><Relationship Id="rId5" Type="http://schemas.openxmlformats.org/officeDocument/2006/relationships/image" Target="../media/image13.jp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1.png"/><Relationship Id="rId5" Type="http://schemas.openxmlformats.org/officeDocument/2006/relationships/image" Target="../media/image13.jp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1.png"/><Relationship Id="rId5" Type="http://schemas.openxmlformats.org/officeDocument/2006/relationships/image" Target="../media/image13.jp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1.png"/><Relationship Id="rId5" Type="http://schemas.openxmlformats.org/officeDocument/2006/relationships/image" Target="../media/image13.jp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47054C69-BFEB-4CC5-8F4A-A9A9F6CCC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0800000" flipV="1">
            <a:off x="1200150" y="2125266"/>
            <a:ext cx="7315200" cy="1932384"/>
          </a:xfrm>
        </p:spPr>
        <p:txBody>
          <a:bodyPr/>
          <a:lstStyle/>
          <a:p>
            <a:pPr algn="ctr" defTabSz="685783">
              <a:lnSpc>
                <a:spcPct val="150000"/>
              </a:lnSpc>
              <a:defRPr/>
            </a:pPr>
            <a:r>
              <a:rPr lang="en-US" sz="3000" b="1" dirty="0">
                <a:solidFill>
                  <a:srgbClr val="3333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ÂM NHẠC </a:t>
            </a:r>
            <a:r>
              <a:rPr lang="vi-VN" sz="3000" b="1" dirty="0">
                <a:solidFill>
                  <a:srgbClr val="3333FF"/>
                </a:solidFill>
                <a:ea typeface="+mn-ea"/>
                <a:cs typeface="Times New Roman" panose="02020603050405020304" pitchFamily="18" charset="0"/>
              </a:rPr>
              <a:t>1</a:t>
            </a:r>
            <a:br>
              <a:rPr lang="en-US" sz="3000" b="1" dirty="0">
                <a:solidFill>
                  <a:srgbClr val="3333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 ĐỀ 2: THIÊN NHIÊN</a:t>
            </a:r>
            <a:b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4: HÁT </a:t>
            </a:r>
            <a:r>
              <a:rPr lang="vi-VN" sz="2100" b="1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LÝ CÂY XANH</a:t>
            </a:r>
            <a:br>
              <a:rPr lang="vi-VN" sz="2100" b="1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</a:br>
            <a:r>
              <a:rPr lang="vi-VN" sz="2100" b="1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HƯỚNG DẪN CÁCH  VỖ TAY KHI HÁT</a:t>
            </a:r>
            <a:b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en-SG" alt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5">
            <a:extLst>
              <a:ext uri="{FF2B5EF4-FFF2-40B4-BE49-F238E27FC236}">
                <a16:creationId xmlns:a16="http://schemas.microsoft.com/office/drawing/2014/main" id="{306387A8-8A88-4BFC-B587-EEEDF53D51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129" y="3663554"/>
            <a:ext cx="973931" cy="788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6">
            <a:extLst>
              <a:ext uri="{FF2B5EF4-FFF2-40B4-BE49-F238E27FC236}">
                <a16:creationId xmlns:a16="http://schemas.microsoft.com/office/drawing/2014/main" id="{4AB7236E-D3D2-4A4D-A61D-0AAFB3A546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84685">
            <a:off x="6883102" y="293243"/>
            <a:ext cx="823316" cy="688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10" descr="الحقائب المدرسية في المدارس الابتدائية, تلميذ, الذهاب إلى المدرسة, المدرسة  PNG وملف PSD للتحميل مجانا | School bags, School clipart, School">
            <a:extLst>
              <a:ext uri="{FF2B5EF4-FFF2-40B4-BE49-F238E27FC236}">
                <a16:creationId xmlns:a16="http://schemas.microsoft.com/office/drawing/2014/main" id="{F33F8632-BD43-45BE-84C2-D6020FE96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0210" y="4413648"/>
            <a:ext cx="3120789" cy="2644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7">
            <a:extLst>
              <a:ext uri="{FF2B5EF4-FFF2-40B4-BE49-F238E27FC236}">
                <a16:creationId xmlns:a16="http://schemas.microsoft.com/office/drawing/2014/main" id="{4E053966-ED3E-4DC1-A84F-0A1440A3C8D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29550" y="3526631"/>
            <a:ext cx="4857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13" descr="Trẻ Em, Mầm Non, Em Nhỏ, Trẻ Con, Đi Học, Tải hình PNG 64 - Free.Vector6.com">
            <a:extLst>
              <a:ext uri="{FF2B5EF4-FFF2-40B4-BE49-F238E27FC236}">
                <a16:creationId xmlns:a16="http://schemas.microsoft.com/office/drawing/2014/main" id="{282DBB69-D4BB-4D16-940F-66B14026F3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3963"/>
            <a:ext cx="2514599" cy="1924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reovangbinhminh.wma">
            <a:hlinkClick r:id="" action="ppaction://media"/>
            <a:extLst>
              <a:ext uri="{FF2B5EF4-FFF2-40B4-BE49-F238E27FC236}">
                <a16:creationId xmlns:a16="http://schemas.microsoft.com/office/drawing/2014/main" id="{22C44BA5-D8D4-4A93-B78B-7B2C7F1E34D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7238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066800" y="3922931"/>
            <a:ext cx="609600" cy="609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F2D6B4-1226-401A-8729-15FAF13FBCA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216" y="4413648"/>
            <a:ext cx="762000" cy="2447925"/>
          </a:xfrm>
          <a:prstGeom prst="rect">
            <a:avLst/>
          </a:prstGeom>
        </p:spPr>
      </p:pic>
    </p:spTree>
  </p:cSld>
  <p:clrMapOvr>
    <a:masterClrMapping/>
  </p:clrMapOvr>
  <p:transition spd="slow" advTm="22903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6553200" cy="51816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050946" y="1214383"/>
            <a:ext cx="22108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endParaRPr lang="en-US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43000" y="1859809"/>
            <a:ext cx="4572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519113"/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Cái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cây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xanh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xanh</a:t>
            </a:r>
            <a:endParaRPr lang="en-US" sz="3200" dirty="0">
              <a:solidFill>
                <a:schemeClr val="bg1"/>
              </a:solidFill>
              <a:latin typeface="Times New Roman" pitchFamily="18" charset="0"/>
            </a:endParaRPr>
          </a:p>
          <a:p>
            <a:pPr indent="519113"/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Thì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lá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cũng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xanh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.</a:t>
            </a:r>
          </a:p>
          <a:p>
            <a:pPr indent="519113"/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Chim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đậu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trên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cành</a:t>
            </a:r>
            <a:endParaRPr lang="en-US" sz="3200" dirty="0">
              <a:solidFill>
                <a:schemeClr val="bg1"/>
              </a:solidFill>
              <a:latin typeface="Times New Roman" pitchFamily="18" charset="0"/>
            </a:endParaRPr>
          </a:p>
          <a:p>
            <a:pPr indent="519113"/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Chim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hót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líu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 lo.</a:t>
            </a:r>
          </a:p>
          <a:p>
            <a:pPr indent="519113"/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Líu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 lo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là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líu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 lo</a:t>
            </a:r>
          </a:p>
          <a:p>
            <a:pPr indent="519113"/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Líu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 lo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là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líu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 lo.</a:t>
            </a:r>
          </a:p>
        </p:txBody>
      </p:sp>
      <p:pic>
        <p:nvPicPr>
          <p:cNvPr id="7" name="ly cay xanh.wma">
            <a:hlinkClick r:id="" action="ppaction://media"/>
            <a:extLst>
              <a:ext uri="{FF2B5EF4-FFF2-40B4-BE49-F238E27FC236}">
                <a16:creationId xmlns:a16="http://schemas.microsoft.com/office/drawing/2014/main" id="{029F6E1D-E4FB-4D91-9560-145CD1BF11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59436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48206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685800"/>
            <a:ext cx="5496693" cy="37338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90600" y="1752600"/>
            <a:ext cx="4953000" cy="1490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vỗ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6984081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2971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971800"/>
            <a:ext cx="4572000" cy="3886200"/>
          </a:xfrm>
          <a:prstGeom prst="rect">
            <a:avLst/>
          </a:prstGeom>
        </p:spPr>
      </p:pic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1800"/>
            <a:ext cx="4572000" cy="3886200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72000" cy="2971800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152400" y="304800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1" name="5-Point Star 10"/>
          <p:cNvSpPr/>
          <p:nvPr/>
        </p:nvSpPr>
        <p:spPr>
          <a:xfrm>
            <a:off x="304800" y="3583858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2" name="5-Point Star 11"/>
          <p:cNvSpPr/>
          <p:nvPr/>
        </p:nvSpPr>
        <p:spPr>
          <a:xfrm>
            <a:off x="6400800" y="3468329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3" name="5-Point Star 12"/>
          <p:cNvSpPr/>
          <p:nvPr/>
        </p:nvSpPr>
        <p:spPr>
          <a:xfrm>
            <a:off x="8077200" y="304800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117309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284197"/>
            <a:ext cx="3429000" cy="40404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2293722"/>
            <a:ext cx="4191000" cy="403087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434349" y="343245"/>
            <a:ext cx="43434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</a:rPr>
              <a:t>Đưa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</a:rPr>
              <a:t>tay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</a:rPr>
              <a:t> sang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</a:rPr>
              <a:t>hai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</a:rPr>
              <a:t>bên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</a:rPr>
              <a:t>theo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</a:rPr>
              <a:t>nhịp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</a:rPr>
              <a:t>vỗ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</a:rPr>
              <a:t>trông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</a:rPr>
              <a:t>rất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</a:rPr>
              <a:t>mềm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</a:rPr>
              <a:t>mại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</a:rPr>
              <a:t>và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</a:rPr>
              <a:t>duyên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</a:rPr>
              <a:t>dáng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</a:rPr>
              <a:t>.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3726" y="328358"/>
            <a:ext cx="369438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</a:rPr>
              <a:t>Để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</a:rPr>
              <a:t>tay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</a:rPr>
              <a:t>trước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</a:rPr>
              <a:t>ngực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</a:rPr>
              <a:t>khi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</a:rPr>
              <a:t>vỗ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</a:rPr>
              <a:t>tay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</a:rPr>
              <a:t>không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</a:rPr>
              <a:t>bị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</a:rPr>
              <a:t>mỏi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</a:rPr>
              <a:t>và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</a:rPr>
              <a:t>không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</a:rPr>
              <a:t>che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</a:rPr>
              <a:t>mặt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</a:rPr>
              <a:t>.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7" name="5-Point Star 6"/>
          <p:cNvSpPr/>
          <p:nvPr/>
        </p:nvSpPr>
        <p:spPr>
          <a:xfrm>
            <a:off x="381000" y="2284197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0" name="5-Point Star 9"/>
          <p:cNvSpPr/>
          <p:nvPr/>
        </p:nvSpPr>
        <p:spPr>
          <a:xfrm>
            <a:off x="6057900" y="2308470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059174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7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53" y="1905000"/>
            <a:ext cx="4114800" cy="44958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328" y="1905000"/>
            <a:ext cx="4038600" cy="4495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841328" y="496446"/>
            <a:ext cx="423064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che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mỏi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endParaRPr lang="en-US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2400" y="281001"/>
            <a:ext cx="3916457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</a:rPr>
              <a:t>Các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</a:rPr>
              <a:t>ngón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</a:rPr>
              <a:t>tay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</a:rPr>
              <a:t>xòe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</a:rPr>
              <a:t>ra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</a:rPr>
              <a:t>khi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</a:p>
          <a:p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</a:rPr>
              <a:t>vỗ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</a:rPr>
              <a:t>âm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</a:rPr>
              <a:t>thanh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</a:rPr>
              <a:t>phát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</a:rPr>
              <a:t>ra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</a:p>
          <a:p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</a:rPr>
              <a:t>không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</a:rPr>
              <a:t>vang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</a:rPr>
              <a:t>ròn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</a:rPr>
              <a:t>.</a:t>
            </a:r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93717">
            <a:off x="7930124" y="-806902"/>
            <a:ext cx="574128" cy="20895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64218">
            <a:off x="7783672" y="-806902"/>
            <a:ext cx="574128" cy="2089594"/>
          </a:xfrm>
          <a:prstGeom prst="rect">
            <a:avLst/>
          </a:prstGeom>
        </p:spPr>
      </p:pic>
      <p:sp>
        <p:nvSpPr>
          <p:cNvPr id="10" name="5-Point Star 9"/>
          <p:cNvSpPr/>
          <p:nvPr/>
        </p:nvSpPr>
        <p:spPr>
          <a:xfrm>
            <a:off x="533400" y="1959077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1" name="5-Point Star 10"/>
          <p:cNvSpPr/>
          <p:nvPr/>
        </p:nvSpPr>
        <p:spPr>
          <a:xfrm>
            <a:off x="5029200" y="2057400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101170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53" y="1905000"/>
            <a:ext cx="4114800" cy="44958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328" y="1905000"/>
            <a:ext cx="4038600" cy="4495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091554" y="1196545"/>
            <a:ext cx="35381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Không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để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tay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che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mặt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1000" y="1147439"/>
            <a:ext cx="38363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Không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xòe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ngón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tay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81400" y="291333"/>
            <a:ext cx="22365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</a:rPr>
              <a:t>Khi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</a:rPr>
              <a:t>vỗ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</a:rPr>
              <a:t>tay</a:t>
            </a:r>
            <a:endParaRPr lang="en-US" sz="3600" dirty="0">
              <a:solidFill>
                <a:srgbClr val="FFFF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93717">
            <a:off x="7930124" y="-806902"/>
            <a:ext cx="574128" cy="20895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64218">
            <a:off x="7783672" y="-806902"/>
            <a:ext cx="574128" cy="2089594"/>
          </a:xfrm>
          <a:prstGeom prst="rect">
            <a:avLst/>
          </a:prstGeom>
        </p:spPr>
      </p:pic>
      <p:pic>
        <p:nvPicPr>
          <p:cNvPr id="10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905000"/>
            <a:ext cx="4114800" cy="4495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728" y="2057400"/>
            <a:ext cx="40386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747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284197"/>
            <a:ext cx="3429000" cy="40404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2293722"/>
            <a:ext cx="4191000" cy="40308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82952" y="637817"/>
            <a:ext cx="22365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</a:rPr>
              <a:t>Khi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</a:rPr>
              <a:t>vỗ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</a:rPr>
              <a:t>tay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19601" y="1430732"/>
            <a:ext cx="4343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Hoặc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đưa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tay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sang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hai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bên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48307" y="1422108"/>
            <a:ext cx="36943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Nên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để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tay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trước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ngực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99" y="2284197"/>
            <a:ext cx="3429000" cy="40404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04" y="2257328"/>
            <a:ext cx="3429000" cy="404040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07" y="2284197"/>
            <a:ext cx="3429000" cy="4040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394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59765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7200" y="685800"/>
            <a:ext cx="7924800" cy="4928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Hát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và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vỗ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tay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theo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nhịp</a:t>
            </a:r>
            <a:endParaRPr lang="en-US" sz="3400" b="1" dirty="0">
              <a:solidFill>
                <a:srgbClr val="FFFF00"/>
              </a:solidFill>
              <a:latin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xanh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xanh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</a:rPr>
              <a:t>, t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cũng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xanh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.</a:t>
            </a: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>
                <a:solidFill>
                  <a:srgbClr val="FFFF00"/>
                </a:solidFill>
                <a:latin typeface="Times New Roman" pitchFamily="18" charset="0"/>
              </a:rPr>
              <a:t>               </a:t>
            </a:r>
            <a:r>
              <a:rPr lang="en-US" sz="3200" b="1" noProof="0" dirty="0">
                <a:solidFill>
                  <a:srgbClr val="FFFF00"/>
                </a:solidFill>
                <a:latin typeface="Times New Roman" pitchFamily="18" charset="0"/>
              </a:rPr>
              <a:t>x                </a:t>
            </a:r>
            <a:r>
              <a:rPr lang="en-US" sz="3200" b="1" noProof="0" dirty="0" err="1">
                <a:solidFill>
                  <a:srgbClr val="FFFF00"/>
                </a:solidFill>
                <a:latin typeface="Times New Roman" pitchFamily="18" charset="0"/>
              </a:rPr>
              <a:t>x</a:t>
            </a:r>
            <a:r>
              <a:rPr lang="en-US" sz="3200" b="1" noProof="0" dirty="0">
                <a:solidFill>
                  <a:srgbClr val="FFFF00"/>
                </a:solidFill>
                <a:latin typeface="Times New Roman" pitchFamily="18" charset="0"/>
              </a:rPr>
              <a:t>           </a:t>
            </a:r>
            <a:r>
              <a:rPr lang="en-US" sz="3200" b="1" noProof="0" dirty="0" err="1">
                <a:solidFill>
                  <a:srgbClr val="FFFF00"/>
                </a:solidFill>
                <a:latin typeface="Times New Roman" pitchFamily="18" charset="0"/>
              </a:rPr>
              <a:t>x</a:t>
            </a:r>
            <a:r>
              <a:rPr lang="en-US" sz="3200" b="1" noProof="0" dirty="0">
                <a:solidFill>
                  <a:srgbClr val="FFFF00"/>
                </a:solidFill>
                <a:latin typeface="Times New Roman" pitchFamily="18" charset="0"/>
              </a:rPr>
              <a:t>              </a:t>
            </a:r>
            <a:r>
              <a:rPr lang="en-US" sz="3200" b="1" noProof="0" dirty="0" err="1">
                <a:solidFill>
                  <a:srgbClr val="FFFF00"/>
                </a:solidFill>
                <a:latin typeface="Times New Roman" pitchFamily="18" charset="0"/>
              </a:rPr>
              <a:t>x</a:t>
            </a:r>
            <a:endParaRPr lang="en-US" sz="3200" b="1" noProof="0" dirty="0">
              <a:solidFill>
                <a:srgbClr val="FFFF00"/>
              </a:solidFill>
              <a:latin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Chim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đậu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cành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</a:rPr>
              <a:t>, 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him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hót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líu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lo</a:t>
            </a: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FFFF00"/>
                </a:solidFill>
                <a:latin typeface="Times New Roman" pitchFamily="18" charset="0"/>
              </a:rPr>
              <a:t>                   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</a:rPr>
              <a:t>x              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</a:rPr>
              <a:t>x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</a:rPr>
              <a:t>                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</a:rPr>
              <a:t>x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</a:rPr>
              <a:t>        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</a:rPr>
              <a:t>x</a:t>
            </a:r>
            <a:endParaRPr lang="en-US" sz="3200" b="1" dirty="0">
              <a:solidFill>
                <a:srgbClr val="FFFF00"/>
              </a:solidFill>
              <a:latin typeface="Times New Roman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     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Líu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lo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líu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lo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</a:rPr>
              <a:t>, l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íu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lo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líu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 lo</a:t>
            </a:r>
            <a:endParaRPr lang="en-US" sz="3200" b="1" dirty="0">
              <a:solidFill>
                <a:prstClr val="white"/>
              </a:solidFill>
              <a:latin typeface="Times New Roman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white"/>
                </a:solidFill>
                <a:latin typeface="Times New Roman" pitchFamily="18" charset="0"/>
              </a:rPr>
              <a:t> 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</a:rPr>
              <a:t>x            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</a:rPr>
              <a:t>x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</a:rPr>
              <a:t>           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</a:rPr>
              <a:t>x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</a:rPr>
              <a:t>       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</a:rPr>
              <a:t>x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</a:rPr>
              <a:t>            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</a:rPr>
              <a:t>x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926145"/>
            <a:ext cx="762000" cy="24479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4078545"/>
            <a:ext cx="762000" cy="2447925"/>
          </a:xfrm>
          <a:prstGeom prst="rect">
            <a:avLst/>
          </a:prstGeom>
        </p:spPr>
      </p:pic>
      <p:pic>
        <p:nvPicPr>
          <p:cNvPr id="8" name="ly cay xanh.wma">
            <a:hlinkClick r:id="" action="ppaction://media"/>
            <a:extLst>
              <a:ext uri="{FF2B5EF4-FFF2-40B4-BE49-F238E27FC236}">
                <a16:creationId xmlns:a16="http://schemas.microsoft.com/office/drawing/2014/main" id="{CCB392BE-E69F-4529-B2D3-2299E4668F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59436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27723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40"/>
            <a:ext cx="9144000" cy="6858000"/>
          </a:xfrm>
        </p:spPr>
      </p:pic>
      <p:sp>
        <p:nvSpPr>
          <p:cNvPr id="7" name="Rectangle 6"/>
          <p:cNvSpPr/>
          <p:nvPr/>
        </p:nvSpPr>
        <p:spPr>
          <a:xfrm>
            <a:off x="685800" y="1143000"/>
            <a:ext cx="215805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36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36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sz="36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dò</a:t>
            </a:r>
            <a:endParaRPr lang="en-US" sz="36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019702" y="1539028"/>
            <a:ext cx="369438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Nên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để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tay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trước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ngực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</a:endParaRPr>
          </a:p>
          <a:p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683889" y="892697"/>
            <a:ext cx="20072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Khi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vỗ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tay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019702" y="2016082"/>
            <a:ext cx="4343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Hoặc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đưa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tay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sang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hai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bên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802144" y="4171146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Hát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đúng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giai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điệu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</a:endParaRPr>
          </a:p>
          <a:p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đúng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lời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ca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</a:p>
          <a:p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Lí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cây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xanh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C6F14C-978A-487B-8EB0-029C81F8D447}"/>
              </a:ext>
            </a:extLst>
          </p:cNvPr>
          <p:cNvSpPr txBox="1"/>
          <p:nvPr/>
        </p:nvSpPr>
        <p:spPr>
          <a:xfrm>
            <a:off x="1676400" y="4648200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endParaRPr lang="en-US" sz="28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16449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038953"/>
            <a:ext cx="8001000" cy="1219200"/>
          </a:xfrm>
        </p:spPr>
        <p:txBody>
          <a:bodyPr>
            <a:normAutofit fontScale="90000"/>
          </a:bodyPr>
          <a:lstStyle/>
          <a:p>
            <a:br>
              <a:rPr lang="en-US" kern="10" dirty="0">
                <a:ln w="9525"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</a:b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2000" y="1219200"/>
            <a:ext cx="8077200" cy="1752600"/>
          </a:xfrm>
          <a:prstGeom prst="rect">
            <a:avLst/>
          </a:prstGeom>
          <a:noFill/>
        </p:spPr>
        <p:txBody>
          <a:bodyPr wrap="none" rtlCol="0">
            <a:prstTxWarp prst="textCanUp">
              <a:avLst/>
            </a:prstTxWarp>
            <a:spAutoFit/>
          </a:bodyPr>
          <a:lstStyle/>
          <a:p>
            <a:r>
              <a:rPr lang="en-US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endParaRPr lang="en-US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45307" y="3124200"/>
            <a:ext cx="4267200" cy="1103531"/>
          </a:xfrm>
          <a:prstGeom prst="rect">
            <a:avLst/>
          </a:prstGeom>
          <a:noFill/>
        </p:spPr>
        <p:txBody>
          <a:bodyPr wrap="none" rtlCol="0">
            <a:prstTxWarp prst="textPlain">
              <a:avLst>
                <a:gd name="adj" fmla="val 49680"/>
              </a:avLst>
            </a:prstTxWarp>
            <a:spAutoFit/>
          </a:bodyPr>
          <a:lstStyle/>
          <a:p>
            <a:r>
              <a:rPr lang="en-US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1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158" y="0"/>
            <a:ext cx="9170158" cy="73196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100" y="114300"/>
            <a:ext cx="4114800" cy="2593032"/>
          </a:xfrm>
          <a:prstGeom prst="rect">
            <a:avLst/>
          </a:prstGeom>
        </p:spPr>
      </p:pic>
      <p:pic>
        <p:nvPicPr>
          <p:cNvPr id="14" name="beat licayxanh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3000" y="4267200"/>
            <a:ext cx="609600" cy="60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158" y="4871740"/>
            <a:ext cx="762000" cy="24479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6863" y="4905899"/>
            <a:ext cx="762000" cy="24479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320" y="3710839"/>
            <a:ext cx="762000" cy="244792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5257800" y="347632"/>
            <a:ext cx="3581400" cy="267146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Pour">
              <a:avLst/>
            </a:prstTxWarp>
            <a:spAutoFit/>
          </a:bodyPr>
          <a:lstStyle/>
          <a:p>
            <a:pPr algn="ctr"/>
            <a:r>
              <a:rPr lang="en-US" sz="54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54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tốt</a:t>
            </a:r>
            <a:endParaRPr lang="en-US" sz="5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660" y="1683364"/>
            <a:ext cx="1765679" cy="76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113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26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0943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8F6FC-67DD-47B8-AEE0-9CAA7F4BF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dlacovietnam">
            <a:hlinkClick r:id="" action="ppaction://media"/>
            <a:extLst>
              <a:ext uri="{FF2B5EF4-FFF2-40B4-BE49-F238E27FC236}">
                <a16:creationId xmlns:a16="http://schemas.microsoft.com/office/drawing/2014/main" id="{A48C257F-A352-4B1A-BBAF-1C27BCCBEC6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9525"/>
            <a:ext cx="9144000" cy="6867525"/>
          </a:xfrm>
        </p:spPr>
      </p:pic>
    </p:spTree>
    <p:extLst>
      <p:ext uri="{BB962C8B-B14F-4D97-AF65-F5344CB8AC3E}">
        <p14:creationId xmlns:p14="http://schemas.microsoft.com/office/powerpoint/2010/main" val="1956025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5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ly cay xanh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400" y="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97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82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86000" y="990600"/>
            <a:ext cx="805880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</a:rPr>
              <a:t>         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</a:rPr>
              <a:t>Đọc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</a:rPr>
              <a:t>lời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</a:rPr>
              <a:t>ca</a:t>
            </a:r>
            <a:endParaRPr lang="en-US" sz="3600" b="1" dirty="0">
              <a:solidFill>
                <a:srgbClr val="FFFF00"/>
              </a:solidFill>
              <a:latin typeface="Times New Roman" pitchFamily="18" charset="0"/>
            </a:endParaRPr>
          </a:p>
          <a:p>
            <a:pPr algn="ctr"/>
            <a:endParaRPr lang="en-US" sz="2800" b="1" dirty="0">
              <a:solidFill>
                <a:srgbClr val="FFFF00"/>
              </a:solidFill>
              <a:latin typeface="Times New Roman" pitchFamily="18" charset="0"/>
            </a:endParaRPr>
          </a:p>
          <a:p>
            <a:pPr indent="519113"/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Cái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cây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xanh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xanh</a:t>
            </a:r>
            <a:endParaRPr lang="en-US" sz="3600" dirty="0">
              <a:solidFill>
                <a:schemeClr val="bg1"/>
              </a:solidFill>
              <a:latin typeface="Times New Roman" pitchFamily="18" charset="0"/>
            </a:endParaRPr>
          </a:p>
          <a:p>
            <a:pPr indent="519113"/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Thì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lá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cũng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xanh</a:t>
            </a:r>
            <a:endParaRPr lang="en-US" sz="3600" dirty="0">
              <a:solidFill>
                <a:schemeClr val="bg1"/>
              </a:solidFill>
              <a:latin typeface="Times New Roman" pitchFamily="18" charset="0"/>
            </a:endParaRPr>
          </a:p>
          <a:p>
            <a:pPr indent="519113"/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Chim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đậu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trên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cành</a:t>
            </a:r>
            <a:endParaRPr lang="en-US" sz="3600" dirty="0">
              <a:solidFill>
                <a:schemeClr val="bg1"/>
              </a:solidFill>
              <a:latin typeface="Times New Roman" pitchFamily="18" charset="0"/>
            </a:endParaRPr>
          </a:p>
          <a:p>
            <a:pPr indent="519113"/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Chim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hót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líu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lo</a:t>
            </a:r>
          </a:p>
          <a:p>
            <a:pPr indent="519113"/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Líu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lo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là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líu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lo</a:t>
            </a:r>
          </a:p>
          <a:p>
            <a:pPr indent="519113"/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Líu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lo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là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líu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lo.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607" y="3926145"/>
            <a:ext cx="762000" cy="24479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926145"/>
            <a:ext cx="762000" cy="24479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798" y="4235264"/>
            <a:ext cx="505617" cy="1675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3614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59765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09600" y="908615"/>
            <a:ext cx="777240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</a:rPr>
              <a:t>Đọc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</a:rPr>
              <a:t>lời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</a:rPr>
              <a:t>ca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</a:rPr>
              <a:t>theo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</a:rPr>
              <a:t>tiết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</a:rPr>
              <a:t>tấu</a:t>
            </a:r>
            <a:endParaRPr lang="en-US" sz="3200" b="1" dirty="0">
              <a:solidFill>
                <a:srgbClr val="FFFF00"/>
              </a:solidFill>
              <a:latin typeface="Times New Roman" pitchFamily="18" charset="0"/>
            </a:endParaRPr>
          </a:p>
          <a:p>
            <a:pPr algn="ctr"/>
            <a:endParaRPr lang="en-US" sz="3200" b="1" dirty="0">
              <a:solidFill>
                <a:srgbClr val="FFFF00"/>
              </a:solidFill>
              <a:latin typeface="Times New Roman" pitchFamily="18" charset="0"/>
            </a:endParaRPr>
          </a:p>
          <a:p>
            <a:pPr indent="1939925"/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Cái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cây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</a:rPr>
              <a:t>/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xanh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</a:rPr>
              <a:t>/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xanh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</a:rPr>
              <a:t>/</a:t>
            </a:r>
            <a:endParaRPr lang="en-US" sz="3200" dirty="0">
              <a:solidFill>
                <a:schemeClr val="bg1"/>
              </a:solidFill>
              <a:latin typeface="Times New Roman" pitchFamily="18" charset="0"/>
            </a:endParaRPr>
          </a:p>
          <a:p>
            <a:pPr indent="1939925"/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Thì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lá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</a:rPr>
              <a:t>/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cũng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</a:rPr>
              <a:t>/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xanh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.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</a:rPr>
              <a:t>/</a:t>
            </a:r>
          </a:p>
          <a:p>
            <a:pPr indent="1939925"/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Chim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đậu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</a:rPr>
              <a:t>/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trên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</a:rPr>
              <a:t>/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cành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</a:rPr>
              <a:t>/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</a:p>
          <a:p>
            <a:pPr indent="1939925"/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Chim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hót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</a:rPr>
              <a:t>/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líu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</a:rPr>
              <a:t>/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 lo</a:t>
            </a:r>
          </a:p>
          <a:p>
            <a:pPr indent="1939925"/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Líu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 lo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là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líu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</a:rPr>
              <a:t>/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 lo 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</a:rPr>
              <a:t>/</a:t>
            </a:r>
            <a:endParaRPr lang="en-US" sz="3200" dirty="0">
              <a:solidFill>
                <a:schemeClr val="bg1"/>
              </a:solidFill>
              <a:latin typeface="Times New Roman" pitchFamily="18" charset="0"/>
            </a:endParaRPr>
          </a:p>
          <a:p>
            <a:pPr indent="1939925"/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Líu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 lo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là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líu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</a:rPr>
              <a:t>/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 lo.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</a:rPr>
              <a:t>/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926145"/>
            <a:ext cx="762000" cy="24479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4078545"/>
            <a:ext cx="762000" cy="244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3910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09600"/>
            <a:ext cx="5791200" cy="409632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2460" y="1151102"/>
            <a:ext cx="12747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752600" y="2057596"/>
            <a:ext cx="3873690" cy="16547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Cái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cây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xanh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xanh</a:t>
            </a:r>
            <a:endParaRPr lang="en-US" sz="3600" dirty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Thì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lá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cũng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xanh</a:t>
            </a:r>
            <a:endParaRPr lang="en-US" sz="3600" dirty="0">
              <a:solidFill>
                <a:srgbClr val="6600CC"/>
              </a:solidFill>
              <a:latin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979" y="4410075"/>
            <a:ext cx="762000" cy="24479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4415330"/>
            <a:ext cx="762000" cy="24479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64" y="4446861"/>
            <a:ext cx="762000" cy="2447925"/>
          </a:xfrm>
          <a:prstGeom prst="rect">
            <a:avLst/>
          </a:prstGeom>
        </p:spPr>
      </p:pic>
      <p:pic>
        <p:nvPicPr>
          <p:cNvPr id="2" name="Media1 (mp3cut.net)">
            <a:hlinkClick r:id="" action="ppaction://media"/>
            <a:extLst>
              <a:ext uri="{FF2B5EF4-FFF2-40B4-BE49-F238E27FC236}">
                <a16:creationId xmlns:a16="http://schemas.microsoft.com/office/drawing/2014/main" id="{2032642D-5024-4E23-9CE7-144F1FA69D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066800" y="4038600"/>
            <a:ext cx="580256" cy="580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111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1000"/>
    </mc:Choice>
    <mc:Fallback xmlns="">
      <p:transition spd="slow" advClick="0" advTm="1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09600"/>
            <a:ext cx="5791200" cy="409632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2460" y="1151102"/>
            <a:ext cx="12747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752600" y="2057596"/>
            <a:ext cx="3873690" cy="16547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Chim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đậu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trên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cành</a:t>
            </a:r>
            <a:endParaRPr lang="en-US" sz="3600" dirty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Chim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hót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líu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lo</a:t>
            </a:r>
            <a:endParaRPr lang="en-US" sz="3600" dirty="0">
              <a:solidFill>
                <a:srgbClr val="6600CC"/>
              </a:solidFill>
              <a:latin typeface="Times New Roman" pitchFamily="18" charset="0"/>
            </a:endParaRPr>
          </a:p>
        </p:txBody>
      </p:sp>
      <p:pic>
        <p:nvPicPr>
          <p:cNvPr id="2" name="Media1 (mp3cut.net) (1)">
            <a:hlinkClick r:id="" action="ppaction://media"/>
            <a:extLst>
              <a:ext uri="{FF2B5EF4-FFF2-40B4-BE49-F238E27FC236}">
                <a16:creationId xmlns:a16="http://schemas.microsoft.com/office/drawing/2014/main" id="{EE4DD848-32EC-4669-9DE5-12AFE21499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63600" y="3962400"/>
            <a:ext cx="558800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482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6553200" cy="409632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336278" y="1214383"/>
            <a:ext cx="19607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1+ 2</a:t>
            </a:r>
          </a:p>
        </p:txBody>
      </p:sp>
      <p:sp>
        <p:nvSpPr>
          <p:cNvPr id="3" name="Rectangle 2"/>
          <p:cNvSpPr/>
          <p:nvPr/>
        </p:nvSpPr>
        <p:spPr>
          <a:xfrm>
            <a:off x="1219200" y="2018378"/>
            <a:ext cx="4572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519113"/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Cái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cây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xanh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xanh</a:t>
            </a:r>
            <a:endParaRPr lang="en-US" sz="3200" dirty="0">
              <a:solidFill>
                <a:schemeClr val="bg1"/>
              </a:solidFill>
              <a:latin typeface="Times New Roman" pitchFamily="18" charset="0"/>
            </a:endParaRPr>
          </a:p>
          <a:p>
            <a:pPr indent="519113"/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Thì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lá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cũng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xanh</a:t>
            </a:r>
            <a:endParaRPr lang="en-US" sz="3200" dirty="0">
              <a:solidFill>
                <a:schemeClr val="bg1"/>
              </a:solidFill>
              <a:latin typeface="Times New Roman" pitchFamily="18" charset="0"/>
            </a:endParaRPr>
          </a:p>
          <a:p>
            <a:pPr indent="519113"/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Chim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đậu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trên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cành</a:t>
            </a:r>
            <a:endParaRPr lang="en-US" sz="3200" dirty="0">
              <a:solidFill>
                <a:schemeClr val="bg1"/>
              </a:solidFill>
              <a:latin typeface="Times New Roman" pitchFamily="18" charset="0"/>
            </a:endParaRPr>
          </a:p>
          <a:p>
            <a:pPr indent="519113"/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Chim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hót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líu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 lo</a:t>
            </a:r>
          </a:p>
        </p:txBody>
      </p:sp>
      <p:pic>
        <p:nvPicPr>
          <p:cNvPr id="2" name="Media1 (mp3cut.net) (2)">
            <a:hlinkClick r:id="" action="ppaction://media"/>
            <a:extLst>
              <a:ext uri="{FF2B5EF4-FFF2-40B4-BE49-F238E27FC236}">
                <a16:creationId xmlns:a16="http://schemas.microsoft.com/office/drawing/2014/main" id="{9155EB25-B400-4D46-B717-EE941860ED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276922" y="4495800"/>
            <a:ext cx="616522" cy="616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482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38" y="609600"/>
            <a:ext cx="5791200" cy="409632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2460" y="1151102"/>
            <a:ext cx="15055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3: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905000" y="2057595"/>
            <a:ext cx="3873690" cy="16547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Líu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lo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là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líu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lo</a:t>
            </a:r>
          </a:p>
          <a:p>
            <a:pPr>
              <a:lnSpc>
                <a:spcPct val="150000"/>
              </a:lnSpc>
            </a:pP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Líu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lo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là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líu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lo</a:t>
            </a:r>
            <a:endParaRPr lang="en-US" sz="3600" dirty="0">
              <a:solidFill>
                <a:srgbClr val="6600CC"/>
              </a:solidFill>
              <a:latin typeface="Times New Roman" pitchFamily="18" charset="0"/>
            </a:endParaRPr>
          </a:p>
        </p:txBody>
      </p:sp>
      <p:pic>
        <p:nvPicPr>
          <p:cNvPr id="2" name="Media1 (mp3cut.net) (3)">
            <a:hlinkClick r:id="" action="ppaction://media"/>
            <a:extLst>
              <a:ext uri="{FF2B5EF4-FFF2-40B4-BE49-F238E27FC236}">
                <a16:creationId xmlns:a16="http://schemas.microsoft.com/office/drawing/2014/main" id="{8124B6AA-4D73-4AF3-A8DE-5E54537191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56678" y="4705922"/>
            <a:ext cx="653478" cy="653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482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8203</TotalTime>
  <Words>405</Words>
  <Application>Microsoft Office PowerPoint</Application>
  <PresentationFormat>On-screen Show (4:3)</PresentationFormat>
  <Paragraphs>87</Paragraphs>
  <Slides>19</Slides>
  <Notes>7</Notes>
  <HiddenSlides>0</HiddenSlides>
  <MMClips>10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Office Theme</vt:lpstr>
      <vt:lpstr>2_Office Theme</vt:lpstr>
      <vt:lpstr>ÂM NHẠC 1 CHỦ ĐỀ 2: THIÊN NHIÊN TIẾT 4: HÁT LÝ CÂY XANH HƯỚNG DẪN CÁCH  VỖ TAY KHI HÁT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Hello</cp:lastModifiedBy>
  <cp:revision>114</cp:revision>
  <dcterms:created xsi:type="dcterms:W3CDTF">2020-08-21T16:34:35Z</dcterms:created>
  <dcterms:modified xsi:type="dcterms:W3CDTF">2021-10-04T13:36:58Z</dcterms:modified>
</cp:coreProperties>
</file>