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</p:sldMasterIdLst>
  <p:notesMasterIdLst>
    <p:notesMasterId r:id="rId31"/>
  </p:notesMasterIdLst>
  <p:sldIdLst>
    <p:sldId id="445" r:id="rId3"/>
    <p:sldId id="280" r:id="rId4"/>
    <p:sldId id="386" r:id="rId5"/>
    <p:sldId id="283" r:id="rId6"/>
    <p:sldId id="278" r:id="rId7"/>
    <p:sldId id="366" r:id="rId8"/>
    <p:sldId id="311" r:id="rId9"/>
    <p:sldId id="447" r:id="rId10"/>
    <p:sldId id="533" r:id="rId11"/>
    <p:sldId id="551" r:id="rId12"/>
    <p:sldId id="477" r:id="rId13"/>
    <p:sldId id="460" r:id="rId14"/>
    <p:sldId id="565" r:id="rId15"/>
    <p:sldId id="310" r:id="rId16"/>
    <p:sldId id="562" r:id="rId17"/>
    <p:sldId id="569" r:id="rId18"/>
    <p:sldId id="495" r:id="rId19"/>
    <p:sldId id="570" r:id="rId20"/>
    <p:sldId id="559" r:id="rId21"/>
    <p:sldId id="535" r:id="rId22"/>
    <p:sldId id="566" r:id="rId23"/>
    <p:sldId id="567" r:id="rId24"/>
    <p:sldId id="568" r:id="rId25"/>
    <p:sldId id="573" r:id="rId26"/>
    <p:sldId id="571" r:id="rId27"/>
    <p:sldId id="292" r:id="rId28"/>
    <p:sldId id="293" r:id="rId29"/>
    <p:sldId id="277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DE6"/>
    <a:srgbClr val="00FFCC"/>
    <a:srgbClr val="DDBA59"/>
    <a:srgbClr val="006600"/>
    <a:srgbClr val="003FBC"/>
    <a:srgbClr val="9900FF"/>
    <a:srgbClr val="FF0066"/>
    <a:srgbClr val="FF66CC"/>
    <a:srgbClr val="FDFDFD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02" autoAdjust="0"/>
    <p:restoredTop sz="90326" autoAdjust="0"/>
  </p:normalViewPr>
  <p:slideViewPr>
    <p:cSldViewPr snapToGrid="0">
      <p:cViewPr varScale="1">
        <p:scale>
          <a:sx n="79" d="100"/>
          <a:sy n="79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61C3E-2C78-4123-B812-75DAE4645A7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92641-E541-44DC-852F-235EE2BA8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0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92641-E541-44DC-852F-235EE2BA86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626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92641-E541-44DC-852F-235EE2BA86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86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92641-E541-44DC-852F-235EE2BA86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13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92641-E541-44DC-852F-235EE2BA86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25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92641-E541-44DC-852F-235EE2BA86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04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92641-E541-44DC-852F-235EE2BA86E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59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713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74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27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0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BF42CE1-8D69-4D6C-A8BB-8416264852C0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515241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F62EAB2-B444-4514-BBC4-48E17212839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444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47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962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3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072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183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5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94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274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757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12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7129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8353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619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3884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637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351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575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238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5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0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69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69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22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2EAB2-B444-4514-BBC4-48E17212839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04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26" r:id="rId8"/>
    <p:sldLayoutId id="2147483668" r:id="rId9"/>
    <p:sldLayoutId id="2147483669" r:id="rId10"/>
    <p:sldLayoutId id="2147483670" r:id="rId11"/>
    <p:sldLayoutId id="2147483671" r:id="rId12"/>
    <p:sldLayoutId id="21474837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F62EAB2-B444-4514-BBC4-48E17212839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4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" Target="slide11.xml"/><Relationship Id="rId7" Type="http://schemas.openxmlformats.org/officeDocument/2006/relationships/image" Target="../media/image12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gif"/><Relationship Id="rId5" Type="http://schemas.openxmlformats.org/officeDocument/2006/relationships/slide" Target="slide9.xml"/><Relationship Id="rId4" Type="http://schemas.openxmlformats.org/officeDocument/2006/relationships/slide" Target="slide8.xml"/><Relationship Id="rId9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jpeg"/><Relationship Id="rId4" Type="http://schemas.openxmlformats.org/officeDocument/2006/relationships/image" Target="../media/image24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4076" y="1866007"/>
            <a:ext cx="8148386" cy="27392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algn="ctr"/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</a:t>
            </a: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</a:t>
            </a:r>
            <a:endParaRPr lang="en-US" sz="4000" b="1" i="1" spc="50" dirty="0">
              <a:ln w="11430"/>
              <a:solidFill>
                <a:srgbClr val="FF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03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386113" y="1469572"/>
            <a:ext cx="951411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Những từ ngữ nào có thể làm vị ngữ trong câu </a:t>
            </a:r>
            <a:r>
              <a:rPr lang="en-US" altLang="en-US" sz="3000" b="1" i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gì?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582055" y="2300515"/>
            <a:ext cx="912222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pattFill prst="wdUpDiag">
                  <a:fgClr>
                    <a:srgbClr val="000000"/>
                  </a:fgClr>
                  <a:bgClr>
                    <a:srgbClr val="FF33CC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câu kể </a:t>
            </a:r>
            <a:r>
              <a:rPr lang="en-US" altLang="en-US" sz="2800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gì?: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Vị ngữ được nối với chủ ngữ bằng từ </a:t>
            </a: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Vị ngữ thường do danh từ (hoặc cụm danh từ) tạo thành.</a:t>
            </a:r>
          </a:p>
        </p:txBody>
      </p:sp>
    </p:spTree>
    <p:extLst>
      <p:ext uri="{BB962C8B-B14F-4D97-AF65-F5344CB8AC3E}">
        <p14:creationId xmlns:p14="http://schemas.microsoft.com/office/powerpoint/2010/main" val="414871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2259874" y="1604140"/>
            <a:ext cx="7014755" cy="3529563"/>
            <a:chOff x="501963" y="593139"/>
            <a:chExt cx="4692591" cy="3155143"/>
          </a:xfrm>
        </p:grpSpPr>
        <p:grpSp>
          <p:nvGrpSpPr>
            <p:cNvPr id="17" name="Group 16"/>
            <p:cNvGrpSpPr/>
            <p:nvPr/>
          </p:nvGrpSpPr>
          <p:grpSpPr>
            <a:xfrm rot="779021">
              <a:off x="1906329" y="593139"/>
              <a:ext cx="3288225" cy="2133473"/>
              <a:chOff x="1214333" y="5025712"/>
              <a:chExt cx="1133475" cy="1571625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1214333" y="5025712"/>
                <a:ext cx="1133475" cy="1571625"/>
                <a:chOff x="1214333" y="5025712"/>
                <a:chExt cx="1133475" cy="1571625"/>
              </a:xfrm>
            </p:grpSpPr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594517">
                  <a:off x="1214333" y="5025712"/>
                  <a:ext cx="1133475" cy="1571625"/>
                </a:xfrm>
                <a:prstGeom prst="rect">
                  <a:avLst/>
                </a:prstGeom>
              </p:spPr>
            </p:pic>
            <p:sp>
              <p:nvSpPr>
                <p:cNvPr id="21" name="Rectangle 20"/>
                <p:cNvSpPr/>
                <p:nvPr/>
              </p:nvSpPr>
              <p:spPr>
                <a:xfrm rot="20628557">
                  <a:off x="1260343" y="5126751"/>
                  <a:ext cx="971554" cy="13580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Rectangle 18"/>
              <p:cNvSpPr/>
              <p:nvPr/>
            </p:nvSpPr>
            <p:spPr>
              <a:xfrm rot="20665241">
                <a:off x="1233129" y="5256934"/>
                <a:ext cx="1025979" cy="87149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4000" b="1" dirty="0" err="1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92D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</a:t>
                </a:r>
                <a:r>
                  <a:rPr lang="en-US" sz="4000" b="1" dirty="0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92D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92D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4000" b="1" dirty="0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92D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smtClean="0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92D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</a:t>
                </a:r>
                <a:endParaRPr lang="en-US" sz="4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4000" b="1" dirty="0" err="1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92D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Ghi</a:t>
                </a:r>
                <a:r>
                  <a:rPr lang="en-US" sz="4000" b="1" dirty="0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92D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92D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nhớ</a:t>
                </a:r>
                <a:endParaRPr lang="en-US" sz="4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501963" y="891735"/>
              <a:ext cx="2127132" cy="2856547"/>
              <a:chOff x="1086331" y="3256870"/>
              <a:chExt cx="1539304" cy="1628775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094" b="100000" l="0" r="593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218"/>
              <a:stretch/>
            </p:blipFill>
            <p:spPr>
              <a:xfrm>
                <a:off x="1086331" y="3256870"/>
                <a:ext cx="1539304" cy="1628775"/>
              </a:xfrm>
              <a:prstGeom prst="rect">
                <a:avLst/>
              </a:prstGeom>
            </p:spPr>
          </p:pic>
          <p:sp>
            <p:nvSpPr>
              <p:cNvPr id="22" name="Oval 21"/>
              <p:cNvSpPr/>
              <p:nvPr/>
            </p:nvSpPr>
            <p:spPr>
              <a:xfrm>
                <a:off x="1489166" y="3791352"/>
                <a:ext cx="127506" cy="12750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908200" y="3727599"/>
                <a:ext cx="127506" cy="12750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598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588631" y="2155373"/>
            <a:ext cx="9297083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câu kể </a:t>
            </a:r>
            <a:r>
              <a:rPr lang="en-US" altLang="en-US" sz="2800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gì?: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Vị ngữ được nối với chủ ngữ bằng từ là.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Vị ngữ thường do danh từ (hoặc cụm danh từ) tạo thành.</a:t>
            </a: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167717" y="1064664"/>
            <a:ext cx="2971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2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950686" y="5529943"/>
            <a:ext cx="68214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Cô Ngân là giáo viên dạy lớp 4C.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026886" y="4463143"/>
            <a:ext cx="6324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</a:rPr>
              <a:t>Bạn Kim Anh là lớp trưởng.</a:t>
            </a: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3998686" y="4996543"/>
            <a:ext cx="25146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2895374" y="6063343"/>
            <a:ext cx="434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532086" y="4996543"/>
            <a:ext cx="1600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Vị ngữ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227286" y="6215743"/>
            <a:ext cx="1600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Vị ngữ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686" y="480785"/>
            <a:ext cx="4064000" cy="38744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b="7301"/>
          <a:stretch/>
        </p:blipFill>
        <p:spPr>
          <a:xfrm>
            <a:off x="1558473" y="480785"/>
            <a:ext cx="4464956" cy="393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89" y="1933303"/>
            <a:ext cx="8282381" cy="35139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46859" y="2167542"/>
            <a:ext cx="6793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46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161143" y="609600"/>
            <a:ext cx="10072914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33CC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028950" y="3291114"/>
            <a:ext cx="5886450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4057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057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057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057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057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057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057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057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057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b )  Quê hương là chùm khế</a:t>
            </a:r>
            <a:r>
              <a:rPr lang="en-US" altLang="en-US" sz="2800" b="1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ngọt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       Cho con trèo hái mỗi ngày.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       Quê hương là đường đi học 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       Con về rợp bướm vàng bay.    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4DE6"/>
                </a:solidFill>
                <a:latin typeface="Times New Roman" panose="02020603050405020304" pitchFamily="18" charset="0"/>
              </a:rPr>
              <a:t>Đỗ Trung Quân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667000" y="1690914"/>
            <a:ext cx="67818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  a)     Người là Cha, là Bác, là Anh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      Quả tim lớn lọc trăm dòng máu nhỏ.        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4DE6"/>
                </a:solidFill>
                <a:latin typeface="Times New Roman" panose="02020603050405020304" pitchFamily="18" charset="0"/>
              </a:rPr>
              <a:t>Tố Hữu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562600" y="2040155"/>
            <a:ext cx="137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Vị ngữ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943600" y="3672114"/>
            <a:ext cx="137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Vị ngữ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5867400" y="4967514"/>
            <a:ext cx="137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Vị ngữ</a:t>
            </a:r>
          </a:p>
        </p:txBody>
      </p:sp>
      <p:grpSp>
        <p:nvGrpSpPr>
          <p:cNvPr id="12" name="Group 21"/>
          <p:cNvGrpSpPr>
            <a:grpSpLocks/>
          </p:cNvGrpSpPr>
          <p:nvPr/>
        </p:nvGrpSpPr>
        <p:grpSpPr bwMode="auto">
          <a:xfrm>
            <a:off x="5457825" y="4648880"/>
            <a:ext cx="2390775" cy="471487"/>
            <a:chOff x="2286" y="3093"/>
            <a:chExt cx="1506" cy="297"/>
          </a:xfrm>
        </p:grpSpPr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2352" y="3312"/>
              <a:ext cx="1440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 flipH="1">
              <a:off x="2286" y="3093"/>
              <a:ext cx="60" cy="29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grpSp>
        <p:nvGrpSpPr>
          <p:cNvPr id="15" name="Group 19"/>
          <p:cNvGrpSpPr>
            <a:grpSpLocks/>
          </p:cNvGrpSpPr>
          <p:nvPr/>
        </p:nvGrpSpPr>
        <p:grpSpPr bwMode="auto">
          <a:xfrm>
            <a:off x="5410200" y="3353480"/>
            <a:ext cx="2667000" cy="471487"/>
            <a:chOff x="2256" y="2277"/>
            <a:chExt cx="1680" cy="297"/>
          </a:xfrm>
        </p:grpSpPr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52" y="2496"/>
              <a:ext cx="1584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H="1">
              <a:off x="2256" y="2277"/>
              <a:ext cx="60" cy="29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4621439" y="1747052"/>
            <a:ext cx="3319462" cy="471487"/>
            <a:chOff x="1845" y="1305"/>
            <a:chExt cx="2091" cy="297"/>
          </a:xfrm>
        </p:grpSpPr>
        <p:sp>
          <p:nvSpPr>
            <p:cNvPr id="19" name="Line 9"/>
            <p:cNvSpPr>
              <a:spLocks noChangeShapeType="1"/>
            </p:cNvSpPr>
            <p:nvPr/>
          </p:nvSpPr>
          <p:spPr bwMode="auto">
            <a:xfrm>
              <a:off x="1920" y="1536"/>
              <a:ext cx="2016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 flipH="1">
              <a:off x="1845" y="1305"/>
              <a:ext cx="60" cy="29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268891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10586" y="1873730"/>
            <a:ext cx="10674076" cy="811413"/>
            <a:chOff x="-12697" y="1699617"/>
            <a:chExt cx="9412922" cy="811879"/>
          </a:xfrm>
          <a:solidFill>
            <a:srgbClr val="FF99FF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78063" y="1699617"/>
              <a:ext cx="8722162" cy="81187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70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Hiểu được vị trí của vị ngữ trong câu kể </a:t>
              </a:r>
              <a:r>
                <a:rPr lang="en-US" sz="2700" i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Ai là gì?, </a:t>
              </a:r>
              <a:r>
                <a:rPr lang="en-US" sz="270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 từ ngữ làm vị ngữ trong kiểu câu này.</a:t>
              </a:r>
              <a:endParaRPr lang="en-US" sz="2700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12697" y="1817260"/>
              <a:ext cx="576299" cy="57659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606562" y="3061751"/>
            <a:ext cx="10674076" cy="784534"/>
            <a:chOff x="-26657" y="2060507"/>
            <a:chExt cx="8941551" cy="78498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43705" y="2060507"/>
              <a:ext cx="8271189" cy="784984"/>
            </a:xfrm>
            <a:prstGeom prst="rect">
              <a:avLst/>
            </a:prstGeom>
            <a:solidFill>
              <a:srgbClr val="66FFFF"/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 định đúng vị ngữ trong câu kể </a:t>
              </a:r>
              <a:r>
                <a:rPr lang="en-US" sz="2800" i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 là gì? </a:t>
              </a:r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đoạn văn, đoạn thơ.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26657" y="2164702"/>
              <a:ext cx="576299" cy="57659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06562" y="4222893"/>
            <a:ext cx="10674076" cy="900649"/>
            <a:chOff x="-26657" y="2060506"/>
            <a:chExt cx="8941551" cy="90116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43705" y="2060506"/>
              <a:ext cx="8271189" cy="9011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 được đúng câu kể </a:t>
              </a:r>
              <a:r>
                <a:rPr lang="en-US" sz="2800" i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 là gì?</a:t>
              </a:r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từ những vị ngữ đã cho.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26657" y="2164702"/>
              <a:ext cx="576299" cy="576593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C4AA681-3F36-42B8-9DF9-F59457234ED6}"/>
              </a:ext>
            </a:extLst>
          </p:cNvPr>
          <p:cNvSpPr/>
          <p:nvPr/>
        </p:nvSpPr>
        <p:spPr>
          <a:xfrm>
            <a:off x="3154679" y="606719"/>
            <a:ext cx="5713549" cy="719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em đã đạt được yêu cầu gì?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20280" y="1344547"/>
            <a:ext cx="872647" cy="1869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1150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520280" y="2595416"/>
            <a:ext cx="872647" cy="1869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115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15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5787572" y="2057400"/>
            <a:ext cx="4495800" cy="4114800"/>
            <a:chOff x="3042" y="2016"/>
            <a:chExt cx="2288" cy="1920"/>
          </a:xfrm>
        </p:grpSpPr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3042" y="2016"/>
              <a:ext cx="2286" cy="322"/>
            </a:xfrm>
            <a:prstGeom prst="rect">
              <a:avLst/>
            </a:prstGeom>
            <a:solidFill>
              <a:srgbClr val="99FFCC"/>
            </a:solidFill>
            <a:ln w="38100">
              <a:pattFill prst="horzBrick">
                <a:fgClr>
                  <a:schemeClr val="tx2"/>
                </a:fgClr>
                <a:bgClr>
                  <a:srgbClr val="FF99FF"/>
                </a:bgClr>
              </a:pattFill>
              <a:miter lim="800000"/>
              <a:headEnd/>
              <a:tailEnd/>
            </a:ln>
          </p:spPr>
          <p:txBody>
            <a:bodyPr wrap="none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là nghệ sĩ múa tài ba </a:t>
              </a:r>
            </a:p>
          </p:txBody>
        </p:sp>
        <p:sp>
          <p:nvSpPr>
            <p:cNvPr id="9" name="Text Box 14"/>
            <p:cNvSpPr txBox="1">
              <a:spLocks noChangeArrowheads="1"/>
            </p:cNvSpPr>
            <p:nvPr/>
          </p:nvSpPr>
          <p:spPr bwMode="auto">
            <a:xfrm>
              <a:off x="3042" y="2558"/>
              <a:ext cx="2286" cy="322"/>
            </a:xfrm>
            <a:prstGeom prst="rect">
              <a:avLst/>
            </a:prstGeom>
            <a:solidFill>
              <a:srgbClr val="99FFCC"/>
            </a:solidFill>
            <a:ln w="38100">
              <a:pattFill prst="horzBrick">
                <a:fgClr>
                  <a:schemeClr val="tx2"/>
                </a:fgClr>
                <a:bgClr>
                  <a:srgbClr val="FF99FF"/>
                </a:bgClr>
              </a:pattFill>
              <a:miter lim="800000"/>
              <a:headEnd/>
              <a:tailEnd/>
            </a:ln>
          </p:spPr>
          <p:txBody>
            <a:bodyPr wrap="none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là dũng sĩ của rừng xanh</a:t>
              </a:r>
            </a:p>
          </p:txBody>
        </p: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3042" y="3086"/>
              <a:ext cx="2286" cy="322"/>
            </a:xfrm>
            <a:prstGeom prst="rect">
              <a:avLst/>
            </a:prstGeom>
            <a:solidFill>
              <a:srgbClr val="99FFCC"/>
            </a:solidFill>
            <a:ln w="38100">
              <a:pattFill prst="horzBrick">
                <a:fgClr>
                  <a:schemeClr val="tx2"/>
                </a:fgClr>
                <a:bgClr>
                  <a:srgbClr val="FF99FF"/>
                </a:bgClr>
              </a:pattFill>
              <a:miter lim="800000"/>
              <a:headEnd/>
              <a:tailEnd/>
            </a:ln>
          </p:spPr>
          <p:txBody>
            <a:bodyPr wrap="none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là chúa sơn lâm</a:t>
              </a:r>
            </a:p>
          </p:txBody>
        </p:sp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3044" y="3614"/>
              <a:ext cx="2286" cy="322"/>
            </a:xfrm>
            <a:prstGeom prst="rect">
              <a:avLst/>
            </a:prstGeom>
            <a:solidFill>
              <a:srgbClr val="99FFCC"/>
            </a:solidFill>
            <a:ln w="38100">
              <a:pattFill prst="horzBrick">
                <a:fgClr>
                  <a:schemeClr val="tx2"/>
                </a:fgClr>
                <a:bgClr>
                  <a:srgbClr val="FF99FF"/>
                </a:bgClr>
              </a:pattFill>
              <a:miter lim="800000"/>
              <a:headEnd/>
              <a:tailEnd/>
            </a:ln>
          </p:spPr>
          <p:txBody>
            <a:bodyPr wrap="none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là sứ giả của bình minh</a:t>
              </a:r>
            </a:p>
          </p:txBody>
        </p:sp>
      </p:grpSp>
      <p:sp>
        <p:nvSpPr>
          <p:cNvPr id="12" name="Oval 14"/>
          <p:cNvSpPr>
            <a:spLocks noChangeArrowheads="1"/>
          </p:cNvSpPr>
          <p:nvPr/>
        </p:nvSpPr>
        <p:spPr bwMode="auto">
          <a:xfrm>
            <a:off x="2739572" y="1447800"/>
            <a:ext cx="838200" cy="4572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3" name="Oval 15"/>
          <p:cNvSpPr>
            <a:spLocks noChangeArrowheads="1"/>
          </p:cNvSpPr>
          <p:nvPr/>
        </p:nvSpPr>
        <p:spPr bwMode="auto">
          <a:xfrm>
            <a:off x="7616372" y="1371600"/>
            <a:ext cx="838200" cy="457200"/>
          </a:xfrm>
          <a:prstGeom prst="ellipse">
            <a:avLst/>
          </a:prstGeom>
          <a:solidFill>
            <a:srgbClr val="99FFCC"/>
          </a:solidFill>
          <a:ln w="9525">
            <a:solidFill>
              <a:srgbClr val="FF33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latin typeface="Times New Roman" panose="02020603050405020304" pitchFamily="18" charset="0"/>
              </a:rPr>
              <a:t>B</a:t>
            </a:r>
          </a:p>
        </p:txBody>
      </p:sp>
      <p:grpSp>
        <p:nvGrpSpPr>
          <p:cNvPr id="15" name="Group 31"/>
          <p:cNvGrpSpPr>
            <a:grpSpLocks/>
          </p:cNvGrpSpPr>
          <p:nvPr/>
        </p:nvGrpSpPr>
        <p:grpSpPr bwMode="auto">
          <a:xfrm>
            <a:off x="1520372" y="1905000"/>
            <a:ext cx="2895600" cy="4135438"/>
            <a:chOff x="288" y="1488"/>
            <a:chExt cx="1824" cy="2605"/>
          </a:xfrm>
        </p:grpSpPr>
        <p:grpSp>
          <p:nvGrpSpPr>
            <p:cNvPr id="21" name="Group 30"/>
            <p:cNvGrpSpPr>
              <a:grpSpLocks/>
            </p:cNvGrpSpPr>
            <p:nvPr/>
          </p:nvGrpSpPr>
          <p:grpSpPr bwMode="auto">
            <a:xfrm>
              <a:off x="288" y="1488"/>
              <a:ext cx="1824" cy="2592"/>
              <a:chOff x="288" y="1488"/>
              <a:chExt cx="1824" cy="2592"/>
            </a:xfrm>
          </p:grpSpPr>
          <p:grpSp>
            <p:nvGrpSpPr>
              <p:cNvPr id="23" name="Group 29"/>
              <p:cNvGrpSpPr>
                <a:grpSpLocks/>
              </p:cNvGrpSpPr>
              <p:nvPr/>
            </p:nvGrpSpPr>
            <p:grpSpPr bwMode="auto">
              <a:xfrm>
                <a:off x="288" y="1488"/>
                <a:ext cx="1824" cy="2592"/>
                <a:chOff x="288" y="1488"/>
                <a:chExt cx="1824" cy="2592"/>
              </a:xfrm>
            </p:grpSpPr>
            <p:grpSp>
              <p:nvGrpSpPr>
                <p:cNvPr id="25" name="Group 28"/>
                <p:cNvGrpSpPr>
                  <a:grpSpLocks/>
                </p:cNvGrpSpPr>
                <p:nvPr/>
              </p:nvGrpSpPr>
              <p:grpSpPr bwMode="auto">
                <a:xfrm>
                  <a:off x="288" y="1584"/>
                  <a:ext cx="1824" cy="2496"/>
                  <a:chOff x="288" y="1584"/>
                  <a:chExt cx="1824" cy="2496"/>
                </a:xfrm>
              </p:grpSpPr>
              <p:grpSp>
                <p:nvGrpSpPr>
                  <p:cNvPr id="27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432" y="1584"/>
                    <a:ext cx="1680" cy="2496"/>
                    <a:chOff x="861" y="2009"/>
                    <a:chExt cx="1229" cy="1920"/>
                  </a:xfrm>
                </p:grpSpPr>
                <p:sp>
                  <p:nvSpPr>
                    <p:cNvPr id="29" name="Text Box 8">
                      <a:hlinkClick r:id="rId2" action="ppaction://hlinksldjump"/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64" y="2009"/>
                      <a:ext cx="1226" cy="322"/>
                    </a:xfrm>
                    <a:prstGeom prst="rect">
                      <a:avLst/>
                    </a:prstGeom>
                    <a:solidFill>
                      <a:srgbClr val="FFCCFF"/>
                    </a:solidFill>
                    <a:ln w="38100">
                      <a:pattFill prst="smConfetti">
                        <a:fgClr>
                          <a:srgbClr val="FFFF66"/>
                        </a:fgClr>
                        <a:bgClr>
                          <a:srgbClr val="3333FF"/>
                        </a:bgClr>
                      </a:pattFill>
                      <a:miter lim="800000"/>
                      <a:headEnd/>
                      <a:tailEnd/>
                    </a:ln>
                  </p:spPr>
                  <p:txBody>
                    <a:bodyPr wrap="none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 eaLnBrk="1" hangingPunct="1"/>
                      <a:r>
                        <a:rPr lang="en-US" altLang="en-US" sz="25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Sư tử </a:t>
                      </a:r>
                    </a:p>
                  </p:txBody>
                </p:sp>
                <p:sp>
                  <p:nvSpPr>
                    <p:cNvPr id="30" name="Text Box 9">
                      <a:hlinkClick r:id="rId3" action="ppaction://hlinksldjump"/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64" y="2551"/>
                      <a:ext cx="1226" cy="322"/>
                    </a:xfrm>
                    <a:prstGeom prst="rect">
                      <a:avLst/>
                    </a:prstGeom>
                    <a:solidFill>
                      <a:srgbClr val="FFCCFF"/>
                    </a:solidFill>
                    <a:ln w="38100">
                      <a:pattFill prst="smConfetti">
                        <a:fgClr>
                          <a:srgbClr val="FFFF66"/>
                        </a:fgClr>
                        <a:bgClr>
                          <a:srgbClr val="3333FF"/>
                        </a:bgClr>
                      </a:pattFill>
                      <a:miter lim="800000"/>
                      <a:headEnd/>
                      <a:tailEnd/>
                    </a:ln>
                  </p:spPr>
                  <p:txBody>
                    <a:bodyPr wrap="none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 eaLnBrk="1" hangingPunct="1"/>
                      <a:r>
                        <a:rPr lang="en-US" altLang="en-US" sz="25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Gà trống </a:t>
                      </a:r>
                    </a:p>
                  </p:txBody>
                </p:sp>
                <p:sp>
                  <p:nvSpPr>
                    <p:cNvPr id="31" name="Text Box 10">
                      <a:hlinkClick r:id="rId4" action="ppaction://hlinksldjump"/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64" y="3079"/>
                      <a:ext cx="1226" cy="322"/>
                    </a:xfrm>
                    <a:prstGeom prst="rect">
                      <a:avLst/>
                    </a:prstGeom>
                    <a:solidFill>
                      <a:srgbClr val="FFCCFF"/>
                    </a:solidFill>
                    <a:ln w="38100">
                      <a:pattFill prst="smConfetti">
                        <a:fgClr>
                          <a:srgbClr val="FFFF66"/>
                        </a:fgClr>
                        <a:bgClr>
                          <a:srgbClr val="3333FF"/>
                        </a:bgClr>
                      </a:pattFill>
                      <a:miter lim="800000"/>
                      <a:headEnd/>
                      <a:tailEnd/>
                    </a:ln>
                  </p:spPr>
                  <p:txBody>
                    <a:bodyPr wrap="none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 eaLnBrk="1" hangingPunct="1"/>
                      <a:r>
                        <a:rPr lang="en-US" altLang="en-US" sz="25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Đại bàng </a:t>
                      </a:r>
                    </a:p>
                  </p:txBody>
                </p:sp>
                <p:sp>
                  <p:nvSpPr>
                    <p:cNvPr id="32" name="Text Box 11">
                      <a:hlinkClick r:id="rId5" action="ppaction://hlinksldjump"/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61" y="3607"/>
                      <a:ext cx="1226" cy="322"/>
                    </a:xfrm>
                    <a:prstGeom prst="rect">
                      <a:avLst/>
                    </a:prstGeom>
                    <a:solidFill>
                      <a:srgbClr val="FFCCFF"/>
                    </a:solidFill>
                    <a:ln w="38100">
                      <a:pattFill prst="smConfetti">
                        <a:fgClr>
                          <a:srgbClr val="FFFF66"/>
                        </a:fgClr>
                        <a:bgClr>
                          <a:srgbClr val="3333FF"/>
                        </a:bgClr>
                      </a:pattFill>
                      <a:miter lim="800000"/>
                      <a:headEnd/>
                      <a:tailEnd/>
                    </a:ln>
                  </p:spPr>
                  <p:txBody>
                    <a:bodyPr wrap="none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 eaLnBrk="1" hangingPunct="1"/>
                      <a:r>
                        <a:rPr lang="en-US" altLang="en-US" sz="25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Chim công </a:t>
                      </a:r>
                    </a:p>
                  </p:txBody>
                </p:sp>
              </p:grpSp>
              <p:pic>
                <p:nvPicPr>
                  <p:cNvPr id="28" name="Picture 17" descr="rooster"/>
                  <p:cNvPicPr>
                    <a:picLocks noChangeAspect="1" noChangeArrowheads="1" noCrop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1252867" flipH="1">
                    <a:off x="288" y="2208"/>
                    <a:ext cx="549" cy="5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26" name="Picture 7" descr="su tu images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432" y="1488"/>
                  <a:ext cx="480" cy="5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4" name="Picture 18" descr="Flying Bird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2784"/>
                <a:ext cx="576" cy="6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20" descr="imagesCAKQVJNY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6" y="3669"/>
              <a:ext cx="366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Line 36"/>
          <p:cNvSpPr>
            <a:spLocks noChangeShapeType="1"/>
          </p:cNvSpPr>
          <p:nvPr/>
        </p:nvSpPr>
        <p:spPr bwMode="auto">
          <a:xfrm>
            <a:off x="4415972" y="3581400"/>
            <a:ext cx="1447800" cy="1981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37"/>
          <p:cNvSpPr>
            <a:spLocks noChangeShapeType="1"/>
          </p:cNvSpPr>
          <p:nvPr/>
        </p:nvSpPr>
        <p:spPr bwMode="auto">
          <a:xfrm>
            <a:off x="4415972" y="2362200"/>
            <a:ext cx="1447800" cy="20574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38"/>
          <p:cNvSpPr>
            <a:spLocks noChangeShapeType="1"/>
          </p:cNvSpPr>
          <p:nvPr/>
        </p:nvSpPr>
        <p:spPr bwMode="auto">
          <a:xfrm flipV="1">
            <a:off x="4415972" y="2667000"/>
            <a:ext cx="1447800" cy="3048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39"/>
          <p:cNvSpPr>
            <a:spLocks noChangeShapeType="1"/>
          </p:cNvSpPr>
          <p:nvPr/>
        </p:nvSpPr>
        <p:spPr bwMode="auto">
          <a:xfrm flipV="1">
            <a:off x="4415972" y="3810000"/>
            <a:ext cx="1447800" cy="762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318766" y="565280"/>
            <a:ext cx="94487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2: Nối từ ngữ thích hợp ở cột A với cột B để tạo thành câu kể </a:t>
            </a:r>
            <a:r>
              <a:rPr lang="en-US" alt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Ai là gì?</a:t>
            </a:r>
          </a:p>
        </p:txBody>
      </p:sp>
    </p:spTree>
    <p:extLst>
      <p:ext uri="{BB962C8B-B14F-4D97-AF65-F5344CB8AC3E}">
        <p14:creationId xmlns:p14="http://schemas.microsoft.com/office/powerpoint/2010/main" val="413871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10586" y="1873730"/>
            <a:ext cx="10674076" cy="811413"/>
            <a:chOff x="-12697" y="1699617"/>
            <a:chExt cx="9412922" cy="811879"/>
          </a:xfrm>
          <a:solidFill>
            <a:srgbClr val="FF99FF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78063" y="1699617"/>
              <a:ext cx="8722162" cy="81187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70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Hiểu được vị trí của vị ngữ trong câu kể </a:t>
              </a:r>
              <a:r>
                <a:rPr lang="en-US" sz="2700" i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Ai là gì?, </a:t>
              </a:r>
              <a:r>
                <a:rPr lang="en-US" sz="270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 từ ngữ làm vị ngữ trong kiểu câu này.</a:t>
              </a:r>
              <a:endParaRPr lang="en-US" sz="2700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12697" y="1817260"/>
              <a:ext cx="576299" cy="57659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606562" y="3061751"/>
            <a:ext cx="10674076" cy="784534"/>
            <a:chOff x="-26657" y="2060507"/>
            <a:chExt cx="8941551" cy="78498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43705" y="2060507"/>
              <a:ext cx="8271189" cy="784984"/>
            </a:xfrm>
            <a:prstGeom prst="rect">
              <a:avLst/>
            </a:prstGeom>
            <a:solidFill>
              <a:srgbClr val="66FFFF"/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 định đúng vị ngữ trong câu kể </a:t>
              </a:r>
              <a:r>
                <a:rPr lang="en-US" sz="2800" i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 là gì? </a:t>
              </a:r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đoạn văn, đoạn thơ.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26657" y="2164702"/>
              <a:ext cx="576299" cy="57659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06562" y="4222893"/>
            <a:ext cx="10674076" cy="900649"/>
            <a:chOff x="-26657" y="2060506"/>
            <a:chExt cx="8941551" cy="90116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43705" y="2060506"/>
              <a:ext cx="8271189" cy="9011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 được đúng câu kể </a:t>
              </a:r>
              <a:r>
                <a:rPr lang="en-US" sz="2800" i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 là gì?</a:t>
              </a:r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từ những vị ngữ đã cho.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26657" y="2164702"/>
              <a:ext cx="576299" cy="576593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C4AA681-3F36-42B8-9DF9-F59457234ED6}"/>
              </a:ext>
            </a:extLst>
          </p:cNvPr>
          <p:cNvSpPr/>
          <p:nvPr/>
        </p:nvSpPr>
        <p:spPr>
          <a:xfrm>
            <a:off x="3154679" y="606719"/>
            <a:ext cx="5713549" cy="719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 em đã đạt được yêu cầu gì?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20280" y="1344547"/>
            <a:ext cx="872647" cy="1869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115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32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487714" y="1741714"/>
            <a:ext cx="8775700" cy="229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4000"/>
              </a:lnSpc>
            </a:pP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là một thành phố lớn.</a:t>
            </a:r>
          </a:p>
          <a:p>
            <a:pPr algn="just" eaLnBrk="1" hangingPunct="1">
              <a:lnSpc>
                <a:spcPct val="114000"/>
              </a:lnSpc>
            </a:pP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là quê hương của những làn điệu dân ca quan họ.</a:t>
            </a:r>
          </a:p>
          <a:p>
            <a:pPr algn="just" eaLnBrk="1" hangingPunct="1">
              <a:lnSpc>
                <a:spcPct val="114000"/>
              </a:lnSpc>
            </a:pP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là nhà thơ.</a:t>
            </a:r>
          </a:p>
          <a:p>
            <a:pPr algn="just" eaLnBrk="1" hangingPunct="1">
              <a:lnSpc>
                <a:spcPct val="114000"/>
              </a:lnSpc>
            </a:pP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là nhà thơ lớn của Việt Nam.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487714" y="972457"/>
            <a:ext cx="9906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3: Dùng các từ ngữ dưới đây để đặt câu kể </a:t>
            </a: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Ai là gì?</a:t>
            </a:r>
          </a:p>
        </p:txBody>
      </p:sp>
    </p:spTree>
    <p:extLst>
      <p:ext uri="{BB962C8B-B14F-4D97-AF65-F5344CB8AC3E}">
        <p14:creationId xmlns:p14="http://schemas.microsoft.com/office/powerpoint/2010/main" val="9131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04457" y="1724298"/>
            <a:ext cx="6335486" cy="3513908"/>
            <a:chOff x="2991394" y="1933303"/>
            <a:chExt cx="6335486" cy="35139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1394" y="1933303"/>
              <a:ext cx="6335486" cy="351390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453384" y="2232856"/>
              <a:ext cx="341151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err="1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54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cap="none" spc="0" dirty="0" err="1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510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032000" y="3307896"/>
            <a:ext cx="61722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a)………… là một thành phố lớn</a:t>
            </a:r>
          </a:p>
        </p:txBody>
      </p:sp>
      <p:pic>
        <p:nvPicPr>
          <p:cNvPr id="15" name="Picture 6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43" y="275771"/>
            <a:ext cx="4553857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275771"/>
            <a:ext cx="4688114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1059544" y="4085771"/>
            <a:ext cx="4886174" cy="2553926"/>
            <a:chOff x="48" y="2640"/>
            <a:chExt cx="2260" cy="1706"/>
          </a:xfrm>
        </p:grpSpPr>
        <p:pic>
          <p:nvPicPr>
            <p:cNvPr id="18" name="Picture 11" descr="hu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2640"/>
              <a:ext cx="2064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13"/>
            <p:cNvSpPr txBox="1">
              <a:spLocks noChangeArrowheads="1"/>
            </p:cNvSpPr>
            <p:nvPr/>
          </p:nvSpPr>
          <p:spPr bwMode="auto">
            <a:xfrm>
              <a:off x="1684" y="4038"/>
              <a:ext cx="624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solidFill>
                    <a:schemeClr val="bg1"/>
                  </a:solidFill>
                  <a:latin typeface="Times New Roman" panose="02020603050405020304" pitchFamily="18" charset="0"/>
                </a:rPr>
                <a:t>Huế</a:t>
              </a:r>
            </a:p>
          </p:txBody>
        </p:sp>
      </p:grpSp>
      <p:grpSp>
        <p:nvGrpSpPr>
          <p:cNvPr id="20" name="Group 15"/>
          <p:cNvGrpSpPr>
            <a:grpSpLocks/>
          </p:cNvGrpSpPr>
          <p:nvPr/>
        </p:nvGrpSpPr>
        <p:grpSpPr bwMode="auto">
          <a:xfrm>
            <a:off x="6299200" y="4046084"/>
            <a:ext cx="4688114" cy="2634869"/>
            <a:chOff x="3552" y="2544"/>
            <a:chExt cx="2112" cy="1804"/>
          </a:xfrm>
        </p:grpSpPr>
        <p:pic>
          <p:nvPicPr>
            <p:cNvPr id="23" name="Picture 12" descr="hả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544"/>
              <a:ext cx="2112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 Box 14"/>
            <p:cNvSpPr txBox="1">
              <a:spLocks noChangeArrowheads="1"/>
            </p:cNvSpPr>
            <p:nvPr/>
          </p:nvSpPr>
          <p:spPr bwMode="auto">
            <a:xfrm>
              <a:off x="3552" y="4032"/>
              <a:ext cx="1440" cy="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 Phòng</a:t>
              </a:r>
            </a:p>
          </p:txBody>
        </p:sp>
      </p:grpSp>
      <p:sp>
        <p:nvSpPr>
          <p:cNvPr id="35" name="Text Box 17"/>
          <p:cNvSpPr txBox="1">
            <a:spLocks noChangeArrowheads="1"/>
          </p:cNvSpPr>
          <p:nvPr/>
        </p:nvSpPr>
        <p:spPr bwMode="auto">
          <a:xfrm>
            <a:off x="2413000" y="3276146"/>
            <a:ext cx="1752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CC"/>
                </a:solidFill>
                <a:latin typeface="Times New Roman" panose="02020603050405020304" pitchFamily="18" charset="0"/>
              </a:rPr>
              <a:t>Cần Thơ</a:t>
            </a:r>
          </a:p>
        </p:txBody>
      </p:sp>
    </p:spTree>
    <p:extLst>
      <p:ext uri="{BB962C8B-B14F-4D97-AF65-F5344CB8AC3E}">
        <p14:creationId xmlns:p14="http://schemas.microsoft.com/office/powerpoint/2010/main" val="294845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965200" y="569685"/>
            <a:ext cx="1029788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000">
                <a:solidFill>
                  <a:srgbClr val="0000CC"/>
                </a:solidFill>
                <a:latin typeface="Times New Roman" panose="02020603050405020304" pitchFamily="18" charset="0"/>
              </a:rPr>
              <a:t>b) …………….là quê hương của những làn điệu dân ca quan họ.</a:t>
            </a: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542141" y="574408"/>
            <a:ext cx="294225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000" b="1">
                <a:solidFill>
                  <a:srgbClr val="FF3300"/>
                </a:solidFill>
                <a:latin typeface="Times New Roman" panose="02020603050405020304" pitchFamily="18" charset="0"/>
              </a:rPr>
              <a:t>Bắc Ninh</a:t>
            </a:r>
          </a:p>
        </p:txBody>
      </p:sp>
      <p:pic>
        <p:nvPicPr>
          <p:cNvPr id="4" name="Ngồi tựa mạn thuyền - Thúy H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2141" y="1228421"/>
            <a:ext cx="8581529" cy="464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4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nha tho do trung quan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258" y="406400"/>
            <a:ext cx="4093028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648858" y="5207000"/>
            <a:ext cx="51482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</a:rPr>
              <a:t>c) …………… là nhà thơ.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277258" y="4219576"/>
            <a:ext cx="3945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thơ Vũ Duy Thông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764814" y="4219576"/>
            <a:ext cx="33452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3300"/>
                </a:solidFill>
                <a:latin typeface="VNI-Times" pitchFamily="2" charset="0"/>
              </a:rPr>
              <a:t>  </a:t>
            </a: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thơ Huy Cận</a:t>
            </a:r>
          </a:p>
        </p:txBody>
      </p:sp>
      <p:pic>
        <p:nvPicPr>
          <p:cNvPr id="6" name="Picture 13" descr="imagesCACOMAY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457" y="406400"/>
            <a:ext cx="4027713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389086" y="5207000"/>
            <a:ext cx="19812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US" sz="3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endParaRPr lang="en-US" altLang="en-US" sz="3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024607" y="5202277"/>
            <a:ext cx="271015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3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altLang="en-US" sz="3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altLang="en-US" sz="3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81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7" grpId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947057" y="4694692"/>
            <a:ext cx="720883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>
                <a:solidFill>
                  <a:srgbClr val="0000CC"/>
                </a:solidFill>
                <a:latin typeface="Times New Roman" panose="02020603050405020304" pitchFamily="18" charset="0"/>
              </a:rPr>
              <a:t>d) ……………là nhà thơ lớn của Việt Nam.</a:t>
            </a:r>
          </a:p>
        </p:txBody>
      </p:sp>
      <p:pic>
        <p:nvPicPr>
          <p:cNvPr id="3" name="Picture 2" descr="to hu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257" y="460829"/>
            <a:ext cx="3505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imagesCA9K6RL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7" y="460829"/>
            <a:ext cx="474617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979229" y="3832189"/>
            <a:ext cx="32243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Nhà thơ Tố Hữu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023257" y="3813629"/>
            <a:ext cx="4216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 nhà thơ Nguyễn Du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328057" y="4677227"/>
            <a:ext cx="29718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>
                <a:solidFill>
                  <a:srgbClr val="FF3300"/>
                </a:solidFill>
                <a:latin typeface="Times New Roman" panose="02020603050405020304" pitchFamily="18" charset="0"/>
              </a:rPr>
              <a:t>Nguyễn Du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362982" y="4677227"/>
            <a:ext cx="19812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>
                <a:solidFill>
                  <a:srgbClr val="FF3300"/>
                </a:solidFill>
                <a:latin typeface="VNI-Times" pitchFamily="2" charset="0"/>
              </a:rPr>
              <a:t>   </a:t>
            </a:r>
            <a:r>
              <a:rPr lang="en-US" altLang="en-US" sz="3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 Hữu</a:t>
            </a:r>
          </a:p>
        </p:txBody>
      </p:sp>
    </p:spTree>
    <p:extLst>
      <p:ext uri="{BB962C8B-B14F-4D97-AF65-F5344CB8AC3E}">
        <p14:creationId xmlns:p14="http://schemas.microsoft.com/office/powerpoint/2010/main" val="267665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7" grpId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7687310" y="2767330"/>
          <a:ext cx="130175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r:id="rId3" imgW="114300" imgH="215900" progId="Equation.3">
                  <p:embed/>
                </p:oleObj>
              </mc:Choice>
              <mc:Fallback>
                <p:oleObj r:id="rId3" imgW="114300" imgH="215900" progId="Equation.3">
                  <p:embed/>
                  <p:pic>
                    <p:nvPicPr>
                      <p:cNvPr id="27650" name="Object 3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7687310" y="2767330"/>
                        <a:ext cx="130175" cy="219075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loud Callout 4"/>
          <p:cNvSpPr/>
          <p:nvPr/>
        </p:nvSpPr>
        <p:spPr>
          <a:xfrm>
            <a:off x="3457399" y="216535"/>
            <a:ext cx="6351270" cy="2550795"/>
          </a:xfrm>
          <a:prstGeom prst="cloudCallout">
            <a:avLst>
              <a:gd name="adj1" fmla="val -51176"/>
              <a:gd name="adj2" fmla="val 9344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9 Hình ảnh bài giảng đẹp nhất | Hình người, Hình ảnh và Hình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0" y="3640011"/>
            <a:ext cx="2811294" cy="32179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576492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10586" y="1873730"/>
            <a:ext cx="10674076" cy="811413"/>
            <a:chOff x="-12697" y="1699617"/>
            <a:chExt cx="9412922" cy="811879"/>
          </a:xfrm>
          <a:solidFill>
            <a:srgbClr val="FF99FF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78063" y="1699617"/>
              <a:ext cx="8722162" cy="81187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70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Hiểu được vị trí của vị ngữ trong câu kể </a:t>
              </a:r>
              <a:r>
                <a:rPr lang="en-US" sz="2700" i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Ai là gì?, </a:t>
              </a:r>
              <a:r>
                <a:rPr lang="en-US" sz="270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 từ ngữ làm vị ngữ trong kiểu câu này.</a:t>
              </a:r>
              <a:endParaRPr lang="en-US" sz="2700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12697" y="1817260"/>
              <a:ext cx="576299" cy="57659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606562" y="3061751"/>
            <a:ext cx="10674076" cy="784534"/>
            <a:chOff x="-26657" y="2060507"/>
            <a:chExt cx="8941551" cy="78498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43705" y="2060507"/>
              <a:ext cx="8271189" cy="784984"/>
            </a:xfrm>
            <a:prstGeom prst="rect">
              <a:avLst/>
            </a:prstGeom>
            <a:solidFill>
              <a:srgbClr val="66FFFF"/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 định đúng vị ngữ trong câu kể </a:t>
              </a:r>
              <a:r>
                <a:rPr lang="en-US" sz="2800" i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 là gì? </a:t>
              </a:r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đoạn văn, đoạn thơ.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26657" y="2164702"/>
              <a:ext cx="576299" cy="57659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06562" y="4222893"/>
            <a:ext cx="10674076" cy="900649"/>
            <a:chOff x="-26657" y="2060506"/>
            <a:chExt cx="8941551" cy="90116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43705" y="2060506"/>
              <a:ext cx="8271189" cy="9011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 được đúng câu kể </a:t>
              </a:r>
              <a:r>
                <a:rPr lang="en-US" sz="2800" i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 là gì?</a:t>
              </a:r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từ những vị ngữ đã cho.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26657" y="2164702"/>
              <a:ext cx="576299" cy="576593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C4AA681-3F36-42B8-9DF9-F59457234ED6}"/>
              </a:ext>
            </a:extLst>
          </p:cNvPr>
          <p:cNvSpPr/>
          <p:nvPr/>
        </p:nvSpPr>
        <p:spPr>
          <a:xfrm>
            <a:off x="3154679" y="606719"/>
            <a:ext cx="5713549" cy="719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 em đã đạt được yêu cầu gì?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20280" y="3680271"/>
            <a:ext cx="872647" cy="1869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115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5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726" y="1933303"/>
            <a:ext cx="5159828" cy="35139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99130" y="2167542"/>
            <a:ext cx="30893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41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2336800" y="1262376"/>
            <a:ext cx="5863771" cy="3028402"/>
          </a:xfrm>
          <a:prstGeom prst="cloudCallout">
            <a:avLst>
              <a:gd name="adj1" fmla="val -51176"/>
              <a:gd name="adj2" fmla="val 9344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bài học hôm nay, em biết thêm kiến thức gì?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1262746" y="1262376"/>
            <a:ext cx="9739086" cy="3931918"/>
          </a:xfrm>
          <a:prstGeom prst="doubleWave">
            <a:avLst>
              <a:gd name="adj1" fmla="val 6250"/>
              <a:gd name="adj2" fmla="val -314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alt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kiến thức đã học.</a:t>
            </a:r>
          </a:p>
          <a:p>
            <a:pPr marL="285750" indent="-285750" algn="just">
              <a:buFontTx/>
              <a:buChar char="-"/>
            </a:pP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sau: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ngữ trong câu kể </a:t>
            </a:r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gì?</a:t>
            </a:r>
            <a:endParaRPr lang="en-US" i="1"/>
          </a:p>
          <a:p>
            <a:pPr marL="285750" indent="-285750" algn="ctr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09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7" y="470263"/>
            <a:ext cx="11181804" cy="586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2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220686" y="2125210"/>
            <a:ext cx="89553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>
                <a:solidFill>
                  <a:srgbClr val="004D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Em hãy đặt 1 câu kể </a:t>
            </a:r>
            <a:r>
              <a:rPr lang="en-US" altLang="en-US" sz="3200" i="1">
                <a:solidFill>
                  <a:srgbClr val="004D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gì?</a:t>
            </a:r>
            <a:endParaRPr lang="en-US" altLang="en-US" sz="3200">
              <a:solidFill>
                <a:srgbClr val="004DE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220686" y="2794623"/>
            <a:ext cx="89553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>
                <a:solidFill>
                  <a:srgbClr val="004D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Em hãy tìm chủ ngữ và vị ngữ của câu vừa đặt.</a:t>
            </a:r>
          </a:p>
        </p:txBody>
      </p:sp>
      <p:sp>
        <p:nvSpPr>
          <p:cNvPr id="2" name="Cloud 1"/>
          <p:cNvSpPr/>
          <p:nvPr/>
        </p:nvSpPr>
        <p:spPr>
          <a:xfrm>
            <a:off x="1161142" y="1273611"/>
            <a:ext cx="9782629" cy="4211574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7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appy Children | Cartoon posters, Happy kids, Cartoon 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7" b="30843"/>
          <a:stretch>
            <a:fillRect/>
          </a:stretch>
        </p:blipFill>
        <p:spPr bwMode="auto">
          <a:xfrm>
            <a:off x="2767161" y="3207475"/>
            <a:ext cx="6858000" cy="313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27424" y="551078"/>
            <a:ext cx="10238078" cy="1569660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3năm </a:t>
            </a:r>
            <a:r>
              <a:rPr lang="en-US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  <a:p>
            <a:pPr algn="ctr"/>
            <a:r>
              <a:rPr lang="en-US" sz="32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C4AA681-3F36-42B8-9DF9-F59457234ED6}"/>
              </a:ext>
            </a:extLst>
          </p:cNvPr>
          <p:cNvSpPr/>
          <p:nvPr/>
        </p:nvSpPr>
        <p:spPr>
          <a:xfrm>
            <a:off x="3415937" y="519356"/>
            <a:ext cx="5055326" cy="719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10586" y="1873730"/>
            <a:ext cx="10674076" cy="811413"/>
            <a:chOff x="-12697" y="1699617"/>
            <a:chExt cx="9412922" cy="811879"/>
          </a:xfrm>
          <a:solidFill>
            <a:srgbClr val="FF99FF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78063" y="1699617"/>
              <a:ext cx="8722162" cy="81187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70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Hiểu được vị trí của vị ngữ trong câu kể </a:t>
              </a:r>
              <a:r>
                <a:rPr lang="en-US" sz="2700" i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Ai là gì?, </a:t>
              </a:r>
              <a:r>
                <a:rPr lang="en-US" sz="270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 từ ngữ làm vị ngữ trong kiểu câu này.</a:t>
              </a:r>
              <a:endParaRPr lang="en-US" sz="2700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12697" y="1817260"/>
              <a:ext cx="576299" cy="57659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606562" y="3061751"/>
            <a:ext cx="10674076" cy="784534"/>
            <a:chOff x="-26657" y="2060507"/>
            <a:chExt cx="8941551" cy="78498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43705" y="2060507"/>
              <a:ext cx="8271189" cy="784984"/>
            </a:xfrm>
            <a:prstGeom prst="rect">
              <a:avLst/>
            </a:prstGeom>
            <a:solidFill>
              <a:srgbClr val="66FFFF"/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 định đúng vị ngữ trong câu kể </a:t>
              </a:r>
              <a:r>
                <a:rPr lang="en-US" sz="2800" i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 là gì? </a:t>
              </a:r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đoạn văn, đoạn thơ.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26657" y="2164702"/>
              <a:ext cx="576299" cy="57659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06562" y="4222893"/>
            <a:ext cx="10674076" cy="900649"/>
            <a:chOff x="-26657" y="2060506"/>
            <a:chExt cx="8941551" cy="90116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43705" y="2060506"/>
              <a:ext cx="8271189" cy="9011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 được đúng câu kể </a:t>
              </a:r>
              <a:r>
                <a:rPr lang="en-US" sz="2800" i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 là gì?</a:t>
              </a:r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từ những vị ngữ đã cho.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26657" y="2164702"/>
              <a:ext cx="576299" cy="576593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715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89" y="1933303"/>
            <a:ext cx="8282381" cy="35139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09056" y="2167542"/>
            <a:ext cx="7869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29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2259874" y="1604140"/>
            <a:ext cx="7014755" cy="3529563"/>
            <a:chOff x="501963" y="593139"/>
            <a:chExt cx="4692591" cy="3155143"/>
          </a:xfrm>
        </p:grpSpPr>
        <p:grpSp>
          <p:nvGrpSpPr>
            <p:cNvPr id="17" name="Group 16"/>
            <p:cNvGrpSpPr/>
            <p:nvPr/>
          </p:nvGrpSpPr>
          <p:grpSpPr>
            <a:xfrm rot="779021">
              <a:off x="1906329" y="593139"/>
              <a:ext cx="3288225" cy="2133473"/>
              <a:chOff x="1214333" y="5025712"/>
              <a:chExt cx="1133475" cy="1571625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1214333" y="5025712"/>
                <a:ext cx="1133475" cy="1571625"/>
                <a:chOff x="1214333" y="5025712"/>
                <a:chExt cx="1133475" cy="1571625"/>
              </a:xfrm>
            </p:grpSpPr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594517">
                  <a:off x="1214333" y="5025712"/>
                  <a:ext cx="1133475" cy="1571625"/>
                </a:xfrm>
                <a:prstGeom prst="rect">
                  <a:avLst/>
                </a:prstGeom>
              </p:spPr>
            </p:pic>
            <p:sp>
              <p:nvSpPr>
                <p:cNvPr id="21" name="Rectangle 20"/>
                <p:cNvSpPr/>
                <p:nvPr/>
              </p:nvSpPr>
              <p:spPr>
                <a:xfrm rot="20628557">
                  <a:off x="1260343" y="5126751"/>
                  <a:ext cx="971554" cy="13580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Rectangle 18"/>
              <p:cNvSpPr/>
              <p:nvPr/>
            </p:nvSpPr>
            <p:spPr>
              <a:xfrm rot="20665241">
                <a:off x="1233129" y="5205224"/>
                <a:ext cx="1025979" cy="97491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4000" b="1" dirty="0" err="1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92D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</a:t>
                </a:r>
                <a:r>
                  <a:rPr lang="en-US" sz="4000" b="1" dirty="0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92D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92D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4000" b="1" dirty="0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92D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 </a:t>
                </a:r>
              </a:p>
              <a:p>
                <a:pPr algn="ctr"/>
                <a:r>
                  <a:rPr lang="en-US" sz="4000" b="1" dirty="0" err="1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92D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4000" b="1" dirty="0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92D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92D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endParaRPr lang="en-US" sz="4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501963" y="891735"/>
              <a:ext cx="2127132" cy="2856547"/>
              <a:chOff x="1086331" y="3256870"/>
              <a:chExt cx="1539304" cy="1628775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094" b="100000" l="0" r="593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218"/>
              <a:stretch/>
            </p:blipFill>
            <p:spPr>
              <a:xfrm>
                <a:off x="1086331" y="3256870"/>
                <a:ext cx="1539304" cy="1628775"/>
              </a:xfrm>
              <a:prstGeom prst="rect">
                <a:avLst/>
              </a:prstGeom>
            </p:spPr>
          </p:pic>
          <p:sp>
            <p:nvSpPr>
              <p:cNvPr id="22" name="Oval 21"/>
              <p:cNvSpPr/>
              <p:nvPr/>
            </p:nvSpPr>
            <p:spPr>
              <a:xfrm>
                <a:off x="1489166" y="3791352"/>
                <a:ext cx="127506" cy="12750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908200" y="3727599"/>
                <a:ext cx="127506" cy="12750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428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1015999" y="903288"/>
            <a:ext cx="44509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</a:rPr>
              <a:t>1. Đọc đoạn văn sau: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238654" y="1634247"/>
            <a:ext cx="9909243" cy="230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4000"/>
              </a:lnSpc>
            </a:pP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</a:rPr>
              <a:t>Một chị phụ nữ nhìn tôi cười, hỏi:</a:t>
            </a:r>
          </a:p>
          <a:p>
            <a:pPr>
              <a:lnSpc>
                <a:spcPct val="114000"/>
              </a:lnSpc>
            </a:pP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</a:rPr>
              <a:t>- Em là con nhà ai mà đến giúp chị chạy muối thế này?</a:t>
            </a:r>
          </a:p>
          <a:p>
            <a:pPr>
              <a:lnSpc>
                <a:spcPct val="114000"/>
              </a:lnSpc>
            </a:pP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</a:rPr>
              <a:t>- Em là cháu bác Tự. Em về làng nghỉ hè.</a:t>
            </a:r>
          </a:p>
          <a:p>
            <a:pPr algn="r">
              <a:lnSpc>
                <a:spcPct val="114000"/>
              </a:lnSpc>
            </a:pPr>
            <a:r>
              <a:rPr lang="en-US" altLang="en-US" sz="2400" b="1" i="1">
                <a:latin typeface="Times New Roman" panose="02020603050405020304" pitchFamily="18" charset="0"/>
              </a:rPr>
              <a:t>Nguyễn Thị Ngọc Tú</a:t>
            </a:r>
            <a:r>
              <a:rPr lang="en-US" altLang="en-US" sz="30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421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948446" y="3096638"/>
            <a:ext cx="8686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CC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Trong các câu trên, câu nào có dạng </a:t>
            </a:r>
            <a:r>
              <a:rPr lang="en-US" altLang="en-US" sz="3000" b="1" i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gì?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948446" y="3706238"/>
            <a:ext cx="80311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Xác định vị ngữ trong câu vừa tìm được.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948445" y="1115438"/>
            <a:ext cx="10277273" cy="1866900"/>
          </a:xfrm>
          <a:prstGeom prst="rect">
            <a:avLst/>
          </a:prstGeom>
          <a:solidFill>
            <a:srgbClr val="99FFCC"/>
          </a:solidFill>
          <a:ln w="38100" cmpd="dbl">
            <a:solidFill>
              <a:srgbClr val="FF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000">
                <a:solidFill>
                  <a:srgbClr val="0000CC"/>
                </a:solidFill>
                <a:latin typeface="Times New Roman" panose="02020603050405020304" pitchFamily="18" charset="0"/>
              </a:rPr>
              <a:t>Một chị phụ nữ nhìn tôi cười, hỏi:</a:t>
            </a:r>
          </a:p>
          <a:p>
            <a:r>
              <a:rPr lang="en-US" altLang="en-US" sz="3000">
                <a:solidFill>
                  <a:srgbClr val="0000CC"/>
                </a:solidFill>
                <a:latin typeface="Times New Roman" panose="02020603050405020304" pitchFamily="18" charset="0"/>
              </a:rPr>
              <a:t>- Em là con nhà ai mà đến giúp chị chạy muối thế này ?</a:t>
            </a:r>
          </a:p>
          <a:p>
            <a:r>
              <a:rPr lang="en-US" altLang="en-US" sz="3000">
                <a:solidFill>
                  <a:srgbClr val="0000CC"/>
                </a:solidFill>
                <a:latin typeface="Times New Roman" panose="02020603050405020304" pitchFamily="18" charset="0"/>
              </a:rPr>
              <a:t> - Em là cháu bác Tự. Em về làng nghỉ hè.</a:t>
            </a:r>
          </a:p>
          <a:p>
            <a:pPr algn="r"/>
            <a:r>
              <a:rPr lang="en-US" altLang="en-US" sz="2400" b="1" i="1">
                <a:latin typeface="Times New Roman" panose="02020603050405020304" pitchFamily="18" charset="0"/>
              </a:rPr>
              <a:t>Nguyễn Thị Ngọc Tú 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948446" y="505838"/>
            <a:ext cx="403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 văn sau: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953209" y="2029838"/>
            <a:ext cx="449103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>
                <a:solidFill>
                  <a:srgbClr val="FF3300"/>
                </a:solidFill>
                <a:latin typeface="Times New Roman" panose="02020603050405020304" pitchFamily="18" charset="0"/>
              </a:rPr>
              <a:t> - Em là cháu bác Tự.</a:t>
            </a:r>
          </a:p>
        </p:txBody>
      </p:sp>
      <p:grpSp>
        <p:nvGrpSpPr>
          <p:cNvPr id="12" name="Group 14"/>
          <p:cNvGrpSpPr>
            <a:grpSpLocks/>
          </p:cNvGrpSpPr>
          <p:nvPr/>
        </p:nvGrpSpPr>
        <p:grpSpPr bwMode="auto">
          <a:xfrm>
            <a:off x="4577505" y="4315838"/>
            <a:ext cx="2693987" cy="490538"/>
            <a:chOff x="2017" y="3051"/>
            <a:chExt cx="1697" cy="309"/>
          </a:xfrm>
        </p:grpSpPr>
        <p:sp>
          <p:nvSpPr>
            <p:cNvPr id="13" name="Line 10"/>
            <p:cNvSpPr>
              <a:spLocks noChangeShapeType="1"/>
            </p:cNvSpPr>
            <p:nvPr/>
          </p:nvSpPr>
          <p:spPr bwMode="auto">
            <a:xfrm flipH="1">
              <a:off x="2017" y="3051"/>
              <a:ext cx="48" cy="309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2103" y="3312"/>
              <a:ext cx="1611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769467" y="5213336"/>
            <a:ext cx="4876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Mẹ em là thợ may.</a:t>
            </a:r>
            <a:endParaRPr lang="en-US" altLang="en-US" sz="3000">
              <a:solidFill>
                <a:srgbClr val="0000CC"/>
              </a:solidFill>
            </a:endParaRPr>
          </a:p>
        </p:txBody>
      </p:sp>
      <p:grpSp>
        <p:nvGrpSpPr>
          <p:cNvPr id="16" name="Group 18"/>
          <p:cNvGrpSpPr>
            <a:grpSpLocks/>
          </p:cNvGrpSpPr>
          <p:nvPr/>
        </p:nvGrpSpPr>
        <p:grpSpPr bwMode="auto">
          <a:xfrm>
            <a:off x="5141067" y="5365736"/>
            <a:ext cx="1752600" cy="457200"/>
            <a:chOff x="2592" y="3600"/>
            <a:chExt cx="920" cy="288"/>
          </a:xfrm>
        </p:grpSpPr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H="1">
              <a:off x="2592" y="3600"/>
              <a:ext cx="48" cy="28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 flipV="1">
              <a:off x="2688" y="3840"/>
              <a:ext cx="824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6284067" y="4741288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VNI-Helve" pitchFamily="2" charset="0"/>
              </a:rPr>
              <a:t>(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cụm danh từ</a:t>
            </a:r>
            <a:r>
              <a:rPr lang="en-US" altLang="en-US" sz="2400">
                <a:latin typeface="VNI-Helve" pitchFamily="2" charset="0"/>
              </a:rPr>
              <a:t>)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6747617" y="5878499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VNI-Helve" pitchFamily="2" charset="0"/>
              </a:rPr>
              <a:t>(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danh từ)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5061692" y="4734938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Vị ngữ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5369667" y="5861036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Vị ngữ</a:t>
            </a: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5141067" y="5203811"/>
            <a:ext cx="6858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>
                <a:solidFill>
                  <a:srgbClr val="FF3300"/>
                </a:solidFill>
                <a:latin typeface="Times New Roman" panose="02020603050405020304" pitchFamily="18" charset="0"/>
              </a:rPr>
              <a:t>là</a:t>
            </a: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4593380" y="4207888"/>
            <a:ext cx="6858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là</a:t>
            </a:r>
            <a:endParaRPr lang="en-US" altLang="en-US" sz="3000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19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67 0.04421 L 0.22227 0.317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47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1" grpId="1"/>
      <p:bldP spid="15" grpId="0"/>
      <p:bldP spid="19" grpId="0"/>
      <p:bldP spid="20" grpId="0"/>
      <p:bldP spid="21" grpId="0"/>
      <p:bldP spid="22" grpId="0"/>
      <p:bldP spid="23" grpId="0"/>
      <p:bldP spid="23" grpId="1"/>
      <p:bldP spid="24" grpId="0"/>
      <p:bldP spid="2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26284391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2388</TotalTime>
  <Words>994</Words>
  <Application>Microsoft Office PowerPoint</Application>
  <PresentationFormat>Widescreen</PresentationFormat>
  <Paragraphs>136</Paragraphs>
  <Slides>28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.VnTime</vt:lpstr>
      <vt:lpstr>Arial</vt:lpstr>
      <vt:lpstr>Calibri</vt:lpstr>
      <vt:lpstr>Calibri Light</vt:lpstr>
      <vt:lpstr>Garamond</vt:lpstr>
      <vt:lpstr>Tahoma</vt:lpstr>
      <vt:lpstr>Times New Roman</vt:lpstr>
      <vt:lpstr>VNI-Helve</vt:lpstr>
      <vt:lpstr>VNI-Times</vt:lpstr>
      <vt:lpstr>Wingdings 2</vt:lpstr>
      <vt:lpstr>1_Office Theme</vt:lpstr>
      <vt:lpstr>Organic</vt:lpstr>
      <vt:lpstr>Microsoft Equation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KHAI BINH</dc:creator>
  <cp:lastModifiedBy>pc</cp:lastModifiedBy>
  <cp:revision>338</cp:revision>
  <dcterms:created xsi:type="dcterms:W3CDTF">2021-08-04T18:52:07Z</dcterms:created>
  <dcterms:modified xsi:type="dcterms:W3CDTF">2022-03-04T13:39:58Z</dcterms:modified>
</cp:coreProperties>
</file>