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media/media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78" r:id="rId4"/>
    <p:sldId id="281" r:id="rId5"/>
    <p:sldId id="259" r:id="rId6"/>
    <p:sldId id="260" r:id="rId7"/>
    <p:sldId id="262" r:id="rId8"/>
    <p:sldId id="263" r:id="rId9"/>
    <p:sldId id="264" r:id="rId10"/>
    <p:sldId id="266" r:id="rId11"/>
    <p:sldId id="267" r:id="rId12"/>
    <p:sldId id="269" r:id="rId13"/>
    <p:sldId id="286" r:id="rId14"/>
    <p:sldId id="279" r:id="rId15"/>
    <p:sldId id="280" r:id="rId16"/>
    <p:sldId id="282" r:id="rId17"/>
    <p:sldId id="271" r:id="rId18"/>
    <p:sldId id="284" r:id="rId19"/>
    <p:sldId id="272" r:id="rId20"/>
    <p:sldId id="285" r:id="rId21"/>
    <p:sldId id="274" r:id="rId22"/>
    <p:sldId id="273" r:id="rId23"/>
    <p:sldId id="283" r:id="rId24"/>
    <p:sldId id="275" r:id="rId25"/>
    <p:sldId id="287" r:id="rId26"/>
    <p:sldId id="2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4F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05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48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15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470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651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082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837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054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848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44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08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46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318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82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170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144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09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508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46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277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599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024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709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7826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2791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491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437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678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5060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44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336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611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865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339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1405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9423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42197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9772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516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9896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65770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22438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2820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596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999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2400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98078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93014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51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695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2303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19107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347538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359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58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77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A0AA-BA73-49F0-8C75-61AE2B6B0EA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6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CA0AA-BA73-49F0-8C75-61AE2B6B0EA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EBCFC-1F32-4148-88D8-C84F01EAA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1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9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CF6D4-35B5-49A4-97BE-5281A25121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0D834-DB7D-4E32-951A-B5034C70A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37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1.wav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png"/><Relationship Id="rId18" Type="http://schemas.openxmlformats.org/officeDocument/2006/relationships/image" Target="../media/image18.jp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" Type="http://schemas.openxmlformats.org/officeDocument/2006/relationships/audio" Target="../media/audio1.wav"/><Relationship Id="rId16" Type="http://schemas.openxmlformats.org/officeDocument/2006/relationships/image" Target="../media/image16.gif"/><Relationship Id="rId20" Type="http://schemas.microsoft.com/office/2007/relationships/hdphoto" Target="../media/hdphoto2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6.jp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2.wav"/><Relationship Id="rId7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gif"/><Relationship Id="rId5" Type="http://schemas.openxmlformats.org/officeDocument/2006/relationships/image" Target="../media/image20.jpg"/><Relationship Id="rId4" Type="http://schemas.openxmlformats.org/officeDocument/2006/relationships/audio" Target="../media/audio3.wav"/><Relationship Id="rId9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jpg"/><Relationship Id="rId10" Type="http://schemas.openxmlformats.org/officeDocument/2006/relationships/image" Target="../media/image26.jpeg"/><Relationship Id="rId4" Type="http://schemas.openxmlformats.org/officeDocument/2006/relationships/audio" Target="../media/audio3.wav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17.jpeg"/><Relationship Id="rId5" Type="http://schemas.openxmlformats.org/officeDocument/2006/relationships/image" Target="../media/image29.jpg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11" Type="http://schemas.openxmlformats.org/officeDocument/2006/relationships/image" Target="../media/image44.png"/><Relationship Id="rId5" Type="http://schemas.openxmlformats.org/officeDocument/2006/relationships/image" Target="../media/image37.png"/><Relationship Id="rId15" Type="http://schemas.openxmlformats.org/officeDocument/2006/relationships/image" Target="../media/image43.png"/><Relationship Id="rId10" Type="http://schemas.openxmlformats.org/officeDocument/2006/relationships/image" Target="../media/image41.gif"/><Relationship Id="rId4" Type="http://schemas.openxmlformats.org/officeDocument/2006/relationships/audio" Target="../media/audio3.wav"/><Relationship Id="rId9" Type="http://schemas.openxmlformats.org/officeDocument/2006/relationships/image" Target="../media/image40.gif"/><Relationship Id="rId1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8.jpe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gif"/><Relationship Id="rId11" Type="http://schemas.openxmlformats.org/officeDocument/2006/relationships/image" Target="../media/image46.jpeg"/><Relationship Id="rId5" Type="http://schemas.openxmlformats.org/officeDocument/2006/relationships/image" Target="../media/image44.jpg"/><Relationship Id="rId10" Type="http://schemas.openxmlformats.org/officeDocument/2006/relationships/image" Target="../media/image45.jpeg"/><Relationship Id="rId4" Type="http://schemas.openxmlformats.org/officeDocument/2006/relationships/audio" Target="../media/audio3.wav"/><Relationship Id="rId9" Type="http://schemas.openxmlformats.org/officeDocument/2006/relationships/image" Target="../media/image17.jpe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4477" y="2447108"/>
            <a:ext cx="99908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 smtClean="0">
                <a:latin typeface="+mj-lt"/>
              </a:rPr>
              <a:t>CHÀO MỪNG CÁC CON ĐẾN VỚI TIẾT HỌC </a:t>
            </a:r>
          </a:p>
          <a:p>
            <a:pPr algn="ctr"/>
            <a:r>
              <a:rPr lang="vi-VN" sz="3600" b="1" dirty="0" smtClean="0">
                <a:latin typeface="+mj-lt"/>
              </a:rPr>
              <a:t>MÔN TOÁN – LỚP 4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459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9400" y="3276601"/>
            <a:ext cx="2514600" cy="86042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Bye bye!</a:t>
            </a: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2672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38400" y="0"/>
            <a:ext cx="609600" cy="609600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4606" y="920299"/>
            <a:ext cx="87627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 1 năm 2022</a:t>
            </a:r>
          </a:p>
          <a:p>
            <a:pPr algn="ctr"/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04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56412" y="272143"/>
            <a:ext cx="6174377" cy="104502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chemeClr val="tx1"/>
                </a:solidFill>
                <a:latin typeface="+mj-lt"/>
              </a:rPr>
              <a:t>YÊU CẦU CẦN ĐẠT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94710" y="1589314"/>
            <a:ext cx="7432764" cy="173736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1. Ôn tập về chu vi, diện tích của hình chữ nhật. Chuyển đổi được các đơn vị đo diện tích. Đọc được thông tin trên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iểu đồ cột. 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94710" y="3847011"/>
            <a:ext cx="7432764" cy="124532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2. Rèn kĩ năng tính toán và chuyển đổi đơn vị đo diện tích. 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385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57892" y="407097"/>
            <a:ext cx="7419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CÁC HOẠT ĐỘNG TRONG TIẾT HỌC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56707" y="1496092"/>
            <a:ext cx="3039291" cy="69668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+mj-lt"/>
              </a:rPr>
              <a:t>1. Khởi động</a:t>
            </a:r>
            <a:endParaRPr lang="en-US" sz="3200" b="1" dirty="0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6352" y="2611397"/>
            <a:ext cx="3039291" cy="69731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2</a:t>
            </a:r>
            <a:r>
              <a:rPr lang="vi-VN" sz="3200" b="1" dirty="0" smtClean="0">
                <a:latin typeface="+mj-lt"/>
              </a:rPr>
              <a:t>. Thực hành</a:t>
            </a:r>
            <a:endParaRPr lang="en-US" sz="3200" b="1" dirty="0"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969724" y="3732380"/>
            <a:ext cx="3039291" cy="69821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3</a:t>
            </a:r>
            <a:r>
              <a:rPr lang="vi-VN" sz="3200" b="1" dirty="0" smtClean="0">
                <a:latin typeface="+mj-lt"/>
              </a:rPr>
              <a:t>. Vận dụng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111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85" y="-179621"/>
            <a:ext cx="2133600" cy="213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87445" y="2321004"/>
            <a:ext cx="602731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66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97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666" y="98665"/>
            <a:ext cx="119457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vi-VN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làm sách)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46882" y="894123"/>
            <a:ext cx="11645349" cy="5740035"/>
            <a:chOff x="331304" y="1018574"/>
            <a:chExt cx="11645349" cy="5740035"/>
          </a:xfrm>
        </p:grpSpPr>
        <p:sp>
          <p:nvSpPr>
            <p:cNvPr id="9" name="Rounded Rectangle 8"/>
            <p:cNvSpPr/>
            <p:nvPr/>
          </p:nvSpPr>
          <p:spPr>
            <a:xfrm>
              <a:off x="331304" y="1018574"/>
              <a:ext cx="11645349" cy="574003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463826" y="1205948"/>
              <a:ext cx="11370365" cy="5406887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5349" y="2626712"/>
                <a:ext cx="62616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84 600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………</a:t>
                </a:r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49" y="2626712"/>
                <a:ext cx="6261649" cy="646331"/>
              </a:xfrm>
              <a:prstGeom prst="rect">
                <a:avLst/>
              </a:prstGeom>
              <a:blipFill>
                <a:blip r:embed="rId2"/>
                <a:stretch>
                  <a:fillRect l="-3019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17687" y="3714916"/>
                <a:ext cx="59369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00</m:t>
                    </m:r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………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687" y="3714916"/>
                <a:ext cx="5936974" cy="646331"/>
              </a:xfrm>
              <a:prstGeom prst="rect">
                <a:avLst/>
              </a:prstGeom>
              <a:blipFill>
                <a:blip r:embed="rId3"/>
                <a:stretch>
                  <a:fillRect l="-3080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854486" y="2614031"/>
                <a:ext cx="55294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3600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0</m:t>
                    </m:r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…………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4486" y="2614031"/>
                <a:ext cx="5529474" cy="646331"/>
              </a:xfrm>
              <a:prstGeom prst="rect">
                <a:avLst/>
              </a:prstGeom>
              <a:blipFill>
                <a:blip r:embed="rId4"/>
                <a:stretch>
                  <a:fillRect l="-3308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48411" y="3702235"/>
                <a:ext cx="65730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9 000 000</a:t>
                </a:r>
                <a14:m>
                  <m:oMath xmlns:m="http://schemas.openxmlformats.org/officeDocument/2006/math">
                    <m:r>
                      <a:rPr lang="vi-VN" sz="36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………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8411" y="3702235"/>
                <a:ext cx="6573078" cy="646331"/>
              </a:xfrm>
              <a:prstGeom prst="rect">
                <a:avLst/>
              </a:prstGeom>
              <a:blipFill>
                <a:blip r:embed="rId5"/>
                <a:stretch>
                  <a:fillRect l="-2876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031116" y="2552983"/>
            <a:ext cx="227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8460000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32597" y="2547820"/>
            <a:ext cx="2905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10 000 000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5294" y="3655859"/>
            <a:ext cx="107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61398" y="3632550"/>
            <a:ext cx="107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60329" y="4933215"/>
            <a:ext cx="8238308" cy="128886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+mj-lt"/>
              </a:rPr>
              <a:t>Các con cần nắm chắc về mối liên hệ giữa các đơn vị đo diện tích đã học để điền cho đúng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42722" y="1518774"/>
                <a:ext cx="48004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53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……</a:t>
                </a:r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.. 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722" y="1518774"/>
                <a:ext cx="4800493" cy="646331"/>
              </a:xfrm>
              <a:prstGeom prst="rect">
                <a:avLst/>
              </a:prstGeom>
              <a:blipFill>
                <a:blip r:embed="rId6"/>
                <a:stretch>
                  <a:fillRect l="-3939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806533" y="1463090"/>
                <a:ext cx="65163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………</a:t>
                </a:r>
                <a:r>
                  <a:rPr lang="vi-VN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6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6533" y="1463090"/>
                <a:ext cx="6516345" cy="646331"/>
              </a:xfrm>
              <a:prstGeom prst="rect">
                <a:avLst/>
              </a:prstGeom>
              <a:blipFill>
                <a:blip r:embed="rId7"/>
                <a:stretch>
                  <a:fillRect l="-2903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784065" y="1452755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53 000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5662846" y="1463090"/>
            <a:ext cx="24055" cy="290849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283468" y="141862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1329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28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0" grpId="0"/>
      <p:bldP spid="11" grpId="0"/>
      <p:bldP spid="12" grpId="0"/>
      <p:bldP spid="13" grpId="0"/>
      <p:bldP spid="6" grpId="0" animBg="1"/>
      <p:bldP spid="15" grpId="0"/>
      <p:bldP spid="16" grpId="0"/>
      <p:bldP spid="17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52" y="0"/>
            <a:ext cx="12265152" cy="6858000"/>
          </a:xfrm>
          <a:prstGeom prst="rect">
            <a:avLst/>
          </a:prstGeom>
        </p:spPr>
      </p:pic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517904" y="-14224"/>
            <a:ext cx="914400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endParaRPr lang="en-US" altLang="en-US" sz="54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5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6013704" y="3427476"/>
            <a:ext cx="1162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2070354" y="3406839"/>
            <a:ext cx="3333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433098" y="266266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vi-V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3505597" y="74424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5km,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4km.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3505597" y="1239902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8000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2km.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463040" y="2204212"/>
            <a:ext cx="9857232" cy="102412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+mj-lt"/>
              </a:rPr>
              <a:t>Muốn tính diện tích của hình chữ nhật ta làm thế nào?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498520" y="854106"/>
            <a:ext cx="1928432" cy="59251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  <a:latin typeface="+mj-lt"/>
              </a:rPr>
              <a:t>Làm vở ý 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2070354" y="3787775"/>
            <a:ext cx="826617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Đổi 8000m = 8km</a:t>
            </a:r>
          </a:p>
          <a:p>
            <a:pPr algn="ctr" eaLnBrk="1" hangingPunct="1"/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:           8 x 2 = 16 (km</a:t>
            </a:r>
            <a:r>
              <a:rPr lang="en-US" altLang="en-US" sz="3600" b="1" baseline="30000" dirty="0">
                <a:solidFill>
                  <a:srgbClr val="008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)</a:t>
            </a:r>
          </a:p>
          <a:p>
            <a:pPr algn="ctr" eaLnBrk="1" hangingPunct="1"/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                     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: 16 km</a:t>
            </a:r>
            <a:r>
              <a:rPr lang="en-US" altLang="en-US" sz="3600" b="1" baseline="30000" dirty="0">
                <a:solidFill>
                  <a:srgbClr val="008000"/>
                </a:solidFill>
                <a:latin typeface="Times New Roman" panose="02020603050405020304" pitchFamily="18" charset="0"/>
              </a:rPr>
              <a:t>2</a:t>
            </a:r>
            <a:endParaRPr lang="en-US" altLang="en-US" sz="3600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91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6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21" grpId="0" animBg="1"/>
      <p:bldP spid="22" grpId="0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0218" y="69718"/>
            <a:ext cx="6480782" cy="115293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409" y="142801"/>
            <a:ext cx="149180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0218" y="69718"/>
            <a:ext cx="6745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2002)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4439478" y="1934812"/>
                <a:ext cx="3306417" cy="1537253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Đà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Nẵng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1255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𝐤</m:t>
                        </m:r>
                        <m:r>
                          <a:rPr lang="en-US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9478" y="1934812"/>
                <a:ext cx="3306417" cy="1537253"/>
              </a:xfrm>
              <a:prstGeom prst="roundRect">
                <a:avLst/>
              </a:prstGeom>
              <a:blipFill>
                <a:blip r:embed="rId2"/>
                <a:stretch>
                  <a:fillRect b="-39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8266176" y="1934812"/>
                <a:ext cx="3528259" cy="1537253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TP.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Hồ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Chí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Minh</a:t>
                </a:r>
              </a:p>
              <a:p>
                <a:pPr algn="ctr"/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2095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𝐤</m:t>
                        </m:r>
                        <m:r>
                          <a:rPr lang="en-US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6176" y="1934812"/>
                <a:ext cx="3528259" cy="1537253"/>
              </a:xfrm>
              <a:prstGeom prst="roundRect">
                <a:avLst/>
              </a:prstGeom>
              <a:blipFill>
                <a:blip r:embed="rId3"/>
                <a:stretch>
                  <a:fillRect l="-2591" r="-2591" b="-39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457871" y="4213041"/>
            <a:ext cx="9269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0218" y="5470921"/>
            <a:ext cx="9241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616225" y="1934811"/>
                <a:ext cx="3101009" cy="1537253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endPara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921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𝐤</m:t>
                        </m:r>
                        <m:r>
                          <a:rPr lang="en-US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25" y="1934811"/>
                <a:ext cx="3101009" cy="1537253"/>
              </a:xfrm>
              <a:prstGeom prst="roundRect">
                <a:avLst/>
              </a:prstGeom>
              <a:blipFill>
                <a:blip r:embed="rId4"/>
                <a:stretch>
                  <a:fillRect b="-39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loud 10"/>
          <p:cNvSpPr/>
          <p:nvPr/>
        </p:nvSpPr>
        <p:spPr>
          <a:xfrm>
            <a:off x="8951976" y="283759"/>
            <a:ext cx="2990088" cy="1133856"/>
          </a:xfrm>
          <a:prstGeom prst="cloud">
            <a:avLst/>
          </a:prstGeom>
          <a:solidFill>
            <a:srgbClr val="E14F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Làm miệng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933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9" grpId="1"/>
      <p:bldP spid="10" grpId="0"/>
      <p:bldP spid="5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2"/>
            <a:ext cx="12192000" cy="6858000"/>
          </a:xfrm>
          <a:prstGeom prst="rect">
            <a:avLst/>
          </a:prstGeom>
        </p:spPr>
      </p:pic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746504" y="177800"/>
            <a:ext cx="9436608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endParaRPr lang="en-US" altLang="en-US" sz="54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5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6497726" y="3619500"/>
            <a:ext cx="1199236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22148" y="709406"/>
            <a:ext cx="113477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3km,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1/3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707174" y="177800"/>
            <a:ext cx="1852131" cy="59251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Làm vở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33928" y="2056838"/>
            <a:ext cx="5724144" cy="130759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+mj-lt"/>
              </a:rPr>
              <a:t>Trước khi tính diện tích của khu vườn ta phải làm gì?</a:t>
            </a:r>
          </a:p>
          <a:p>
            <a:pPr algn="ctr"/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34894" y="2094696"/>
            <a:ext cx="999101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3600" b="1" dirty="0" smtClean="0">
              <a:solidFill>
                <a:srgbClr val="0080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:</a:t>
            </a:r>
          </a:p>
          <a:p>
            <a:pPr algn="ctr" eaLnBrk="1" hangingPunct="1"/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3 : 3 = 1 (km)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 b="1" dirty="0" smtClean="0">
              <a:solidFill>
                <a:srgbClr val="0080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:           </a:t>
            </a:r>
            <a:endParaRPr lang="en-US" altLang="en-US" sz="3600" b="1" dirty="0" smtClean="0">
              <a:solidFill>
                <a:srgbClr val="0080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3 x 1 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= 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3 (km</a:t>
            </a:r>
            <a:r>
              <a:rPr lang="en-US" altLang="en-US" sz="3600" b="1" baseline="30000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)</a:t>
            </a:r>
          </a:p>
          <a:p>
            <a:pPr algn="ctr" eaLnBrk="1" hangingPunct="1"/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                     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km</a:t>
            </a:r>
            <a:r>
              <a:rPr lang="en-US" altLang="en-US" sz="3600" b="1" baseline="30000" dirty="0">
                <a:solidFill>
                  <a:srgbClr val="008000"/>
                </a:solidFill>
                <a:latin typeface="Times New Roman" panose="02020603050405020304" pitchFamily="18" charset="0"/>
              </a:rPr>
              <a:t>2</a:t>
            </a:r>
            <a:endParaRPr lang="en-US" altLang="en-US" sz="3600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92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0" grpId="1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22706" y="0"/>
            <a:ext cx="32743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vi-VN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47262" y="-27177"/>
                <a:ext cx="1085352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mật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sống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𝐤</m:t>
                        </m:r>
                        <m:r>
                          <a:rPr lang="en-US" sz="3200" b="1" i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3200" b="1" i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nói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mật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phố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1999).</a:t>
                </a:r>
                <a:endParaRPr lang="en-US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262" y="-27177"/>
                <a:ext cx="10853528" cy="1569660"/>
              </a:xfrm>
              <a:prstGeom prst="rect">
                <a:avLst/>
              </a:prstGeom>
              <a:blipFill>
                <a:blip r:embed="rId2"/>
                <a:stretch>
                  <a:fillRect l="-1404" t="-5447" b="-12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735532"/>
              </p:ext>
            </p:extLst>
          </p:nvPr>
        </p:nvGraphicFramePr>
        <p:xfrm>
          <a:off x="893984" y="1960676"/>
          <a:ext cx="7043530" cy="46051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1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4181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4186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8306" y="5841015"/>
            <a:ext cx="83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300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26310" y="6238581"/>
            <a:ext cx="596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0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88306" y="5443449"/>
            <a:ext cx="83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6</a:t>
            </a:r>
            <a:r>
              <a:rPr lang="en-US" sz="2000" dirty="0" smtClean="0"/>
              <a:t>00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88306" y="5092267"/>
            <a:ext cx="83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900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9280" y="4651512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1200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9280" y="4210757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1500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3190" y="3790325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1800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3366782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2100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29280" y="2943239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2400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75128" y="2562224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2700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108793" y="2120843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3000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39222" y="4845828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1126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3142468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2375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108793" y="2320898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2592</a:t>
            </a:r>
            <a:endParaRPr lang="en-US" sz="2000" dirty="0"/>
          </a:p>
        </p:txBody>
      </p:sp>
      <p:sp>
        <p:nvSpPr>
          <p:cNvPr id="24" name="Rectangle 23"/>
          <p:cNvSpPr/>
          <p:nvPr/>
        </p:nvSpPr>
        <p:spPr>
          <a:xfrm>
            <a:off x="1990601" y="2520953"/>
            <a:ext cx="516835" cy="405168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877419" y="2520953"/>
            <a:ext cx="1139687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137453" y="5009321"/>
            <a:ext cx="530087" cy="156331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864168" y="5009321"/>
            <a:ext cx="3273285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860777" y="3340277"/>
            <a:ext cx="536711" cy="323235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877419" y="3340277"/>
            <a:ext cx="5983358" cy="2650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146817" y="2136206"/>
            <a:ext cx="3934734" cy="175432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46817" y="4484255"/>
            <a:ext cx="3934734" cy="175432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70380" y="1668001"/>
            <a:ext cx="1063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15619" y="6463080"/>
            <a:ext cx="1313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75538" y="6486881"/>
            <a:ext cx="1694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99462" y="6502694"/>
            <a:ext cx="2637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TP.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20229" y="1563242"/>
            <a:ext cx="661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 ĐỘ DÂN SỐ CỦA BA THÀNH PHỐ LỚN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Cloud 37"/>
          <p:cNvSpPr/>
          <p:nvPr/>
        </p:nvSpPr>
        <p:spPr>
          <a:xfrm>
            <a:off x="8792276" y="975555"/>
            <a:ext cx="2990088" cy="1133856"/>
          </a:xfrm>
          <a:prstGeom prst="cloud">
            <a:avLst/>
          </a:prstGeom>
          <a:solidFill>
            <a:srgbClr val="E14F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Làm miệng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061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  <p:bldP spid="31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85" y="-179621"/>
            <a:ext cx="2133600" cy="213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87445" y="2321004"/>
            <a:ext cx="602731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6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39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19097"/>
              </p:ext>
            </p:extLst>
          </p:nvPr>
        </p:nvGraphicFramePr>
        <p:xfrm>
          <a:off x="1032603" y="1283502"/>
          <a:ext cx="6904911" cy="46051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3114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4186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8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8306" y="5163841"/>
            <a:ext cx="83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300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26310" y="5561407"/>
            <a:ext cx="596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0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88306" y="4766275"/>
            <a:ext cx="83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6</a:t>
            </a:r>
            <a:r>
              <a:rPr lang="en-US" sz="2000" dirty="0" smtClean="0"/>
              <a:t>00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88306" y="4415093"/>
            <a:ext cx="83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900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9280" y="3974338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1200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9280" y="3533583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1500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3190" y="3113151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1800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2689608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2100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29280" y="2266065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2400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75128" y="1885050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2700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108793" y="1443669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3000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39222" y="4168654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1126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2465294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2375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108793" y="1643724"/>
            <a:ext cx="99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2952</a:t>
            </a:r>
            <a:endParaRPr lang="en-US" sz="2000" dirty="0"/>
          </a:p>
        </p:txBody>
      </p:sp>
      <p:sp>
        <p:nvSpPr>
          <p:cNvPr id="24" name="Rectangle 23"/>
          <p:cNvSpPr/>
          <p:nvPr/>
        </p:nvSpPr>
        <p:spPr>
          <a:xfrm>
            <a:off x="1990601" y="1843779"/>
            <a:ext cx="516835" cy="405168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stCxn id="23" idx="3"/>
          </p:cNvCxnSpPr>
          <p:nvPr/>
        </p:nvCxnSpPr>
        <p:spPr>
          <a:xfrm>
            <a:off x="1102171" y="1843779"/>
            <a:ext cx="914935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137453" y="4332147"/>
            <a:ext cx="530087" cy="156331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1032600" y="4332147"/>
            <a:ext cx="3104853" cy="42301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860777" y="2663103"/>
            <a:ext cx="536711" cy="323235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1016568" y="2689608"/>
            <a:ext cx="5844209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146817" y="1903953"/>
            <a:ext cx="3934734" cy="286232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TP.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202095" y="769441"/>
            <a:ext cx="661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 ĐỘ DÂN SỐ CỦA BA THÀNH PHỐ LỚN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95132" y="5984618"/>
            <a:ext cx="1313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55051" y="6008419"/>
            <a:ext cx="1694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96816" y="6042570"/>
            <a:ext cx="2637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TP.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1006998"/>
            <a:ext cx="1016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1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7" grpId="0" animBg="1"/>
      <p:bldP spid="31" grpId="0" animBg="1"/>
      <p:bldP spid="31" grpId="1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85" y="-179621"/>
            <a:ext cx="2133600" cy="213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87445" y="2321004"/>
            <a:ext cx="602731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66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08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438144" y="827690"/>
            <a:ext cx="8622792" cy="517497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840480" y="1873015"/>
            <a:ext cx="8119872" cy="28194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" b="100000" l="2429" r="90000">
                        <a14:foregroundMark x1="31714" y1="57880" x2="27286" y2="79348"/>
                        <a14:foregroundMark x1="35571" y1="71467" x2="37143" y2="71467"/>
                        <a14:foregroundMark x1="68429" y1="43478" x2="84143" y2="36413"/>
                        <a14:foregroundMark x1="77143" y1="28533" x2="75143" y2="38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896" y="2672030"/>
            <a:ext cx="6666667" cy="3504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0480" y="2313236"/>
            <a:ext cx="82021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vi 60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 hơn chiều rộng 6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14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56412" y="272143"/>
            <a:ext cx="6174377" cy="104502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chemeClr val="tx1"/>
                </a:solidFill>
                <a:latin typeface="+mj-lt"/>
              </a:rPr>
              <a:t>YÊU CẦU CẦN ĐẠT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94710" y="1589314"/>
            <a:ext cx="7432764" cy="173736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1. Ôn tập về chu vi, diện tích của hình chữ nhật. Chuyển đổi được các đơn vị đo diện tích. Đọc được thông tin trên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iểu đồ cột. 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94710" y="3847011"/>
            <a:ext cx="7432764" cy="124532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2. Rèn kĩ năng tính toán và chuyển đổi đơn vị đo diện tích. 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0170785" y="1691641"/>
            <a:ext cx="856879" cy="766354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2D2D8A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Arial"/>
              <a:ea typeface="SimSun" pitchFamily="2" charset="-122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0181257" y="3891643"/>
            <a:ext cx="856879" cy="766354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2D2D8A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Arial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86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ình ảnh kết thúc slide thuyết trình đẹp, chuyên nghiệ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"/>
          <a:stretch/>
        </p:blipFill>
        <p:spPr>
          <a:xfrm>
            <a:off x="-1484243" y="0"/>
            <a:ext cx="15425529" cy="719592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074160" y="3370595"/>
            <a:ext cx="8308722" cy="979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8296" y="3444733"/>
            <a:ext cx="80145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chăm ngoan, học giỏi, </a:t>
            </a:r>
          </a:p>
          <a:p>
            <a:pPr algn="ctr"/>
            <a:r>
              <a:rPr lang="vi-VN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-51408" y="1033644"/>
            <a:ext cx="12495931" cy="747904"/>
          </a:xfrm>
          <a:custGeom>
            <a:avLst/>
            <a:gdLst>
              <a:gd name="connsiteX0" fmla="*/ 117669 w 12495931"/>
              <a:gd name="connsiteY0" fmla="*/ 728895 h 747904"/>
              <a:gd name="connsiteX1" fmla="*/ 183930 w 12495931"/>
              <a:gd name="connsiteY1" fmla="*/ 675886 h 747904"/>
              <a:gd name="connsiteX2" fmla="*/ 1853704 w 12495931"/>
              <a:gd name="connsiteY2" fmla="*/ 145799 h 747904"/>
              <a:gd name="connsiteX3" fmla="*/ 2874121 w 12495931"/>
              <a:gd name="connsiteY3" fmla="*/ 543365 h 747904"/>
              <a:gd name="connsiteX4" fmla="*/ 4027060 w 12495931"/>
              <a:gd name="connsiteY4" fmla="*/ 172304 h 747904"/>
              <a:gd name="connsiteX5" fmla="*/ 5325773 w 12495931"/>
              <a:gd name="connsiteY5" fmla="*/ 291573 h 747904"/>
              <a:gd name="connsiteX6" fmla="*/ 5869112 w 12495931"/>
              <a:gd name="connsiteY6" fmla="*/ 583121 h 747904"/>
              <a:gd name="connsiteX7" fmla="*/ 6677495 w 12495931"/>
              <a:gd name="connsiteY7" fmla="*/ 26 h 747904"/>
              <a:gd name="connsiteX8" fmla="*/ 7618399 w 12495931"/>
              <a:gd name="connsiteY8" fmla="*/ 556617 h 747904"/>
              <a:gd name="connsiteX9" fmla="*/ 8347269 w 12495931"/>
              <a:gd name="connsiteY9" fmla="*/ 66286 h 747904"/>
              <a:gd name="connsiteX10" fmla="*/ 9354434 w 12495931"/>
              <a:gd name="connsiteY10" fmla="*/ 636130 h 747904"/>
              <a:gd name="connsiteX11" fmla="*/ 10136312 w 12495931"/>
              <a:gd name="connsiteY11" fmla="*/ 132547 h 747904"/>
              <a:gd name="connsiteX12" fmla="*/ 11090469 w 12495931"/>
              <a:gd name="connsiteY12" fmla="*/ 715643 h 747904"/>
              <a:gd name="connsiteX13" fmla="*/ 12296417 w 12495931"/>
              <a:gd name="connsiteY13" fmla="*/ 119295 h 747904"/>
              <a:gd name="connsiteX14" fmla="*/ 12481947 w 12495931"/>
              <a:gd name="connsiteY14" fmla="*/ 145799 h 747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95931" h="747904">
                <a:moveTo>
                  <a:pt x="117669" y="728895"/>
                </a:moveTo>
                <a:cubicBezTo>
                  <a:pt x="6130" y="750982"/>
                  <a:pt x="-105409" y="773069"/>
                  <a:pt x="183930" y="675886"/>
                </a:cubicBezTo>
                <a:cubicBezTo>
                  <a:pt x="473269" y="578703"/>
                  <a:pt x="1405339" y="167886"/>
                  <a:pt x="1853704" y="145799"/>
                </a:cubicBezTo>
                <a:cubicBezTo>
                  <a:pt x="2302069" y="123712"/>
                  <a:pt x="2511895" y="538948"/>
                  <a:pt x="2874121" y="543365"/>
                </a:cubicBezTo>
                <a:cubicBezTo>
                  <a:pt x="3236347" y="547782"/>
                  <a:pt x="3618451" y="214269"/>
                  <a:pt x="4027060" y="172304"/>
                </a:cubicBezTo>
                <a:cubicBezTo>
                  <a:pt x="4435669" y="130339"/>
                  <a:pt x="5018764" y="223103"/>
                  <a:pt x="5325773" y="291573"/>
                </a:cubicBezTo>
                <a:cubicBezTo>
                  <a:pt x="5632782" y="360043"/>
                  <a:pt x="5643825" y="631712"/>
                  <a:pt x="5869112" y="583121"/>
                </a:cubicBezTo>
                <a:cubicBezTo>
                  <a:pt x="6094399" y="534530"/>
                  <a:pt x="6385947" y="4443"/>
                  <a:pt x="6677495" y="26"/>
                </a:cubicBezTo>
                <a:cubicBezTo>
                  <a:pt x="6969043" y="-4391"/>
                  <a:pt x="7340103" y="545574"/>
                  <a:pt x="7618399" y="556617"/>
                </a:cubicBezTo>
                <a:cubicBezTo>
                  <a:pt x="7896695" y="567660"/>
                  <a:pt x="8057930" y="53034"/>
                  <a:pt x="8347269" y="66286"/>
                </a:cubicBezTo>
                <a:cubicBezTo>
                  <a:pt x="8636608" y="79538"/>
                  <a:pt x="9056260" y="625087"/>
                  <a:pt x="9354434" y="636130"/>
                </a:cubicBezTo>
                <a:cubicBezTo>
                  <a:pt x="9652608" y="647173"/>
                  <a:pt x="9846973" y="119295"/>
                  <a:pt x="10136312" y="132547"/>
                </a:cubicBezTo>
                <a:cubicBezTo>
                  <a:pt x="10425651" y="145799"/>
                  <a:pt x="10730452" y="717852"/>
                  <a:pt x="11090469" y="715643"/>
                </a:cubicBezTo>
                <a:cubicBezTo>
                  <a:pt x="11450486" y="713434"/>
                  <a:pt x="12064504" y="214269"/>
                  <a:pt x="12296417" y="119295"/>
                </a:cubicBezTo>
                <a:cubicBezTo>
                  <a:pt x="12528330" y="24321"/>
                  <a:pt x="12505138" y="85060"/>
                  <a:pt x="12481947" y="14579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0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2063416" y="3098220"/>
            <a:ext cx="6384537" cy="1766459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vi-VN" b="1" dirty="0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Du lịch cùng </a:t>
            </a:r>
            <a:r>
              <a:rPr lang="en-US" b="1" dirty="0" err="1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495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29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 txBox="1">
                <a:spLocks/>
              </p:cNvSpPr>
              <p:nvPr/>
            </p:nvSpPr>
            <p:spPr>
              <a:xfrm>
                <a:off x="2237509" y="304801"/>
                <a:ext cx="7772400" cy="823415"/>
              </a:xfrm>
              <a:prstGeom prst="rect">
                <a:avLst/>
              </a:prstGeom>
              <a:solidFill>
                <a:srgbClr val="B7DEE8">
                  <a:alpha val="58039"/>
                </a:srgbClr>
              </a:solidFill>
            </p:spPr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𝐤𝐦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/>
                <a:r>
                  <a:rPr lang="en-US" dirty="0">
                    <a:solidFill>
                      <a:prstClr val="black"/>
                    </a:solidFill>
                  </a:rPr>
                  <a:t/>
                </a:r>
                <a:br>
                  <a:rPr lang="en-US" dirty="0">
                    <a:solidFill>
                      <a:prstClr val="black"/>
                    </a:solidFill>
                  </a:rPr>
                </a:b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509" y="304801"/>
                <a:ext cx="7772400" cy="823415"/>
              </a:xfrm>
              <a:prstGeom prst="rect">
                <a:avLst/>
              </a:prstGeom>
              <a:blipFill>
                <a:blip r:embed="rId6"/>
                <a:stretch>
                  <a:fillRect t="-12593" b="-30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4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13" y="4271225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YEs"/>
              <p:cNvSpPr txBox="1">
                <a:spLocks/>
              </p:cNvSpPr>
              <p:nvPr/>
            </p:nvSpPr>
            <p:spPr>
              <a:xfrm>
                <a:off x="6442175" y="2380709"/>
                <a:ext cx="4240679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YE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175" y="2380709"/>
                <a:ext cx="4240679" cy="731441"/>
              </a:xfrm>
              <a:prstGeom prst="flowChartAlternateProcess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No"/>
              <p:cNvSpPr txBox="1">
                <a:spLocks/>
              </p:cNvSpPr>
              <p:nvPr/>
            </p:nvSpPr>
            <p:spPr>
              <a:xfrm>
                <a:off x="3097312" y="2369938"/>
                <a:ext cx="2886195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N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7312" y="2369938"/>
                <a:ext cx="2886195" cy="731441"/>
              </a:xfrm>
              <a:prstGeom prst="flowChartAlternateProcess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585" y="14797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437" y="3129092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4962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07" y="4402053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469" y="5322404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9577142" y="-16412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12194168" y="-1715380"/>
            <a:ext cx="12505534" cy="8573380"/>
            <a:chOff x="9158363" y="-1715380"/>
            <a:chExt cx="8899383" cy="857338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8363" y="-46892"/>
              <a:ext cx="8899383" cy="6888480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9580895" y="-1715380"/>
              <a:ext cx="5242297" cy="8573380"/>
              <a:chOff x="9562095" y="94189"/>
              <a:chExt cx="4154252" cy="6793964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 dirty="0">
                    <a:solidFill>
                      <a:prstClr val="white"/>
                    </a:solidFill>
                  </a:rPr>
                  <a:t>Han River bridge</a:t>
                </a:r>
              </a:p>
              <a:p>
                <a:r>
                  <a:rPr lang="en-US" sz="2400" b="1" dirty="0" err="1">
                    <a:solidFill>
                      <a:prstClr val="white"/>
                    </a:solidFill>
                  </a:rPr>
                  <a:t>Danang</a:t>
                </a:r>
                <a:r>
                  <a:rPr lang="en-US" sz="2400" b="1" dirty="0">
                    <a:solidFill>
                      <a:prstClr val="white"/>
                    </a:solidFill>
                  </a:rPr>
                  <a:t> Vietnam</a:t>
                </a:r>
              </a:p>
            </p:txBody>
          </p:sp>
          <p:pic>
            <p:nvPicPr>
              <p:cNvPr id="2050" name="Picture 2" descr="D:\background\character\maxresdefault.jpg"/>
              <p:cNvPicPr>
                <a:picLocks noChangeAspect="1" noChangeArrowheads="1"/>
              </p:cNvPicPr>
              <p:nvPr/>
            </p:nvPicPr>
            <p:blipFill rotWithShape="1">
              <a:blip r:embed="rId19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70139" b="99583" l="32656" r="648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3" t="56743" r="34793"/>
              <a:stretch/>
            </p:blipFill>
            <p:spPr bwMode="auto">
              <a:xfrm rot="21377882">
                <a:off x="11688520" y="5374775"/>
                <a:ext cx="2027827" cy="1513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2867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-1.01263 0.006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38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1769" y="4413575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2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8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883568" y="2681612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1070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879758" y="2681612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4226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75065" y="446413"/>
            <a:ext cx="6450921" cy="1371600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2192000" y="0"/>
            <a:ext cx="13258607" cy="6884013"/>
            <a:chOff x="9171709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>
                  <a:solidFill>
                    <a:prstClr val="white"/>
                  </a:solidFill>
                </a:rPr>
                <a:t>Asia Park </a:t>
              </a:r>
            </a:p>
            <a:p>
              <a:r>
                <a:rPr lang="en-US" sz="2400" b="1">
                  <a:solidFill>
                    <a:prstClr val="white"/>
                  </a:solidFill>
                </a:rPr>
                <a:t>Danang Vietnam</a:t>
              </a:r>
              <a:endParaRPr lang="en-US" sz="4800" b="1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4866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1.03971 0.002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2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5995" y="3938020"/>
            <a:ext cx="2007314" cy="198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YEs"/>
              <p:cNvSpPr txBox="1">
                <a:spLocks/>
              </p:cNvSpPr>
              <p:nvPr/>
            </p:nvSpPr>
            <p:spPr>
              <a:xfrm>
                <a:off x="7072778" y="2380709"/>
                <a:ext cx="2356714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𝟒𝟎𝐦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YE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778" y="2380709"/>
                <a:ext cx="2356714" cy="731441"/>
              </a:xfrm>
              <a:prstGeom prst="flowChartAlternateProcess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No"/>
              <p:cNvSpPr txBox="1">
                <a:spLocks/>
              </p:cNvSpPr>
              <p:nvPr/>
            </p:nvSpPr>
            <p:spPr>
              <a:xfrm>
                <a:off x="2862008" y="2369939"/>
                <a:ext cx="2720363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N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2008" y="2369939"/>
                <a:ext cx="2720363" cy="731441"/>
              </a:xfrm>
              <a:prstGeom prst="flowChartAlternateProcess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itle 1"/>
          <p:cNvSpPr txBox="1">
            <a:spLocks/>
          </p:cNvSpPr>
          <p:nvPr/>
        </p:nvSpPr>
        <p:spPr>
          <a:xfrm>
            <a:off x="2237509" y="304801"/>
            <a:ext cx="7772400" cy="93489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2165716" y="-69023"/>
            <a:ext cx="13110302" cy="7162335"/>
            <a:chOff x="0" y="-332096"/>
            <a:chExt cx="9549781" cy="7162335"/>
          </a:xfrm>
        </p:grpSpPr>
        <p:pic>
          <p:nvPicPr>
            <p:cNvPr id="9218" name="Picture 2" descr="D:\pp game\doraemon\cau-tinh-yeu-7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32096"/>
              <a:ext cx="9549781" cy="7162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D:\background\character\34_result1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553" y="4460861"/>
              <a:ext cx="2199228" cy="2199228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loud 25"/>
            <p:cNvSpPr/>
            <p:nvPr/>
          </p:nvSpPr>
          <p:spPr>
            <a:xfrm>
              <a:off x="207819" y="12465"/>
              <a:ext cx="4725517" cy="2022924"/>
            </a:xfrm>
            <a:prstGeom prst="cloud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</a:rPr>
                <a:t>Love bridge</a:t>
              </a:r>
            </a:p>
            <a:p>
              <a:pPr algn="ctr"/>
              <a:r>
                <a:rPr lang="en-US" sz="2400" b="1">
                  <a:solidFill>
                    <a:prstClr val="white"/>
                  </a:solidFill>
                </a:rPr>
                <a:t>Danang Vietnam</a:t>
              </a:r>
              <a:endParaRPr lang="en-US" sz="4800" b="1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2164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1.03894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53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background\character\Winnie_the_Pooh_and_Tiger_PNG_Free_Clipar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597" y="2843766"/>
            <a:ext cx="2844990" cy="196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background\character\picnic-logo-large-9082de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74" y="5179773"/>
            <a:ext cx="3949970" cy="134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251804" y="4420799"/>
            <a:ext cx="1822512" cy="181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2" y="3413053"/>
            <a:ext cx="2389909" cy="3194844"/>
            <a:chOff x="2334491" y="533400"/>
            <a:chExt cx="3990109" cy="5334000"/>
          </a:xfrm>
        </p:grpSpPr>
        <p:sp>
          <p:nvSpPr>
            <p:cNvPr id="2" name="Snip 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7173" name="Picture 5" descr="D:\background\character\1503790005_photoshop-kopona.com_children-playing-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01" y="4950294"/>
            <a:ext cx="1210647" cy="131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879758" y="3413053"/>
            <a:ext cx="2389909" cy="3194844"/>
            <a:chOff x="2334491" y="533400"/>
            <a:chExt cx="3990109" cy="5334000"/>
          </a:xfrm>
        </p:grpSpPr>
        <p:sp>
          <p:nvSpPr>
            <p:cNvPr id="12" name="Snip e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877813" y="2700600"/>
            <a:ext cx="237906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2km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879758" y="2681612"/>
            <a:ext cx="2431211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2dm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D:\background\character\0b30fd9d511893ac55ac1e16fc739631_happy-children-clipart-99543-kids-playing-clipart-transparent_594-39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22" y="3760536"/>
            <a:ext cx="1431157" cy="96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2675307" y="370575"/>
            <a:ext cx="6503079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12179927" y="9892"/>
            <a:ext cx="15324082" cy="6848108"/>
            <a:chOff x="-3562348" y="86591"/>
            <a:chExt cx="15324082" cy="6848108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3562348" y="86591"/>
              <a:ext cx="15324082" cy="6848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19343" y="4404851"/>
              <a:ext cx="1218442" cy="1398951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ounded Rectangle 32"/>
            <p:cNvSpPr/>
            <p:nvPr/>
          </p:nvSpPr>
          <p:spPr>
            <a:xfrm>
              <a:off x="186316" y="533074"/>
              <a:ext cx="2951469" cy="1398951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prstClr val="black"/>
                  </a:solidFill>
                </a:rPr>
                <a:t>Banh xeo</a:t>
              </a:r>
              <a:endParaRPr lang="en-US" sz="80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983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1.21731 0.01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72" y="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7908" y="4085274"/>
            <a:ext cx="1716750" cy="18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26" y="3101378"/>
            <a:ext cx="104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No"/>
              <p:cNvSpPr txBox="1">
                <a:spLocks/>
              </p:cNvSpPr>
              <p:nvPr/>
            </p:nvSpPr>
            <p:spPr>
              <a:xfrm>
                <a:off x="2383981" y="2369938"/>
                <a:ext cx="3527614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10329</a:t>
                </a:r>
                <a14:m>
                  <m:oMath xmlns:m="http://schemas.openxmlformats.org/officeDocument/2006/math">
                    <m:r>
                      <a:rPr lang="vi-VN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N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981" y="2369938"/>
                <a:ext cx="3527614" cy="731441"/>
              </a:xfrm>
              <a:prstGeom prst="flowChartAlternateProcess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3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02266"/>
            <a:ext cx="903909" cy="13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266" y="4744441"/>
            <a:ext cx="4891087" cy="17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itle 1"/>
              <p:cNvSpPr txBox="1">
                <a:spLocks/>
              </p:cNvSpPr>
              <p:nvPr/>
            </p:nvSpPr>
            <p:spPr>
              <a:xfrm>
                <a:off x="2383980" y="152401"/>
                <a:ext cx="7772400" cy="1087292"/>
              </a:xfrm>
              <a:prstGeom prst="rect">
                <a:avLst/>
              </a:prstGeom>
              <a:solidFill>
                <a:srgbClr val="B7DEE8">
                  <a:alpha val="58039"/>
                </a:srgbClr>
              </a:solidFill>
            </p:spPr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=……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980" y="152401"/>
                <a:ext cx="7772400" cy="1087292"/>
              </a:xfrm>
              <a:prstGeom prst="rect">
                <a:avLst/>
              </a:prstGeom>
              <a:blipFill>
                <a:blip r:embed="rId11"/>
                <a:stretch>
                  <a:fillRect t="-9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YEs"/>
              <p:cNvSpPr txBox="1">
                <a:spLocks/>
              </p:cNvSpPr>
              <p:nvPr/>
            </p:nvSpPr>
            <p:spPr>
              <a:xfrm>
                <a:off x="6744302" y="2380709"/>
                <a:ext cx="3161699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1329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YE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302" y="2380709"/>
                <a:ext cx="3161699" cy="731441"/>
              </a:xfrm>
              <a:prstGeom prst="flowChartAlternateProcess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2192000" y="0"/>
            <a:ext cx="13868968" cy="6942420"/>
            <a:chOff x="9179169" y="0"/>
            <a:chExt cx="11547232" cy="6942420"/>
          </a:xfrm>
        </p:grpSpPr>
        <p:pic>
          <p:nvPicPr>
            <p:cNvPr id="1026" name="Picture 2" descr="D:\pp game\doraemon\coral-reef-in-ras-muhammad-nature-park-iolanda-reef.jp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77"/>
            <a:stretch/>
          </p:blipFill>
          <p:spPr bwMode="auto">
            <a:xfrm>
              <a:off x="9179169" y="0"/>
              <a:ext cx="11547232" cy="6942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10928006" y="457200"/>
              <a:ext cx="3124200" cy="1908723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rgbClr val="002060"/>
                  </a:solidFill>
                </a:rPr>
                <a:t>Son Tra Coral reef</a:t>
              </a:r>
            </a:p>
            <a:p>
              <a:pPr algn="ctr"/>
              <a:r>
                <a:rPr lang="en-US" sz="2400" b="1">
                  <a:solidFill>
                    <a:prstClr val="white"/>
                  </a:solidFill>
                </a:rPr>
                <a:t>Danang Vietnam</a:t>
              </a:r>
              <a:endParaRPr lang="en-US" sz="4800" b="1">
                <a:solidFill>
                  <a:prstClr val="white"/>
                </a:solidFill>
              </a:endParaRPr>
            </a:p>
          </p:txBody>
        </p:sp>
        <p:pic>
          <p:nvPicPr>
            <p:cNvPr id="1028" name="Picture 4" descr="D:\background\character\Dora-Characters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5600" y="652268"/>
              <a:ext cx="2298700" cy="2514941"/>
            </a:xfrm>
            <a:prstGeom prst="rect">
              <a:avLst/>
            </a:prstGeom>
            <a:noFill/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0868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1.11862 -0.00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3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397723" y="3823818"/>
            <a:ext cx="1434442" cy="239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/>
          <p:cNvSpPr/>
          <p:nvPr/>
        </p:nvSpPr>
        <p:spPr>
          <a:xfrm>
            <a:off x="6254210" y="6075227"/>
            <a:ext cx="3657600" cy="78277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Cloud 24"/>
          <p:cNvSpPr/>
          <p:nvPr/>
        </p:nvSpPr>
        <p:spPr>
          <a:xfrm>
            <a:off x="2230370" y="6094836"/>
            <a:ext cx="3657600" cy="78277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866972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8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YEs"/>
              <p:cNvSpPr txBox="1">
                <a:spLocks/>
              </p:cNvSpPr>
              <p:nvPr/>
            </p:nvSpPr>
            <p:spPr>
              <a:xfrm>
                <a:off x="1981200" y="2681612"/>
                <a:ext cx="4273010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330 991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𝐤𝐦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YE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681612"/>
                <a:ext cx="4273010" cy="731441"/>
              </a:xfrm>
              <a:prstGeom prst="flowChartAlternateProcess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No"/>
              <p:cNvSpPr txBox="1">
                <a:spLocks/>
              </p:cNvSpPr>
              <p:nvPr/>
            </p:nvSpPr>
            <p:spPr>
              <a:xfrm>
                <a:off x="6510159" y="2681612"/>
                <a:ext cx="4143573" cy="731441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5 000 000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N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0159" y="2681612"/>
                <a:ext cx="4143573" cy="731441"/>
              </a:xfrm>
              <a:prstGeom prst="flowChartAlternateProcess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itle 1"/>
          <p:cNvSpPr txBox="1">
            <a:spLocks/>
          </p:cNvSpPr>
          <p:nvPr/>
        </p:nvSpPr>
        <p:spPr>
          <a:xfrm>
            <a:off x="2255812" y="817943"/>
            <a:ext cx="7772400" cy="8426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  </a:t>
            </a:r>
          </a:p>
          <a:p>
            <a:pPr algn="l"/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2192000" y="0"/>
            <a:ext cx="12860965" cy="6814415"/>
            <a:chOff x="0" y="27709"/>
            <a:chExt cx="9145045" cy="6814415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27709"/>
              <a:ext cx="9145045" cy="6814415"/>
              <a:chOff x="0" y="27709"/>
              <a:chExt cx="9145045" cy="6814415"/>
            </a:xfrm>
          </p:grpSpPr>
          <p:pic>
            <p:nvPicPr>
              <p:cNvPr id="8195" name="Picture 3" descr="D:\pp game\doraemon\efb5201aca304fe0b3a214f2eb1ead72.jpg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23"/>
              <a:stretch/>
            </p:blipFill>
            <p:spPr bwMode="auto">
              <a:xfrm>
                <a:off x="4843080" y="3549975"/>
                <a:ext cx="4300920" cy="32921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6" name="Picture 4" descr="D:\pp game\doraemon\cua-rang-me-0a5ae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7709"/>
                <a:ext cx="4843081" cy="35222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7" name="Picture 5" descr="D:\pp game\doraemon\hai-san-da-nang-dac-an-cua-bien-khoi-2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3549976"/>
                <a:ext cx="4843080" cy="3285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8" name="Picture 6" descr="D:\pp game\doraemon\27496090_1343325349133222_306766966_n.jp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5232930" y="-362139"/>
                <a:ext cx="3522265" cy="43019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199" name="Picture 7" descr="D:\background\character\doraemon_02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2880" y="2285998"/>
              <a:ext cx="2050476" cy="254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ounded Rectangle 30"/>
            <p:cNvSpPr/>
            <p:nvPr/>
          </p:nvSpPr>
          <p:spPr>
            <a:xfrm>
              <a:off x="3522658" y="3414350"/>
              <a:ext cx="2438400" cy="735013"/>
            </a:xfrm>
            <a:prstGeom prst="roundRect">
              <a:avLst/>
            </a:prstGeom>
            <a:solidFill>
              <a:srgbClr val="FFFF00"/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</a:rPr>
                <a:t>Seafood</a:t>
              </a:r>
              <a:endParaRPr lang="en-US" sz="80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74153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1.02487 0.003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730</Words>
  <Application>Microsoft Office PowerPoint</Application>
  <PresentationFormat>Widescreen</PresentationFormat>
  <Paragraphs>143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SimSun</vt:lpstr>
      <vt:lpstr>Arial</vt:lpstr>
      <vt:lpstr>Calibri</vt:lpstr>
      <vt:lpstr>Calibri Light</vt:lpstr>
      <vt:lpstr>Cambria Math</vt:lpstr>
      <vt:lpstr>Times New Roman</vt:lpstr>
      <vt:lpstr>UTM Cookies</vt:lpstr>
      <vt:lpstr>Office Theme</vt:lpstr>
      <vt:lpstr>1_Office Theme</vt:lpstr>
      <vt:lpstr>2_Office Theme</vt:lpstr>
      <vt:lpstr>PowerPoint Presentation</vt:lpstr>
      <vt:lpstr>PowerPoint Presentation</vt:lpstr>
      <vt:lpstr>Du lịch cùng Doraemon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Bye bye!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52</cp:revision>
  <dcterms:created xsi:type="dcterms:W3CDTF">2021-12-05T07:31:53Z</dcterms:created>
  <dcterms:modified xsi:type="dcterms:W3CDTF">2022-01-17T14:26:42Z</dcterms:modified>
</cp:coreProperties>
</file>