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 id="2147483768" r:id="rId10"/>
    <p:sldMasterId id="2147483780" r:id="rId11"/>
    <p:sldMasterId id="2147483804" r:id="rId12"/>
    <p:sldMasterId id="2147483816" r:id="rId13"/>
    <p:sldMasterId id="2147483840" r:id="rId14"/>
    <p:sldMasterId id="2147483852" r:id="rId15"/>
    <p:sldMasterId id="2147483864" r:id="rId16"/>
    <p:sldMasterId id="2147483888" r:id="rId17"/>
  </p:sldMasterIdLst>
  <p:notesMasterIdLst>
    <p:notesMasterId r:id="rId47"/>
  </p:notesMasterIdLst>
  <p:sldIdLst>
    <p:sldId id="256" r:id="rId18"/>
    <p:sldId id="279" r:id="rId19"/>
    <p:sldId id="280" r:id="rId20"/>
    <p:sldId id="281" r:id="rId21"/>
    <p:sldId id="302" r:id="rId22"/>
    <p:sldId id="303" r:id="rId23"/>
    <p:sldId id="282" r:id="rId24"/>
    <p:sldId id="260" r:id="rId25"/>
    <p:sldId id="290" r:id="rId26"/>
    <p:sldId id="287" r:id="rId27"/>
    <p:sldId id="269" r:id="rId28"/>
    <p:sldId id="301" r:id="rId29"/>
    <p:sldId id="304" r:id="rId30"/>
    <p:sldId id="291" r:id="rId31"/>
    <p:sldId id="283" r:id="rId32"/>
    <p:sldId id="293" r:id="rId33"/>
    <p:sldId id="295" r:id="rId34"/>
    <p:sldId id="296" r:id="rId35"/>
    <p:sldId id="285" r:id="rId36"/>
    <p:sldId id="286" r:id="rId37"/>
    <p:sldId id="297" r:id="rId38"/>
    <p:sldId id="305" r:id="rId39"/>
    <p:sldId id="292" r:id="rId40"/>
    <p:sldId id="298" r:id="rId41"/>
    <p:sldId id="307" r:id="rId42"/>
    <p:sldId id="299" r:id="rId43"/>
    <p:sldId id="306" r:id="rId44"/>
    <p:sldId id="300" r:id="rId45"/>
    <p:sldId id="276"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1D2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9" autoAdjust="0"/>
    <p:restoredTop sz="94660"/>
  </p:normalViewPr>
  <p:slideViewPr>
    <p:cSldViewPr snapToGrid="0">
      <p:cViewPr varScale="1">
        <p:scale>
          <a:sx n="68" d="100"/>
          <a:sy n="68" d="100"/>
        </p:scale>
        <p:origin x="7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C9B9B-72AF-4E11-AE0D-D0493B1CB2A1}" type="datetimeFigureOut">
              <a:rPr lang="vi-VN" smtClean="0"/>
              <a:t>11/11/2021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A41A6-FB94-4294-B1FF-7999DF107C18}" type="slidenum">
              <a:rPr lang="vi-VN" smtClean="0"/>
              <a:t>‹#›</a:t>
            </a:fld>
            <a:endParaRPr lang="vi-VN"/>
          </a:p>
        </p:txBody>
      </p:sp>
    </p:spTree>
    <p:extLst>
      <p:ext uri="{BB962C8B-B14F-4D97-AF65-F5344CB8AC3E}">
        <p14:creationId xmlns:p14="http://schemas.microsoft.com/office/powerpoint/2010/main" val="98552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B5136AA-845A-4600-ADCA-1BECDA7B86D7}" type="slidenum">
              <a:rPr lang="vi-VN">
                <a:solidFill>
                  <a:prstClr val="black"/>
                </a:solidFill>
              </a:rPr>
              <a:pPr/>
              <a:t>2</a:t>
            </a:fld>
            <a:endParaRPr lang="vi-VN">
              <a:solidFill>
                <a:prstClr val="black"/>
              </a:solidFill>
            </a:endParaRPr>
          </a:p>
        </p:txBody>
      </p:sp>
    </p:spTree>
    <p:extLst>
      <p:ext uri="{BB962C8B-B14F-4D97-AF65-F5344CB8AC3E}">
        <p14:creationId xmlns:p14="http://schemas.microsoft.com/office/powerpoint/2010/main" val="373185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24A41A6-FB94-4294-B1FF-7999DF107C18}" type="slidenum">
              <a:rPr lang="vi-VN" smtClean="0"/>
              <a:t>26</a:t>
            </a:fld>
            <a:endParaRPr lang="vi-VN"/>
          </a:p>
        </p:txBody>
      </p:sp>
    </p:spTree>
    <p:extLst>
      <p:ext uri="{BB962C8B-B14F-4D97-AF65-F5344CB8AC3E}">
        <p14:creationId xmlns:p14="http://schemas.microsoft.com/office/powerpoint/2010/main" val="274106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01351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5557397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19611231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2857372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18042087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38893610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32464075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3327919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0127585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34146302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2900773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10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772914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3702174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5515597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2139187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0899485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2090848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9160205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13645245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8653481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18304063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302382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66664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8480366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4688500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23652397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7573543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4547032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28347338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29992541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6681013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838433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65173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69171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36222752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41708373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393053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4095499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8661765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0607181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37690255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32118465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37206052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49845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12361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34680706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40860871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5261800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8822527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74734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45516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0679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55966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5321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622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0808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05821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33849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86536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33377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70880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07261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8908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46098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90359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512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74378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10707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53345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5851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84054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64280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45399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3305576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8704346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9504115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192941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360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17877985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41900386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19523362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25111812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11808646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072827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42380728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FA7E1B04-6420-4DDA-9FD7-26358B672994}" type="datetimeFigureOut">
              <a:rPr lang="en-US" smtClean="0"/>
              <a:pPr>
                <a:defRPr/>
              </a:pPr>
              <a:t>11/11/2021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2C4F40-24FE-44AC-B507-962E51D3D3F4}" type="slidenum">
              <a:rPr lang="en-US" altLang="vi-VN" smtClean="0"/>
              <a:pPr/>
              <a:t>‹#›</a:t>
            </a:fld>
            <a:endParaRPr lang="en-US" altLang="vi-V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44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D972086-CC5B-45C4-8893-1700E17DF8F8}" type="datetimeFigureOut">
              <a:rPr lang="en-US" smtClean="0"/>
              <a:pPr>
                <a:defRPr/>
              </a:pPr>
              <a:t>11/11/2021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3F9142B-4654-4FFD-8807-1BB2146E9A76}" type="slidenum">
              <a:rPr lang="en-US" altLang="vi-VN" smtClean="0"/>
              <a:pPr/>
              <a:t>‹#›</a:t>
            </a:fld>
            <a:endParaRPr lang="en-US" altLang="vi-VN"/>
          </a:p>
        </p:txBody>
      </p:sp>
    </p:spTree>
    <p:extLst>
      <p:ext uri="{BB962C8B-B14F-4D97-AF65-F5344CB8AC3E}">
        <p14:creationId xmlns:p14="http://schemas.microsoft.com/office/powerpoint/2010/main" val="42420738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A4B8D4B-E807-48EF-B573-A498EF7B84CC}" type="datetimeFigureOut">
              <a:rPr lang="en-US" smtClean="0"/>
              <a:pPr>
                <a:defRPr/>
              </a:pPr>
              <a:t>11/11/2021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F942C2A-4AE6-44F0-9D56-92B92AF6AA85}" type="slidenum">
              <a:rPr lang="en-US" altLang="vi-VN" smtClean="0"/>
              <a:pPr/>
              <a:t>‹#›</a:t>
            </a:fld>
            <a:endParaRPr lang="en-US" altLang="vi-V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634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63850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29E8538-0380-425F-8DC7-93D1A1938146}" type="datetimeFigureOut">
              <a:rPr lang="en-US" smtClean="0"/>
              <a:pPr>
                <a:defRPr/>
              </a:pPr>
              <a:t>11/11/2021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5C61A7D-50D9-4C1E-88CA-BB1080856019}" type="slidenum">
              <a:rPr lang="en-US" altLang="vi-VN" smtClean="0"/>
              <a:pPr/>
              <a:t>‹#›</a:t>
            </a:fld>
            <a:endParaRPr lang="en-US" altLang="vi-VN"/>
          </a:p>
        </p:txBody>
      </p:sp>
    </p:spTree>
    <p:extLst>
      <p:ext uri="{BB962C8B-B14F-4D97-AF65-F5344CB8AC3E}">
        <p14:creationId xmlns:p14="http://schemas.microsoft.com/office/powerpoint/2010/main" val="13178135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C256447-80A2-4B2F-9FC1-B4C48A47C08A}" type="datetimeFigureOut">
              <a:rPr lang="en-US" smtClean="0"/>
              <a:pPr>
                <a:defRPr/>
              </a:pPr>
              <a:t>11/11/2021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946852F-8535-4A2D-8376-C0E5CE08B387}" type="slidenum">
              <a:rPr lang="en-US" altLang="vi-VN" smtClean="0"/>
              <a:pPr/>
              <a:t>‹#›</a:t>
            </a:fld>
            <a:endParaRPr lang="en-US" altLang="vi-VN"/>
          </a:p>
        </p:txBody>
      </p:sp>
    </p:spTree>
    <p:extLst>
      <p:ext uri="{BB962C8B-B14F-4D97-AF65-F5344CB8AC3E}">
        <p14:creationId xmlns:p14="http://schemas.microsoft.com/office/powerpoint/2010/main" val="1371791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61B2495-C703-44E8-B4F4-07CE470FDB53}" type="datetimeFigureOut">
              <a:rPr lang="en-US" smtClean="0"/>
              <a:pPr>
                <a:defRPr/>
              </a:pPr>
              <a:t>11/11/2021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DF606AB-DD29-4AF9-ABDF-CD5E7B2A717B}" type="slidenum">
              <a:rPr lang="en-US" altLang="vi-VN" smtClean="0"/>
              <a:pPr/>
              <a:t>‹#›</a:t>
            </a:fld>
            <a:endParaRPr lang="en-US" altLang="vi-VN"/>
          </a:p>
        </p:txBody>
      </p:sp>
    </p:spTree>
    <p:extLst>
      <p:ext uri="{BB962C8B-B14F-4D97-AF65-F5344CB8AC3E}">
        <p14:creationId xmlns:p14="http://schemas.microsoft.com/office/powerpoint/2010/main" val="24191577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15BB98-A03E-49A0-8C49-C29D9F0FA4C4}" type="datetimeFigureOut">
              <a:rPr lang="en-US" smtClean="0"/>
              <a:pPr>
                <a:defRPr/>
              </a:pPr>
              <a:t>11/11/2021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982508F-B77C-4072-9CF3-10BC3D3629C1}" type="slidenum">
              <a:rPr lang="en-US" altLang="vi-VN" smtClean="0"/>
              <a:pPr/>
              <a:t>‹#›</a:t>
            </a:fld>
            <a:endParaRPr lang="en-US" altLang="vi-VN"/>
          </a:p>
        </p:txBody>
      </p:sp>
    </p:spTree>
    <p:extLst>
      <p:ext uri="{BB962C8B-B14F-4D97-AF65-F5344CB8AC3E}">
        <p14:creationId xmlns:p14="http://schemas.microsoft.com/office/powerpoint/2010/main" val="27878401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42305C3-1923-4A15-9734-3F7ECA8F745C}" type="datetimeFigureOut">
              <a:rPr lang="en-US" smtClean="0"/>
              <a:pPr>
                <a:defRPr/>
              </a:pPr>
              <a:t>11/11/2021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4FA0CDD-426C-4F6E-B4C1-C2EAA8393D09}" type="slidenum">
              <a:rPr lang="en-US" altLang="vi-VN" smtClean="0"/>
              <a:pPr/>
              <a:t>‹#›</a:t>
            </a:fld>
            <a:endParaRPr lang="en-US" altLang="vi-VN"/>
          </a:p>
        </p:txBody>
      </p:sp>
    </p:spTree>
    <p:extLst>
      <p:ext uri="{BB962C8B-B14F-4D97-AF65-F5344CB8AC3E}">
        <p14:creationId xmlns:p14="http://schemas.microsoft.com/office/powerpoint/2010/main" val="31117792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BAEA26A-5BFC-46E0-93FC-98ABD73DFC61}" type="datetimeFigureOut">
              <a:rPr lang="en-US" smtClean="0"/>
              <a:pPr>
                <a:defRPr/>
              </a:pPr>
              <a:t>11/11/2021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330BF3A-EFAA-46BF-BA0D-16E48EB5D030}" type="slidenum">
              <a:rPr lang="en-US" altLang="vi-VN" smtClean="0"/>
              <a:pPr/>
              <a:t>‹#›</a:t>
            </a:fld>
            <a:endParaRPr lang="en-US" altLang="vi-VN"/>
          </a:p>
        </p:txBody>
      </p:sp>
    </p:spTree>
    <p:extLst>
      <p:ext uri="{BB962C8B-B14F-4D97-AF65-F5344CB8AC3E}">
        <p14:creationId xmlns:p14="http://schemas.microsoft.com/office/powerpoint/2010/main" val="14856605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E95336C-F8BD-4596-8FB7-1DFA0E4F57EE}" type="datetimeFigureOut">
              <a:rPr lang="en-US" smtClean="0"/>
              <a:pPr>
                <a:defRPr/>
              </a:pPr>
              <a:t>11/11/2021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AB022A1-FCC1-4509-B840-4F07B388EA7A}" type="slidenum">
              <a:rPr lang="en-US" altLang="vi-VN" smtClean="0"/>
              <a:pPr/>
              <a:t>‹#›</a:t>
            </a:fld>
            <a:endParaRPr lang="en-US" altLang="vi-VN"/>
          </a:p>
        </p:txBody>
      </p:sp>
    </p:spTree>
    <p:extLst>
      <p:ext uri="{BB962C8B-B14F-4D97-AF65-F5344CB8AC3E}">
        <p14:creationId xmlns:p14="http://schemas.microsoft.com/office/powerpoint/2010/main" val="40305689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C2E2F4-96C8-45A2-87C6-BD77F046AAFB}" type="datetimeFigureOut">
              <a:rPr lang="en-US" smtClean="0"/>
              <a:pPr>
                <a:defRPr/>
              </a:pPr>
              <a:t>11/11/2021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1D006B-D2B8-420E-AEB0-1AAB6A500526}" type="slidenum">
              <a:rPr lang="en-US" altLang="vi-VN" smtClean="0"/>
              <a:pPr/>
              <a:t>‹#›</a:t>
            </a:fld>
            <a:endParaRPr lang="en-US" altLang="vi-VN"/>
          </a:p>
        </p:txBody>
      </p:sp>
    </p:spTree>
    <p:extLst>
      <p:ext uri="{BB962C8B-B14F-4D97-AF65-F5344CB8AC3E}">
        <p14:creationId xmlns:p14="http://schemas.microsoft.com/office/powerpoint/2010/main" val="1822639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643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86180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67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39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787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527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627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4866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8964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7718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9480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79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0904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678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2017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0644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7898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6906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4759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979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623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28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309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108502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970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3004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1097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4209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4548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5849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4648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9988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202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188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703306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6794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609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1905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1448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396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991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5971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2735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240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055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452815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2085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2080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2507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8410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1510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8818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855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70622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6286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691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9274892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647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86288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4080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3505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8492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8347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8797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1875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2596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38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477968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2467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25640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52842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1641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37978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55463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4502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770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04957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16034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E035A1-A8BB-4613-82B6-8A66823C761C}"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504673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21248027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24520458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4173580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15721851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07083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4668270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2509467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1566881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2908124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411190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035A1-A8BB-4613-82B6-8A66823C761C}" type="datetimeFigureOut">
              <a:rPr lang="en-US" smtClean="0"/>
              <a:pPr/>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18790-12E2-4607-A53A-3B2B61DC45B7}" type="slidenum">
              <a:rPr lang="en-US" smtClean="0"/>
              <a:pPr/>
              <a:t>‹#›</a:t>
            </a:fld>
            <a:endParaRPr lang="en-US"/>
          </a:p>
        </p:txBody>
      </p:sp>
    </p:spTree>
    <p:extLst>
      <p:ext uri="{BB962C8B-B14F-4D97-AF65-F5344CB8AC3E}">
        <p14:creationId xmlns:p14="http://schemas.microsoft.com/office/powerpoint/2010/main" val="351277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16252242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36296416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1341025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15098809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345934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40945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167782748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8E035A1-A8BB-4613-82B6-8A66823C761C}" type="datetimeFigureOut">
              <a:rPr lang="en-US" smtClean="0"/>
              <a:pPr/>
              <a:t>11/11/2021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8718790-12E2-4607-A53A-3B2B61DC45B7}" type="slidenum">
              <a:rPr lang="en-US" smtClean="0"/>
              <a:pPr/>
              <a:t>‹#›</a:t>
            </a:fld>
            <a:endParaRPr lang="en-US"/>
          </a:p>
        </p:txBody>
      </p:sp>
    </p:spTree>
    <p:extLst>
      <p:ext uri="{BB962C8B-B14F-4D97-AF65-F5344CB8AC3E}">
        <p14:creationId xmlns:p14="http://schemas.microsoft.com/office/powerpoint/2010/main" val="285464495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92465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96640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81076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09366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651489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499616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241387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29177155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04623" y="1317305"/>
            <a:ext cx="10782759" cy="1846659"/>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 MỪNG CÁC CON ĐẾN VỚI TIẾT</a:t>
            </a:r>
          </a:p>
          <a:p>
            <a:pPr algn="ct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TẬP ĐỌC </a:t>
            </a:r>
          </a:p>
        </p:txBody>
      </p:sp>
    </p:spTree>
    <p:extLst>
      <p:ext uri="{BB962C8B-B14F-4D97-AF65-F5344CB8AC3E}">
        <p14:creationId xmlns:p14="http://schemas.microsoft.com/office/powerpoint/2010/main" val="17539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a:solidFill>
                  <a:srgbClr val="333333"/>
                </a:solidFill>
                <a:latin typeface="Verdana" panose="020B0604030504040204" pitchFamily="34" charset="0"/>
              </a:rPr>
              <a:t>	</a:t>
            </a:r>
            <a:r>
              <a:rPr lang="vi-VN" sz="2500" b="1" dirty="0">
                <a:solidFill>
                  <a:srgbClr val="002060"/>
                </a:solidFill>
                <a:latin typeface="Cambria Math" panose="02040503050406030204" pitchFamily="18" charset="0"/>
                <a:ea typeface="Cambria Math" panose="02040503050406030204" pitchFamily="18" charset="0"/>
              </a:rPr>
              <a:t>Vào đời vua Trần Thái Tông, có một gia đình nghèo sinh được cậu con trai đặt tên là Nguyễn Hiền. Chú bé rất ham thả diều. Lúc còn bé, chú đã biết làm lấy diều để chơi.</a:t>
            </a:r>
            <a:endParaRPr lang="en-US" sz="2500" b="1" dirty="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Lên 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Sau 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a:t>
            </a:r>
            <a:r>
              <a:rPr lang="vi-VN" sz="2500" b="1" dirty="0">
                <a:solidFill>
                  <a:srgbClr val="FF0000"/>
                </a:solidFill>
                <a:latin typeface="Cambria Math" panose="02040503050406030204" pitchFamily="18" charset="0"/>
                <a:ea typeface="Cambria Math" panose="02040503050406030204" pitchFamily="18" charset="0"/>
              </a:rPr>
              <a:t>/</a:t>
            </a:r>
            <a:r>
              <a:rPr lang="vi-VN" sz="2500" b="1" dirty="0">
                <a:solidFill>
                  <a:srgbClr val="002060"/>
                </a:solidFill>
                <a:latin typeface="Cambria Math" panose="02040503050406030204" pitchFamily="18" charset="0"/>
                <a:ea typeface="Cambria Math" panose="02040503050406030204" pitchFamily="18" charset="0"/>
              </a:rPr>
              <a:t>sách của chú là lưng trâu, nền cát, bút là ngón tay hay mảnh gạch vỡ; còn đèn </a:t>
            </a:r>
            <a:r>
              <a:rPr lang="vi-VN" sz="2500" b="1" dirty="0">
                <a:solidFill>
                  <a:srgbClr val="FF0000"/>
                </a:solidFill>
                <a:latin typeface="Cambria Math" panose="02040503050406030204" pitchFamily="18" charset="0"/>
                <a:ea typeface="Cambria Math" panose="02040503050406030204" pitchFamily="18" charset="0"/>
              </a:rPr>
              <a:t>/</a:t>
            </a:r>
            <a:r>
              <a:rPr lang="vi-VN" sz="2500" b="1" dirty="0">
                <a:solidFill>
                  <a:srgbClr val="002060"/>
                </a:solidFill>
                <a:latin typeface="Cambria Math" panose="02040503050406030204" pitchFamily="18" charset="0"/>
                <a:ea typeface="Cambria Math" panose="02040503050406030204" pitchFamily="18" charset="0"/>
              </a:rPr>
              <a:t>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Thế rồi vua mở khoa thi. Chú bé thả diều đỗ Trạng nguyên. Ông Trạng khi ấy mới có mười ba tuổi. Đó là Trạng nguyên trẻ nhất của nước Nam ta.</a:t>
            </a:r>
            <a:br>
              <a:rPr lang="vi-VN" sz="2500" b="1" dirty="0">
                <a:solidFill>
                  <a:srgbClr val="002060"/>
                </a:solidFill>
                <a:latin typeface="Times New Roman" panose="02020603050405020304" pitchFamily="18" charset="0"/>
              </a:rPr>
            </a:br>
            <a:endParaRPr lang="en-US" sz="2500" b="1" dirty="0">
              <a:solidFill>
                <a:srgbClr val="002060"/>
              </a:solidFill>
              <a:latin typeface="Calibri Light"/>
            </a:endParaRPr>
          </a:p>
        </p:txBody>
      </p:sp>
      <p:sp>
        <p:nvSpPr>
          <p:cNvPr id="7" name="Rectangle 6"/>
          <p:cNvSpPr/>
          <p:nvPr/>
        </p:nvSpPr>
        <p:spPr>
          <a:xfrm>
            <a:off x="2754379" y="0"/>
            <a:ext cx="6683241" cy="923330"/>
          </a:xfrm>
          <a:prstGeom prst="rect">
            <a:avLst/>
          </a:prstGeom>
          <a:noFill/>
        </p:spPr>
        <p:txBody>
          <a:bodyPr wrap="none" lIns="91440" tIns="45720" rIns="91440" bIns="45720">
            <a:spAutoFit/>
          </a:bodyPr>
          <a:lstStyle/>
          <a:p>
            <a:pPr algn="ctr"/>
            <a:r>
              <a:rPr lang="en-US" sz="5400" b="1"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rPr>
              <a:t>ÔNG TRẠNG THẢ DIỀU</a:t>
            </a: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a:solidFill>
                  <a:srgbClr val="ED7D31">
                    <a:lumMod val="75000"/>
                  </a:srgbClr>
                </a:solidFill>
                <a:latin typeface="Cambria Math" panose="02040503050406030204" pitchFamily="18" charset="0"/>
                <a:ea typeface="Cambria Math" panose="02040503050406030204" pitchFamily="18" charset="0"/>
              </a:rPr>
              <a:t>Theo Trinh </a:t>
            </a:r>
            <a:r>
              <a:rPr lang="en-US" sz="3200" b="1" i="1" dirty="0" err="1">
                <a:solidFill>
                  <a:srgbClr val="ED7D31">
                    <a:lumMod val="75000"/>
                  </a:srgbClr>
                </a:solidFill>
                <a:latin typeface="Cambria Math" panose="02040503050406030204" pitchFamily="18" charset="0"/>
                <a:ea typeface="Cambria Math" panose="02040503050406030204" pitchFamily="18" charset="0"/>
              </a:rPr>
              <a:t>Đường</a:t>
            </a:r>
            <a:endParaRPr lang="en-US" sz="3200" b="1" i="1" dirty="0">
              <a:solidFill>
                <a:srgbClr val="ED7D31">
                  <a:lumMod val="75000"/>
                </a:srgbClr>
              </a:solidFill>
              <a:latin typeface="Cambria Math" panose="02040503050406030204" pitchFamily="18" charset="0"/>
              <a:ea typeface="Cambria Math" panose="02040503050406030204" pitchFamily="18" charset="0"/>
            </a:endParaRPr>
          </a:p>
        </p:txBody>
      </p:sp>
      <p:sp>
        <p:nvSpPr>
          <p:cNvPr id="2" name="Oval 1"/>
          <p:cNvSpPr/>
          <p:nvPr/>
        </p:nvSpPr>
        <p:spPr>
          <a:xfrm>
            <a:off x="302524" y="126191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1</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302524" y="206662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302524" y="3146697"/>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302524" y="5836190"/>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88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a:solidFill>
                  <a:srgbClr val="333333"/>
                </a:solidFill>
                <a:latin typeface="Verdana" panose="020B0604030504040204" pitchFamily="34" charset="0"/>
              </a:rPr>
              <a:t>	</a:t>
            </a:r>
            <a:r>
              <a:rPr lang="vi-VN" sz="2500" b="1" dirty="0">
                <a:solidFill>
                  <a:srgbClr val="002060"/>
                </a:solidFill>
                <a:latin typeface="Cambria Math" panose="02040503050406030204" pitchFamily="18" charset="0"/>
                <a:ea typeface="Cambria Math" panose="02040503050406030204" pitchFamily="18" charset="0"/>
              </a:rPr>
              <a:t>Vào đời vua Trần Thái Tông, có một gia đình nghèo sinh được cậu con trai đặt tên là Nguyễn Hiền. Chú bé rất ham thả diều. Lúc còn bé, chú đã biết làm lấy diều để chơi.</a:t>
            </a:r>
            <a:endParaRPr lang="en-US" sz="2500" b="1" dirty="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Lên 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Sau 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Thế rồi vua mở khoa thi. Chú bé thả diều đỗ Trạng nguyên. Ông Trạng khi ấy mới có mười ba tuổi. Đó là Trạng nguyên trẻ nhất của nước Nam ta.</a:t>
            </a:r>
            <a:br>
              <a:rPr lang="vi-VN" sz="2500" b="1" dirty="0">
                <a:solidFill>
                  <a:srgbClr val="002060"/>
                </a:solidFill>
                <a:latin typeface="Times New Roman" panose="02020603050405020304" pitchFamily="18" charset="0"/>
              </a:rPr>
            </a:br>
            <a:endParaRPr lang="en-US" sz="2500" b="1" dirty="0">
              <a:solidFill>
                <a:srgbClr val="002060"/>
              </a:solidFill>
              <a:latin typeface="Calibri Light" panose="020F0302020204030204"/>
            </a:endParaRPr>
          </a:p>
        </p:txBody>
      </p:sp>
      <p:sp>
        <p:nvSpPr>
          <p:cNvPr id="7" name="Rectangle 6"/>
          <p:cNvSpPr/>
          <p:nvPr/>
        </p:nvSpPr>
        <p:spPr>
          <a:xfrm>
            <a:off x="3599162" y="0"/>
            <a:ext cx="4993675" cy="707886"/>
          </a:xfrm>
          <a:prstGeom prst="rect">
            <a:avLst/>
          </a:prstGeom>
          <a:noFill/>
        </p:spPr>
        <p:txBody>
          <a:bodyPr wrap="none" lIns="91440" tIns="45720" rIns="91440" bIns="45720">
            <a:spAutoFit/>
          </a:bodyPr>
          <a:lstStyle/>
          <a:p>
            <a:pPr algn="ctr"/>
            <a:r>
              <a:rPr lang="en-US" sz="4000" b="1"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rPr>
              <a:t>ÔNG TRẠNG THẢ DIỀU</a:t>
            </a: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a:solidFill>
                  <a:srgbClr val="ED7D31">
                    <a:lumMod val="75000"/>
                  </a:srgbClr>
                </a:solidFill>
                <a:latin typeface="Cambria Math" panose="02040503050406030204" pitchFamily="18" charset="0"/>
                <a:ea typeface="Cambria Math" panose="02040503050406030204" pitchFamily="18" charset="0"/>
              </a:rPr>
              <a:t>Theo Trinh </a:t>
            </a:r>
            <a:r>
              <a:rPr lang="en-US" sz="3200" b="1" i="1" dirty="0" err="1">
                <a:solidFill>
                  <a:srgbClr val="ED7D31">
                    <a:lumMod val="75000"/>
                  </a:srgbClr>
                </a:solidFill>
                <a:latin typeface="Cambria Math" panose="02040503050406030204" pitchFamily="18" charset="0"/>
                <a:ea typeface="Cambria Math" panose="02040503050406030204" pitchFamily="18" charset="0"/>
              </a:rPr>
              <a:t>Đường</a:t>
            </a:r>
            <a:endParaRPr lang="en-US" sz="3200" b="1" i="1" dirty="0">
              <a:solidFill>
                <a:srgbClr val="ED7D31">
                  <a:lumMod val="75000"/>
                </a:srgbClr>
              </a:solidFill>
              <a:latin typeface="Cambria Math" panose="02040503050406030204" pitchFamily="18" charset="0"/>
              <a:ea typeface="Cambria Math" panose="02040503050406030204" pitchFamily="18" charset="0"/>
            </a:endParaRPr>
          </a:p>
        </p:txBody>
      </p:sp>
      <p:sp>
        <p:nvSpPr>
          <p:cNvPr id="2" name="TextBox 1"/>
          <p:cNvSpPr txBox="1"/>
          <p:nvPr/>
        </p:nvSpPr>
        <p:spPr>
          <a:xfrm>
            <a:off x="0" y="533601"/>
            <a:ext cx="6095999" cy="830997"/>
          </a:xfrm>
          <a:prstGeom prst="rect">
            <a:avLst/>
          </a:prstGeom>
          <a:noFill/>
        </p:spPr>
        <p:txBody>
          <a:bodyPr wrap="square" rtlCol="0">
            <a:spAutoFit/>
          </a:bodyPr>
          <a:lstStyle/>
          <a:p>
            <a:r>
              <a:rPr lang="vi-VN" sz="2400" dirty="0">
                <a:solidFill>
                  <a:schemeClr val="accent5"/>
                </a:solidFill>
              </a:rPr>
              <a:t>Người đỗ đầu trong kì thi cao nhất thời xưa được gọi là gì?</a:t>
            </a:r>
          </a:p>
        </p:txBody>
      </p:sp>
      <p:sp>
        <p:nvSpPr>
          <p:cNvPr id="3" name="TextBox 2"/>
          <p:cNvSpPr txBox="1"/>
          <p:nvPr/>
        </p:nvSpPr>
        <p:spPr>
          <a:xfrm>
            <a:off x="6209733" y="533601"/>
            <a:ext cx="2634016" cy="830997"/>
          </a:xfrm>
          <a:prstGeom prst="rect">
            <a:avLst/>
          </a:prstGeom>
          <a:noFill/>
        </p:spPr>
        <p:txBody>
          <a:bodyPr wrap="square" rtlCol="0">
            <a:spAutoFit/>
          </a:bodyPr>
          <a:lstStyle/>
          <a:p>
            <a:r>
              <a:rPr lang="vi-VN" sz="2400" dirty="0">
                <a:solidFill>
                  <a:srgbClr val="FF0000"/>
                </a:solidFill>
              </a:rPr>
              <a:t>Trạng,</a:t>
            </a:r>
          </a:p>
          <a:p>
            <a:r>
              <a:rPr lang="vi-VN" sz="2400" dirty="0">
                <a:solidFill>
                  <a:srgbClr val="FF0000"/>
                </a:solidFill>
              </a:rPr>
              <a:t> Trạng nguyên</a:t>
            </a:r>
          </a:p>
        </p:txBody>
      </p:sp>
    </p:spTree>
    <p:extLst>
      <p:ext uri="{BB962C8B-B14F-4D97-AF65-F5344CB8AC3E}">
        <p14:creationId xmlns:p14="http://schemas.microsoft.com/office/powerpoint/2010/main" val="16109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
            <a:ext cx="4419600" cy="364966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6096000" y="2945727"/>
            <a:ext cx="4724400" cy="36576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096000" y="304801"/>
            <a:ext cx="5285422" cy="1323439"/>
          </a:xfrm>
          <a:prstGeom prst="rect">
            <a:avLst/>
          </a:prstGeom>
          <a:noFill/>
        </p:spPr>
        <p:txBody>
          <a:bodyPr wrap="none">
            <a:spAutoFit/>
          </a:bodyPr>
          <a:lstStyle/>
          <a:p>
            <a:pPr algn="ctr" eaLnBrk="0" fontAlgn="base" hangingPunct="0">
              <a:spcBef>
                <a:spcPct val="0"/>
              </a:spcBef>
              <a:spcAft>
                <a:spcPct val="0"/>
              </a:spcAft>
              <a:defRPr/>
            </a:pP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Triều</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đình</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tổ</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chức</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kỳ thi để tìm người tài.</a:t>
            </a:r>
          </a:p>
        </p:txBody>
      </p:sp>
      <p:sp>
        <p:nvSpPr>
          <p:cNvPr id="5" name="Rectangle 4"/>
          <p:cNvSpPr/>
          <p:nvPr/>
        </p:nvSpPr>
        <p:spPr>
          <a:xfrm>
            <a:off x="1606308" y="4038601"/>
            <a:ext cx="3805722" cy="2123658"/>
          </a:xfrm>
          <a:prstGeom prst="rect">
            <a:avLst/>
          </a:prstGeom>
          <a:noFill/>
        </p:spPr>
        <p:txBody>
          <a:bodyPr wrap="none">
            <a:spAutoFit/>
          </a:bodyPr>
          <a:lstStyle/>
          <a:p>
            <a:pPr algn="ctr" eaLnBrk="0" fontAlgn="base" hangingPunct="0">
              <a:spcBef>
                <a:spcPct val="0"/>
              </a:spcBef>
              <a:spcAft>
                <a:spcPct val="0"/>
              </a:spcAft>
              <a:defRPr/>
            </a:pP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Người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đỗ</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đầu</a:t>
            </a:r>
            <a:endPar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eaLnBrk="0" fontAlgn="base" hangingPunct="0">
              <a:spcBef>
                <a:spcPct val="0"/>
              </a:spcBef>
              <a:spcAft>
                <a:spcPct val="0"/>
              </a:spcAft>
              <a:defRPr/>
            </a:pP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kỳ</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thi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gọi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là</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Trạng nguyên.</a:t>
            </a:r>
          </a:p>
        </p:txBody>
      </p:sp>
    </p:spTree>
    <p:extLst>
      <p:ext uri="{BB962C8B-B14F-4D97-AF65-F5344CB8AC3E}">
        <p14:creationId xmlns:p14="http://schemas.microsoft.com/office/powerpoint/2010/main" val="420812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8AF16C3-5C18-40B4-A3F9-11FBAD2AF8BB}"/>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4" name="Group 13">
            <a:extLst>
              <a:ext uri="{FF2B5EF4-FFF2-40B4-BE49-F238E27FC236}">
                <a16:creationId xmlns:a16="http://schemas.microsoft.com/office/drawing/2014/main" id="{0417B16F-052C-4B61-A2AE-892C68A5C720}"/>
              </a:ext>
            </a:extLst>
          </p:cNvPr>
          <p:cNvGrpSpPr>
            <a:grpSpLocks/>
          </p:cNvGrpSpPr>
          <p:nvPr/>
        </p:nvGrpSpPr>
        <p:grpSpPr bwMode="auto">
          <a:xfrm>
            <a:off x="2854599" y="951714"/>
            <a:ext cx="6964944" cy="1268196"/>
            <a:chOff x="1292225" y="1295400"/>
            <a:chExt cx="2822575" cy="1498600"/>
          </a:xfrm>
        </p:grpSpPr>
        <p:sp>
          <p:nvSpPr>
            <p:cNvPr id="5" name="Rectangle 4">
              <a:extLst>
                <a:ext uri="{FF2B5EF4-FFF2-40B4-BE49-F238E27FC236}">
                  <a16:creationId xmlns:a16="http://schemas.microsoft.com/office/drawing/2014/main" id="{9F7B0BD5-70E5-4F34-BD14-5906F0080046}"/>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043E939-4EE7-43E7-BF34-99DC400A4E92}"/>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D18C1C4-2890-43B2-9A2E-80A1A676E8A3}"/>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13">
            <a:extLst>
              <a:ext uri="{FF2B5EF4-FFF2-40B4-BE49-F238E27FC236}">
                <a16:creationId xmlns:a16="http://schemas.microsoft.com/office/drawing/2014/main" id="{7934D55D-2D90-48E0-9877-16AC7561544C}"/>
              </a:ext>
            </a:extLst>
          </p:cNvPr>
          <p:cNvGrpSpPr>
            <a:grpSpLocks/>
          </p:cNvGrpSpPr>
          <p:nvPr/>
        </p:nvGrpSpPr>
        <p:grpSpPr bwMode="auto">
          <a:xfrm>
            <a:off x="2848582" y="3685192"/>
            <a:ext cx="6970960" cy="1314258"/>
            <a:chOff x="1292225" y="1295400"/>
            <a:chExt cx="2822575" cy="1498600"/>
          </a:xfrm>
        </p:grpSpPr>
        <p:sp>
          <p:nvSpPr>
            <p:cNvPr id="9" name="Rectangle 8">
              <a:extLst>
                <a:ext uri="{FF2B5EF4-FFF2-40B4-BE49-F238E27FC236}">
                  <a16:creationId xmlns:a16="http://schemas.microsoft.com/office/drawing/2014/main" id="{08EBB905-16B6-4593-ABF1-6170F3643A73}"/>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4BEBFF1-4420-4D65-A3EA-2469E2F8C2D0}"/>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B13206D-AB07-43B6-A231-34C5CFE60695}"/>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C88C74A-BC86-4C51-ABE3-55137E79929C}"/>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8DA7C94-FDAE-4DFC-A0B7-05F4FCD2A505}"/>
              </a:ext>
            </a:extLst>
          </p:cNvPr>
          <p:cNvSpPr/>
          <p:nvPr/>
        </p:nvSpPr>
        <p:spPr>
          <a:xfrm>
            <a:off x="3636221" y="4161628"/>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6" name="Group 13">
            <a:extLst>
              <a:ext uri="{FF2B5EF4-FFF2-40B4-BE49-F238E27FC236}">
                <a16:creationId xmlns:a16="http://schemas.microsoft.com/office/drawing/2014/main" id="{D56AF3AA-2EA9-4ABF-AD0D-5448AC0DB179}"/>
              </a:ext>
            </a:extLst>
          </p:cNvPr>
          <p:cNvGrpSpPr>
            <a:grpSpLocks/>
          </p:cNvGrpSpPr>
          <p:nvPr/>
        </p:nvGrpSpPr>
        <p:grpSpPr bwMode="auto">
          <a:xfrm>
            <a:off x="2848582" y="2324994"/>
            <a:ext cx="6970961" cy="1081646"/>
            <a:chOff x="1292225" y="1295400"/>
            <a:chExt cx="2822575" cy="1498600"/>
          </a:xfrm>
        </p:grpSpPr>
        <p:sp>
          <p:nvSpPr>
            <p:cNvPr id="17" name="Rectangle 16">
              <a:extLst>
                <a:ext uri="{FF2B5EF4-FFF2-40B4-BE49-F238E27FC236}">
                  <a16:creationId xmlns:a16="http://schemas.microsoft.com/office/drawing/2014/main" id="{6D3311E9-3CAD-4774-BE83-488B6F016053}"/>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F9751095-2826-4463-8228-5C22CCB80E6B}"/>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5D658449-1512-460F-86A1-E69EFC2AEDB5}"/>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971F70EE-A5C1-45C5-B8C6-620FD29D8CAC}"/>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2" name="Group 13">
            <a:extLst>
              <a:ext uri="{FF2B5EF4-FFF2-40B4-BE49-F238E27FC236}">
                <a16:creationId xmlns:a16="http://schemas.microsoft.com/office/drawing/2014/main" id="{FE0DEF26-9FC9-4050-91B1-1CB29F96F96B}"/>
              </a:ext>
            </a:extLst>
          </p:cNvPr>
          <p:cNvGrpSpPr>
            <a:grpSpLocks/>
          </p:cNvGrpSpPr>
          <p:nvPr/>
        </p:nvGrpSpPr>
        <p:grpSpPr bwMode="auto">
          <a:xfrm>
            <a:off x="2854602" y="5112000"/>
            <a:ext cx="6964945" cy="1081646"/>
            <a:chOff x="1292225" y="1295400"/>
            <a:chExt cx="2822575" cy="1498600"/>
          </a:xfrm>
        </p:grpSpPr>
        <p:sp>
          <p:nvSpPr>
            <p:cNvPr id="23" name="Rectangle 22">
              <a:extLst>
                <a:ext uri="{FF2B5EF4-FFF2-40B4-BE49-F238E27FC236}">
                  <a16:creationId xmlns:a16="http://schemas.microsoft.com/office/drawing/2014/main" id="{ED183F3D-492B-43B6-8C58-71BA8057E305}"/>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5CDE5BF1-7C29-420B-BCA9-B81DC1A7B41C}"/>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26F508-C82E-4165-9CED-43F9BA259128}"/>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CE66DEF7-D71C-440E-A42E-3DC20F184440}"/>
              </a:ext>
            </a:extLst>
          </p:cNvPr>
          <p:cNvSpPr/>
          <p:nvPr/>
        </p:nvSpPr>
        <p:spPr>
          <a:xfrm>
            <a:off x="3636221" y="538556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8" name="Freeform 10">
            <a:extLst>
              <a:ext uri="{FF2B5EF4-FFF2-40B4-BE49-F238E27FC236}">
                <a16:creationId xmlns:a16="http://schemas.microsoft.com/office/drawing/2014/main" id="{CBD131BA-E776-411E-8BA8-3892D3B9ECAD}"/>
              </a:ext>
            </a:extLst>
          </p:cNvPr>
          <p:cNvSpPr/>
          <p:nvPr/>
        </p:nvSpPr>
        <p:spPr>
          <a:xfrm>
            <a:off x="3107101" y="1374622"/>
            <a:ext cx="629342" cy="60383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0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667000" y="304800"/>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34193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descr="images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3181350"/>
            <a:ext cx="26193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696037" y="0"/>
            <a:ext cx="113003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50000"/>
              </a:spcBef>
              <a:spcAft>
                <a:spcPct val="0"/>
              </a:spcAft>
              <a:buFontTx/>
              <a:buNone/>
            </a:pPr>
            <a:r>
              <a:rPr lang="en-US" altLang="en-US" sz="4000" b="1" dirty="0">
                <a:solidFill>
                  <a:srgbClr val="000000"/>
                </a:solidFill>
                <a:latin typeface="Times New Roman" panose="02020603050405020304" pitchFamily="18" charset="0"/>
                <a:cs typeface="Times New Roman" panose="02020603050405020304" pitchFamily="18" charset="0"/>
              </a:rPr>
              <a:t>Đọc thầm đoạn 1, đoạn 2 và trả lời câu hỏi:</a:t>
            </a:r>
          </a:p>
        </p:txBody>
      </p:sp>
      <p:sp>
        <p:nvSpPr>
          <p:cNvPr id="20488" name="Rectangle 8"/>
          <p:cNvSpPr>
            <a:spLocks noChangeArrowheads="1"/>
          </p:cNvSpPr>
          <p:nvPr/>
        </p:nvSpPr>
        <p:spPr bwMode="auto">
          <a:xfrm>
            <a:off x="95534" y="707886"/>
            <a:ext cx="12096466"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80000"/>
              </a:lnSpc>
              <a:spcAft>
                <a:spcPct val="0"/>
              </a:spcAft>
              <a:buClr>
                <a:srgbClr val="009999"/>
              </a:buClr>
              <a:buSzPct val="120000"/>
              <a:buFontTx/>
              <a:buNone/>
            </a:pPr>
            <a:r>
              <a:rPr lang="vi-VN" altLang="en-US" b="1" dirty="0">
                <a:latin typeface="Times New Roman" panose="02020603050405020304" pitchFamily="18" charset="0"/>
                <a:cs typeface="Times New Roman" panose="02020603050405020304" pitchFamily="18" charset="0"/>
              </a:rPr>
              <a:t>Những chi tiết nào nói lên tư chất thông minh của Nguyễn Hiền ?</a:t>
            </a:r>
          </a:p>
        </p:txBody>
      </p:sp>
      <p:sp>
        <p:nvSpPr>
          <p:cNvPr id="3" name="TextBox 2"/>
          <p:cNvSpPr txBox="1"/>
          <p:nvPr/>
        </p:nvSpPr>
        <p:spPr>
          <a:xfrm>
            <a:off x="163248" y="2920243"/>
            <a:ext cx="9854732"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Tư chất thông minh của Nguyễn Hiền khiến thầy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như thế nào?</a:t>
            </a:r>
          </a:p>
        </p:txBody>
      </p:sp>
      <p:sp>
        <p:nvSpPr>
          <p:cNvPr id="5" name="TextBox 4"/>
          <p:cNvSpPr txBox="1"/>
          <p:nvPr/>
        </p:nvSpPr>
        <p:spPr>
          <a:xfrm>
            <a:off x="95534" y="1282879"/>
            <a:ext cx="11900849" cy="1569660"/>
          </a:xfrm>
          <a:prstGeom prst="rect">
            <a:avLst/>
          </a:prstGeom>
          <a:noFill/>
        </p:spPr>
        <p:txBody>
          <a:bodyPr wrap="square" rtlCol="0">
            <a:spAutoFit/>
          </a:bodyPr>
          <a:lstStyle/>
          <a:p>
            <a:pPr lvl="0" algn="just" fontAlgn="base">
              <a:spcBef>
                <a:spcPct val="50000"/>
              </a:spcBef>
              <a:spcAft>
                <a:spcPct val="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Nguyễn</a:t>
            </a:r>
            <a:r>
              <a:rPr lang="en-US" altLang="vi-VN" sz="3200" b="1" dirty="0">
                <a:solidFill>
                  <a:srgbClr val="0000FF"/>
                </a:solidFill>
                <a:latin typeface="Times New Roman" panose="02020603050405020304" pitchFamily="18" charset="0"/>
                <a:cs typeface="Times New Roman" panose="02020603050405020304" pitchFamily="18" charset="0"/>
              </a:rPr>
              <a:t> Hiền </a:t>
            </a:r>
            <a:r>
              <a:rPr lang="en-US" altLang="vi-VN" sz="3200" b="1" u="sng" dirty="0">
                <a:solidFill>
                  <a:srgbClr val="0000FF"/>
                </a:solidFill>
                <a:latin typeface="Times New Roman" panose="02020603050405020304" pitchFamily="18" charset="0"/>
                <a:cs typeface="Times New Roman" panose="02020603050405020304" pitchFamily="18" charset="0"/>
              </a:rPr>
              <a:t>đọc đến đâu hiểu ngay đến đó</a:t>
            </a:r>
            <a:r>
              <a:rPr lang="en-US" altLang="vi-VN" sz="3200" b="1" dirty="0">
                <a:solidFill>
                  <a:srgbClr val="0000FF"/>
                </a:solidFill>
                <a:latin typeface="Times New Roman" panose="02020603050405020304" pitchFamily="18" charset="0"/>
                <a:cs typeface="Times New Roman" panose="02020603050405020304" pitchFamily="18" charset="0"/>
              </a:rPr>
              <a:t> và </a:t>
            </a:r>
            <a:r>
              <a:rPr lang="en-US" altLang="vi-VN" sz="3200" b="1" u="sng" dirty="0">
                <a:solidFill>
                  <a:srgbClr val="0000FF"/>
                </a:solidFill>
                <a:latin typeface="Times New Roman" panose="02020603050405020304" pitchFamily="18" charset="0"/>
                <a:cs typeface="Times New Roman" panose="02020603050405020304" pitchFamily="18" charset="0"/>
              </a:rPr>
              <a:t>có trí nhớ lạ thường</a:t>
            </a:r>
            <a:r>
              <a:rPr lang="en-US" altLang="vi-VN" sz="3200" b="1" dirty="0">
                <a:solidFill>
                  <a:srgbClr val="0000FF"/>
                </a:solidFill>
                <a:latin typeface="Times New Roman" panose="02020603050405020304" pitchFamily="18" charset="0"/>
                <a:cs typeface="Times New Roman" panose="02020603050405020304" pitchFamily="18" charset="0"/>
              </a:rPr>
              <a:t>, cậu có thể </a:t>
            </a:r>
            <a:r>
              <a:rPr lang="en-US" altLang="vi-VN" sz="3200" b="1" u="sng" dirty="0">
                <a:solidFill>
                  <a:srgbClr val="0000FF"/>
                </a:solidFill>
                <a:latin typeface="Times New Roman" panose="02020603050405020304" pitchFamily="18" charset="0"/>
                <a:cs typeface="Times New Roman" panose="02020603050405020304" pitchFamily="18" charset="0"/>
              </a:rPr>
              <a:t>thuộc hai mươi trang sách trong ngày </a:t>
            </a:r>
            <a:r>
              <a:rPr lang="en-US" altLang="vi-VN" sz="3200" b="1" dirty="0">
                <a:solidFill>
                  <a:srgbClr val="0000FF"/>
                </a:solidFill>
                <a:latin typeface="Times New Roman" panose="02020603050405020304" pitchFamily="18" charset="0"/>
                <a:cs typeface="Times New Roman" panose="02020603050405020304" pitchFamily="18" charset="0"/>
              </a:rPr>
              <a:t>mà vẫn có thì giờ chơi diều.</a:t>
            </a:r>
          </a:p>
        </p:txBody>
      </p:sp>
      <p:sp>
        <p:nvSpPr>
          <p:cNvPr id="6" name="TextBox 5"/>
          <p:cNvSpPr txBox="1"/>
          <p:nvPr/>
        </p:nvSpPr>
        <p:spPr>
          <a:xfrm>
            <a:off x="163248" y="4136363"/>
            <a:ext cx="7519495" cy="584775"/>
          </a:xfrm>
          <a:prstGeom prst="rect">
            <a:avLst/>
          </a:prstGeom>
          <a:noFill/>
        </p:spPr>
        <p:txBody>
          <a:bodyPr wrap="square" rtlCol="0">
            <a:spAutoFit/>
          </a:bodyPr>
          <a:lstStyle/>
          <a:p>
            <a:r>
              <a:rPr lang="vi-VN" sz="3200" b="1" dirty="0">
                <a:solidFill>
                  <a:srgbClr val="0000FF"/>
                </a:solidFill>
                <a:latin typeface="Times New Roman" panose="02020603050405020304" pitchFamily="18" charset="0"/>
                <a:cs typeface="Times New Roman" panose="02020603050405020304" pitchFamily="18" charset="0"/>
              </a:rPr>
              <a:t>Thầy phải kinh ngạc .</a:t>
            </a:r>
          </a:p>
        </p:txBody>
      </p:sp>
      <p:sp>
        <p:nvSpPr>
          <p:cNvPr id="7" name="TextBox 6"/>
          <p:cNvSpPr txBox="1"/>
          <p:nvPr/>
        </p:nvSpPr>
        <p:spPr>
          <a:xfrm>
            <a:off x="163248" y="4781789"/>
            <a:ext cx="7929351"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Từ “kinh ngạc” chỉ trạng thái như thế nào?</a:t>
            </a:r>
          </a:p>
        </p:txBody>
      </p:sp>
      <p:sp>
        <p:nvSpPr>
          <p:cNvPr id="8" name="TextBox 7"/>
          <p:cNvSpPr txBox="1"/>
          <p:nvPr/>
        </p:nvSpPr>
        <p:spPr>
          <a:xfrm>
            <a:off x="159458" y="5575121"/>
            <a:ext cx="9416957" cy="1077218"/>
          </a:xfrm>
          <a:prstGeom prst="rect">
            <a:avLst/>
          </a:prstGeom>
          <a:noFill/>
        </p:spPr>
        <p:txBody>
          <a:bodyPr wrap="square" rtlCol="0">
            <a:spAutoFit/>
          </a:bodyPr>
          <a:lstStyle/>
          <a:p>
            <a:r>
              <a:rPr lang="vi-VN" sz="3200" b="1" dirty="0">
                <a:solidFill>
                  <a:srgbClr val="0000FF"/>
                </a:solidFill>
                <a:latin typeface="Times New Roman" panose="02020603050405020304" pitchFamily="18" charset="0"/>
                <a:cs typeface="Times New Roman" panose="02020603050405020304" pitchFamily="18" charset="0"/>
              </a:rPr>
              <a:t>Kinh ngạc chỉ trạng thái thấy rất lạ trước điều hoàn toàn bất ngờ.</a:t>
            </a:r>
          </a:p>
        </p:txBody>
      </p:sp>
    </p:spTree>
    <p:extLst>
      <p:ext uri="{BB962C8B-B14F-4D97-AF65-F5344CB8AC3E}">
        <p14:creationId xmlns:p14="http://schemas.microsoft.com/office/powerpoint/2010/main" val="1764550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from="(-#ppt_w/2)" to="(#ppt_x)" calcmode="lin" valueType="num">
                                      <p:cBhvr>
                                        <p:cTn id="7" dur="600" fill="hold">
                                          <p:stCondLst>
                                            <p:cond delay="0"/>
                                          </p:stCondLst>
                                        </p:cTn>
                                        <p:tgtEl>
                                          <p:spTgt spid="20487"/>
                                        </p:tgtEl>
                                        <p:attrNameLst>
                                          <p:attrName>ppt_x</p:attrName>
                                        </p:attrNameLst>
                                      </p:cBhvr>
                                    </p:anim>
                                    <p:anim from="0" to="-1.0" calcmode="lin" valueType="num">
                                      <p:cBhvr>
                                        <p:cTn id="8" dur="200" decel="50000" autoRev="1" fill="hold">
                                          <p:stCondLst>
                                            <p:cond delay="600"/>
                                          </p:stCondLst>
                                        </p:cTn>
                                        <p:tgtEl>
                                          <p:spTgt spid="20487"/>
                                        </p:tgtEl>
                                        <p:attrNameLst>
                                          <p:attrName>xshear</p:attrName>
                                        </p:attrNameLst>
                                      </p:cBhvr>
                                    </p:anim>
                                    <p:animScale>
                                      <p:cBhvr>
                                        <p:cTn id="9" dur="200" decel="100000" autoRev="1" fill="hold">
                                          <p:stCondLst>
                                            <p:cond delay="600"/>
                                          </p:stCondLst>
                                        </p:cTn>
                                        <p:tgtEl>
                                          <p:spTgt spid="20487"/>
                                        </p:tgtEl>
                                      </p:cBhvr>
                                      <p:from x="100000" y="100000"/>
                                      <p:to x="80000" y="100000"/>
                                    </p:animScale>
                                    <p:anim by="(#ppt_h/3+#ppt_w*0.1)" calcmode="lin" valueType="num">
                                      <p:cBhvr additive="sum">
                                        <p:cTn id="10" dur="200" decel="100000" autoRev="1" fill="hold">
                                          <p:stCondLst>
                                            <p:cond delay="600"/>
                                          </p:stCondLst>
                                        </p:cTn>
                                        <p:tgtEl>
                                          <p:spTgt spid="2048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animEffect transition="in" filter="fade">
                                      <p:cBhvr>
                                        <p:cTn id="15" dur="1000"/>
                                        <p:tgtEl>
                                          <p:spTgt spid="20488"/>
                                        </p:tgtEl>
                                      </p:cBhvr>
                                    </p:animEffect>
                                    <p:anim calcmode="lin" valueType="num">
                                      <p:cBhvr>
                                        <p:cTn id="16" dur="1000" fill="hold"/>
                                        <p:tgtEl>
                                          <p:spTgt spid="20488"/>
                                        </p:tgtEl>
                                        <p:attrNameLst>
                                          <p:attrName>ppt_x</p:attrName>
                                        </p:attrNameLst>
                                      </p:cBhvr>
                                      <p:tavLst>
                                        <p:tav tm="0">
                                          <p:val>
                                            <p:strVal val="#ppt_x"/>
                                          </p:val>
                                        </p:tav>
                                        <p:tav tm="100000">
                                          <p:val>
                                            <p:strVal val="#ppt_x"/>
                                          </p:val>
                                        </p:tav>
                                      </p:tavLst>
                                    </p:anim>
                                    <p:anim calcmode="lin" valueType="num">
                                      <p:cBhvr>
                                        <p:cTn id="17"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3"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7780" y="502027"/>
            <a:ext cx="10153934" cy="707886"/>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Đoạn 1, 2 nói lên điều gì?</a:t>
            </a:r>
          </a:p>
        </p:txBody>
      </p:sp>
      <p:sp>
        <p:nvSpPr>
          <p:cNvPr id="5" name="TextBox 4"/>
          <p:cNvSpPr txBox="1"/>
          <p:nvPr/>
        </p:nvSpPr>
        <p:spPr>
          <a:xfrm>
            <a:off x="1527780" y="1499355"/>
            <a:ext cx="8818973"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Ý 1: Tư chất thông minh của Nguyễn Hiền.</a:t>
            </a:r>
          </a:p>
        </p:txBody>
      </p:sp>
      <p:pic>
        <p:nvPicPr>
          <p:cNvPr id="6" name="Picture 10" descr="images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409" y="2958348"/>
            <a:ext cx="3102592" cy="38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145689" y="3206965"/>
            <a:ext cx="3962396" cy="144436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8435" name="Text Box 9"/>
          <p:cNvSpPr txBox="1">
            <a:spLocks noChangeArrowheads="1"/>
          </p:cNvSpPr>
          <p:nvPr/>
        </p:nvSpPr>
        <p:spPr bwMode="auto">
          <a:xfrm>
            <a:off x="3962704" y="3440874"/>
            <a:ext cx="42665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sz="2800" b="1" dirty="0">
                <a:solidFill>
                  <a:srgbClr val="0066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Nguyễn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Hiền</a:t>
            </a:r>
            <a:r>
              <a:rPr lang="en-US" altLang="vi-VN" sz="2800" b="1" dirty="0">
                <a:solidFill>
                  <a:srgbClr val="FF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altLang="vi-VN" sz="2800" b="1" dirty="0">
                <a:solidFill>
                  <a:srgbClr val="FF0000"/>
                </a:solidFill>
                <a:latin typeface="Times New Roman" panose="02020603050405020304" pitchFamily="18" charset="0"/>
                <a:cs typeface="Times New Roman" panose="02020603050405020304" pitchFamily="18" charset="0"/>
              </a:rPr>
              <a:t>ham </a:t>
            </a:r>
            <a:r>
              <a:rPr lang="en-US" altLang="vi-VN" sz="2800" b="1" dirty="0" err="1">
                <a:solidFill>
                  <a:srgbClr val="FF0000"/>
                </a:solidFill>
                <a:latin typeface="Times New Roman" panose="02020603050405020304" pitchFamily="18" charset="0"/>
                <a:cs typeface="Times New Roman" panose="02020603050405020304" pitchFamily="18" charset="0"/>
              </a:rPr>
              <a:t>học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chịu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khó</a:t>
            </a:r>
            <a:endParaRPr lang="en-US" altLang="vi-VN" sz="28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7076081" y="1382498"/>
            <a:ext cx="4294154" cy="1586815"/>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just" eaLnBrk="0" fontAlgn="base" hangingPunct="0">
              <a:spcBef>
                <a:spcPct val="0"/>
              </a:spcBef>
              <a:spcAft>
                <a:spcPct val="0"/>
              </a:spcAft>
              <a:defRPr/>
            </a:pPr>
            <a:r>
              <a:rPr lang="en-US" altLang="vi-VN" sz="2800" b="1" dirty="0" err="1">
                <a:solidFill>
                  <a:srgbClr val="0000FF"/>
                </a:solidFill>
                <a:latin typeface="Times New Roman" panose="02020603050405020304" pitchFamily="18" charset="0"/>
                <a:cs typeface="Times New Roman" panose="02020603050405020304" pitchFamily="18" charset="0"/>
              </a:rPr>
              <a:t>Chú</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đứng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ngoài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lớp</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nghe</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giảng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nhờ</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076081" y="4847124"/>
            <a:ext cx="4567915" cy="1815882"/>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70750" y="4799801"/>
            <a:ext cx="5058917" cy="1863205"/>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76667" y="1509207"/>
            <a:ext cx="4419600" cy="1519310"/>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3" name="Down Arrow 12"/>
          <p:cNvSpPr/>
          <p:nvPr/>
        </p:nvSpPr>
        <p:spPr>
          <a:xfrm rot="13488302">
            <a:off x="7856758" y="2891021"/>
            <a:ext cx="381000" cy="712569"/>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9" name="Down Arrow 18"/>
          <p:cNvSpPr/>
          <p:nvPr/>
        </p:nvSpPr>
        <p:spPr>
          <a:xfrm rot="8483550">
            <a:off x="3905676" y="3018268"/>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20" name="Down Arrow 19"/>
          <p:cNvSpPr/>
          <p:nvPr/>
        </p:nvSpPr>
        <p:spPr>
          <a:xfrm rot="18520627">
            <a:off x="7917585" y="4241909"/>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21" name="Down Arrow 20"/>
          <p:cNvSpPr/>
          <p:nvPr/>
        </p:nvSpPr>
        <p:spPr>
          <a:xfrm rot="1807138">
            <a:off x="3882508" y="4154958"/>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123915" y="4944395"/>
            <a:ext cx="4439728" cy="1384995"/>
          </a:xfrm>
          <a:prstGeom prst="rect">
            <a:avLst/>
          </a:prstGeom>
        </p:spPr>
        <p:txBody>
          <a:bodyPr wrap="square">
            <a:spAutoFit/>
          </a:bodyPr>
          <a:lstStyle/>
          <a:p>
            <a:pPr eaLnBrk="0" fontAlgn="base" hangingPunct="0">
              <a:spcBef>
                <a:spcPct val="0"/>
              </a:spcBef>
              <a:spcAft>
                <a:spcPct val="0"/>
              </a:spcAft>
              <a:defRPr/>
            </a:pPr>
            <a:r>
              <a:rPr lang="en-US" altLang="vi-VN" sz="2800" b="1" dirty="0" err="1">
                <a:solidFill>
                  <a:srgbClr val="0000FF"/>
                </a:solidFill>
                <a:latin typeface="Times New Roman" panose="02020603050405020304" pitchFamily="18" charset="0"/>
                <a:cs typeface="Times New Roman" panose="02020603050405020304" pitchFamily="18" charset="0"/>
              </a:rPr>
              <a:t>Tối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đến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đợi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học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thuộc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rồi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mượn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vở</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94581" y="1513150"/>
            <a:ext cx="4572000" cy="1384995"/>
          </a:xfrm>
          <a:prstGeom prst="rect">
            <a:avLst/>
          </a:prstGeom>
        </p:spPr>
        <p:txBody>
          <a:bodyPr>
            <a:spAutoFit/>
          </a:bodyPr>
          <a:lstStyle/>
          <a:p>
            <a:pPr fontAlgn="base">
              <a:spcAft>
                <a:spcPct val="0"/>
              </a:spcAft>
              <a:defRPr/>
            </a:pPr>
            <a:r>
              <a:rPr lang="en-US" altLang="vi-VN" sz="2800" b="1" dirty="0" err="1">
                <a:solidFill>
                  <a:srgbClr val="0000FF"/>
                </a:solidFill>
                <a:latin typeface="Times New Roman" panose="02020603050405020304" pitchFamily="18" charset="0"/>
                <a:cs typeface="Times New Roman" panose="02020603050405020304" pitchFamily="18" charset="0"/>
              </a:rPr>
              <a:t>Mỗi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lần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có</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kì</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Hiền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lá</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chuối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khô</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nhờ</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xin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thầy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chấm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hộ</a:t>
            </a:r>
            <a:r>
              <a:rPr lang="en-US" altLang="vi-VN" sz="2800" b="1"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376667" y="4849156"/>
            <a:ext cx="495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vi-VN" sz="2800" b="1" dirty="0">
                <a:solidFill>
                  <a:srgbClr val="0000FF"/>
                </a:solidFill>
                <a:latin typeface="Times New Roman" panose="02020603050405020304" pitchFamily="18" charset="0"/>
                <a:cs typeface="Times New Roman" panose="02020603050405020304" pitchFamily="18" charset="0"/>
              </a:rPr>
              <a:t>Sách của Hiền là lưng trâu, nền đất, bút là ngón tay, mảnh gạch vỡ, đèn là vỏ trứng thả đom đóm vào trong.</a:t>
            </a:r>
            <a:endParaRPr lang="en-US" altLang="vi-VN" sz="2800" dirty="0">
              <a:solidFill>
                <a:prstClr val="black"/>
              </a:solidFill>
              <a:latin typeface="Times New Roman" panose="02020603050405020304" pitchFamily="18" charset="0"/>
              <a:cs typeface="Times New Roman" panose="02020603050405020304" pitchFamily="18" charset="0"/>
            </a:endParaRPr>
          </a:p>
        </p:txBody>
      </p:sp>
      <p:sp>
        <p:nvSpPr>
          <p:cNvPr id="23" name="Text Box 7">
            <a:extLst>
              <a:ext uri="{FF2B5EF4-FFF2-40B4-BE49-F238E27FC236}">
                <a16:creationId xmlns:a16="http://schemas.microsoft.com/office/drawing/2014/main" id="{0276B308-6F8B-422C-B4EB-8D1675736DBB}"/>
              </a:ext>
            </a:extLst>
          </p:cNvPr>
          <p:cNvSpPr txBox="1">
            <a:spLocks noChangeArrowheads="1"/>
          </p:cNvSpPr>
          <p:nvPr/>
        </p:nvSpPr>
        <p:spPr bwMode="auto">
          <a:xfrm>
            <a:off x="1964787" y="3184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50000"/>
              </a:spcBef>
              <a:spcAft>
                <a:spcPct val="0"/>
              </a:spcAft>
              <a:buFontTx/>
              <a:buNone/>
            </a:pPr>
            <a:r>
              <a:rPr lang="en-US" altLang="en-US" sz="3600" b="1" dirty="0" err="1">
                <a:solidFill>
                  <a:srgbClr val="000000"/>
                </a:solidFill>
                <a:latin typeface="Times New Roman" panose="02020603050405020304" pitchFamily="18" charset="0"/>
              </a:rPr>
              <a:t>Đọc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đoạn</a:t>
            </a:r>
            <a:r>
              <a:rPr lang="en-US" altLang="en-US" sz="3600" b="1" dirty="0">
                <a:solidFill>
                  <a:srgbClr val="000000"/>
                </a:solidFill>
                <a:latin typeface="Times New Roman" panose="02020603050405020304" pitchFamily="18" charset="0"/>
              </a:rPr>
              <a:t> 3 </a:t>
            </a:r>
            <a:r>
              <a:rPr lang="en-US" altLang="en-US" sz="3600" b="1" dirty="0" err="1">
                <a:solidFill>
                  <a:srgbClr val="000000"/>
                </a:solidFill>
                <a:latin typeface="Times New Roman" panose="02020603050405020304" pitchFamily="18" charset="0"/>
              </a:rPr>
              <a:t>và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trả</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lời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câu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hỏi</a:t>
            </a:r>
            <a:r>
              <a:rPr lang="en-US" altLang="en-US" sz="3600" b="1" dirty="0">
                <a:solidFill>
                  <a:srgbClr val="000000"/>
                </a:solidFill>
                <a:latin typeface="Times New Roman" panose="02020603050405020304" pitchFamily="18" charset="0"/>
              </a:rPr>
              <a:t>:</a:t>
            </a:r>
          </a:p>
        </p:txBody>
      </p:sp>
      <p:sp>
        <p:nvSpPr>
          <p:cNvPr id="24" name="Rectangle 10">
            <a:extLst>
              <a:ext uri="{FF2B5EF4-FFF2-40B4-BE49-F238E27FC236}">
                <a16:creationId xmlns:a16="http://schemas.microsoft.com/office/drawing/2014/main" id="{51B29789-6423-46EC-B74A-4E73698EFECA}"/>
              </a:ext>
            </a:extLst>
          </p:cNvPr>
          <p:cNvSpPr>
            <a:spLocks noChangeArrowheads="1"/>
          </p:cNvSpPr>
          <p:nvPr/>
        </p:nvSpPr>
        <p:spPr bwMode="auto">
          <a:xfrm>
            <a:off x="1083235" y="677953"/>
            <a:ext cx="10287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009999"/>
              </a:buClr>
              <a:buFontTx/>
              <a:buNone/>
            </a:pP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Nguyễn</a:t>
            </a:r>
            <a:r>
              <a:rPr lang="en-US" altLang="en-US" sz="3600" b="1" dirty="0">
                <a:solidFill>
                  <a:srgbClr val="FF0066"/>
                </a:solidFill>
                <a:latin typeface="Times New Roman" panose="02020603050405020304" pitchFamily="18" charset="0"/>
                <a:cs typeface="Times New Roman" panose="02020603050405020304" pitchFamily="18" charset="0"/>
              </a:rPr>
              <a:t> Hiền ham học và chịu khó như thế nào ?</a:t>
            </a:r>
          </a:p>
        </p:txBody>
      </p:sp>
    </p:spTree>
    <p:extLst>
      <p:ext uri="{BB962C8B-B14F-4D97-AF65-F5344CB8AC3E}">
        <p14:creationId xmlns:p14="http://schemas.microsoft.com/office/powerpoint/2010/main" val="135923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43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435" grpId="0"/>
      <p:bldP spid="7" grpId="0" animBg="1"/>
      <p:bldP spid="15" grpId="0" animBg="1"/>
      <p:bldP spid="16" grpId="0" animBg="1"/>
      <p:bldP spid="17" grpId="0" animBg="1"/>
      <p:bldP spid="13" grpId="0" animBg="1"/>
      <p:bldP spid="19" grpId="0" animBg="1"/>
      <p:bldP spid="20" grpId="0" animBg="1"/>
      <p:bldP spid="21" grpId="0" animBg="1"/>
      <p:bldP spid="18" grpId="0"/>
      <p:bldP spid="22" grpId="0"/>
      <p:bldP spid="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3457" y="341194"/>
            <a:ext cx="10686197"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Đoạn 3 nói lên điều gì?</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73313" y="1517212"/>
            <a:ext cx="1094550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Ý 2: Đức tính ham học và chịu khó của </a:t>
            </a:r>
            <a:r>
              <a:rPr lang="en-US" sz="3200" b="1" dirty="0" err="1">
                <a:latin typeface="Times New Roman" panose="02020603050405020304" pitchFamily="18" charset="0"/>
                <a:cs typeface="Times New Roman" panose="02020603050405020304" pitchFamily="18" charset="0"/>
              </a:rPr>
              <a:t>Nguyễn</a:t>
            </a:r>
            <a:r>
              <a:rPr lang="en-US" sz="3200" b="1" dirty="0">
                <a:latin typeface="Times New Roman" panose="02020603050405020304" pitchFamily="18" charset="0"/>
                <a:cs typeface="Times New Roman" panose="02020603050405020304" pitchFamily="18" charset="0"/>
              </a:rPr>
              <a:t> Hiền.</a:t>
            </a:r>
          </a:p>
        </p:txBody>
      </p:sp>
      <p:pic>
        <p:nvPicPr>
          <p:cNvPr id="5" name="Picture 10" descr="images (17)">
            <a:extLst>
              <a:ext uri="{FF2B5EF4-FFF2-40B4-BE49-F238E27FC236}">
                <a16:creationId xmlns:a16="http://schemas.microsoft.com/office/drawing/2014/main" id="{C5EBB651-D8E9-4497-A826-40D75BE8C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408" y="2806188"/>
            <a:ext cx="3102592" cy="38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4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p:cNvSpPr>
            <a:spLocks noChangeArrowheads="1"/>
          </p:cNvSpPr>
          <p:nvPr/>
        </p:nvSpPr>
        <p:spPr bwMode="auto">
          <a:xfrm>
            <a:off x="2667000" y="2178476"/>
            <a:ext cx="9220200" cy="3375025"/>
          </a:xfrm>
          <a:prstGeom prst="cloudCallout">
            <a:avLst>
              <a:gd name="adj1" fmla="val -78662"/>
              <a:gd name="adj2" fmla="val -83481"/>
            </a:avLst>
          </a:prstGeom>
          <a:solidFill>
            <a:schemeClr val="accent1">
              <a:alpha val="29019"/>
            </a:schemeClr>
          </a:solidFill>
          <a:ln w="9525">
            <a:solidFill>
              <a:schemeClr val="tx1"/>
            </a:solidFill>
            <a:round/>
            <a:headEnd/>
            <a:tailEnd/>
          </a:ln>
        </p:spPr>
        <p:txBody>
          <a:bodyPr/>
          <a:lstStyle>
            <a:lvl1pPr indent="465138">
              <a:spcBef>
                <a:spcPct val="20000"/>
              </a:spcBef>
              <a:buChar char="•"/>
              <a:defRPr sz="3200">
                <a:solidFill>
                  <a:schemeClr val="tx1"/>
                </a:solidFill>
                <a:latin typeface="Arial" panose="020B0604020202020204" pitchFamily="34" charset="0"/>
              </a:defRPr>
            </a:lvl1pPr>
            <a:lvl2pPr marL="57943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eaLnBrk="0" fontAlgn="base" hangingPunct="0">
              <a:spcBef>
                <a:spcPct val="0"/>
              </a:spcBef>
              <a:spcAft>
                <a:spcPct val="0"/>
              </a:spcAft>
              <a:buFontTx/>
              <a:buChar char="•"/>
            </a:pPr>
            <a:r>
              <a:rPr lang="en-US" altLang="en-US" sz="4000" b="1" dirty="0">
                <a:solidFill>
                  <a:srgbClr val="0000FF"/>
                </a:solidFill>
                <a:latin typeface="Times New Roman" panose="02020603050405020304" pitchFamily="18" charset="0"/>
                <a:cs typeface="Times New Roman" panose="02020603050405020304" pitchFamily="18" charset="0"/>
              </a:rPr>
              <a:t>Vì cậu đỗ Trạng nguyên năm lên 13 tuổi, lúc ấy cậu vẫn thích chơi diều .</a:t>
            </a:r>
          </a:p>
          <a:p>
            <a:pPr fontAlgn="base">
              <a:spcBef>
                <a:spcPct val="0"/>
              </a:spcBef>
              <a:spcAft>
                <a:spcPct val="0"/>
              </a:spcAft>
              <a:buFontTx/>
              <a:buNone/>
            </a:pPr>
            <a:endParaRPr lang="en-US" altLang="en-US" sz="2800" b="1" dirty="0">
              <a:solidFill>
                <a:srgbClr val="0000FF"/>
              </a:solidFill>
            </a:endParaRPr>
          </a:p>
        </p:txBody>
      </p:sp>
      <p:sp>
        <p:nvSpPr>
          <p:cNvPr id="24586" name="Rectangle 10"/>
          <p:cNvSpPr>
            <a:spLocks noChangeArrowheads="1"/>
          </p:cNvSpPr>
          <p:nvPr/>
        </p:nvSpPr>
        <p:spPr bwMode="auto">
          <a:xfrm>
            <a:off x="228600" y="300251"/>
            <a:ext cx="11436350" cy="167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dirty="0">
                <a:solidFill>
                  <a:srgbClr val="000000"/>
                </a:solidFill>
                <a:latin typeface="Times New Roman" panose="02020603050405020304" pitchFamily="18" charset="0"/>
                <a:cs typeface="Times New Roman" panose="02020603050405020304" pitchFamily="18" charset="0"/>
              </a:rPr>
              <a:t>Đọc đoạn 4 và trả lời:</a:t>
            </a:r>
            <a:r>
              <a:rPr lang="en-US" altLang="en-US" sz="3600" dirty="0">
                <a:solidFill>
                  <a:srgbClr val="FF0066"/>
                </a:solidFill>
                <a:latin typeface="Times New Roman" panose="02020603050405020304" pitchFamily="18" charset="0"/>
                <a:cs typeface="Times New Roman" panose="02020603050405020304" pitchFamily="18" charset="0"/>
              </a:rPr>
              <a:t> Vì sao chú bé Hiền được gọi là “Ông Trạng thả diều”?</a:t>
            </a:r>
          </a:p>
          <a:p>
            <a:pPr fontAlgn="base">
              <a:lnSpc>
                <a:spcPct val="90000"/>
              </a:lnSpc>
              <a:spcAft>
                <a:spcPct val="0"/>
              </a:spcAft>
              <a:buClr>
                <a:srgbClr val="009999"/>
              </a:buClr>
            </a:pPr>
            <a:endParaRPr lang="en-US" altLang="en-US" sz="2800" dirty="0">
              <a:solidFill>
                <a:srgbClr val="FF0066"/>
              </a:solidFill>
              <a:latin typeface="Times New Roman" panose="02020603050405020304" pitchFamily="18" charset="0"/>
              <a:cs typeface="Times New Roman" panose="02020603050405020304" pitchFamily="18" charset="0"/>
            </a:endParaRPr>
          </a:p>
        </p:txBody>
      </p:sp>
      <p:pic>
        <p:nvPicPr>
          <p:cNvPr id="24588" name="Picture 12" descr="images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44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4586">
                                            <p:txEl>
                                              <p:pRg st="0" end="0"/>
                                            </p:txEl>
                                          </p:spTgt>
                                        </p:tgtEl>
                                        <p:attrNameLst>
                                          <p:attrName>ppt_x</p:attrName>
                                        </p:attrNameLst>
                                      </p:cBhvr>
                                    </p:anim>
                                    <p:anim from="0" to="-1.0" calcmode="lin" valueType="num">
                                      <p:cBhvr>
                                        <p:cTn id="8" dur="200" decel="50000" autoRev="1" fill="hold">
                                          <p:stCondLst>
                                            <p:cond delay="600"/>
                                          </p:stCondLst>
                                        </p:cTn>
                                        <p:tgtEl>
                                          <p:spTgt spid="24586">
                                            <p:txEl>
                                              <p:pRg st="0" end="0"/>
                                            </p:txEl>
                                          </p:spTgt>
                                        </p:tgtEl>
                                        <p:attrNameLst>
                                          <p:attrName>xshear</p:attrName>
                                        </p:attrNameLst>
                                      </p:cBhvr>
                                    </p:anim>
                                    <p:animScale>
                                      <p:cBhvr>
                                        <p:cTn id="9" dur="200" decel="100000" autoRev="1" fill="hold">
                                          <p:stCondLst>
                                            <p:cond delay="600"/>
                                          </p:stCondLst>
                                        </p:cTn>
                                        <p:tgtEl>
                                          <p:spTgt spid="24586">
                                            <p:txEl>
                                              <p:pRg st="0" end="0"/>
                                            </p:txEl>
                                          </p:spTgt>
                                        </p:tgtEl>
                                      </p:cBhvr>
                                      <p:from x="100000" y="100000"/>
                                      <p:to x="80000" y="100000"/>
                                    </p:animScale>
                                    <p:anim by="(#ppt_h/3+#ppt_w*0.1)" calcmode="lin" valueType="num">
                                      <p:cBhvr additive="sum">
                                        <p:cTn id="10" dur="200" decel="100000" autoRev="1" fill="hold">
                                          <p:stCondLst>
                                            <p:cond delay="600"/>
                                          </p:stCondLst>
                                        </p:cTn>
                                        <p:tgtEl>
                                          <p:spTgt spid="24586">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588"/>
                                        </p:tgtEl>
                                        <p:attrNameLst>
                                          <p:attrName>style.visibility</p:attrName>
                                        </p:attrNameLst>
                                      </p:cBhvr>
                                      <p:to>
                                        <p:strVal val="visible"/>
                                      </p:to>
                                    </p:set>
                                    <p:animEffect transition="in" filter="fade">
                                      <p:cBhvr>
                                        <p:cTn id="15" dur="2000"/>
                                        <p:tgtEl>
                                          <p:spTgt spid="245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84"/>
                                        </p:tgtEl>
                                        <p:attrNameLst>
                                          <p:attrName>style.visibility</p:attrName>
                                        </p:attrNameLst>
                                      </p:cBhvr>
                                      <p:to>
                                        <p:strVal val="visible"/>
                                      </p:to>
                                    </p:set>
                                    <p:animEffect transition="in" filter="fade">
                                      <p:cBhvr>
                                        <p:cTn id="18"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1049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3352800" y="64008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2400" b="1">
                <a:solidFill>
                  <a:srgbClr val="006600"/>
                </a:solidFill>
              </a:rPr>
              <a:t>Tranh minh hoạ chủ điểm vẽ những gì?</a:t>
            </a:r>
          </a:p>
        </p:txBody>
      </p:sp>
    </p:spTree>
    <p:extLst>
      <p:ext uri="{BB962C8B-B14F-4D97-AF65-F5344CB8AC3E}">
        <p14:creationId xmlns:p14="http://schemas.microsoft.com/office/powerpoint/2010/main" val="2193916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Oval 11"/>
          <p:cNvSpPr>
            <a:spLocks noChangeArrowheads="1"/>
          </p:cNvSpPr>
          <p:nvPr/>
        </p:nvSpPr>
        <p:spPr bwMode="auto">
          <a:xfrm>
            <a:off x="1311812" y="1921412"/>
            <a:ext cx="685800" cy="685800"/>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a:solidFill>
                <a:srgbClr val="FFFFFF"/>
              </a:solidFill>
            </a:endParaRPr>
          </a:p>
        </p:txBody>
      </p:sp>
      <p:sp>
        <p:nvSpPr>
          <p:cNvPr id="25609" name="Text Box 9"/>
          <p:cNvSpPr txBox="1">
            <a:spLocks noChangeArrowheads="1"/>
          </p:cNvSpPr>
          <p:nvPr/>
        </p:nvSpPr>
        <p:spPr bwMode="auto">
          <a:xfrm>
            <a:off x="391551" y="25474"/>
            <a:ext cx="1140889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4000" dirty="0">
                <a:latin typeface="Times New Roman" panose="02020603050405020304" pitchFamily="18" charset="0"/>
                <a:cs typeface="Times New Roman" panose="02020603050405020304" pitchFamily="18" charset="0"/>
              </a:rPr>
              <a:t>4) </a:t>
            </a:r>
            <a:r>
              <a:rPr lang="en-US" altLang="en-US" sz="4000" dirty="0" err="1">
                <a:latin typeface="Times New Roman" panose="02020603050405020304" pitchFamily="18" charset="0"/>
                <a:cs typeface="Times New Roman" panose="02020603050405020304" pitchFamily="18" charset="0"/>
              </a:rPr>
              <a:t>Tục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ngữ</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hoặc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ngữ</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nào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dưới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đây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nói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đúng</a:t>
            </a:r>
            <a:r>
              <a:rPr lang="en-US" altLang="en-US" sz="4000" dirty="0">
                <a:latin typeface="Times New Roman" panose="02020603050405020304" pitchFamily="18" charset="0"/>
                <a:cs typeface="Times New Roman" panose="02020603050405020304" pitchFamily="18" charset="0"/>
              </a:rPr>
              <a:t> ý </a:t>
            </a:r>
            <a:r>
              <a:rPr lang="en-US" altLang="en-US" sz="4000" dirty="0" err="1">
                <a:latin typeface="Times New Roman" panose="02020603050405020304" pitchFamily="18" charset="0"/>
                <a:cs typeface="Times New Roman" panose="02020603050405020304" pitchFamily="18" charset="0"/>
              </a:rPr>
              <a:t>nghĩa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trên</a:t>
            </a:r>
            <a:r>
              <a:rPr lang="en-US" altLang="en-US" sz="4000" dirty="0">
                <a:latin typeface="Times New Roman" panose="02020603050405020304" pitchFamily="18" charset="0"/>
                <a:cs typeface="Times New Roman" panose="02020603050405020304" pitchFamily="18" charset="0"/>
              </a:rPr>
              <a:t>:</a:t>
            </a:r>
          </a:p>
          <a:p>
            <a:pPr fontAlgn="base">
              <a:spcBef>
                <a:spcPct val="0"/>
              </a:spcBef>
              <a:spcAft>
                <a:spcPct val="0"/>
              </a:spcAft>
              <a:buFontTx/>
              <a:buNone/>
            </a:pPr>
            <a:r>
              <a:rPr lang="en-US" altLang="en-US" sz="4000" dirty="0">
                <a:solidFill>
                  <a:srgbClr val="FF0066"/>
                </a:solidFill>
                <a:latin typeface="Times New Roman" panose="02020603050405020304" pitchFamily="18" charset="0"/>
                <a:cs typeface="Times New Roman" panose="02020603050405020304" pitchFamily="18" charset="0"/>
              </a:rPr>
              <a:t>        a.  </a:t>
            </a:r>
            <a:r>
              <a:rPr lang="en-US" altLang="en-US" sz="4000" dirty="0" err="1">
                <a:solidFill>
                  <a:srgbClr val="FF0066"/>
                </a:solidFill>
                <a:latin typeface="Times New Roman" panose="02020603050405020304" pitchFamily="18" charset="0"/>
                <a:cs typeface="Times New Roman" panose="02020603050405020304" pitchFamily="18" charset="0"/>
              </a:rPr>
              <a:t>Tuổi</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trẻ</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tài</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cao</a:t>
            </a:r>
            <a:endParaRPr lang="en-US" altLang="en-US" sz="4000" dirty="0">
              <a:solidFill>
                <a:srgbClr val="FF0066"/>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4000" dirty="0">
                <a:solidFill>
                  <a:srgbClr val="FF0066"/>
                </a:solidFill>
                <a:latin typeface="Times New Roman" panose="02020603050405020304" pitchFamily="18" charset="0"/>
                <a:cs typeface="Times New Roman" panose="02020603050405020304" pitchFamily="18" charset="0"/>
              </a:rPr>
              <a:t>        b.  </a:t>
            </a:r>
            <a:r>
              <a:rPr lang="en-US" altLang="en-US" sz="4000" dirty="0" err="1">
                <a:solidFill>
                  <a:srgbClr val="FF0066"/>
                </a:solidFill>
                <a:latin typeface="Times New Roman" panose="02020603050405020304" pitchFamily="18" charset="0"/>
                <a:cs typeface="Times New Roman" panose="02020603050405020304" pitchFamily="18" charset="0"/>
              </a:rPr>
              <a:t>Có</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chí</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thì</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nên</a:t>
            </a:r>
            <a:endParaRPr lang="en-US" altLang="en-US" sz="4000" dirty="0">
              <a:solidFill>
                <a:srgbClr val="FF0066"/>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4000" dirty="0">
                <a:solidFill>
                  <a:srgbClr val="FF0066"/>
                </a:solidFill>
                <a:latin typeface="Times New Roman" panose="02020603050405020304" pitchFamily="18" charset="0"/>
                <a:cs typeface="Times New Roman" panose="02020603050405020304" pitchFamily="18" charset="0"/>
              </a:rPr>
              <a:t>        c.  </a:t>
            </a:r>
            <a:r>
              <a:rPr lang="en-US" altLang="en-US" sz="4000" dirty="0" err="1">
                <a:solidFill>
                  <a:srgbClr val="FF0066"/>
                </a:solidFill>
                <a:latin typeface="Times New Roman" panose="02020603050405020304" pitchFamily="18" charset="0"/>
                <a:cs typeface="Times New Roman" panose="02020603050405020304" pitchFamily="18" charset="0"/>
              </a:rPr>
              <a:t>Công</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thành</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danh</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toại</a:t>
            </a:r>
            <a:endParaRPr lang="en-US" altLang="en-US" sz="4000" dirty="0">
              <a:solidFill>
                <a:srgbClr val="FF0066"/>
              </a:solidFill>
              <a:latin typeface="Times New Roman" panose="02020603050405020304" pitchFamily="18" charset="0"/>
              <a:cs typeface="Times New Roman" panose="02020603050405020304" pitchFamily="18" charset="0"/>
            </a:endParaRPr>
          </a:p>
        </p:txBody>
      </p:sp>
      <p:sp>
        <p:nvSpPr>
          <p:cNvPr id="7" name="Rectangle 10"/>
          <p:cNvSpPr>
            <a:spLocks noChangeArrowheads="1"/>
          </p:cNvSpPr>
          <p:nvPr/>
        </p:nvSpPr>
        <p:spPr bwMode="auto">
          <a:xfrm>
            <a:off x="18757" y="3638843"/>
            <a:ext cx="11811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Aft>
                <a:spcPct val="0"/>
              </a:spcAft>
            </a:pPr>
            <a:r>
              <a:rPr lang="en-US" altLang="en-US" sz="3600" dirty="0" err="1">
                <a:solidFill>
                  <a:srgbClr val="0000FF"/>
                </a:solidFill>
                <a:latin typeface="Times New Roman" panose="02020603050405020304" pitchFamily="18" charset="0"/>
                <a:cs typeface="Times New Roman" panose="02020603050405020304" pitchFamily="18" charset="0"/>
              </a:rPr>
              <a:t>Cả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câu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tục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thành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nét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nghĩa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đúng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với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nội</a:t>
            </a:r>
            <a:r>
              <a:rPr lang="en-US" altLang="en-US" sz="3600" dirty="0">
                <a:solidFill>
                  <a:srgbClr val="0000FF"/>
                </a:solidFill>
                <a:latin typeface="Times New Roman" panose="02020603050405020304" pitchFamily="18" charset="0"/>
                <a:cs typeface="Times New Roman" panose="02020603050405020304" pitchFamily="18" charset="0"/>
              </a:rPr>
              <a:t> dung </a:t>
            </a:r>
            <a:r>
              <a:rPr lang="en-US" altLang="en-US" sz="3600" dirty="0" err="1">
                <a:solidFill>
                  <a:srgbClr val="0000FF"/>
                </a:solidFill>
                <a:latin typeface="Times New Roman" panose="02020603050405020304" pitchFamily="18" charset="0"/>
                <a:cs typeface="Times New Roman" panose="02020603050405020304" pitchFamily="18" charset="0"/>
              </a:rPr>
              <a:t>truyện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Nguyễn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Hiền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tuổi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trẻ</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tài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cao</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công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thành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toại</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nhưng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điều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câu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chuyện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muốn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khuyên</a:t>
            </a:r>
            <a:r>
              <a:rPr lang="en-US" altLang="en-US" sz="3600" dirty="0">
                <a:solidFill>
                  <a:srgbClr val="0000FF"/>
                </a:solidFill>
                <a:latin typeface="Times New Roman" panose="02020603050405020304" pitchFamily="18" charset="0"/>
                <a:cs typeface="Times New Roman" panose="02020603050405020304" pitchFamily="18" charset="0"/>
              </a:rPr>
              <a:t> ta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nên</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Câu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tục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nên</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nói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đúng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nhất</a:t>
            </a:r>
            <a:r>
              <a:rPr lang="en-US" altLang="en-US" sz="3600" dirty="0">
                <a:solidFill>
                  <a:srgbClr val="0000FF"/>
                </a:solidFill>
                <a:latin typeface="Times New Roman" panose="02020603050405020304" pitchFamily="18" charset="0"/>
                <a:cs typeface="Times New Roman" panose="02020603050405020304" pitchFamily="18" charset="0"/>
              </a:rPr>
              <a:t> ý </a:t>
            </a:r>
            <a:r>
              <a:rPr lang="en-US" altLang="en-US" sz="3600" dirty="0" err="1">
                <a:solidFill>
                  <a:srgbClr val="0000FF"/>
                </a:solidFill>
                <a:latin typeface="Times New Roman" panose="02020603050405020304" pitchFamily="18" charset="0"/>
                <a:cs typeface="Times New Roman" panose="02020603050405020304" pitchFamily="18" charset="0"/>
              </a:rPr>
              <a:t>nghĩa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truyện</a:t>
            </a:r>
            <a:r>
              <a:rPr lang="en-US" altLang="en-US" sz="3600" dirty="0">
                <a:solidFill>
                  <a:srgbClr val="0000FF"/>
                </a:solidFill>
                <a:latin typeface="Times New Roman" panose="02020603050405020304" pitchFamily="18" charset="0"/>
                <a:cs typeface="Times New Roman" panose="02020603050405020304" pitchFamily="18" charset="0"/>
              </a:rPr>
              <a:t>.</a:t>
            </a:r>
          </a:p>
          <a:p>
            <a:pPr fontAlgn="base">
              <a:lnSpc>
                <a:spcPct val="90000"/>
              </a:lnSpc>
              <a:spcAft>
                <a:spcPct val="0"/>
              </a:spcAft>
              <a:buClr>
                <a:srgbClr val="009999"/>
              </a:buClr>
            </a:pPr>
            <a:endParaRPr lang="en-US" altLang="en-US" sz="28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39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9">
                                            <p:txEl>
                                              <p:pRg st="0" end="0"/>
                                            </p:txEl>
                                          </p:spTgt>
                                        </p:tgtEl>
                                        <p:attrNameLst>
                                          <p:attrName>style.visibility</p:attrName>
                                        </p:attrNameLst>
                                      </p:cBhvr>
                                      <p:to>
                                        <p:strVal val="visible"/>
                                      </p:to>
                                    </p:set>
                                    <p:animEffect transition="in" filter="fade">
                                      <p:cBhvr>
                                        <p:cTn id="7" dur="1000"/>
                                        <p:tgtEl>
                                          <p:spTgt spid="25609">
                                            <p:txEl>
                                              <p:pRg st="0" end="0"/>
                                            </p:txEl>
                                          </p:spTgt>
                                        </p:tgtEl>
                                      </p:cBhvr>
                                    </p:animEffect>
                                    <p:anim calcmode="lin" valueType="num">
                                      <p:cBhvr>
                                        <p:cTn id="8" dur="1000" fill="hold"/>
                                        <p:tgtEl>
                                          <p:spTgt spid="256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9">
                                            <p:txEl>
                                              <p:pRg st="1" end="1"/>
                                            </p:txEl>
                                          </p:spTgt>
                                        </p:tgtEl>
                                        <p:attrNameLst>
                                          <p:attrName>style.visibility</p:attrName>
                                        </p:attrNameLst>
                                      </p:cBhvr>
                                      <p:to>
                                        <p:strVal val="visible"/>
                                      </p:to>
                                    </p:set>
                                    <p:animEffect transition="in" filter="fade">
                                      <p:cBhvr>
                                        <p:cTn id="12" dur="1000"/>
                                        <p:tgtEl>
                                          <p:spTgt spid="25609">
                                            <p:txEl>
                                              <p:pRg st="1" end="1"/>
                                            </p:txEl>
                                          </p:spTgt>
                                        </p:tgtEl>
                                      </p:cBhvr>
                                    </p:animEffect>
                                    <p:anim calcmode="lin" valueType="num">
                                      <p:cBhvr>
                                        <p:cTn id="13" dur="1000" fill="hold"/>
                                        <p:tgtEl>
                                          <p:spTgt spid="2560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609">
                                            <p:txEl>
                                              <p:pRg st="2" end="2"/>
                                            </p:txEl>
                                          </p:spTgt>
                                        </p:tgtEl>
                                        <p:attrNameLst>
                                          <p:attrName>style.visibility</p:attrName>
                                        </p:attrNameLst>
                                      </p:cBhvr>
                                      <p:to>
                                        <p:strVal val="visible"/>
                                      </p:to>
                                    </p:set>
                                    <p:animEffect transition="in" filter="fade">
                                      <p:cBhvr>
                                        <p:cTn id="17" dur="1000"/>
                                        <p:tgtEl>
                                          <p:spTgt spid="25609">
                                            <p:txEl>
                                              <p:pRg st="2" end="2"/>
                                            </p:txEl>
                                          </p:spTgt>
                                        </p:tgtEl>
                                      </p:cBhvr>
                                    </p:animEffect>
                                    <p:anim calcmode="lin" valueType="num">
                                      <p:cBhvr>
                                        <p:cTn id="18" dur="1000" fill="hold"/>
                                        <p:tgtEl>
                                          <p:spTgt spid="2560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0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609">
                                            <p:txEl>
                                              <p:pRg st="3" end="3"/>
                                            </p:txEl>
                                          </p:spTgt>
                                        </p:tgtEl>
                                        <p:attrNameLst>
                                          <p:attrName>style.visibility</p:attrName>
                                        </p:attrNameLst>
                                      </p:cBhvr>
                                      <p:to>
                                        <p:strVal val="visible"/>
                                      </p:to>
                                    </p:set>
                                    <p:animEffect transition="in" filter="fade">
                                      <p:cBhvr>
                                        <p:cTn id="22" dur="1000"/>
                                        <p:tgtEl>
                                          <p:spTgt spid="25609">
                                            <p:txEl>
                                              <p:pRg st="3" end="3"/>
                                            </p:txEl>
                                          </p:spTgt>
                                        </p:tgtEl>
                                      </p:cBhvr>
                                    </p:animEffect>
                                    <p:anim calcmode="lin" valueType="num">
                                      <p:cBhvr>
                                        <p:cTn id="23" dur="1000" fill="hold"/>
                                        <p:tgtEl>
                                          <p:spTgt spid="2560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5611"/>
                                        </p:tgtEl>
                                        <p:attrNameLst>
                                          <p:attrName>style.visibility</p:attrName>
                                        </p:attrNameLst>
                                      </p:cBhvr>
                                      <p:to>
                                        <p:strVal val="visible"/>
                                      </p:to>
                                    </p:set>
                                    <p:animEffect transition="in" filter="circle(in)">
                                      <p:cBhvr>
                                        <p:cTn id="29" dur="2000"/>
                                        <p:tgtEl>
                                          <p:spTgt spid="256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4"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from="(-#ppt_w/2)" to="(#ppt_x)" calcmode="lin" valueType="num">
                                      <p:cBhvr>
                                        <p:cTn id="34" dur="600" fill="hold">
                                          <p:stCondLst>
                                            <p:cond delay="0"/>
                                          </p:stCondLst>
                                        </p:cTn>
                                        <p:tgtEl>
                                          <p:spTgt spid="7">
                                            <p:txEl>
                                              <p:pRg st="0" end="0"/>
                                            </p:txEl>
                                          </p:spTgt>
                                        </p:tgtEl>
                                        <p:attrNameLst>
                                          <p:attrName>ppt_x</p:attrName>
                                        </p:attrNameLst>
                                      </p:cBhvr>
                                    </p:anim>
                                    <p:anim from="0" to="-1.0" calcmode="lin" valueType="num">
                                      <p:cBhvr>
                                        <p:cTn id="35" dur="200" decel="50000" autoRev="1" fill="hold">
                                          <p:stCondLst>
                                            <p:cond delay="600"/>
                                          </p:stCondLst>
                                        </p:cTn>
                                        <p:tgtEl>
                                          <p:spTgt spid="7">
                                            <p:txEl>
                                              <p:pRg st="0" end="0"/>
                                            </p:txEl>
                                          </p:spTgt>
                                        </p:tgtEl>
                                        <p:attrNameLst>
                                          <p:attrName>xshear</p:attrName>
                                        </p:attrNameLst>
                                      </p:cBhvr>
                                    </p:anim>
                                    <p:animScale>
                                      <p:cBhvr>
                                        <p:cTn id="36" dur="200" decel="100000" autoRev="1" fill="hold">
                                          <p:stCondLst>
                                            <p:cond delay="600"/>
                                          </p:stCondLst>
                                        </p:cTn>
                                        <p:tgtEl>
                                          <p:spTgt spid="7">
                                            <p:txEl>
                                              <p:pRg st="0" end="0"/>
                                            </p:txEl>
                                          </p:spTgt>
                                        </p:tgtEl>
                                      </p:cBhvr>
                                      <p:from x="100000" y="100000"/>
                                      <p:to x="80000" y="100000"/>
                                    </p:animScale>
                                    <p:anim by="(#ppt_h/3+#ppt_w*0.1)" calcmode="lin" valueType="num">
                                      <p:cBhvr additive="sum">
                                        <p:cTn id="37" dur="200" decel="100000" autoRev="1" fill="hold">
                                          <p:stCondLst>
                                            <p:cond delay="600"/>
                                          </p:stCondLst>
                                        </p:cTn>
                                        <p:tgtEl>
                                          <p:spTgt spid="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222007" y="228600"/>
            <a:ext cx="5118709" cy="769441"/>
          </a:xfrm>
          <a:prstGeom prst="rect">
            <a:avLst/>
          </a:prstGeom>
          <a:noFill/>
        </p:spPr>
        <p:txBody>
          <a:bodyPr wrap="none">
            <a:spAutoFit/>
          </a:bodyPr>
          <a:lstStyle/>
          <a:p>
            <a:pPr algn="ctr" fontAlgn="base">
              <a:spcBef>
                <a:spcPct val="0"/>
              </a:spcBef>
              <a:spcAft>
                <a:spcPct val="0"/>
              </a:spcAft>
              <a:defRPr/>
            </a:pPr>
            <a:r>
              <a:rPr lang="en-US" sz="4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Ý nghĩa của bài là gì?</a:t>
            </a:r>
          </a:p>
        </p:txBody>
      </p:sp>
      <p:pic>
        <p:nvPicPr>
          <p:cNvPr id="15"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2696" y="228600"/>
            <a:ext cx="1855304"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614914" y="1151930"/>
            <a:ext cx="1120194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20000"/>
              </a:spcBef>
              <a:spcAft>
                <a:spcPct val="0"/>
              </a:spcAft>
              <a:buFont typeface="Arial" panose="020B0604020202020204" pitchFamily="34" charset="0"/>
              <a:buNone/>
            </a:pPr>
            <a:r>
              <a:rPr lang="en-US" altLang="vi-VN" sz="4800" b="1" dirty="0">
                <a:solidFill>
                  <a:srgbClr val="FF0000"/>
                </a:solidFill>
                <a:latin typeface="Times New Roman" panose="02020603050405020304" pitchFamily="18" charset="0"/>
                <a:cs typeface="Times New Roman" panose="02020603050405020304" pitchFamily="18" charset="0"/>
              </a:rPr>
              <a:t> </a:t>
            </a:r>
            <a:r>
              <a:rPr lang="en-US" altLang="vi-VN" sz="4400" b="1" dirty="0">
                <a:solidFill>
                  <a:srgbClr val="FF0000"/>
                </a:solidFill>
                <a:latin typeface="Times New Roman" panose="02020603050405020304" pitchFamily="18" charset="0"/>
                <a:cs typeface="Times New Roman" panose="02020603050405020304" pitchFamily="18" charset="0"/>
              </a:rPr>
              <a:t>Ý nghĩa: Ca ngợi </a:t>
            </a:r>
            <a:r>
              <a:rPr lang="en-US" altLang="vi-VN" sz="4400" b="1" dirty="0" err="1">
                <a:solidFill>
                  <a:srgbClr val="FF0000"/>
                </a:solidFill>
                <a:latin typeface="Times New Roman" panose="02020603050405020304" pitchFamily="18" charset="0"/>
                <a:cs typeface="Times New Roman" panose="02020603050405020304" pitchFamily="18" charset="0"/>
              </a:rPr>
              <a:t>Nguyễn</a:t>
            </a:r>
            <a:r>
              <a:rPr lang="en-US" altLang="vi-VN" sz="4400" b="1" dirty="0">
                <a:solidFill>
                  <a:srgbClr val="FF0000"/>
                </a:solidFill>
                <a:latin typeface="Times New Roman" panose="02020603050405020304" pitchFamily="18" charset="0"/>
                <a:cs typeface="Times New Roman" panose="02020603050405020304" pitchFamily="18" charset="0"/>
              </a:rPr>
              <a:t> Hiền thông minh, có ý chí vượt khó nên đã đỗ Trạng nguyên khi mới 13 tuổi.</a:t>
            </a:r>
          </a:p>
        </p:txBody>
      </p:sp>
      <p:sp>
        <p:nvSpPr>
          <p:cNvPr id="2" name="TextBox 1"/>
          <p:cNvSpPr txBox="1"/>
          <p:nvPr/>
        </p:nvSpPr>
        <p:spPr>
          <a:xfrm>
            <a:off x="614914" y="3491033"/>
            <a:ext cx="819778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Nêu giọng đọc toàn bài.</a:t>
            </a:r>
            <a:endParaRPr lang="vi-VN"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4913" y="4352808"/>
            <a:ext cx="11449707" cy="1446550"/>
          </a:xfrm>
          <a:prstGeom prst="rect">
            <a:avLst/>
          </a:prstGeom>
          <a:noFill/>
        </p:spPr>
        <p:txBody>
          <a:bodyPr wrap="square" rtlCol="0">
            <a:spAutoFit/>
          </a:bodyPr>
          <a:lstStyle/>
          <a:p>
            <a:r>
              <a:rPr lang="en-US" altLang="vi-VN" sz="4400" b="1" dirty="0">
                <a:solidFill>
                  <a:srgbClr val="0000FF"/>
                </a:solidFill>
                <a:latin typeface="Times New Roman" panose="02020603050405020304" pitchFamily="18" charset="0"/>
                <a:cs typeface="Times New Roman" panose="02020603050405020304" pitchFamily="18" charset="0"/>
              </a:rPr>
              <a:t>Toàn bài đọc với giọng kể chuyện: chậm rãi, cảm hứng ca ngợi.</a:t>
            </a:r>
            <a:endParaRPr lang="vi-VN" dirty="0">
              <a:solidFill>
                <a:srgbClr val="0000FF"/>
              </a:solidFill>
            </a:endParaRPr>
          </a:p>
        </p:txBody>
      </p:sp>
    </p:spTree>
    <p:extLst>
      <p:ext uri="{BB962C8B-B14F-4D97-AF65-F5344CB8AC3E}">
        <p14:creationId xmlns:p14="http://schemas.microsoft.com/office/powerpoint/2010/main" val="22652892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215A-5DC9-4948-BF49-6CEC8CDC0EF0}"/>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a:extLst>
              <a:ext uri="{FF2B5EF4-FFF2-40B4-BE49-F238E27FC236}">
                <a16:creationId xmlns:a16="http://schemas.microsoft.com/office/drawing/2014/main" id="{B63961EB-7CDB-4088-8FB7-B952E3D014E3}"/>
              </a:ext>
            </a:extLst>
          </p:cNvPr>
          <p:cNvGrpSpPr>
            <a:grpSpLocks/>
          </p:cNvGrpSpPr>
          <p:nvPr/>
        </p:nvGrpSpPr>
        <p:grpSpPr bwMode="auto">
          <a:xfrm>
            <a:off x="2854599" y="951714"/>
            <a:ext cx="6964944" cy="1268196"/>
            <a:chOff x="1292225" y="1295400"/>
            <a:chExt cx="2822575" cy="1498600"/>
          </a:xfrm>
        </p:grpSpPr>
        <p:sp>
          <p:nvSpPr>
            <p:cNvPr id="4" name="Rectangle 3">
              <a:extLst>
                <a:ext uri="{FF2B5EF4-FFF2-40B4-BE49-F238E27FC236}">
                  <a16:creationId xmlns:a16="http://schemas.microsoft.com/office/drawing/2014/main" id="{6C8D17B0-A719-4C54-A5DB-B76605BDEF28}"/>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91AE0EE-37A3-496D-B73E-AB897483FA4B}"/>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40F95E93-4CFB-4DF0-8345-0D18D88E2B18}"/>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E66844F8-0D66-4831-821F-8BADDBFE93A2}"/>
              </a:ext>
            </a:extLst>
          </p:cNvPr>
          <p:cNvGrpSpPr>
            <a:grpSpLocks/>
          </p:cNvGrpSpPr>
          <p:nvPr/>
        </p:nvGrpSpPr>
        <p:grpSpPr bwMode="auto">
          <a:xfrm>
            <a:off x="2848582" y="3685192"/>
            <a:ext cx="6970960" cy="1314258"/>
            <a:chOff x="1292225" y="1295400"/>
            <a:chExt cx="2822575" cy="1498600"/>
          </a:xfrm>
        </p:grpSpPr>
        <p:sp>
          <p:nvSpPr>
            <p:cNvPr id="8" name="Rectangle 7">
              <a:extLst>
                <a:ext uri="{FF2B5EF4-FFF2-40B4-BE49-F238E27FC236}">
                  <a16:creationId xmlns:a16="http://schemas.microsoft.com/office/drawing/2014/main" id="{37B0A71C-6208-493B-84A9-F081E43E9F46}"/>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558853E-3739-4ECB-8945-33417F8C866B}"/>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9D49E313-A7C8-40B4-A34A-B545D26412AB}"/>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1A058594-C1DB-4D3D-916C-39FE5CB7BBF0}"/>
              </a:ext>
            </a:extLst>
          </p:cNvPr>
          <p:cNvSpPr/>
          <p:nvPr/>
        </p:nvSpPr>
        <p:spPr>
          <a:xfrm>
            <a:off x="3139969" y="1407120"/>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65389FF-EF9E-437C-AADD-74D828499302}"/>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3313A0F-B39D-4250-B46D-27A6F94CEB7F}"/>
              </a:ext>
            </a:extLst>
          </p:cNvPr>
          <p:cNvSpPr/>
          <p:nvPr/>
        </p:nvSpPr>
        <p:spPr>
          <a:xfrm>
            <a:off x="3636221" y="4035317"/>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5" name="Group 13">
            <a:extLst>
              <a:ext uri="{FF2B5EF4-FFF2-40B4-BE49-F238E27FC236}">
                <a16:creationId xmlns:a16="http://schemas.microsoft.com/office/drawing/2014/main" id="{DDE44BA6-AE54-448D-AC12-8B82E14605D0}"/>
              </a:ext>
            </a:extLst>
          </p:cNvPr>
          <p:cNvGrpSpPr>
            <a:grpSpLocks/>
          </p:cNvGrpSpPr>
          <p:nvPr/>
        </p:nvGrpSpPr>
        <p:grpSpPr bwMode="auto">
          <a:xfrm>
            <a:off x="2848582" y="2324994"/>
            <a:ext cx="6970961" cy="1081646"/>
            <a:chOff x="1292225" y="1295400"/>
            <a:chExt cx="2822575" cy="1498600"/>
          </a:xfrm>
        </p:grpSpPr>
        <p:sp>
          <p:nvSpPr>
            <p:cNvPr id="16" name="Rectangle 15">
              <a:extLst>
                <a:ext uri="{FF2B5EF4-FFF2-40B4-BE49-F238E27FC236}">
                  <a16:creationId xmlns:a16="http://schemas.microsoft.com/office/drawing/2014/main" id="{DCA4852C-7527-47AD-9CE2-0DEFEBDF17E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5D05517-E242-4527-805E-A28E8B0CF925}"/>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4DB5875-122D-4019-85A4-C92699A26E74}"/>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409733BC-DDAB-486B-9EF2-832EFFC09E64}"/>
              </a:ext>
            </a:extLst>
          </p:cNvPr>
          <p:cNvSpPr/>
          <p:nvPr/>
        </p:nvSpPr>
        <p:spPr>
          <a:xfrm>
            <a:off x="3059129" y="2705073"/>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9FE7BD2-62E9-4904-A5CA-D553FADB1793}"/>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1" name="Group 13">
            <a:extLst>
              <a:ext uri="{FF2B5EF4-FFF2-40B4-BE49-F238E27FC236}">
                <a16:creationId xmlns:a16="http://schemas.microsoft.com/office/drawing/2014/main" id="{A859647E-8D9E-44D1-A479-998494137A18}"/>
              </a:ext>
            </a:extLst>
          </p:cNvPr>
          <p:cNvGrpSpPr>
            <a:grpSpLocks/>
          </p:cNvGrpSpPr>
          <p:nvPr/>
        </p:nvGrpSpPr>
        <p:grpSpPr bwMode="auto">
          <a:xfrm>
            <a:off x="2854602" y="5112000"/>
            <a:ext cx="6964945" cy="1081646"/>
            <a:chOff x="1292225" y="1295400"/>
            <a:chExt cx="2822575" cy="1498600"/>
          </a:xfrm>
        </p:grpSpPr>
        <p:sp>
          <p:nvSpPr>
            <p:cNvPr id="22" name="Rectangle 21">
              <a:extLst>
                <a:ext uri="{FF2B5EF4-FFF2-40B4-BE49-F238E27FC236}">
                  <a16:creationId xmlns:a16="http://schemas.microsoft.com/office/drawing/2014/main" id="{BC246B76-5335-4BDC-8AB6-122B8AF25E37}"/>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5765A8B-5E90-44F8-A40E-FDB28AD53E33}"/>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FB93286A-84E6-48CB-9AE0-9782B50A8BCE}"/>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F4B60EA-2B3E-4088-9B7D-EBFA5C1C81CF}"/>
              </a:ext>
            </a:extLst>
          </p:cNvPr>
          <p:cNvSpPr/>
          <p:nvPr/>
        </p:nvSpPr>
        <p:spPr>
          <a:xfrm>
            <a:off x="3689893" y="529545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7" name="Freeform 10">
            <a:extLst>
              <a:ext uri="{FF2B5EF4-FFF2-40B4-BE49-F238E27FC236}">
                <a16:creationId xmlns:a16="http://schemas.microsoft.com/office/drawing/2014/main" id="{3B5B0D53-FD12-4B85-BE24-6FE3FB9AA8A8}"/>
              </a:ext>
            </a:extLst>
          </p:cNvPr>
          <p:cNvSpPr/>
          <p:nvPr/>
        </p:nvSpPr>
        <p:spPr>
          <a:xfrm>
            <a:off x="3178179" y="1356079"/>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18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667000" y="304800"/>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DIỄN CẢM.</a:t>
            </a:r>
          </a:p>
        </p:txBody>
      </p:sp>
    </p:spTree>
    <p:extLst>
      <p:ext uri="{BB962C8B-B14F-4D97-AF65-F5344CB8AC3E}">
        <p14:creationId xmlns:p14="http://schemas.microsoft.com/office/powerpoint/2010/main" val="225928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Text Box 10"/>
          <p:cNvSpPr txBox="1">
            <a:spLocks noChangeArrowheads="1"/>
          </p:cNvSpPr>
          <p:nvPr/>
        </p:nvSpPr>
        <p:spPr bwMode="auto">
          <a:xfrm>
            <a:off x="191069" y="150125"/>
            <a:ext cx="1185990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Arial" panose="020B0604020202020204" pitchFamily="34" charset="0"/>
              <a:buNone/>
            </a:pP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500" b="1" dirty="0">
                <a:solidFill>
                  <a:prstClr val="black"/>
                </a:solidFill>
                <a:latin typeface="Times New Roman" panose="02020603050405020304" pitchFamily="18" charset="0"/>
                <a:cs typeface="Times New Roman" panose="02020603050405020304" pitchFamily="18" charset="0"/>
              </a:rPr>
              <a:t>Thầy phải </a:t>
            </a:r>
            <a:r>
              <a:rPr lang="en-US" altLang="vi-VN" sz="3500" b="1" u="sng" dirty="0">
                <a:solidFill>
                  <a:prstClr val="black"/>
                </a:solidFill>
                <a:latin typeface="Times New Roman" panose="02020603050405020304" pitchFamily="18" charset="0"/>
                <a:cs typeface="Times New Roman" panose="02020603050405020304" pitchFamily="18" charset="0"/>
              </a:rPr>
              <a:t>kinh ngạc</a:t>
            </a:r>
            <a:r>
              <a:rPr lang="en-US" altLang="vi-VN" sz="3500" b="1" dirty="0">
                <a:solidFill>
                  <a:prstClr val="black"/>
                </a:solidFill>
                <a:latin typeface="Times New Roman" panose="02020603050405020304" pitchFamily="18" charset="0"/>
                <a:cs typeface="Times New Roman" panose="02020603050405020304" pitchFamily="18" charset="0"/>
              </a:rPr>
              <a:t> vì chú học đến đâu hiểu ngay đến đó / và có trí nhớ </a:t>
            </a:r>
            <a:r>
              <a:rPr lang="en-US" altLang="vi-VN" sz="3500" b="1" u="sng" dirty="0">
                <a:solidFill>
                  <a:prstClr val="black"/>
                </a:solidFill>
                <a:latin typeface="Times New Roman" panose="02020603050405020304" pitchFamily="18" charset="0"/>
                <a:cs typeface="Times New Roman" panose="02020603050405020304" pitchFamily="18" charset="0"/>
              </a:rPr>
              <a:t>lạ thường</a:t>
            </a:r>
            <a:r>
              <a:rPr lang="en-US" altLang="vi-VN" sz="3500" b="1" dirty="0">
                <a:solidFill>
                  <a:prstClr val="black"/>
                </a:solidFill>
                <a:latin typeface="Times New Roman" panose="02020603050405020304" pitchFamily="18" charset="0"/>
                <a:cs typeface="Times New Roman" panose="02020603050405020304" pitchFamily="18" charset="0"/>
              </a:rPr>
              <a:t>. Có hôm, chú thuộc cả </a:t>
            </a:r>
            <a:r>
              <a:rPr lang="en-US" altLang="vi-VN" sz="3500" b="1" u="sng" dirty="0">
                <a:solidFill>
                  <a:prstClr val="black"/>
                </a:solidFill>
                <a:latin typeface="Times New Roman" panose="02020603050405020304" pitchFamily="18" charset="0"/>
                <a:cs typeface="Times New Roman" panose="02020603050405020304" pitchFamily="18" charset="0"/>
              </a:rPr>
              <a:t>hai mươi </a:t>
            </a:r>
            <a:r>
              <a:rPr lang="en-US" altLang="vi-VN" sz="3500" b="1" dirty="0">
                <a:solidFill>
                  <a:prstClr val="black"/>
                </a:solidFill>
                <a:latin typeface="Times New Roman" panose="02020603050405020304" pitchFamily="18" charset="0"/>
                <a:cs typeface="Times New Roman" panose="02020603050405020304" pitchFamily="18" charset="0"/>
              </a:rPr>
              <a:t>trang sách mà vẫn có thời giờ chơi diều.</a:t>
            </a:r>
          </a:p>
          <a:p>
            <a:pPr eaLnBrk="0" fontAlgn="base" hangingPunct="0">
              <a:spcBef>
                <a:spcPct val="20000"/>
              </a:spcBef>
              <a:spcAft>
                <a:spcPct val="0"/>
              </a:spcAft>
              <a:buFont typeface="Arial" panose="020B0604020202020204" pitchFamily="34" charset="0"/>
              <a:buNone/>
            </a:pPr>
            <a:r>
              <a:rPr lang="en-US" altLang="vi-VN" sz="3500" b="1" dirty="0">
                <a:solidFill>
                  <a:prstClr val="black"/>
                </a:solidFill>
                <a:latin typeface="Times New Roman" panose="02020603050405020304" pitchFamily="18" charset="0"/>
                <a:cs typeface="Times New Roman" panose="02020603050405020304" pitchFamily="18" charset="0"/>
              </a:rPr>
              <a:t>  Sau vì nhà nghèo quá, chú phải bỏ học, ban ngày đi chăn trâu, dù mưa gió thế nào, chú cũng đứng ngoài lớp nghe giảng nhờ. Tối đến, chú đợi bạn học </a:t>
            </a:r>
            <a:r>
              <a:rPr lang="en-US" altLang="vi-VN" sz="3500" b="1" u="sng" dirty="0">
                <a:solidFill>
                  <a:prstClr val="black"/>
                </a:solidFill>
                <a:latin typeface="Times New Roman" panose="02020603050405020304" pitchFamily="18" charset="0"/>
                <a:cs typeface="Times New Roman" panose="02020603050405020304" pitchFamily="18" charset="0"/>
              </a:rPr>
              <a:t>thuộc bài</a:t>
            </a:r>
            <a:r>
              <a:rPr lang="en-US" altLang="vi-VN" sz="3500" b="1" dirty="0">
                <a:solidFill>
                  <a:prstClr val="black"/>
                </a:solidFill>
                <a:latin typeface="Times New Roman" panose="02020603050405020304" pitchFamily="18" charset="0"/>
                <a:cs typeface="Times New Roman" panose="02020603050405020304" pitchFamily="18" charset="0"/>
              </a:rPr>
              <a:t> mới mượn vở về học. Đã học thì cũng phải đèn sách </a:t>
            </a:r>
            <a:r>
              <a:rPr lang="en-US" altLang="vi-VN" sz="3500" b="1" u="sng" dirty="0">
                <a:solidFill>
                  <a:prstClr val="black"/>
                </a:solidFill>
                <a:latin typeface="Times New Roman" panose="02020603050405020304" pitchFamily="18" charset="0"/>
                <a:cs typeface="Times New Roman" panose="02020603050405020304" pitchFamily="18" charset="0"/>
              </a:rPr>
              <a:t>như ai</a:t>
            </a:r>
            <a:r>
              <a:rPr lang="en-US" altLang="vi-VN" sz="3500" b="1" dirty="0">
                <a:solidFill>
                  <a:prstClr val="black"/>
                </a:solidFill>
                <a:latin typeface="Times New Roman" panose="02020603050405020304" pitchFamily="18" charset="0"/>
                <a:cs typeface="Times New Roman" panose="02020603050405020304" pitchFamily="18" charset="0"/>
              </a:rPr>
              <a:t> / nhưng sách của chú / là </a:t>
            </a:r>
            <a:r>
              <a:rPr lang="en-US" altLang="vi-VN" sz="3500" b="1" u="sng" dirty="0">
                <a:solidFill>
                  <a:prstClr val="black"/>
                </a:solidFill>
                <a:latin typeface="Times New Roman" panose="02020603050405020304" pitchFamily="18" charset="0"/>
                <a:cs typeface="Times New Roman" panose="02020603050405020304" pitchFamily="18" charset="0"/>
              </a:rPr>
              <a:t>lưng trâu</a:t>
            </a:r>
            <a:r>
              <a:rPr lang="en-US" altLang="vi-VN" sz="3500" b="1" dirty="0">
                <a:solidFill>
                  <a:prstClr val="black"/>
                </a:solidFill>
                <a:latin typeface="Times New Roman" panose="02020603050405020304" pitchFamily="18" charset="0"/>
                <a:cs typeface="Times New Roman" panose="02020603050405020304" pitchFamily="18" charset="0"/>
              </a:rPr>
              <a:t>, / </a:t>
            </a:r>
            <a:r>
              <a:rPr lang="en-US" altLang="vi-VN" sz="3500" b="1" u="sng" dirty="0">
                <a:solidFill>
                  <a:prstClr val="black"/>
                </a:solidFill>
                <a:latin typeface="Times New Roman" panose="02020603050405020304" pitchFamily="18" charset="0"/>
                <a:cs typeface="Times New Roman" panose="02020603050405020304" pitchFamily="18" charset="0"/>
              </a:rPr>
              <a:t>nền cát</a:t>
            </a:r>
            <a:r>
              <a:rPr lang="en-US" altLang="vi-VN" sz="3500" b="1" dirty="0">
                <a:solidFill>
                  <a:prstClr val="black"/>
                </a:solidFill>
                <a:latin typeface="Times New Roman" panose="02020603050405020304" pitchFamily="18" charset="0"/>
                <a:cs typeface="Times New Roman" panose="02020603050405020304" pitchFamily="18" charset="0"/>
              </a:rPr>
              <a:t>, / bút là </a:t>
            </a:r>
            <a:r>
              <a:rPr lang="en-US" altLang="vi-VN" sz="3500" b="1" u="sng" dirty="0">
                <a:solidFill>
                  <a:prstClr val="black"/>
                </a:solidFill>
                <a:latin typeface="Times New Roman" panose="02020603050405020304" pitchFamily="18" charset="0"/>
                <a:cs typeface="Times New Roman" panose="02020603050405020304" pitchFamily="18" charset="0"/>
              </a:rPr>
              <a:t>ngón tay/</a:t>
            </a:r>
            <a:r>
              <a:rPr lang="en-US" altLang="vi-VN" sz="3500" b="1" dirty="0">
                <a:solidFill>
                  <a:prstClr val="black"/>
                </a:solidFill>
                <a:latin typeface="Times New Roman" panose="02020603050405020304" pitchFamily="18" charset="0"/>
                <a:cs typeface="Times New Roman" panose="02020603050405020304" pitchFamily="18" charset="0"/>
              </a:rPr>
              <a:t> hay </a:t>
            </a:r>
            <a:r>
              <a:rPr lang="en-US" altLang="vi-VN" sz="3500" b="1" u="sng" dirty="0">
                <a:solidFill>
                  <a:prstClr val="black"/>
                </a:solidFill>
                <a:latin typeface="Times New Roman" panose="02020603050405020304" pitchFamily="18" charset="0"/>
                <a:cs typeface="Times New Roman" panose="02020603050405020304" pitchFamily="18" charset="0"/>
              </a:rPr>
              <a:t>mảnh gạch vỡ/</a:t>
            </a:r>
            <a:r>
              <a:rPr lang="en-US" altLang="vi-VN" sz="3500" b="1" dirty="0">
                <a:solidFill>
                  <a:prstClr val="black"/>
                </a:solidFill>
                <a:latin typeface="Times New Roman" panose="02020603050405020304" pitchFamily="18" charset="0"/>
                <a:cs typeface="Times New Roman" panose="02020603050405020304" pitchFamily="18" charset="0"/>
              </a:rPr>
              <a:t>; còn đèn là / </a:t>
            </a:r>
            <a:r>
              <a:rPr lang="en-US" altLang="vi-VN" sz="3500" b="1" u="sng" dirty="0">
                <a:solidFill>
                  <a:prstClr val="black"/>
                </a:solidFill>
                <a:latin typeface="Times New Roman" panose="02020603050405020304" pitchFamily="18" charset="0"/>
                <a:cs typeface="Times New Roman" panose="02020603050405020304" pitchFamily="18" charset="0"/>
              </a:rPr>
              <a:t>vỏ trứng/</a:t>
            </a:r>
            <a:r>
              <a:rPr lang="en-US" altLang="vi-VN" sz="3500" b="1" dirty="0">
                <a:solidFill>
                  <a:prstClr val="black"/>
                </a:solidFill>
                <a:latin typeface="Times New Roman" panose="02020603050405020304" pitchFamily="18" charset="0"/>
                <a:cs typeface="Times New Roman" panose="02020603050405020304" pitchFamily="18" charset="0"/>
              </a:rPr>
              <a:t> thả đom đóm vào trong.</a:t>
            </a:r>
          </a:p>
        </p:txBody>
      </p:sp>
      <p:sp>
        <p:nvSpPr>
          <p:cNvPr id="2" name="TextBox 1"/>
          <p:cNvSpPr txBox="1"/>
          <p:nvPr/>
        </p:nvSpPr>
        <p:spPr>
          <a:xfrm>
            <a:off x="327966" y="5392326"/>
            <a:ext cx="7901633" cy="58477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Vì sao phải nhấn vào các </a:t>
            </a:r>
            <a:r>
              <a:rPr lang="en-US" sz="3200" dirty="0" err="1">
                <a:solidFill>
                  <a:srgbClr val="0000FF"/>
                </a:solidFill>
                <a:latin typeface="Times New Roman" panose="02020603050405020304" pitchFamily="18" charset="0"/>
                <a:cs typeface="Times New Roman" panose="02020603050405020304" pitchFamily="18" charset="0"/>
              </a:rPr>
              <a:t>từ</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chân</a:t>
            </a:r>
            <a:r>
              <a:rPr lang="en-US" sz="3200" dirty="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7967" y="5977101"/>
            <a:ext cx="7424382" cy="58477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Vì các từ đó là những từ gợi tả, gợi cảm.</a:t>
            </a:r>
            <a:endParaRPr lang="vi-VN"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F84D-04E8-4673-9336-C24F49C0E41B}"/>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a:extLst>
              <a:ext uri="{FF2B5EF4-FFF2-40B4-BE49-F238E27FC236}">
                <a16:creationId xmlns:a16="http://schemas.microsoft.com/office/drawing/2014/main" id="{C5D2563F-5A93-4C9D-B23B-697A7C5FDB87}"/>
              </a:ext>
            </a:extLst>
          </p:cNvPr>
          <p:cNvGrpSpPr>
            <a:grpSpLocks/>
          </p:cNvGrpSpPr>
          <p:nvPr/>
        </p:nvGrpSpPr>
        <p:grpSpPr bwMode="auto">
          <a:xfrm>
            <a:off x="2854599" y="951714"/>
            <a:ext cx="6964944" cy="1268196"/>
            <a:chOff x="1292225" y="1295400"/>
            <a:chExt cx="2822575" cy="1498600"/>
          </a:xfrm>
        </p:grpSpPr>
        <p:sp>
          <p:nvSpPr>
            <p:cNvPr id="4" name="Rectangle 3">
              <a:extLst>
                <a:ext uri="{FF2B5EF4-FFF2-40B4-BE49-F238E27FC236}">
                  <a16:creationId xmlns:a16="http://schemas.microsoft.com/office/drawing/2014/main" id="{BCF382DE-96AB-498E-B4CD-8CB351034AD9}"/>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BBE9E70-96ED-4E09-9F97-BBB082755BD5}"/>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8AC6F00-29CA-4CBA-AA40-1F8CCF055DEA}"/>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A4C41A38-8B39-4898-92A2-46A31355C2F7}"/>
              </a:ext>
            </a:extLst>
          </p:cNvPr>
          <p:cNvGrpSpPr>
            <a:grpSpLocks/>
          </p:cNvGrpSpPr>
          <p:nvPr/>
        </p:nvGrpSpPr>
        <p:grpSpPr bwMode="auto">
          <a:xfrm>
            <a:off x="2848582" y="3685192"/>
            <a:ext cx="6970960" cy="1314258"/>
            <a:chOff x="1292225" y="1295400"/>
            <a:chExt cx="2822575" cy="1498600"/>
          </a:xfrm>
        </p:grpSpPr>
        <p:sp>
          <p:nvSpPr>
            <p:cNvPr id="8" name="Rectangle 7">
              <a:extLst>
                <a:ext uri="{FF2B5EF4-FFF2-40B4-BE49-F238E27FC236}">
                  <a16:creationId xmlns:a16="http://schemas.microsoft.com/office/drawing/2014/main" id="{F1AB8528-0D0F-4692-909F-4B054CAE1874}"/>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B2EF4C2-1A0C-4BFC-81E0-AFCA6F54C222}"/>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B802130C-7B6C-44C9-BEDA-0DA65D398EA3}"/>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87FC20C7-BDE6-4FE7-A5CD-412357638493}"/>
              </a:ext>
            </a:extLst>
          </p:cNvPr>
          <p:cNvSpPr/>
          <p:nvPr/>
        </p:nvSpPr>
        <p:spPr>
          <a:xfrm>
            <a:off x="3139969" y="1407120"/>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05C8148D-1F0B-445B-94F9-494EBF76F339}"/>
              </a:ext>
            </a:extLst>
          </p:cNvPr>
          <p:cNvSpPr/>
          <p:nvPr/>
        </p:nvSpPr>
        <p:spPr>
          <a:xfrm>
            <a:off x="3051823" y="4244328"/>
            <a:ext cx="572993" cy="53911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9A010A81-BD81-4712-B215-E559DAE28604}"/>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9EA01CC-3422-40CE-9A50-993FBB33E6D0}"/>
              </a:ext>
            </a:extLst>
          </p:cNvPr>
          <p:cNvSpPr/>
          <p:nvPr/>
        </p:nvSpPr>
        <p:spPr>
          <a:xfrm>
            <a:off x="3636221" y="4035317"/>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5" name="Group 13">
            <a:extLst>
              <a:ext uri="{FF2B5EF4-FFF2-40B4-BE49-F238E27FC236}">
                <a16:creationId xmlns:a16="http://schemas.microsoft.com/office/drawing/2014/main" id="{72C4801B-950D-4AE9-AF36-7B4471E8C1CB}"/>
              </a:ext>
            </a:extLst>
          </p:cNvPr>
          <p:cNvGrpSpPr>
            <a:grpSpLocks/>
          </p:cNvGrpSpPr>
          <p:nvPr/>
        </p:nvGrpSpPr>
        <p:grpSpPr bwMode="auto">
          <a:xfrm>
            <a:off x="2848582" y="2324994"/>
            <a:ext cx="6970961" cy="1081646"/>
            <a:chOff x="1292225" y="1295400"/>
            <a:chExt cx="2822575" cy="1498600"/>
          </a:xfrm>
        </p:grpSpPr>
        <p:sp>
          <p:nvSpPr>
            <p:cNvPr id="16" name="Rectangle 15">
              <a:extLst>
                <a:ext uri="{FF2B5EF4-FFF2-40B4-BE49-F238E27FC236}">
                  <a16:creationId xmlns:a16="http://schemas.microsoft.com/office/drawing/2014/main" id="{951F6EBB-068B-4FC6-94C5-E2A98845CFFA}"/>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C38C36C-7B2E-4818-839A-7920F0BB1893}"/>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F1F3B844-B582-48F5-99F3-17F73DFCD43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AD9F4198-15C1-46D6-AA34-29A54D8EF540}"/>
              </a:ext>
            </a:extLst>
          </p:cNvPr>
          <p:cNvSpPr/>
          <p:nvPr/>
        </p:nvSpPr>
        <p:spPr>
          <a:xfrm>
            <a:off x="3059129" y="2705073"/>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5647AA8-E7F6-45E2-9A1E-E787FA5F6434}"/>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1" name="Group 13">
            <a:extLst>
              <a:ext uri="{FF2B5EF4-FFF2-40B4-BE49-F238E27FC236}">
                <a16:creationId xmlns:a16="http://schemas.microsoft.com/office/drawing/2014/main" id="{BA6A0379-936E-489C-9B17-FA6808C1F5BA}"/>
              </a:ext>
            </a:extLst>
          </p:cNvPr>
          <p:cNvGrpSpPr>
            <a:grpSpLocks/>
          </p:cNvGrpSpPr>
          <p:nvPr/>
        </p:nvGrpSpPr>
        <p:grpSpPr bwMode="auto">
          <a:xfrm>
            <a:off x="2854602" y="5112000"/>
            <a:ext cx="6964945" cy="1081646"/>
            <a:chOff x="1292225" y="1295400"/>
            <a:chExt cx="2822575" cy="1498600"/>
          </a:xfrm>
        </p:grpSpPr>
        <p:sp>
          <p:nvSpPr>
            <p:cNvPr id="22" name="Rectangle 21">
              <a:extLst>
                <a:ext uri="{FF2B5EF4-FFF2-40B4-BE49-F238E27FC236}">
                  <a16:creationId xmlns:a16="http://schemas.microsoft.com/office/drawing/2014/main" id="{A9AD0616-B1F7-44DE-AC78-CBCAD612E02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332ECCCF-6CC5-4DB8-BBA5-2F46810FEB1D}"/>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23A6DF49-A7AA-4D3D-8BAE-3BB0B87BAC16}"/>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042E9AD2-9F42-4D48-A7B0-93C9A2930B45}"/>
              </a:ext>
            </a:extLst>
          </p:cNvPr>
          <p:cNvSpPr/>
          <p:nvPr/>
        </p:nvSpPr>
        <p:spPr>
          <a:xfrm>
            <a:off x="3689893" y="529545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7" name="Freeform 10">
            <a:extLst>
              <a:ext uri="{FF2B5EF4-FFF2-40B4-BE49-F238E27FC236}">
                <a16:creationId xmlns:a16="http://schemas.microsoft.com/office/drawing/2014/main" id="{35B1513C-3B0B-480A-85DE-9B22C43B8DC8}"/>
              </a:ext>
            </a:extLst>
          </p:cNvPr>
          <p:cNvSpPr/>
          <p:nvPr/>
        </p:nvSpPr>
        <p:spPr>
          <a:xfrm>
            <a:off x="3178179" y="1440425"/>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76200"/>
            <a:ext cx="8229600" cy="914400"/>
          </a:xfrm>
        </p:spPr>
        <p:txBody>
          <a:bodyPr/>
          <a:lstStyle/>
          <a:p>
            <a:pPr algn="ctr" eaLnBrk="1" hangingPunct="1">
              <a:lnSpc>
                <a:spcPct val="80000"/>
              </a:lnSpc>
              <a:buFontTx/>
              <a:buNone/>
            </a:pPr>
            <a:r>
              <a:rPr lang="en-US" altLang="en-US" sz="3600" b="1" u="sng" dirty="0">
                <a:solidFill>
                  <a:srgbClr val="006600"/>
                </a:solidFill>
                <a:latin typeface="Times New Roman" panose="02020603050405020304" pitchFamily="18" charset="0"/>
                <a:cs typeface="Times New Roman" panose="02020603050405020304" pitchFamily="18" charset="0"/>
              </a:rPr>
              <a:t>Vận dụng:</a:t>
            </a:r>
          </a:p>
          <a:p>
            <a:pPr eaLnBrk="1" hangingPunct="1">
              <a:lnSpc>
                <a:spcPct val="80000"/>
              </a:lnSpc>
              <a:buFontTx/>
              <a:buNone/>
            </a:pPr>
            <a:r>
              <a:rPr lang="en-US" altLang="en-US" sz="3600" b="1" dirty="0">
                <a:solidFill>
                  <a:srgbClr val="FF0066"/>
                </a:solidFill>
                <a:latin typeface="Times New Roman" panose="02020603050405020304" pitchFamily="18" charset="0"/>
                <a:cs typeface="Times New Roman" panose="02020603050405020304" pitchFamily="18" charset="0"/>
              </a:rPr>
              <a:t>Câu chuyện giúp em hiểu được điều gì?</a:t>
            </a:r>
          </a:p>
          <a:p>
            <a:pPr eaLnBrk="1" hangingPunct="1">
              <a:lnSpc>
                <a:spcPct val="80000"/>
              </a:lnSpc>
              <a:buFontTx/>
              <a:buNone/>
            </a:pP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
        <p:nvSpPr>
          <p:cNvPr id="29703" name="Rectangle 7"/>
          <p:cNvSpPr>
            <a:spLocks noChangeArrowheads="1"/>
          </p:cNvSpPr>
          <p:nvPr/>
        </p:nvSpPr>
        <p:spPr bwMode="auto">
          <a:xfrm>
            <a:off x="304800" y="1295400"/>
            <a:ext cx="11741150" cy="4495800"/>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r>
              <a:rPr lang="en-US" altLang="en-US" sz="3600" b="1" dirty="0">
                <a:solidFill>
                  <a:srgbClr val="0000FF"/>
                </a:solidFill>
                <a:latin typeface="Times New Roman" panose="02020603050405020304" pitchFamily="18" charset="0"/>
              </a:rPr>
              <a:t>Làm việc gì cũng phải chăm chỉ, chịu khó mới thành công.</a:t>
            </a:r>
          </a:p>
          <a:p>
            <a:pPr fontAlgn="base">
              <a:spcAft>
                <a:spcPct val="0"/>
              </a:spcAft>
            </a:pPr>
            <a:r>
              <a:rPr lang="en-US" altLang="en-US" sz="3600" b="1" dirty="0" err="1">
                <a:solidFill>
                  <a:srgbClr val="0000FF"/>
                </a:solidFill>
                <a:latin typeface="Times New Roman" panose="02020603050405020304" pitchFamily="18" charset="0"/>
              </a:rPr>
              <a:t>Nguyễn</a:t>
            </a:r>
            <a:r>
              <a:rPr lang="en-US" altLang="en-US" sz="3600" b="1" dirty="0">
                <a:solidFill>
                  <a:srgbClr val="0000FF"/>
                </a:solidFill>
                <a:latin typeface="Times New Roman" panose="02020603050405020304" pitchFamily="18" charset="0"/>
              </a:rPr>
              <a:t> Hiền rất có chí. Ông không được đi học, thiếu cả bút, giấy nhưng nhờ quyết tâm vượt khó đã trở thành Trạng nguyên trẻ nhất nước ta.</a:t>
            </a:r>
          </a:p>
          <a:p>
            <a:pPr fontAlgn="base">
              <a:spcAft>
                <a:spcPct val="0"/>
              </a:spcAft>
            </a:pPr>
            <a:r>
              <a:rPr lang="en-US" altLang="en-US" sz="3600" b="1" dirty="0" err="1">
                <a:solidFill>
                  <a:srgbClr val="0000FF"/>
                </a:solidFill>
                <a:latin typeface="Times New Roman" panose="02020603050405020304" pitchFamily="18" charset="0"/>
              </a:rPr>
              <a:t>Nguyễn</a:t>
            </a:r>
            <a:r>
              <a:rPr lang="en-US" altLang="en-US" sz="3600" b="1" dirty="0">
                <a:solidFill>
                  <a:srgbClr val="0000FF"/>
                </a:solidFill>
                <a:latin typeface="Times New Roman" panose="02020603050405020304" pitchFamily="18" charset="0"/>
              </a:rPr>
              <a:t> Hiền là tấm gương sáng cho chúng em noi theo… </a:t>
            </a:r>
          </a:p>
        </p:txBody>
      </p:sp>
    </p:spTree>
    <p:extLst>
      <p:ext uri="{BB962C8B-B14F-4D97-AF65-F5344CB8AC3E}">
        <p14:creationId xmlns:p14="http://schemas.microsoft.com/office/powerpoint/2010/main" val="423286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nodeType="clickEffect">
                                  <p:stCondLst>
                                    <p:cond delay="0"/>
                                  </p:stCondLst>
                                  <p:childTnLst>
                                    <p:set>
                                      <p:cBhvr>
                                        <p:cTn id="20" dur="1" fill="hold">
                                          <p:stCondLst>
                                            <p:cond delay="0"/>
                                          </p:stCondLst>
                                        </p:cTn>
                                        <p:tgtEl>
                                          <p:spTgt spid="29703">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29703">
                                            <p:txEl>
                                              <p:pRg st="0" end="0"/>
                                            </p:txEl>
                                          </p:spTgt>
                                        </p:tgtEl>
                                        <p:attrNameLst>
                                          <p:attrName>ppt_x</p:attrName>
                                        </p:attrNameLst>
                                      </p:cBhvr>
                                    </p:anim>
                                    <p:anim from="0" to="-1.0" calcmode="lin" valueType="num">
                                      <p:cBhvr>
                                        <p:cTn id="22" dur="200" decel="50000" autoRev="1" fill="hold">
                                          <p:stCondLst>
                                            <p:cond delay="600"/>
                                          </p:stCondLst>
                                        </p:cTn>
                                        <p:tgtEl>
                                          <p:spTgt spid="29703">
                                            <p:txEl>
                                              <p:pRg st="0" end="0"/>
                                            </p:txEl>
                                          </p:spTgt>
                                        </p:tgtEl>
                                        <p:attrNameLst>
                                          <p:attrName>xshear</p:attrName>
                                        </p:attrNameLst>
                                      </p:cBhvr>
                                    </p:anim>
                                    <p:animScale>
                                      <p:cBhvr>
                                        <p:cTn id="23" dur="200" decel="100000" autoRev="1" fill="hold">
                                          <p:stCondLst>
                                            <p:cond delay="600"/>
                                          </p:stCondLst>
                                        </p:cTn>
                                        <p:tgtEl>
                                          <p:spTgt spid="29703">
                                            <p:txEl>
                                              <p:pRg st="0" end="0"/>
                                            </p:txEl>
                                          </p:spTgt>
                                        </p:tgtEl>
                                      </p:cBhvr>
                                      <p:from x="100000" y="100000"/>
                                      <p:to x="80000" y="100000"/>
                                    </p:animScale>
                                    <p:anim by="(#ppt_h/3+#ppt_w*0.1)" calcmode="lin" valueType="num">
                                      <p:cBhvr additive="sum">
                                        <p:cTn id="24" dur="200" decel="100000" autoRev="1" fill="hold">
                                          <p:stCondLst>
                                            <p:cond delay="600"/>
                                          </p:stCondLst>
                                        </p:cTn>
                                        <p:tgtEl>
                                          <p:spTgt spid="29703">
                                            <p:txEl>
                                              <p:pRg st="0" end="0"/>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29703">
                                            <p:txEl>
                                              <p:pRg st="1" end="1"/>
                                            </p:txEl>
                                          </p:spTgt>
                                        </p:tgtEl>
                                        <p:attrNameLst>
                                          <p:attrName>style.visibility</p:attrName>
                                        </p:attrNameLst>
                                      </p:cBhvr>
                                      <p:to>
                                        <p:strVal val="visible"/>
                                      </p:to>
                                    </p:set>
                                    <p:anim from="(-#ppt_w/2)" to="(#ppt_x)" calcmode="lin" valueType="num">
                                      <p:cBhvr>
                                        <p:cTn id="29" dur="600" fill="hold">
                                          <p:stCondLst>
                                            <p:cond delay="0"/>
                                          </p:stCondLst>
                                        </p:cTn>
                                        <p:tgtEl>
                                          <p:spTgt spid="29703">
                                            <p:txEl>
                                              <p:pRg st="1" end="1"/>
                                            </p:txEl>
                                          </p:spTgt>
                                        </p:tgtEl>
                                        <p:attrNameLst>
                                          <p:attrName>ppt_x</p:attrName>
                                        </p:attrNameLst>
                                      </p:cBhvr>
                                    </p:anim>
                                    <p:anim from="0" to="-1.0" calcmode="lin" valueType="num">
                                      <p:cBhvr>
                                        <p:cTn id="30" dur="200" decel="50000" autoRev="1" fill="hold">
                                          <p:stCondLst>
                                            <p:cond delay="600"/>
                                          </p:stCondLst>
                                        </p:cTn>
                                        <p:tgtEl>
                                          <p:spTgt spid="29703">
                                            <p:txEl>
                                              <p:pRg st="1" end="1"/>
                                            </p:txEl>
                                          </p:spTgt>
                                        </p:tgtEl>
                                        <p:attrNameLst>
                                          <p:attrName>xshear</p:attrName>
                                        </p:attrNameLst>
                                      </p:cBhvr>
                                    </p:anim>
                                    <p:animScale>
                                      <p:cBhvr>
                                        <p:cTn id="31" dur="200" decel="100000" autoRev="1" fill="hold">
                                          <p:stCondLst>
                                            <p:cond delay="600"/>
                                          </p:stCondLst>
                                        </p:cTn>
                                        <p:tgtEl>
                                          <p:spTgt spid="29703">
                                            <p:txEl>
                                              <p:pRg st="1" end="1"/>
                                            </p:txEl>
                                          </p:spTgt>
                                        </p:tgtEl>
                                      </p:cBhvr>
                                      <p:from x="100000" y="100000"/>
                                      <p:to x="80000" y="100000"/>
                                    </p:animScale>
                                    <p:anim by="(#ppt_h/3+#ppt_w*0.1)" calcmode="lin" valueType="num">
                                      <p:cBhvr additive="sum">
                                        <p:cTn id="32" dur="200" decel="100000" autoRev="1" fill="hold">
                                          <p:stCondLst>
                                            <p:cond delay="600"/>
                                          </p:stCondLst>
                                        </p:cTn>
                                        <p:tgtEl>
                                          <p:spTgt spid="29703">
                                            <p:txEl>
                                              <p:pRg st="1" end="1"/>
                                            </p:txEl>
                                          </p:spTgt>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nodeType="clickEffect">
                                  <p:stCondLst>
                                    <p:cond delay="0"/>
                                  </p:stCondLst>
                                  <p:childTnLst>
                                    <p:set>
                                      <p:cBhvr>
                                        <p:cTn id="36" dur="1" fill="hold">
                                          <p:stCondLst>
                                            <p:cond delay="0"/>
                                          </p:stCondLst>
                                        </p:cTn>
                                        <p:tgtEl>
                                          <p:spTgt spid="29703">
                                            <p:txEl>
                                              <p:pRg st="2" end="2"/>
                                            </p:txEl>
                                          </p:spTgt>
                                        </p:tgtEl>
                                        <p:attrNameLst>
                                          <p:attrName>style.visibility</p:attrName>
                                        </p:attrNameLst>
                                      </p:cBhvr>
                                      <p:to>
                                        <p:strVal val="visible"/>
                                      </p:to>
                                    </p:set>
                                    <p:anim from="(-#ppt_w/2)" to="(#ppt_x)" calcmode="lin" valueType="num">
                                      <p:cBhvr>
                                        <p:cTn id="37" dur="600" fill="hold">
                                          <p:stCondLst>
                                            <p:cond delay="0"/>
                                          </p:stCondLst>
                                        </p:cTn>
                                        <p:tgtEl>
                                          <p:spTgt spid="29703">
                                            <p:txEl>
                                              <p:pRg st="2" end="2"/>
                                            </p:txEl>
                                          </p:spTgt>
                                        </p:tgtEl>
                                        <p:attrNameLst>
                                          <p:attrName>ppt_x</p:attrName>
                                        </p:attrNameLst>
                                      </p:cBhvr>
                                    </p:anim>
                                    <p:anim from="0" to="-1.0" calcmode="lin" valueType="num">
                                      <p:cBhvr>
                                        <p:cTn id="38" dur="200" decel="50000" autoRev="1" fill="hold">
                                          <p:stCondLst>
                                            <p:cond delay="600"/>
                                          </p:stCondLst>
                                        </p:cTn>
                                        <p:tgtEl>
                                          <p:spTgt spid="29703">
                                            <p:txEl>
                                              <p:pRg st="2" end="2"/>
                                            </p:txEl>
                                          </p:spTgt>
                                        </p:tgtEl>
                                        <p:attrNameLst>
                                          <p:attrName>xshear</p:attrName>
                                        </p:attrNameLst>
                                      </p:cBhvr>
                                    </p:anim>
                                    <p:animScale>
                                      <p:cBhvr>
                                        <p:cTn id="39" dur="200" decel="100000" autoRev="1" fill="hold">
                                          <p:stCondLst>
                                            <p:cond delay="600"/>
                                          </p:stCondLst>
                                        </p:cTn>
                                        <p:tgtEl>
                                          <p:spTgt spid="29703">
                                            <p:txEl>
                                              <p:pRg st="2" end="2"/>
                                            </p:txEl>
                                          </p:spTgt>
                                        </p:tgtEl>
                                      </p:cBhvr>
                                      <p:from x="100000" y="100000"/>
                                      <p:to x="80000" y="100000"/>
                                    </p:animScale>
                                    <p:anim by="(#ppt_h/3+#ppt_w*0.1)" calcmode="lin" valueType="num">
                                      <p:cBhvr additive="sum">
                                        <p:cTn id="40" dur="200" decel="100000" autoRev="1" fill="hold">
                                          <p:stCondLst>
                                            <p:cond delay="600"/>
                                          </p:stCondLst>
                                        </p:cTn>
                                        <p:tgtEl>
                                          <p:spTgt spid="2970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B1901D-090E-48D0-8A7B-C5D0B292E0BC}"/>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5" name="Group 13">
            <a:extLst>
              <a:ext uri="{FF2B5EF4-FFF2-40B4-BE49-F238E27FC236}">
                <a16:creationId xmlns:a16="http://schemas.microsoft.com/office/drawing/2014/main" id="{CD149770-99AE-40C8-A222-B5B8BFC1D93D}"/>
              </a:ext>
            </a:extLst>
          </p:cNvPr>
          <p:cNvGrpSpPr>
            <a:grpSpLocks/>
          </p:cNvGrpSpPr>
          <p:nvPr/>
        </p:nvGrpSpPr>
        <p:grpSpPr bwMode="auto">
          <a:xfrm>
            <a:off x="2854599" y="951714"/>
            <a:ext cx="6964944" cy="1268196"/>
            <a:chOff x="1292225" y="1295400"/>
            <a:chExt cx="2822575" cy="1498600"/>
          </a:xfrm>
        </p:grpSpPr>
        <p:sp>
          <p:nvSpPr>
            <p:cNvPr id="6" name="Rectangle 5">
              <a:extLst>
                <a:ext uri="{FF2B5EF4-FFF2-40B4-BE49-F238E27FC236}">
                  <a16:creationId xmlns:a16="http://schemas.microsoft.com/office/drawing/2014/main" id="{040FF968-011A-4EB8-AAB7-D97D8975666D}"/>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6A8FF7E-982A-4343-B078-16A1E605C7BC}"/>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0DFA7F12-BC1E-4E4B-A9F5-A5668C4041B9}"/>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13">
            <a:extLst>
              <a:ext uri="{FF2B5EF4-FFF2-40B4-BE49-F238E27FC236}">
                <a16:creationId xmlns:a16="http://schemas.microsoft.com/office/drawing/2014/main" id="{A00663A6-7525-428A-BC7B-432B92A28237}"/>
              </a:ext>
            </a:extLst>
          </p:cNvPr>
          <p:cNvGrpSpPr>
            <a:grpSpLocks/>
          </p:cNvGrpSpPr>
          <p:nvPr/>
        </p:nvGrpSpPr>
        <p:grpSpPr bwMode="auto">
          <a:xfrm>
            <a:off x="2848582" y="3685192"/>
            <a:ext cx="6970960" cy="1314258"/>
            <a:chOff x="1292225" y="1295400"/>
            <a:chExt cx="2822575" cy="1498600"/>
          </a:xfrm>
        </p:grpSpPr>
        <p:sp>
          <p:nvSpPr>
            <p:cNvPr id="10" name="Rectangle 9">
              <a:extLst>
                <a:ext uri="{FF2B5EF4-FFF2-40B4-BE49-F238E27FC236}">
                  <a16:creationId xmlns:a16="http://schemas.microsoft.com/office/drawing/2014/main" id="{B151EA5B-AE80-4F11-88A4-72053A116761}"/>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4B85798-972C-495D-AE43-404F8D73E05F}"/>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31BE1E3-2E40-40A8-AB29-44327E75CBA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3" name="Freeform 10">
            <a:extLst>
              <a:ext uri="{FF2B5EF4-FFF2-40B4-BE49-F238E27FC236}">
                <a16:creationId xmlns:a16="http://schemas.microsoft.com/office/drawing/2014/main" id="{A69428A0-5D38-4B53-8841-9743CD51C314}"/>
              </a:ext>
            </a:extLst>
          </p:cNvPr>
          <p:cNvSpPr/>
          <p:nvPr/>
        </p:nvSpPr>
        <p:spPr>
          <a:xfrm>
            <a:off x="3139969" y="1407120"/>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4" name="Freeform 11">
            <a:extLst>
              <a:ext uri="{FF2B5EF4-FFF2-40B4-BE49-F238E27FC236}">
                <a16:creationId xmlns:a16="http://schemas.microsoft.com/office/drawing/2014/main" id="{175A9B5A-54F0-4656-B9B8-EDBEFFA1D92F}"/>
              </a:ext>
            </a:extLst>
          </p:cNvPr>
          <p:cNvSpPr/>
          <p:nvPr/>
        </p:nvSpPr>
        <p:spPr>
          <a:xfrm>
            <a:off x="3051823" y="4244328"/>
            <a:ext cx="572993" cy="53911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EE88CD0-3D7F-45B5-B266-BE8AC8D7BA2D}"/>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2E2751F-E05D-47E8-B00A-35C61D04032F}"/>
              </a:ext>
            </a:extLst>
          </p:cNvPr>
          <p:cNvSpPr/>
          <p:nvPr/>
        </p:nvSpPr>
        <p:spPr>
          <a:xfrm>
            <a:off x="3636221" y="4035317"/>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7" name="Group 13">
            <a:extLst>
              <a:ext uri="{FF2B5EF4-FFF2-40B4-BE49-F238E27FC236}">
                <a16:creationId xmlns:a16="http://schemas.microsoft.com/office/drawing/2014/main" id="{768139B4-2336-40E1-BDB2-D51057442B4D}"/>
              </a:ext>
            </a:extLst>
          </p:cNvPr>
          <p:cNvGrpSpPr>
            <a:grpSpLocks/>
          </p:cNvGrpSpPr>
          <p:nvPr/>
        </p:nvGrpSpPr>
        <p:grpSpPr bwMode="auto">
          <a:xfrm>
            <a:off x="2848582" y="2324994"/>
            <a:ext cx="6970961" cy="1081646"/>
            <a:chOff x="1292225" y="1295400"/>
            <a:chExt cx="2822575" cy="1498600"/>
          </a:xfrm>
        </p:grpSpPr>
        <p:sp>
          <p:nvSpPr>
            <p:cNvPr id="18" name="Rectangle 17">
              <a:extLst>
                <a:ext uri="{FF2B5EF4-FFF2-40B4-BE49-F238E27FC236}">
                  <a16:creationId xmlns:a16="http://schemas.microsoft.com/office/drawing/2014/main" id="{729F8DC4-8C93-465A-BEA9-C2692BA85645}"/>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973D612-D0A5-4625-99C3-FDBD5BC2EF5E}"/>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7A81D328-DFF4-4E5C-B724-7BA990046974}"/>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1" name="Freeform 18">
            <a:extLst>
              <a:ext uri="{FF2B5EF4-FFF2-40B4-BE49-F238E27FC236}">
                <a16:creationId xmlns:a16="http://schemas.microsoft.com/office/drawing/2014/main" id="{75BEC6D0-DC0F-4C13-AE28-EDD685A06810}"/>
              </a:ext>
            </a:extLst>
          </p:cNvPr>
          <p:cNvSpPr/>
          <p:nvPr/>
        </p:nvSpPr>
        <p:spPr>
          <a:xfrm>
            <a:off x="3059129" y="2705073"/>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7B2FF042-E801-4455-9317-2E495CC7FAC2}"/>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3" name="Group 13">
            <a:extLst>
              <a:ext uri="{FF2B5EF4-FFF2-40B4-BE49-F238E27FC236}">
                <a16:creationId xmlns:a16="http://schemas.microsoft.com/office/drawing/2014/main" id="{324D480E-555F-4BBA-916C-EA433484C10D}"/>
              </a:ext>
            </a:extLst>
          </p:cNvPr>
          <p:cNvGrpSpPr>
            <a:grpSpLocks/>
          </p:cNvGrpSpPr>
          <p:nvPr/>
        </p:nvGrpSpPr>
        <p:grpSpPr bwMode="auto">
          <a:xfrm>
            <a:off x="2854602" y="5112000"/>
            <a:ext cx="6964945" cy="1081646"/>
            <a:chOff x="1292225" y="1295400"/>
            <a:chExt cx="2822575" cy="1498600"/>
          </a:xfrm>
        </p:grpSpPr>
        <p:sp>
          <p:nvSpPr>
            <p:cNvPr id="24" name="Rectangle 23">
              <a:extLst>
                <a:ext uri="{FF2B5EF4-FFF2-40B4-BE49-F238E27FC236}">
                  <a16:creationId xmlns:a16="http://schemas.microsoft.com/office/drawing/2014/main" id="{3D66C3D1-E827-41F2-8F70-3E80B3B7732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3811CFF-A4B7-4922-8805-671CF37DD843}"/>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F66DC5F1-9C0C-4A84-A33D-433C0ABE955C}"/>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7" name="Freeform 24">
            <a:extLst>
              <a:ext uri="{FF2B5EF4-FFF2-40B4-BE49-F238E27FC236}">
                <a16:creationId xmlns:a16="http://schemas.microsoft.com/office/drawing/2014/main" id="{057E8DF1-DFFE-4D6B-978C-10F82B82270C}"/>
              </a:ext>
            </a:extLst>
          </p:cNvPr>
          <p:cNvSpPr/>
          <p:nvPr/>
        </p:nvSpPr>
        <p:spPr>
          <a:xfrm>
            <a:off x="3145714" y="5505069"/>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3F53DA3E-ED57-4C27-8269-249FAC690FC8}"/>
              </a:ext>
            </a:extLst>
          </p:cNvPr>
          <p:cNvSpPr/>
          <p:nvPr/>
        </p:nvSpPr>
        <p:spPr>
          <a:xfrm>
            <a:off x="3689893" y="529545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9" name="Freeform 10">
            <a:extLst>
              <a:ext uri="{FF2B5EF4-FFF2-40B4-BE49-F238E27FC236}">
                <a16:creationId xmlns:a16="http://schemas.microsoft.com/office/drawing/2014/main" id="{585E60BB-B73D-4DD1-BA64-D21FE512980B}"/>
              </a:ext>
            </a:extLst>
          </p:cNvPr>
          <p:cNvSpPr/>
          <p:nvPr/>
        </p:nvSpPr>
        <p:spPr>
          <a:xfrm>
            <a:off x="3178179" y="1356079"/>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4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images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709684" y="232012"/>
            <a:ext cx="10644116" cy="4644788"/>
          </a:xfrm>
        </p:spPr>
        <p:txBody>
          <a:bodyPr/>
          <a:lstStyle/>
          <a:p>
            <a:pPr eaLnBrk="1" hangingPunct="1">
              <a:buFontTx/>
              <a:buNone/>
            </a:pPr>
            <a:r>
              <a:rPr lang="en-US" altLang="en-US" sz="4000" b="1" u="sng" dirty="0">
                <a:solidFill>
                  <a:srgbClr val="006600"/>
                </a:solidFill>
                <a:latin typeface="Times New Roman" panose="02020603050405020304" pitchFamily="18" charset="0"/>
                <a:cs typeface="Times New Roman" panose="02020603050405020304" pitchFamily="18" charset="0"/>
              </a:rPr>
              <a:t>Dặn dò:</a:t>
            </a:r>
          </a:p>
          <a:p>
            <a:pPr eaLnBrk="1" hangingPunct="1"/>
            <a:r>
              <a:rPr lang="en-US" altLang="en-US" sz="4000" b="1" dirty="0">
                <a:latin typeface="Times New Roman" panose="02020603050405020304" pitchFamily="18" charset="0"/>
                <a:cs typeface="Times New Roman" panose="02020603050405020304" pitchFamily="18" charset="0"/>
              </a:rPr>
              <a:t>Luyện đọc bài: </a:t>
            </a:r>
            <a:r>
              <a:rPr lang="en-US" altLang="en-US" sz="4000" b="1" i="1" dirty="0">
                <a:latin typeface="Times New Roman" panose="02020603050405020304" pitchFamily="18" charset="0"/>
                <a:cs typeface="Times New Roman" panose="02020603050405020304" pitchFamily="18" charset="0"/>
              </a:rPr>
              <a:t>“</a:t>
            </a:r>
            <a:r>
              <a:rPr lang="en-US" altLang="en-US" sz="4000" b="1" i="1" dirty="0" err="1">
                <a:latin typeface="Times New Roman" panose="02020603050405020304" pitchFamily="18" charset="0"/>
                <a:cs typeface="Times New Roman" panose="02020603050405020304" pitchFamily="18" charset="0"/>
              </a:rPr>
              <a:t>Ông</a:t>
            </a:r>
            <a:r>
              <a:rPr lang="en-US" altLang="en-US" sz="4000" b="1" i="1" dirty="0">
                <a:latin typeface="Times New Roman" panose="02020603050405020304" pitchFamily="18" charset="0"/>
                <a:cs typeface="Times New Roman" panose="02020603050405020304" pitchFamily="18" charset="0"/>
              </a:rPr>
              <a:t> </a:t>
            </a:r>
            <a:r>
              <a:rPr lang="en-US" altLang="en-US" sz="4000" b="1" i="1" dirty="0" err="1">
                <a:latin typeface="Times New Roman" panose="02020603050405020304" pitchFamily="18" charset="0"/>
                <a:cs typeface="Times New Roman" panose="02020603050405020304" pitchFamily="18" charset="0"/>
              </a:rPr>
              <a:t>Trạng</a:t>
            </a:r>
            <a:r>
              <a:rPr lang="en-US" altLang="en-US" sz="4000" b="1" i="1" dirty="0">
                <a:latin typeface="Times New Roman" panose="02020603050405020304" pitchFamily="18" charset="0"/>
                <a:cs typeface="Times New Roman" panose="02020603050405020304" pitchFamily="18" charset="0"/>
              </a:rPr>
              <a:t> thả diều”</a:t>
            </a:r>
          </a:p>
          <a:p>
            <a:pPr eaLnBrk="1" hangingPunct="1"/>
            <a:r>
              <a:rPr lang="en-US" altLang="en-US" sz="4000" b="1" dirty="0">
                <a:latin typeface="Times New Roman" panose="02020603050405020304" pitchFamily="18" charset="0"/>
                <a:cs typeface="Times New Roman" panose="02020603050405020304" pitchFamily="18" charset="0"/>
              </a:rPr>
              <a:t>Chuẩn bị bài: “</a:t>
            </a:r>
            <a:r>
              <a:rPr lang="en-US" altLang="en-US" sz="4000" b="1" i="1" dirty="0">
                <a:latin typeface="Times New Roman" panose="02020603050405020304" pitchFamily="18" charset="0"/>
                <a:cs typeface="Times New Roman" panose="02020603050405020304" pitchFamily="18" charset="0"/>
              </a:rPr>
              <a:t>Có chí thì nên”</a:t>
            </a:r>
          </a:p>
        </p:txBody>
      </p:sp>
    </p:spTree>
    <p:extLst>
      <p:ext uri="{BB962C8B-B14F-4D97-AF65-F5344CB8AC3E}">
        <p14:creationId xmlns:p14="http://schemas.microsoft.com/office/powerpoint/2010/main" val="2120488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2771">
                                            <p:txEl>
                                              <p:pRg st="1" end="1"/>
                                            </p:txEl>
                                          </p:spTgt>
                                        </p:tgtEl>
                                        <p:attrNameLst>
                                          <p:attrName>ppt_x</p:attrName>
                                        </p:attrNameLst>
                                      </p:cBhvr>
                                    </p:anim>
                                    <p:anim from="0" to="-1.0" calcmode="lin" valueType="num">
                                      <p:cBhvr>
                                        <p:cTn id="15" dur="200" decel="50000" autoRev="1" fill="hold">
                                          <p:stCondLst>
                                            <p:cond delay="600"/>
                                          </p:stCondLst>
                                        </p:cTn>
                                        <p:tgtEl>
                                          <p:spTgt spid="32771">
                                            <p:txEl>
                                              <p:pRg st="1" end="1"/>
                                            </p:txEl>
                                          </p:spTgt>
                                        </p:tgtEl>
                                        <p:attrNameLst>
                                          <p:attrName>xshear</p:attrName>
                                        </p:attrNameLst>
                                      </p:cBhvr>
                                    </p:anim>
                                    <p:animScale>
                                      <p:cBhvr>
                                        <p:cTn id="16" dur="200" decel="100000" autoRev="1" fill="hold">
                                          <p:stCondLst>
                                            <p:cond delay="600"/>
                                          </p:stCondLst>
                                        </p:cTn>
                                        <p:tgtEl>
                                          <p:spTgt spid="32771">
                                            <p:txEl>
                                              <p:pRg st="1" end="1"/>
                                            </p:txEl>
                                          </p:spTgt>
                                        </p:tgtEl>
                                      </p:cBhvr>
                                      <p:from x="100000" y="100000"/>
                                      <p:to x="80000" y="100000"/>
                                    </p:animScale>
                                    <p:anim by="(#ppt_h/3+#ppt_w*0.1)" calcmode="lin" valueType="num">
                                      <p:cBhvr additive="sum">
                                        <p:cTn id="17" dur="200" decel="100000" autoRev="1" fill="hold">
                                          <p:stCondLst>
                                            <p:cond delay="600"/>
                                          </p:stCondLst>
                                        </p:cTn>
                                        <p:tgtEl>
                                          <p:spTgt spid="32771">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 from="(-#ppt_w/2)" to="(#ppt_x)" calcmode="lin" valueType="num">
                                      <p:cBhvr>
                                        <p:cTn id="22" dur="600" fill="hold">
                                          <p:stCondLst>
                                            <p:cond delay="0"/>
                                          </p:stCondLst>
                                        </p:cTn>
                                        <p:tgtEl>
                                          <p:spTgt spid="32771">
                                            <p:txEl>
                                              <p:pRg st="2" end="2"/>
                                            </p:txEl>
                                          </p:spTgt>
                                        </p:tgtEl>
                                        <p:attrNameLst>
                                          <p:attrName>ppt_x</p:attrName>
                                        </p:attrNameLst>
                                      </p:cBhvr>
                                    </p:anim>
                                    <p:anim from="0" to="-1.0" calcmode="lin" valueType="num">
                                      <p:cBhvr>
                                        <p:cTn id="23" dur="200" decel="50000" autoRev="1" fill="hold">
                                          <p:stCondLst>
                                            <p:cond delay="600"/>
                                          </p:stCondLst>
                                        </p:cTn>
                                        <p:tgtEl>
                                          <p:spTgt spid="32771">
                                            <p:txEl>
                                              <p:pRg st="2" end="2"/>
                                            </p:txEl>
                                          </p:spTgt>
                                        </p:tgtEl>
                                        <p:attrNameLst>
                                          <p:attrName>xshear</p:attrName>
                                        </p:attrNameLst>
                                      </p:cBhvr>
                                    </p:anim>
                                    <p:animScale>
                                      <p:cBhvr>
                                        <p:cTn id="24" dur="200" decel="100000" autoRev="1" fill="hold">
                                          <p:stCondLst>
                                            <p:cond delay="600"/>
                                          </p:stCondLst>
                                        </p:cTn>
                                        <p:tgtEl>
                                          <p:spTgt spid="32771">
                                            <p:txEl>
                                              <p:pRg st="2" end="2"/>
                                            </p:txEl>
                                          </p:spTgt>
                                        </p:tgtEl>
                                      </p:cBhvr>
                                      <p:from x="100000" y="100000"/>
                                      <p:to x="80000" y="100000"/>
                                    </p:animScale>
                                    <p:anim by="(#ppt_h/3+#ppt_w*0.1)" calcmode="lin" valueType="num">
                                      <p:cBhvr additive="sum">
                                        <p:cTn id="25" dur="200" decel="100000" autoRev="1" fill="hold">
                                          <p:stCondLst>
                                            <p:cond delay="600"/>
                                          </p:stCondLst>
                                        </p:cTn>
                                        <p:tgtEl>
                                          <p:spTgt spid="32771">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jpg"/>
          <p:cNvPicPr>
            <a:picLocks noGrp="1" noChangeAspect="1"/>
          </p:cNvPicPr>
          <p:nvPr>
            <p:ph type="pic" idx="1"/>
          </p:nvPr>
        </p:nvPicPr>
        <p:blipFill>
          <a:blip r:embed="rId2"/>
          <a:srcRect l="7822" r="7822"/>
          <a:stretch>
            <a:fillRect/>
          </a:stretch>
        </p:blipFill>
        <p:spPr>
          <a:xfrm>
            <a:off x="0" y="135743"/>
            <a:ext cx="12192000" cy="6858000"/>
          </a:xfrm>
        </p:spPr>
      </p:pic>
      <p:sp>
        <p:nvSpPr>
          <p:cNvPr id="6" name="Rectangle 5"/>
          <p:cNvSpPr/>
          <p:nvPr/>
        </p:nvSpPr>
        <p:spPr>
          <a:xfrm>
            <a:off x="136470" y="2641413"/>
            <a:ext cx="12202123"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CHÚC CÁC </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CHĂM NGOAN, HỌC GIỎI!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12192000" cy="6858000"/>
          </a:xfrm>
          <a:prstGeom prst="rect">
            <a:avLst/>
          </a:prstGeom>
          <a:gradFill rotWithShape="1">
            <a:gsLst>
              <a:gs pos="0">
                <a:srgbClr val="FFFF00"/>
              </a:gs>
              <a:gs pos="100000">
                <a:schemeClr val="bg1"/>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4099" name="Picture 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7475"/>
            <a:ext cx="60198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6096000" y="76200"/>
            <a:ext cx="5943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3600">
                <a:solidFill>
                  <a:srgbClr val="FF0066"/>
                </a:solidFill>
                <a:latin typeface="Times New Roman" panose="02020603050405020304" pitchFamily="18" charset="0"/>
                <a:cs typeface="Times New Roman" panose="02020603050405020304" pitchFamily="18" charset="0"/>
              </a:rPr>
              <a:t>Tranh minh hoạ chủ điểm vẽ:</a:t>
            </a:r>
          </a:p>
          <a:p>
            <a:pPr fontAlgn="base">
              <a:spcAft>
                <a:spcPct val="0"/>
              </a:spcAft>
              <a:buFont typeface="Wingdings" panose="05000000000000000000" pitchFamily="2" charset="2"/>
              <a:buChar char="v"/>
            </a:pPr>
            <a:r>
              <a:rPr lang="en-US" altLang="en-US" sz="3600">
                <a:solidFill>
                  <a:srgbClr val="000000"/>
                </a:solidFill>
                <a:latin typeface="Times New Roman" panose="02020603050405020304" pitchFamily="18" charset="0"/>
                <a:cs typeface="Times New Roman" panose="02020603050405020304" pitchFamily="18" charset="0"/>
              </a:rPr>
              <a:t>Một chú bé chăn trâu đứng ngoài lớp nghe thầy giảng bài.</a:t>
            </a:r>
          </a:p>
          <a:p>
            <a:pPr fontAlgn="base">
              <a:spcAft>
                <a:spcPct val="0"/>
              </a:spcAft>
              <a:buFont typeface="Wingdings" panose="05000000000000000000" pitchFamily="2" charset="2"/>
              <a:buChar char="v"/>
            </a:pPr>
            <a:r>
              <a:rPr lang="en-US" altLang="en-US" sz="3600">
                <a:solidFill>
                  <a:srgbClr val="000000"/>
                </a:solidFill>
                <a:latin typeface="Times New Roman" panose="02020603050405020304" pitchFamily="18" charset="0"/>
                <a:cs typeface="Times New Roman" panose="02020603050405020304" pitchFamily="18" charset="0"/>
              </a:rPr>
              <a:t>Những em bé đội mưa gió đi học.</a:t>
            </a:r>
          </a:p>
          <a:p>
            <a:pPr fontAlgn="base">
              <a:spcAft>
                <a:spcPct val="0"/>
              </a:spcAft>
              <a:buFont typeface="Wingdings" panose="05000000000000000000" pitchFamily="2" charset="2"/>
              <a:buChar char="v"/>
            </a:pPr>
            <a:r>
              <a:rPr lang="en-US" altLang="en-US" sz="3600">
                <a:solidFill>
                  <a:srgbClr val="000000"/>
                </a:solidFill>
                <a:latin typeface="Times New Roman" panose="02020603050405020304" pitchFamily="18" charset="0"/>
                <a:cs typeface="Times New Roman" panose="02020603050405020304" pitchFamily="18" charset="0"/>
              </a:rPr>
              <a:t>Những em bé chăm chỉ, miệt mài học tập, nghiên cứu.</a:t>
            </a:r>
          </a:p>
        </p:txBody>
      </p:sp>
      <p:sp>
        <p:nvSpPr>
          <p:cNvPr id="7173" name="Rectangle 5"/>
          <p:cNvSpPr>
            <a:spLocks noChangeArrowheads="1"/>
          </p:cNvSpPr>
          <p:nvPr/>
        </p:nvSpPr>
        <p:spPr bwMode="auto">
          <a:xfrm>
            <a:off x="304800" y="4503738"/>
            <a:ext cx="1158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 typeface="Wingdings 3" panose="05040102010807070707" pitchFamily="18" charset="2"/>
              <a:buChar char="e"/>
            </a:pPr>
            <a:r>
              <a:rPr lang="en-US" altLang="en-US" sz="3600" b="1" dirty="0" err="1">
                <a:solidFill>
                  <a:srgbClr val="0000FF"/>
                </a:solidFill>
                <a:latin typeface="Times New Roman" panose="02020603050405020304" pitchFamily="18" charset="0"/>
                <a:cs typeface="Times New Roman" panose="02020603050405020304" pitchFamily="18" charset="0"/>
              </a:rPr>
              <a:t>Tên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chủ</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điểm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nói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những</a:t>
            </a:r>
            <a:r>
              <a:rPr lang="en-US" altLang="en-US" sz="3600" b="1" dirty="0">
                <a:solidFill>
                  <a:srgbClr val="0000FF"/>
                </a:solidFill>
                <a:latin typeface="Times New Roman" panose="02020603050405020304" pitchFamily="18" charset="0"/>
                <a:cs typeface="Times New Roman" panose="02020603050405020304" pitchFamily="18" charset="0"/>
              </a:rPr>
              <a:t> con </a:t>
            </a: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nghị</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lực</a:t>
            </a:r>
            <a:r>
              <a:rPr lang="en-US" altLang="en-US" sz="3600" b="1" dirty="0">
                <a:solidFill>
                  <a:srgbClr val="0000FF"/>
                </a:solidFill>
                <a:latin typeface="Times New Roman" panose="02020603050405020304" pitchFamily="18" charset="0"/>
                <a:cs typeface="Times New Roman" panose="02020603050405020304" pitchFamily="18" charset="0"/>
              </a:rPr>
              <a:t>, ý </a:t>
            </a:r>
            <a:r>
              <a:rPr lang="en-US" altLang="en-US" sz="3600" b="1" dirty="0" err="1">
                <a:solidFill>
                  <a:srgbClr val="0000FF"/>
                </a:solidFill>
                <a:latin typeface="Times New Roman" panose="02020603050405020304" pitchFamily="18" charset="0"/>
                <a:cs typeface="Times New Roman" panose="02020603050405020304" pitchFamily="18" charset="0"/>
              </a:rPr>
              <a:t>chí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sẽ</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đạt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được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thành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công</a:t>
            </a:r>
            <a:r>
              <a:rPr lang="en-US" altLang="en-US" sz="3600" b="1" dirty="0">
                <a:solidFill>
                  <a:srgbClr val="0000FF"/>
                </a:solidFill>
                <a:latin typeface="Times New Roman" panose="02020603050405020304" pitchFamily="18" charset="0"/>
                <a:cs typeface="Times New Roman" panose="02020603050405020304" pitchFamily="18" charset="0"/>
              </a:rPr>
              <a:t>. </a:t>
            </a:r>
          </a:p>
          <a:p>
            <a:pPr fontAlgn="base">
              <a:spcBef>
                <a:spcPct val="0"/>
              </a:spcBef>
              <a:spcAft>
                <a:spcPct val="0"/>
              </a:spcAft>
              <a:buFont typeface="Wingdings 3" panose="05040102010807070707" pitchFamily="18" charset="2"/>
              <a:buChar char="e"/>
            </a:pPr>
            <a:r>
              <a:rPr lang="en-US" altLang="en-US" sz="3600" b="1" dirty="0" err="1">
                <a:solidFill>
                  <a:srgbClr val="0000FF"/>
                </a:solidFill>
                <a:latin typeface="Times New Roman" panose="02020603050405020304" pitchFamily="18" charset="0"/>
                <a:cs typeface="Times New Roman" panose="02020603050405020304" pitchFamily="18" charset="0"/>
              </a:rPr>
              <a:t>Chủ</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điểm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sẽ</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thiệu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em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những</a:t>
            </a:r>
            <a:r>
              <a:rPr lang="en-US" altLang="en-US" sz="3600" b="1" dirty="0">
                <a:solidFill>
                  <a:srgbClr val="0000FF"/>
                </a:solidFill>
                <a:latin typeface="Times New Roman" panose="02020603050405020304" pitchFamily="18" charset="0"/>
                <a:cs typeface="Times New Roman" panose="02020603050405020304" pitchFamily="18" charset="0"/>
              </a:rPr>
              <a:t> con </a:t>
            </a: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nghị</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lực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vươn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cuộc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sống</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777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Effect transition="in" filter="blinds(horizontal)">
                                      <p:cBhvr>
                                        <p:cTn id="7" dur="500"/>
                                        <p:tgtEl>
                                          <p:spTgt spid="717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2">
                                            <p:txEl>
                                              <p:pRg st="2" end="2"/>
                                            </p:txEl>
                                          </p:spTgt>
                                        </p:tgtEl>
                                        <p:attrNameLst>
                                          <p:attrName>style.visibility</p:attrName>
                                        </p:attrNameLst>
                                      </p:cBhvr>
                                      <p:to>
                                        <p:strVal val="visible"/>
                                      </p:to>
                                    </p:set>
                                    <p:animEffect transition="in" filter="blinds(horizontal)">
                                      <p:cBhvr>
                                        <p:cTn id="12" dur="500"/>
                                        <p:tgtEl>
                                          <p:spTgt spid="71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2">
                                            <p:txEl>
                                              <p:pRg st="3" end="3"/>
                                            </p:txEl>
                                          </p:spTgt>
                                        </p:tgtEl>
                                        <p:attrNameLst>
                                          <p:attrName>style.visibility</p:attrName>
                                        </p:attrNameLst>
                                      </p:cBhvr>
                                      <p:to>
                                        <p:strVal val="visible"/>
                                      </p:to>
                                    </p:set>
                                    <p:animEffect transition="in" filter="blinds(horizontal)">
                                      <p:cBhvr>
                                        <p:cTn id="17" dur="500"/>
                                        <p:tgtEl>
                                          <p:spTgt spid="717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nodeType="clickEffect">
                                  <p:stCondLst>
                                    <p:cond delay="0"/>
                                  </p:stCondLst>
                                  <p:childTnLst>
                                    <p:set>
                                      <p:cBhvr>
                                        <p:cTn id="21" dur="1" fill="hold">
                                          <p:stCondLst>
                                            <p:cond delay="0"/>
                                          </p:stCondLst>
                                        </p:cTn>
                                        <p:tgtEl>
                                          <p:spTgt spid="7173">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7173">
                                            <p:txEl>
                                              <p:pRg st="0" end="0"/>
                                            </p:txEl>
                                          </p:spTgt>
                                        </p:tgtEl>
                                        <p:attrNameLst>
                                          <p:attrName>ppt_x</p:attrName>
                                        </p:attrNameLst>
                                      </p:cBhvr>
                                    </p:anim>
                                    <p:anim from="0" to="-1.0" calcmode="lin" valueType="num">
                                      <p:cBhvr>
                                        <p:cTn id="23" dur="200" decel="50000" autoRev="1" fill="hold">
                                          <p:stCondLst>
                                            <p:cond delay="600"/>
                                          </p:stCondLst>
                                        </p:cTn>
                                        <p:tgtEl>
                                          <p:spTgt spid="7173">
                                            <p:txEl>
                                              <p:pRg st="0" end="0"/>
                                            </p:txEl>
                                          </p:spTgt>
                                        </p:tgtEl>
                                        <p:attrNameLst>
                                          <p:attrName>xshear</p:attrName>
                                        </p:attrNameLst>
                                      </p:cBhvr>
                                    </p:anim>
                                    <p:animScale>
                                      <p:cBhvr>
                                        <p:cTn id="24" dur="200" decel="100000" autoRev="1" fill="hold">
                                          <p:stCondLst>
                                            <p:cond delay="600"/>
                                          </p:stCondLst>
                                        </p:cTn>
                                        <p:tgtEl>
                                          <p:spTgt spid="7173">
                                            <p:txEl>
                                              <p:pRg st="0" end="0"/>
                                            </p:txEl>
                                          </p:spTgt>
                                        </p:tgtEl>
                                      </p:cBhvr>
                                      <p:from x="100000" y="100000"/>
                                      <p:to x="80000" y="100000"/>
                                    </p:animScale>
                                    <p:anim by="(#ppt_h/3+#ppt_w*0.1)" calcmode="lin" valueType="num">
                                      <p:cBhvr additive="sum">
                                        <p:cTn id="25" dur="200" decel="100000" autoRev="1" fill="hold">
                                          <p:stCondLst>
                                            <p:cond delay="600"/>
                                          </p:stCondLst>
                                        </p:cTn>
                                        <p:tgtEl>
                                          <p:spTgt spid="7173">
                                            <p:txEl>
                                              <p:pRg st="0" end="0"/>
                                            </p:txEl>
                                          </p:spTgt>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nodeType="clickEffect">
                                  <p:stCondLst>
                                    <p:cond delay="0"/>
                                  </p:stCondLst>
                                  <p:childTnLst>
                                    <p:set>
                                      <p:cBhvr>
                                        <p:cTn id="29" dur="1" fill="hold">
                                          <p:stCondLst>
                                            <p:cond delay="0"/>
                                          </p:stCondLst>
                                        </p:cTn>
                                        <p:tgtEl>
                                          <p:spTgt spid="7173">
                                            <p:txEl>
                                              <p:pRg st="1" end="1"/>
                                            </p:txEl>
                                          </p:spTgt>
                                        </p:tgtEl>
                                        <p:attrNameLst>
                                          <p:attrName>style.visibility</p:attrName>
                                        </p:attrNameLst>
                                      </p:cBhvr>
                                      <p:to>
                                        <p:strVal val="visible"/>
                                      </p:to>
                                    </p:set>
                                    <p:anim from="(-#ppt_w/2)" to="(#ppt_x)" calcmode="lin" valueType="num">
                                      <p:cBhvr>
                                        <p:cTn id="30" dur="600" fill="hold">
                                          <p:stCondLst>
                                            <p:cond delay="0"/>
                                          </p:stCondLst>
                                        </p:cTn>
                                        <p:tgtEl>
                                          <p:spTgt spid="7173">
                                            <p:txEl>
                                              <p:pRg st="1" end="1"/>
                                            </p:txEl>
                                          </p:spTgt>
                                        </p:tgtEl>
                                        <p:attrNameLst>
                                          <p:attrName>ppt_x</p:attrName>
                                        </p:attrNameLst>
                                      </p:cBhvr>
                                    </p:anim>
                                    <p:anim from="0" to="-1.0" calcmode="lin" valueType="num">
                                      <p:cBhvr>
                                        <p:cTn id="31" dur="200" decel="50000" autoRev="1" fill="hold">
                                          <p:stCondLst>
                                            <p:cond delay="600"/>
                                          </p:stCondLst>
                                        </p:cTn>
                                        <p:tgtEl>
                                          <p:spTgt spid="7173">
                                            <p:txEl>
                                              <p:pRg st="1" end="1"/>
                                            </p:txEl>
                                          </p:spTgt>
                                        </p:tgtEl>
                                        <p:attrNameLst>
                                          <p:attrName>xshear</p:attrName>
                                        </p:attrNameLst>
                                      </p:cBhvr>
                                    </p:anim>
                                    <p:animScale>
                                      <p:cBhvr>
                                        <p:cTn id="32" dur="200" decel="100000" autoRev="1" fill="hold">
                                          <p:stCondLst>
                                            <p:cond delay="600"/>
                                          </p:stCondLst>
                                        </p:cTn>
                                        <p:tgtEl>
                                          <p:spTgt spid="7173">
                                            <p:txEl>
                                              <p:pRg st="1" end="1"/>
                                            </p:txEl>
                                          </p:spTgt>
                                        </p:tgtEl>
                                      </p:cBhvr>
                                      <p:from x="100000" y="100000"/>
                                      <p:to x="80000" y="100000"/>
                                    </p:animScale>
                                    <p:anim by="(#ppt_h/3+#ppt_w*0.1)" calcmode="lin" valueType="num">
                                      <p:cBhvr additive="sum">
                                        <p:cTn id="33" dur="200" decel="100000" autoRev="1" fill="hold">
                                          <p:stCondLst>
                                            <p:cond delay="600"/>
                                          </p:stCondLst>
                                        </p:cTn>
                                        <p:tgtEl>
                                          <p:spTgt spid="717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Grp="1" noChangeArrowheads="1"/>
          </p:cNvSpPr>
          <p:nvPr>
            <p:ph type="ctrTitle"/>
          </p:nvPr>
        </p:nvSpPr>
        <p:spPr>
          <a:xfrm>
            <a:off x="3429000" y="6302375"/>
            <a:ext cx="5791200" cy="555625"/>
          </a:xfrm>
        </p:spPr>
        <p:txBody>
          <a:bodyPr/>
          <a:lstStyle/>
          <a:p>
            <a:pPr eaLnBrk="1" hangingPunct="1"/>
            <a:r>
              <a:rPr lang="en-US" altLang="en-US" sz="4000" b="1">
                <a:solidFill>
                  <a:srgbClr val="006600"/>
                </a:solidFill>
                <a:latin typeface="Times New Roman" panose="02020603050405020304" pitchFamily="18" charset="0"/>
                <a:cs typeface="Times New Roman" panose="02020603050405020304" pitchFamily="18" charset="0"/>
              </a:rPr>
              <a:t>Bức tranh vẽ gì?</a:t>
            </a:r>
          </a:p>
        </p:txBody>
      </p:sp>
      <p:pic>
        <p:nvPicPr>
          <p:cNvPr id="9220" name="Picture 4" descr="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76200" y="2067950"/>
            <a:ext cx="12115800" cy="4256649"/>
          </a:xfrm>
          <a:noFill/>
        </p:spPr>
      </p:pic>
      <p:sp>
        <p:nvSpPr>
          <p:cNvPr id="9223" name="Rectangle 7"/>
          <p:cNvSpPr>
            <a:spLocks noChangeArrowheads="1"/>
          </p:cNvSpPr>
          <p:nvPr/>
        </p:nvSpPr>
        <p:spPr bwMode="auto">
          <a:xfrm>
            <a:off x="1776045" y="0"/>
            <a:ext cx="8324557" cy="20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Thứ</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hai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ngày</a:t>
            </a:r>
            <a:r>
              <a:rPr lang="en-US" altLang="en-US" sz="4000" b="1" dirty="0">
                <a:solidFill>
                  <a:srgbClr val="FF0000"/>
                </a:solidFill>
                <a:latin typeface="Times New Roman" panose="02020603050405020304" pitchFamily="18" charset="0"/>
                <a:cs typeface="Times New Roman" panose="02020603050405020304" pitchFamily="18" charset="0"/>
              </a:rPr>
              <a:t> 15 </a:t>
            </a:r>
            <a:r>
              <a:rPr lang="en-US" altLang="en-US" sz="4000" b="1" dirty="0" err="1">
                <a:solidFill>
                  <a:srgbClr val="FF0000"/>
                </a:solidFill>
                <a:latin typeface="Times New Roman" panose="02020603050405020304" pitchFamily="18" charset="0"/>
                <a:cs typeface="Times New Roman" panose="02020603050405020304" pitchFamily="18" charset="0"/>
              </a:rPr>
              <a:t>tháng</a:t>
            </a:r>
            <a:r>
              <a:rPr lang="en-US" altLang="en-US" sz="4000" b="1" dirty="0">
                <a:solidFill>
                  <a:srgbClr val="FF0000"/>
                </a:solidFill>
                <a:latin typeface="Times New Roman" panose="02020603050405020304" pitchFamily="18" charset="0"/>
                <a:cs typeface="Times New Roman" panose="02020603050405020304" pitchFamily="18" charset="0"/>
              </a:rPr>
              <a:t> 11 </a:t>
            </a:r>
            <a:r>
              <a:rPr lang="en-US" altLang="en-US" sz="4000" b="1" dirty="0" err="1">
                <a:solidFill>
                  <a:srgbClr val="FF0000"/>
                </a:solidFill>
                <a:latin typeface="Times New Roman" panose="02020603050405020304" pitchFamily="18" charset="0"/>
                <a:cs typeface="Times New Roman" panose="02020603050405020304" pitchFamily="18" charset="0"/>
              </a:rPr>
              <a:t>năm</a:t>
            </a:r>
            <a:r>
              <a:rPr lang="en-US" altLang="en-US" sz="4000" b="1" dirty="0">
                <a:solidFill>
                  <a:srgbClr val="FF0000"/>
                </a:solidFill>
                <a:latin typeface="Times New Roman" panose="02020603050405020304" pitchFamily="18" charset="0"/>
                <a:cs typeface="Times New Roman" panose="02020603050405020304" pitchFamily="18" charset="0"/>
              </a:rPr>
              <a:t> 2021</a:t>
            </a:r>
          </a:p>
          <a:p>
            <a:pPr algn="ctr" fontAlgn="base">
              <a:spcAft>
                <a:spcPct val="0"/>
              </a:spcAft>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Ông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Trạng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thả</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diều</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r" fontAlgn="base">
              <a:spcAft>
                <a:spcPct val="0"/>
              </a:spcAft>
              <a:buFontTx/>
              <a:buNone/>
            </a:pPr>
            <a:r>
              <a:rPr lang="en-US" altLang="en-US" b="1" dirty="0">
                <a:solidFill>
                  <a:srgbClr val="000000"/>
                </a:solidFill>
                <a:latin typeface="Times New Roman" panose="02020603050405020304" pitchFamily="18" charset="0"/>
                <a:cs typeface="Times New Roman" panose="02020603050405020304" pitchFamily="18" charset="0"/>
              </a:rPr>
              <a:t>Theo Trinh </a:t>
            </a:r>
            <a:r>
              <a:rPr lang="en-US" altLang="en-US" b="1" dirty="0" err="1">
                <a:solidFill>
                  <a:srgbClr val="000000"/>
                </a:solidFill>
                <a:latin typeface="Times New Roman" panose="02020603050405020304" pitchFamily="18" charset="0"/>
                <a:cs typeface="Times New Roman" panose="02020603050405020304" pitchFamily="18" charset="0"/>
              </a:rPr>
              <a:t>Đường</a:t>
            </a:r>
            <a:endParaRPr lang="en-US" alt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479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fade">
                                      <p:cBhvr>
                                        <p:cTn id="12" dur="1000"/>
                                        <p:tgtEl>
                                          <p:spTgt spid="9225"/>
                                        </p:tgtEl>
                                      </p:cBhvr>
                                    </p:animEffect>
                                    <p:anim calcmode="lin" valueType="num">
                                      <p:cBhvr>
                                        <p:cTn id="13" dur="1000" fill="hold"/>
                                        <p:tgtEl>
                                          <p:spTgt spid="9225"/>
                                        </p:tgtEl>
                                        <p:attrNameLst>
                                          <p:attrName>ppt_x</p:attrName>
                                        </p:attrNameLst>
                                      </p:cBhvr>
                                      <p:tavLst>
                                        <p:tav tm="0">
                                          <p:val>
                                            <p:strVal val="#ppt_x"/>
                                          </p:val>
                                        </p:tav>
                                        <p:tav tm="100000">
                                          <p:val>
                                            <p:strVal val="#ppt_x"/>
                                          </p:val>
                                        </p:tav>
                                      </p:tavLst>
                                    </p:anim>
                                    <p:anim calcmode="lin" valueType="num">
                                      <p:cBhvr>
                                        <p:cTn id="14"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9225"/>
                                        </p:tgtEl>
                                      </p:cBhvr>
                                    </p:animEffect>
                                    <p:set>
                                      <p:cBhvr>
                                        <p:cTn id="19" dur="1" fill="hold">
                                          <p:stCondLst>
                                            <p:cond delay="499"/>
                                          </p:stCondLst>
                                        </p:cTn>
                                        <p:tgtEl>
                                          <p:spTgt spid="9225"/>
                                        </p:tgtEl>
                                        <p:attrNameLst>
                                          <p:attrName>style.visibility</p:attrName>
                                        </p:attrNameLst>
                                      </p:cBhvr>
                                      <p:to>
                                        <p:strVal val="hidden"/>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9223">
                                            <p:txEl>
                                              <p:pRg st="0" end="0"/>
                                            </p:txEl>
                                          </p:spTgt>
                                        </p:tgtEl>
                                        <p:attrNameLst>
                                          <p:attrName>style.visibility</p:attrName>
                                        </p:attrNameLst>
                                      </p:cBhvr>
                                      <p:to>
                                        <p:strVal val="visible"/>
                                      </p:to>
                                    </p:set>
                                    <p:anim calcmode="discrete" valueType="clr">
                                      <p:cBhvr override="childStyle">
                                        <p:cTn id="22" dur="80"/>
                                        <p:tgtEl>
                                          <p:spTgt spid="92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223">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9223">
                                            <p:txEl>
                                              <p:pRg st="0" end="0"/>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9223">
                                            <p:txEl>
                                              <p:pRg st="1" end="1"/>
                                            </p:txEl>
                                          </p:spTgt>
                                        </p:tgtEl>
                                        <p:attrNameLst>
                                          <p:attrName>style.visibility</p:attrName>
                                        </p:attrNameLst>
                                      </p:cBhvr>
                                      <p:to>
                                        <p:strVal val="visible"/>
                                      </p:to>
                                    </p:set>
                                    <p:anim calcmode="discrete" valueType="clr">
                                      <p:cBhvr override="childStyle">
                                        <p:cTn id="27" dur="80"/>
                                        <p:tgtEl>
                                          <p:spTgt spid="92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223">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9223">
                                            <p:txEl>
                                              <p:pRg st="1" end="1"/>
                                            </p:txEl>
                                          </p:spTgt>
                                        </p:tgtEl>
                                        <p:attrNameLst>
                                          <p:attrName>fill.type</p:attrName>
                                        </p:attrNameLst>
                                      </p:cBhvr>
                                      <p:to>
                                        <p:strVal val="solid"/>
                                      </p:to>
                                    </p:set>
                                  </p:childTnLst>
                                </p:cTn>
                              </p:par>
                              <p:par>
                                <p:cTn id="30" presetID="3" presetClass="entr" presetSubtype="10" fill="hold" nodeType="withEffect">
                                  <p:stCondLst>
                                    <p:cond delay="0"/>
                                  </p:stCondLst>
                                  <p:childTnLst>
                                    <p:set>
                                      <p:cBhvr>
                                        <p:cTn id="31" dur="1" fill="hold">
                                          <p:stCondLst>
                                            <p:cond delay="0"/>
                                          </p:stCondLst>
                                        </p:cTn>
                                        <p:tgtEl>
                                          <p:spTgt spid="9223">
                                            <p:txEl>
                                              <p:pRg st="2" end="2"/>
                                            </p:txEl>
                                          </p:spTgt>
                                        </p:tgtEl>
                                        <p:attrNameLst>
                                          <p:attrName>style.visibility</p:attrName>
                                        </p:attrNameLst>
                                      </p:cBhvr>
                                      <p:to>
                                        <p:strVal val="visible"/>
                                      </p:to>
                                    </p:set>
                                    <p:animEffect transition="in" filter="blinds(horizontal)">
                                      <p:cBhvr>
                                        <p:cTn id="32" dur="500"/>
                                        <p:tgtEl>
                                          <p:spTgt spid="9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2560-3FDD-4106-9A00-AE93C3A25B78}"/>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a:extLst>
              <a:ext uri="{FF2B5EF4-FFF2-40B4-BE49-F238E27FC236}">
                <a16:creationId xmlns:a16="http://schemas.microsoft.com/office/drawing/2014/main" id="{16D1F99C-1BE6-4DD8-AEFD-5973DFF05391}"/>
              </a:ext>
            </a:extLst>
          </p:cNvPr>
          <p:cNvGrpSpPr>
            <a:grpSpLocks/>
          </p:cNvGrpSpPr>
          <p:nvPr/>
        </p:nvGrpSpPr>
        <p:grpSpPr bwMode="auto">
          <a:xfrm>
            <a:off x="2854599" y="951714"/>
            <a:ext cx="6964944" cy="1268196"/>
            <a:chOff x="1292225" y="1295400"/>
            <a:chExt cx="2822575" cy="1498600"/>
          </a:xfrm>
        </p:grpSpPr>
        <p:sp>
          <p:nvSpPr>
            <p:cNvPr id="4" name="Rectangle 3">
              <a:extLst>
                <a:ext uri="{FF2B5EF4-FFF2-40B4-BE49-F238E27FC236}">
                  <a16:creationId xmlns:a16="http://schemas.microsoft.com/office/drawing/2014/main" id="{BF7B80F7-BF46-46B0-95C2-68E383B96818}"/>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A582B45-9067-429E-89D9-B86B5AE6F65E}"/>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973484C1-E9BD-4928-A464-D22874AAED1B}"/>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BD1437EE-7874-4A12-9050-07C37582B3D2}"/>
              </a:ext>
            </a:extLst>
          </p:cNvPr>
          <p:cNvGrpSpPr>
            <a:grpSpLocks/>
          </p:cNvGrpSpPr>
          <p:nvPr/>
        </p:nvGrpSpPr>
        <p:grpSpPr bwMode="auto">
          <a:xfrm>
            <a:off x="2848582" y="3685192"/>
            <a:ext cx="6970960" cy="1314258"/>
            <a:chOff x="1292225" y="1295400"/>
            <a:chExt cx="2822575" cy="1498600"/>
          </a:xfrm>
        </p:grpSpPr>
        <p:sp>
          <p:nvSpPr>
            <p:cNvPr id="8" name="Rectangle 7">
              <a:extLst>
                <a:ext uri="{FF2B5EF4-FFF2-40B4-BE49-F238E27FC236}">
                  <a16:creationId xmlns:a16="http://schemas.microsoft.com/office/drawing/2014/main" id="{6579065C-4FF5-4FF0-B00C-4145347F4A71}"/>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3D7C492-EA00-4233-BA2E-273D05B451EA}"/>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20BE914D-0E8B-4AD0-B1E0-C9C4DE445C4B}"/>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BC6200CC-3229-4D5F-8413-E07F61DCB9BA}"/>
              </a:ext>
            </a:extLst>
          </p:cNvPr>
          <p:cNvSpPr/>
          <p:nvPr/>
        </p:nvSpPr>
        <p:spPr>
          <a:xfrm>
            <a:off x="3139969" y="1407120"/>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008EFC9A-D9FD-4E94-AD6E-A867B3ABC84F}"/>
              </a:ext>
            </a:extLst>
          </p:cNvPr>
          <p:cNvSpPr/>
          <p:nvPr/>
        </p:nvSpPr>
        <p:spPr>
          <a:xfrm>
            <a:off x="3051823" y="4244328"/>
            <a:ext cx="572993" cy="53911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2620D39D-333A-4D15-9CC9-B16FBA82DC8C}"/>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C124EF2-9A8B-4F73-A64A-94C222B2996F}"/>
              </a:ext>
            </a:extLst>
          </p:cNvPr>
          <p:cNvSpPr/>
          <p:nvPr/>
        </p:nvSpPr>
        <p:spPr>
          <a:xfrm>
            <a:off x="3636221" y="4035317"/>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5" name="Group 13">
            <a:extLst>
              <a:ext uri="{FF2B5EF4-FFF2-40B4-BE49-F238E27FC236}">
                <a16:creationId xmlns:a16="http://schemas.microsoft.com/office/drawing/2014/main" id="{92BF7639-424E-4F42-8D52-F225F512A10D}"/>
              </a:ext>
            </a:extLst>
          </p:cNvPr>
          <p:cNvGrpSpPr>
            <a:grpSpLocks/>
          </p:cNvGrpSpPr>
          <p:nvPr/>
        </p:nvGrpSpPr>
        <p:grpSpPr bwMode="auto">
          <a:xfrm>
            <a:off x="2848582" y="2324994"/>
            <a:ext cx="6970961" cy="1081646"/>
            <a:chOff x="1292225" y="1295400"/>
            <a:chExt cx="2822575" cy="1498600"/>
          </a:xfrm>
        </p:grpSpPr>
        <p:sp>
          <p:nvSpPr>
            <p:cNvPr id="16" name="Rectangle 15">
              <a:extLst>
                <a:ext uri="{FF2B5EF4-FFF2-40B4-BE49-F238E27FC236}">
                  <a16:creationId xmlns:a16="http://schemas.microsoft.com/office/drawing/2014/main" id="{428C50C5-5CEE-4732-8DDA-10BD9BF885FF}"/>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7247190-FA67-403C-B76D-718E24267790}"/>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2977AE8-DB99-4543-A28A-FC51426D95A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E4351BD5-4247-480B-8DD5-602C3F138E3A}"/>
              </a:ext>
            </a:extLst>
          </p:cNvPr>
          <p:cNvSpPr/>
          <p:nvPr/>
        </p:nvSpPr>
        <p:spPr>
          <a:xfrm>
            <a:off x="3059129" y="2705073"/>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BEE65B1-2971-438A-9984-A0F21D047818}"/>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1" name="Group 13">
            <a:extLst>
              <a:ext uri="{FF2B5EF4-FFF2-40B4-BE49-F238E27FC236}">
                <a16:creationId xmlns:a16="http://schemas.microsoft.com/office/drawing/2014/main" id="{FD968170-E56D-4010-A0C2-291A41E34D8E}"/>
              </a:ext>
            </a:extLst>
          </p:cNvPr>
          <p:cNvGrpSpPr>
            <a:grpSpLocks/>
          </p:cNvGrpSpPr>
          <p:nvPr/>
        </p:nvGrpSpPr>
        <p:grpSpPr bwMode="auto">
          <a:xfrm>
            <a:off x="2854602" y="5112000"/>
            <a:ext cx="6964945" cy="1081646"/>
            <a:chOff x="1292225" y="1295400"/>
            <a:chExt cx="2822575" cy="1498600"/>
          </a:xfrm>
        </p:grpSpPr>
        <p:sp>
          <p:nvSpPr>
            <p:cNvPr id="22" name="Rectangle 21">
              <a:extLst>
                <a:ext uri="{FF2B5EF4-FFF2-40B4-BE49-F238E27FC236}">
                  <a16:creationId xmlns:a16="http://schemas.microsoft.com/office/drawing/2014/main" id="{366268E0-CCCC-4D11-8206-B3A461361BC8}"/>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41D56228-6CE7-4B7E-B3B3-7978EAF1140C}"/>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0D9BAE06-3DFF-4599-88EC-CA3443D8C1AA}"/>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a:extLst>
              <a:ext uri="{FF2B5EF4-FFF2-40B4-BE49-F238E27FC236}">
                <a16:creationId xmlns:a16="http://schemas.microsoft.com/office/drawing/2014/main" id="{D205E45C-D644-44AF-8AC0-9A092C97DB7E}"/>
              </a:ext>
            </a:extLst>
          </p:cNvPr>
          <p:cNvSpPr/>
          <p:nvPr/>
        </p:nvSpPr>
        <p:spPr>
          <a:xfrm>
            <a:off x="3145714" y="5505069"/>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1094469C-1704-40B2-A728-120A129F69A6}"/>
              </a:ext>
            </a:extLst>
          </p:cNvPr>
          <p:cNvSpPr/>
          <p:nvPr/>
        </p:nvSpPr>
        <p:spPr>
          <a:xfrm>
            <a:off x="3689893" y="529545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7" name="Freeform 10">
            <a:extLst>
              <a:ext uri="{FF2B5EF4-FFF2-40B4-BE49-F238E27FC236}">
                <a16:creationId xmlns:a16="http://schemas.microsoft.com/office/drawing/2014/main" id="{D7148F86-FACF-4215-B8ED-25B64D33D687}"/>
              </a:ext>
            </a:extLst>
          </p:cNvPr>
          <p:cNvSpPr/>
          <p:nvPr/>
        </p:nvSpPr>
        <p:spPr>
          <a:xfrm>
            <a:off x="3178179" y="1356079"/>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34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71A1CD43-E393-424F-98CD-A4FFCB0B77D7}"/>
              </a:ext>
            </a:extLst>
          </p:cNvPr>
          <p:cNvSpPr txBox="1">
            <a:spLocks noChangeArrowheads="1"/>
          </p:cNvSpPr>
          <p:nvPr/>
        </p:nvSpPr>
        <p:spPr bwMode="auto">
          <a:xfrm>
            <a:off x="227013" y="6280150"/>
            <a:ext cx="5146845" cy="58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0" tIns="45569" rIns="91170" bIns="45569">
            <a:spAutoFit/>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r>
              <a:rPr lang="en-US" altLang="vi-VN" sz="3200" b="1" dirty="0">
                <a:latin typeface="Times New Roman" panose="02020603050405020304" pitchFamily="18" charset="0"/>
                <a:cs typeface="Times New Roman" panose="02020603050405020304" pitchFamily="18" charset="0"/>
              </a:rPr>
              <a:t>Trinh Đ</a:t>
            </a:r>
            <a:r>
              <a:rPr lang="vi-VN" altLang="vi-VN" sz="3200" b="1" dirty="0">
                <a:latin typeface="Times New Roman" panose="02020603050405020304" pitchFamily="18" charset="0"/>
                <a:cs typeface="Times New Roman" panose="02020603050405020304" pitchFamily="18" charset="0"/>
              </a:rPr>
              <a:t>ư</a:t>
            </a:r>
            <a:r>
              <a:rPr lang="en-US" altLang="vi-VN" sz="3200" b="1" dirty="0" err="1">
                <a:latin typeface="Times New Roman" panose="02020603050405020304" pitchFamily="18" charset="0"/>
                <a:cs typeface="Times New Roman" panose="02020603050405020304" pitchFamily="18" charset="0"/>
              </a:rPr>
              <a:t>ờng</a:t>
            </a:r>
            <a:r>
              <a:rPr lang="en-US" altLang="vi-VN" sz="3200" b="1" dirty="0">
                <a:latin typeface="Times New Roman" panose="02020603050405020304" pitchFamily="18" charset="0"/>
                <a:cs typeface="Times New Roman" panose="02020603050405020304" pitchFamily="18" charset="0"/>
              </a:rPr>
              <a:t> (1917 – 2001)</a:t>
            </a:r>
          </a:p>
        </p:txBody>
      </p:sp>
      <p:pic>
        <p:nvPicPr>
          <p:cNvPr id="5" name="图片 4109" descr="封面2">
            <a:extLst>
              <a:ext uri="{FF2B5EF4-FFF2-40B4-BE49-F238E27FC236}">
                <a16:creationId xmlns:a16="http://schemas.microsoft.com/office/drawing/2014/main" id="{5E438910-5B51-45CE-AB6A-AA676BDBCB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063" y="5829300"/>
            <a:ext cx="15319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8CA2F37D-6152-4F26-9EA5-F87AB60877D3}"/>
              </a:ext>
            </a:extLst>
          </p:cNvPr>
          <p:cNvSpPr>
            <a:spLocks noChangeArrowheads="1"/>
          </p:cNvSpPr>
          <p:nvPr/>
        </p:nvSpPr>
        <p:spPr bwMode="auto">
          <a:xfrm>
            <a:off x="5800725" y="320100"/>
            <a:ext cx="527367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just"/>
            <a:r>
              <a:rPr lang="en-US" altLang="vi-VN" sz="3200" dirty="0">
                <a:latin typeface="Times New Roman" panose="02020603050405020304" pitchFamily="18" charset="0"/>
                <a:cs typeface="Times New Roman" panose="02020603050405020304" pitchFamily="18" charset="0"/>
              </a:rPr>
              <a:t>Trinh Đ</a:t>
            </a:r>
            <a:r>
              <a:rPr lang="vi-VN" altLang="vi-VN" sz="3200" dirty="0">
                <a:latin typeface="Times New Roman" panose="02020603050405020304" pitchFamily="18" charset="0"/>
                <a:cs typeface="Times New Roman" panose="02020603050405020304" pitchFamily="18" charset="0"/>
              </a:rPr>
              <a:t>ường tên thật là Trương Đình. </a:t>
            </a:r>
            <a:r>
              <a:rPr lang="vi-VN" sz="3200" dirty="0">
                <a:latin typeface="Times New Roman" panose="02020603050405020304" pitchFamily="18" charset="0"/>
                <a:cs typeface="Times New Roman" panose="02020603050405020304" pitchFamily="18" charset="0"/>
              </a:rPr>
              <a:t>Ông sinh trong một gia đình nho học ở làng Phú Xuân, xã Đại Thắng, huyện Đại Lộc, tỉnh Quảng Nam. Ông là nhà thơ nổi tiếng, được tặng Giải thưởng Nhà nước về văn học nghệ thuật năm 2012.</a:t>
            </a:r>
          </a:p>
          <a:p>
            <a:pPr algn="just"/>
            <a:r>
              <a:rPr lang="vi-VN" sz="3200" dirty="0">
                <a:latin typeface="Times New Roman" panose="02020603050405020304" pitchFamily="18" charset="0"/>
                <a:cs typeface="Times New Roman" panose="02020603050405020304" pitchFamily="18" charset="0"/>
              </a:rPr>
              <a:t>Ông có một số các bút danh khác là:  Phú Xuân, La Vân, Duy Mỹ.</a:t>
            </a:r>
            <a:endParaRPr lang="en-US" altLang="vi-VN" sz="3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CAB2F32-E6CF-4944-B97A-8FA83FD9A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73858" cy="6280150"/>
          </a:xfrm>
          <a:prstGeom prst="rect">
            <a:avLst/>
          </a:prstGeom>
        </p:spPr>
      </p:pic>
    </p:spTree>
    <p:extLst>
      <p:ext uri="{BB962C8B-B14F-4D97-AF65-F5344CB8AC3E}">
        <p14:creationId xmlns:p14="http://schemas.microsoft.com/office/powerpoint/2010/main" val="4318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12192000" cy="6858000"/>
          </a:xfrm>
          <a:prstGeom prst="rect">
            <a:avLst/>
          </a:prstGeom>
          <a:gradFill rotWithShape="1">
            <a:gsLst>
              <a:gs pos="0">
                <a:srgbClr val="FFFF00"/>
              </a:gs>
              <a:gs pos="100000">
                <a:schemeClr val="bg1"/>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6147" name="Picture 4" descr="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381000" y="1089025"/>
            <a:ext cx="11277600" cy="3736193"/>
          </a:xfrm>
          <a:noFill/>
        </p:spPr>
      </p:pic>
      <p:sp>
        <p:nvSpPr>
          <p:cNvPr id="12296" name="Rectangle 8"/>
          <p:cNvSpPr>
            <a:spLocks noChangeArrowheads="1"/>
          </p:cNvSpPr>
          <p:nvPr/>
        </p:nvSpPr>
        <p:spPr bwMode="auto">
          <a:xfrm>
            <a:off x="228600" y="4846320"/>
            <a:ext cx="117348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3600" dirty="0" err="1">
                <a:solidFill>
                  <a:srgbClr val="0000FF"/>
                </a:solidFill>
                <a:latin typeface="Times New Roman" panose="02020603050405020304" pitchFamily="18" charset="0"/>
                <a:cs typeface="Times New Roman" panose="02020603050405020304" pitchFamily="18" charset="0"/>
              </a:rPr>
              <a:t>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Trạng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diều</a:t>
            </a:r>
            <a:r>
              <a:rPr lang="en-US" altLang="en-US" sz="3600" dirty="0">
                <a:solidFill>
                  <a:srgbClr val="0000FF"/>
                </a:solidFill>
                <a:latin typeface="Times New Roman" panose="02020603050405020304" pitchFamily="18" charset="0"/>
                <a:cs typeface="Times New Roman" panose="02020603050405020304" pitchFamily="18" charset="0"/>
              </a:rPr>
              <a:t> -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câu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chuyện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về</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chú</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thần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đồng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Nguyễn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Hiền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thích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chơi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diều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mà</a:t>
            </a:r>
            <a:r>
              <a:rPr lang="en-US" altLang="en-US" sz="3600" dirty="0">
                <a:solidFill>
                  <a:srgbClr val="0000FF"/>
                </a:solidFill>
                <a:latin typeface="Times New Roman" panose="02020603050405020304" pitchFamily="18" charset="0"/>
                <a:cs typeface="Times New Roman" panose="02020603050405020304" pitchFamily="18" charset="0"/>
              </a:rPr>
              <a:t> ham </a:t>
            </a:r>
            <a:r>
              <a:rPr lang="en-US" altLang="en-US" sz="3600" dirty="0" err="1">
                <a:solidFill>
                  <a:srgbClr val="0000FF"/>
                </a:solidFill>
                <a:latin typeface="Times New Roman" panose="02020603050405020304" pitchFamily="18" charset="0"/>
                <a:cs typeface="Times New Roman" panose="02020603050405020304" pitchFamily="18" charset="0"/>
              </a:rPr>
              <a:t>học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đỗ</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Trạng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nguyên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mới</a:t>
            </a:r>
            <a:r>
              <a:rPr lang="en-US" altLang="en-US" sz="3600" dirty="0">
                <a:solidFill>
                  <a:srgbClr val="0000FF"/>
                </a:solidFill>
                <a:latin typeface="Times New Roman" panose="02020603050405020304" pitchFamily="18" charset="0"/>
                <a:cs typeface="Times New Roman" panose="02020603050405020304" pitchFamily="18" charset="0"/>
              </a:rPr>
              <a:t> 13 </a:t>
            </a:r>
            <a:r>
              <a:rPr lang="en-US" altLang="en-US" sz="3600" dirty="0" err="1">
                <a:solidFill>
                  <a:srgbClr val="0000FF"/>
                </a:solidFill>
                <a:latin typeface="Times New Roman" panose="02020603050405020304" pitchFamily="18" charset="0"/>
                <a:cs typeface="Times New Roman" panose="02020603050405020304" pitchFamily="18" charset="0"/>
              </a:rPr>
              <a:t>tuổi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vị</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Trạng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nguyên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trẻ</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nhất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nước</a:t>
            </a:r>
            <a:r>
              <a:rPr lang="en-US" altLang="en-US" sz="3600" dirty="0">
                <a:solidFill>
                  <a:srgbClr val="0000FF"/>
                </a:solidFill>
                <a:latin typeface="Times New Roman" panose="02020603050405020304" pitchFamily="18" charset="0"/>
                <a:cs typeface="Times New Roman" panose="02020603050405020304" pitchFamily="18" charset="0"/>
              </a:rPr>
              <a:t> ta.</a:t>
            </a:r>
          </a:p>
        </p:txBody>
      </p:sp>
      <p:sp>
        <p:nvSpPr>
          <p:cNvPr id="6149" name="Rectangle 11"/>
          <p:cNvSpPr>
            <a:spLocks noChangeArrowheads="1"/>
          </p:cNvSpPr>
          <p:nvPr/>
        </p:nvSpPr>
        <p:spPr bwMode="auto">
          <a:xfrm>
            <a:off x="3124200" y="0"/>
            <a:ext cx="6248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3600" b="1">
                <a:solidFill>
                  <a:srgbClr val="FF0000"/>
                </a:solidFill>
              </a:rPr>
              <a:t>Ông Trạng Thả Diều</a:t>
            </a:r>
          </a:p>
          <a:p>
            <a:pPr algn="r" fontAlgn="base">
              <a:spcAft>
                <a:spcPct val="0"/>
              </a:spcAft>
              <a:buFontTx/>
              <a:buNone/>
            </a:pPr>
            <a:r>
              <a:rPr lang="en-US" altLang="en-US" sz="2400" b="1">
                <a:solidFill>
                  <a:srgbClr val="000000"/>
                </a:solidFill>
              </a:rPr>
              <a:t>Theo Trinh Đường</a:t>
            </a:r>
          </a:p>
        </p:txBody>
      </p:sp>
    </p:spTree>
    <p:extLst>
      <p:ext uri="{BB962C8B-B14F-4D97-AF65-F5344CB8AC3E}">
        <p14:creationId xmlns:p14="http://schemas.microsoft.com/office/powerpoint/2010/main" val="2428108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1000"/>
                                        <p:tgtEl>
                                          <p:spTgt spid="12296"/>
                                        </p:tgtEl>
                                      </p:cBhvr>
                                    </p:animEffect>
                                    <p:anim calcmode="lin" valueType="num">
                                      <p:cBhvr>
                                        <p:cTn id="8" dur="1000" fill="hold"/>
                                        <p:tgtEl>
                                          <p:spTgt spid="12296"/>
                                        </p:tgtEl>
                                        <p:attrNameLst>
                                          <p:attrName>ppt_x</p:attrName>
                                        </p:attrNameLst>
                                      </p:cBhvr>
                                      <p:tavLst>
                                        <p:tav tm="0">
                                          <p:val>
                                            <p:strVal val="#ppt_x"/>
                                          </p:val>
                                        </p:tav>
                                        <p:tav tm="100000">
                                          <p:val>
                                            <p:strVal val="#ppt_x"/>
                                          </p:val>
                                        </p:tav>
                                      </p:tavLst>
                                    </p:anim>
                                    <p:anim calcmode="lin" valueType="num">
                                      <p:cBhvr>
                                        <p:cTn id="9"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a:solidFill>
                  <a:srgbClr val="333333"/>
                </a:solidFill>
                <a:latin typeface="Verdana" panose="020B0604030504040204" pitchFamily="34" charset="0"/>
              </a:rPr>
              <a:t>	</a:t>
            </a:r>
            <a:r>
              <a:rPr lang="vi-VN" sz="2500" b="1" dirty="0">
                <a:solidFill>
                  <a:srgbClr val="002060"/>
                </a:solidFill>
                <a:latin typeface="Cambria Math" panose="02040503050406030204" pitchFamily="18" charset="0"/>
                <a:ea typeface="Cambria Math" panose="02040503050406030204" pitchFamily="18" charset="0"/>
              </a:rPr>
              <a:t>Vào đời vua Trần Thái Tông, có một gia đình nghèo sinh được cậu con trai đặt tên là Nguyễn Hiền. Chú bé rất ham thả diều. Lúc còn bé, chú đã biết làm lấy diều để chơi.</a:t>
            </a:r>
            <a:endParaRPr lang="en-US" sz="2500" b="1" dirty="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Lên 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Sau 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Thế rồi vua mở khoa thi. Chú bé thả diều đỗ Trạng nguyên. Ông Trạng khi ấy mới có mười ba tuổi. Đó là Trạng nguyên trẻ nhất của nước Nam ta.</a:t>
            </a:r>
            <a:br>
              <a:rPr lang="vi-VN" sz="2500" b="1" dirty="0">
                <a:solidFill>
                  <a:srgbClr val="002060"/>
                </a:solidFill>
                <a:latin typeface="+mj-lt"/>
              </a:rPr>
            </a:br>
            <a:endParaRPr lang="en-US" sz="2500" b="1" dirty="0">
              <a:solidFill>
                <a:srgbClr val="002060"/>
              </a:solidFill>
              <a:latin typeface="+mj-lt"/>
            </a:endParaRPr>
          </a:p>
        </p:txBody>
      </p:sp>
      <p:sp>
        <p:nvSpPr>
          <p:cNvPr id="7" name="Rectangle 6"/>
          <p:cNvSpPr/>
          <p:nvPr/>
        </p:nvSpPr>
        <p:spPr>
          <a:xfrm>
            <a:off x="2754379" y="0"/>
            <a:ext cx="66832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ÔNG TRẠNG THẢ DIỀU</a:t>
            </a: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a:solidFill>
                  <a:schemeClr val="accent2">
                    <a:lumMod val="75000"/>
                  </a:schemeClr>
                </a:solidFill>
                <a:latin typeface="Cambria Math" panose="02040503050406030204" pitchFamily="18" charset="0"/>
                <a:ea typeface="Cambria Math" panose="02040503050406030204" pitchFamily="18" charset="0"/>
              </a:rPr>
              <a:t>Theo Trinh </a:t>
            </a:r>
            <a:r>
              <a:rPr lang="en-US" sz="3200" b="1" i="1" dirty="0" err="1">
                <a:solidFill>
                  <a:schemeClr val="accent2">
                    <a:lumMod val="75000"/>
                  </a:schemeClr>
                </a:solidFill>
                <a:latin typeface="Cambria Math" panose="02040503050406030204" pitchFamily="18" charset="0"/>
                <a:ea typeface="Cambria Math" panose="02040503050406030204" pitchFamily="18" charset="0"/>
              </a:rPr>
              <a:t>Đường</a:t>
            </a:r>
            <a:endParaRPr lang="en-US" sz="3200" b="1" i="1" dirty="0">
              <a:solidFill>
                <a:schemeClr val="accent2">
                  <a:lumMod val="75000"/>
                </a:schemeClr>
              </a:solidFill>
              <a:latin typeface="Cambria Math" panose="02040503050406030204" pitchFamily="18" charset="0"/>
              <a:ea typeface="Cambria Math" panose="02040503050406030204" pitchFamily="18" charset="0"/>
            </a:endParaRPr>
          </a:p>
        </p:txBody>
      </p:sp>
      <p:sp>
        <p:nvSpPr>
          <p:cNvPr id="2" name="Oval 1"/>
          <p:cNvSpPr/>
          <p:nvPr/>
        </p:nvSpPr>
        <p:spPr>
          <a:xfrm>
            <a:off x="302524" y="126191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1</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302524" y="206662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302524" y="3146697"/>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302524" y="5836190"/>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69240" y="818866"/>
            <a:ext cx="5145207" cy="584775"/>
          </a:xfrm>
          <a:prstGeom prst="rect">
            <a:avLst/>
          </a:prstGeom>
          <a:noFill/>
        </p:spPr>
        <p:txBody>
          <a:bodyPr wrap="square" rtlCol="0">
            <a:spAutoFit/>
          </a:bodyPr>
          <a:lstStyle/>
          <a:p>
            <a:r>
              <a:rPr lang="vi-VN" sz="3200" dirty="0">
                <a:solidFill>
                  <a:srgbClr val="FFC000"/>
                </a:solidFill>
                <a:latin typeface="+mj-lt"/>
              </a:rPr>
              <a:t>Bài được chia làm mấy đoạn?</a:t>
            </a:r>
          </a:p>
        </p:txBody>
      </p:sp>
    </p:spTree>
    <p:extLst>
      <p:ext uri="{BB962C8B-B14F-4D97-AF65-F5344CB8AC3E}">
        <p14:creationId xmlns:p14="http://schemas.microsoft.com/office/powerpoint/2010/main" val="4020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939955" y="-131929"/>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342448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6&quot;/&gt;&lt;property id=&quot;20307&quot; value=&quot;260&quot;/&gt;&lt;/object&gt;&lt;object type=&quot;3&quot; unique_id=&quot;10012&quot;&gt;&lt;property id=&quot;20148&quot; value=&quot;5&quot;/&gt;&lt;property id=&quot;20300&quot; value=&quot;Slide 9&quot;/&gt;&lt;property id=&quot;20307&quot; value=&quot;269&quot;/&gt;&lt;/object&gt;&lt;object type=&quot;3&quot; unique_id=&quot;10022&quot;&gt;&lt;property id=&quot;20148&quot; value=&quot;5&quot;/&gt;&lt;property id=&quot;20300&quot; value=&quot;Slide 24&quot;/&gt;&lt;property id=&quot;20307&quot; value=&quot;276&quot;/&gt;&lt;/object&gt;&lt;object type=&quot;3&quot; unique_id=&quot;10194&quot;&gt;&lt;property id=&quot;20148&quot; value=&quot;5&quot;/&gt;&lt;property id=&quot;20300&quot; value=&quot;Slide 2&quot;/&gt;&lt;property id=&quot;20307&quot; value=&quot;279&quot;/&gt;&lt;/object&gt;&lt;object type=&quot;3&quot; unique_id=&quot;10195&quot;&gt;&lt;property id=&quot;20148&quot; value=&quot;5&quot;/&gt;&lt;property id=&quot;20300&quot; value=&quot;Slide 3&quot;/&gt;&lt;property id=&quot;20307&quot; value=&quot;280&quot;/&gt;&lt;/object&gt;&lt;object type=&quot;3&quot; unique_id=&quot;10196&quot;&gt;&lt;property id=&quot;20148&quot; value=&quot;5&quot;/&gt;&lt;property id=&quot;20300&quot; value=&quot;Slide 4 - &amp;quot;Bức tranh vẽ gì?&amp;quot;&quot;/&gt;&lt;property id=&quot;20307&quot; value=&quot;281&quot;/&gt;&lt;/object&gt;&lt;object type=&quot;3&quot; unique_id=&quot;10197&quot;&gt;&lt;property id=&quot;20148&quot; value=&quot;5&quot;/&gt;&lt;property id=&quot;20300&quot; value=&quot;Slide 5&quot;/&gt;&lt;property id=&quot;20307&quot; value=&quot;282&quot;/&gt;&lt;/object&gt;&lt;object type=&quot;3&quot; unique_id=&quot;10980&quot;&gt;&lt;property id=&quot;20148&quot; value=&quot;5&quot;/&gt;&lt;property id=&quot;20300&quot; value=&quot;Slide 7&quot;/&gt;&lt;property id=&quot;20307&quot; value=&quot;290&quot;/&gt;&lt;/object&gt;&lt;object type=&quot;3&quot; unique_id=&quot;10981&quot;&gt;&lt;property id=&quot;20148&quot; value=&quot;5&quot;/&gt;&lt;property id=&quot;20300&quot; value=&quot;Slide 8&quot;/&gt;&lt;property id=&quot;20307&quot; value=&quot;287&quot;/&gt;&lt;/object&gt;&lt;object type=&quot;3&quot; unique_id=&quot;10982&quot;&gt;&lt;property id=&quot;20148&quot; value=&quot;5&quot;/&gt;&lt;property id=&quot;20300&quot; value=&quot;Slide 10&quot;/&gt;&lt;property id=&quot;20307&quot; value=&quot;301&quot;/&gt;&lt;/object&gt;&lt;object type=&quot;3&quot; unique_id=&quot;10983&quot;&gt;&lt;property id=&quot;20148&quot; value=&quot;5&quot;/&gt;&lt;property id=&quot;20300&quot; value=&quot;Slide 11&quot;/&gt;&lt;property id=&quot;20307&quot; value=&quot;291&quot;/&gt;&lt;/object&gt;&lt;object type=&quot;3&quot; unique_id=&quot;10984&quot;&gt;&lt;property id=&quot;20148&quot; value=&quot;5&quot;/&gt;&lt;property id=&quot;20300&quot; value=&quot;Slide 12&quot;/&gt;&lt;property id=&quot;20307&quot; value=&quot;283&quot;/&gt;&lt;/object&gt;&lt;object type=&quot;3&quot; unique_id=&quot;10985&quot;&gt;&lt;property id=&quot;20148&quot; value=&quot;5&quot;/&gt;&lt;property id=&quot;20300&quot; value=&quot;Slide 13&quot;/&gt;&lt;property id=&quot;20307&quot; value=&quot;293&quot;/&gt;&lt;/object&gt;&lt;object type=&quot;3&quot; unique_id=&quot;10986&quot;&gt;&lt;property id=&quot;20148&quot; value=&quot;5&quot;/&gt;&lt;property id=&quot;20300&quot; value=&quot;Slide 14&quot;/&gt;&lt;property id=&quot;20307&quot; value=&quot;284&quot;/&gt;&lt;/object&gt;&lt;object type=&quot;3&quot; unique_id=&quot;10987&quot;&gt;&lt;property id=&quot;20148&quot; value=&quot;5&quot;/&gt;&lt;property id=&quot;20300&quot; value=&quot;Slide 15&quot;/&gt;&lt;property id=&quot;20307&quot; value=&quot;295&quot;/&gt;&lt;/object&gt;&lt;object type=&quot;3&quot; unique_id=&quot;10988&quot;&gt;&lt;property id=&quot;20148&quot; value=&quot;5&quot;/&gt;&lt;property id=&quot;20300&quot; value=&quot;Slide 16&quot;/&gt;&lt;property id=&quot;20307&quot; value=&quot;296&quot;/&gt;&lt;/object&gt;&lt;object type=&quot;3&quot; unique_id=&quot;10989&quot;&gt;&lt;property id=&quot;20148&quot; value=&quot;5&quot;/&gt;&lt;property id=&quot;20300&quot; value=&quot;Slide 17&quot;/&gt;&lt;property id=&quot;20307&quot; value=&quot;285&quot;/&gt;&lt;/object&gt;&lt;object type=&quot;3&quot; unique_id=&quot;10990&quot;&gt;&lt;property id=&quot;20148&quot; value=&quot;5&quot;/&gt;&lt;property id=&quot;20300&quot; value=&quot;Slide 18&quot;/&gt;&lt;property id=&quot;20307&quot; value=&quot;286&quot;/&gt;&lt;/object&gt;&lt;object type=&quot;3&quot; unique_id=&quot;10991&quot;&gt;&lt;property id=&quot;20148&quot; value=&quot;5&quot;/&gt;&lt;property id=&quot;20300&quot; value=&quot;Slide 19&quot;/&gt;&lt;property id=&quot;20307&quot; value=&quot;297&quot;/&gt;&lt;/object&gt;&lt;object type=&quot;3&quot; unique_id=&quot;10992&quot;&gt;&lt;property id=&quot;20148&quot; value=&quot;5&quot;/&gt;&lt;property id=&quot;20300&quot; value=&quot;Slide 20&quot;/&gt;&lt;property id=&quot;20307&quot; value=&quot;292&quot;/&gt;&lt;/object&gt;&lt;object type=&quot;3&quot; unique_id=&quot;10993&quot;&gt;&lt;property id=&quot;20148&quot; value=&quot;5&quot;/&gt;&lt;property id=&quot;20300&quot; value=&quot;Slide 21&quot;/&gt;&lt;property id=&quot;20307&quot; value=&quot;298&quot;/&gt;&lt;/object&gt;&lt;object type=&quot;3&quot; unique_id=&quot;10994&quot;&gt;&lt;property id=&quot;20148&quot; value=&quot;5&quot;/&gt;&lt;property id=&quot;20300&quot; value=&quot;Slide 22&quot;/&gt;&lt;property id=&quot;20307&quot; value=&quot;299&quot;/&gt;&lt;/object&gt;&lt;object type=&quot;3&quot; unique_id=&quot;10995&quot;&gt;&lt;property id=&quot;20148&quot; value=&quot;5&quot;/&gt;&lt;property id=&quot;20300&quot; value=&quot;Slide 23&quot;/&gt;&lt;property id=&quot;20307&quot; value=&quot;300&quot;/&gt;&lt;/object&gt;&lt;/object&gt;&lt;object type=&quot;8&quot; unique_id=&quot;1004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TotalTime>
  <Words>1224</Words>
  <Application>Microsoft Office PowerPoint</Application>
  <PresentationFormat>Widescreen</PresentationFormat>
  <Paragraphs>126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29</vt:i4>
      </vt:variant>
    </vt:vector>
  </HeadingPairs>
  <TitlesOfParts>
    <vt:vector size="55" baseType="lpstr">
      <vt:lpstr>Arial</vt:lpstr>
      <vt:lpstr>Calibri</vt:lpstr>
      <vt:lpstr>Calibri Light</vt:lpstr>
      <vt:lpstr>Cambria Math</vt:lpstr>
      <vt:lpstr>Corbel</vt:lpstr>
      <vt:lpstr>Times New Roman</vt:lpstr>
      <vt:lpstr>Verdana</vt:lpstr>
      <vt:lpstr>Wingdings</vt:lpstr>
      <vt:lpstr>Wingdings 3</vt:lpstr>
      <vt:lpstr>Office Theme</vt:lpstr>
      <vt:lpstr>Default Design</vt:lpstr>
      <vt:lpstr>1_Default Design</vt:lpstr>
      <vt:lpstr>2_Default Design</vt:lpstr>
      <vt:lpstr>3_Default Design</vt:lpstr>
      <vt:lpstr>4_Default Design</vt:lpstr>
      <vt:lpstr>6_Default Design</vt:lpstr>
      <vt:lpstr>7_Default Design</vt:lpstr>
      <vt:lpstr>1_Office Theme</vt:lpstr>
      <vt:lpstr>2_Office Theme</vt:lpstr>
      <vt:lpstr>3_Office Theme</vt:lpstr>
      <vt:lpstr>5_Office Theme</vt:lpstr>
      <vt:lpstr>4_Office Theme</vt:lpstr>
      <vt:lpstr>8_Default Design</vt:lpstr>
      <vt:lpstr>9_Default Design</vt:lpstr>
      <vt:lpstr>7_Office Theme</vt:lpstr>
      <vt:lpstr>Basis</vt:lpstr>
      <vt:lpstr>PowerPoint Presentation</vt:lpstr>
      <vt:lpstr>PowerPoint Presentation</vt:lpstr>
      <vt:lpstr>PowerPoint Presentation</vt:lpstr>
      <vt:lpstr>Bức tranh vẽ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HANG</dc:creator>
  <cp:lastModifiedBy>Kim Nga</cp:lastModifiedBy>
  <cp:revision>97</cp:revision>
  <dcterms:created xsi:type="dcterms:W3CDTF">2018-11-06T14:56:01Z</dcterms:created>
  <dcterms:modified xsi:type="dcterms:W3CDTF">2021-11-11T16:23:49Z</dcterms:modified>
</cp:coreProperties>
</file>