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320" r:id="rId2"/>
    <p:sldId id="316" r:id="rId3"/>
    <p:sldId id="295" r:id="rId4"/>
    <p:sldId id="318" r:id="rId5"/>
    <p:sldId id="321" r:id="rId6"/>
    <p:sldId id="322" r:id="rId7"/>
    <p:sldId id="325" r:id="rId8"/>
    <p:sldId id="323" r:id="rId9"/>
    <p:sldId id="299" r:id="rId10"/>
    <p:sldId id="300" r:id="rId11"/>
    <p:sldId id="301" r:id="rId12"/>
    <p:sldId id="312" r:id="rId13"/>
    <p:sldId id="313" r:id="rId14"/>
    <p:sldId id="319" r:id="rId15"/>
    <p:sldId id="267" r:id="rId16"/>
    <p:sldId id="269" r:id="rId17"/>
  </p:sldIdLst>
  <p:sldSz cx="12192000" cy="6858000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828B3"/>
    <a:srgbClr val="F1E82F"/>
    <a:srgbClr val="663300"/>
    <a:srgbClr val="FF0000"/>
    <a:srgbClr val="0000FF"/>
    <a:srgbClr val="808000"/>
    <a:srgbClr val="D0C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68" y="-6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0C61-2C8E-4A63-805E-38705B16005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5D8A9-683C-4721-9FF4-C56176763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7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84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3F8A-45D0-4221-9EE3-F9067E52F18E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8FC-7299-42B9-8950-4F1119321B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1069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373B-7542-4D56-8E64-AF0D4768472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D0DC-3BE4-46DB-80F4-0E7F2D2F3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577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53B0-390A-4D6F-ACA1-8A6C59A6C2E8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113B-CDF5-4644-BA53-4F238E2C2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6054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4654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0CC0-92FF-4917-BA38-B510855A16F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0957-E2B8-4834-B561-343B7F9B5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5396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EF08-AFB5-47C6-BD27-3B7D2A4AAD18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9B19-FFCE-4781-A1AE-EF0CAFD83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0741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AE64-2A7C-4699-AB73-3DEE4B3713D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0EC-BE85-434D-92F2-451AE862F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6092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67F9-BB3A-46BE-9DBE-9CB207CDCE5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E991-239E-49C7-BC46-FC8B5F6F5F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7705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F8FF-C8D6-48B4-A891-23BBD37DE313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CDDA-DD28-4CC4-A5E0-ECC357982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3778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F3A5-A7C4-4A60-A581-E4D6500955CC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698B-6F97-491D-BF96-7904467B6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4531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87D0-DE0E-4E0D-B4A7-D17E6E8C5ABF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606C-2502-4900-BAB9-85AD2A988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1317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2F14-9E5E-4B48-AFC4-051E8472D26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AEBF-C7C1-4F82-8B3B-DE991C97A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7340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EE5E3-D81D-426D-A57A-A29DF867C8B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B9FF4-DF39-4D0E-98AC-90EAEE2B6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8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slow">
    <p:checker dir="vert"/>
    <p:sndAc>
      <p:stSnd>
        <p:snd r:embed="rId14" name="cashreg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pn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7.gif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pn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7.gif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400" y="228670"/>
            <a:ext cx="10619850" cy="86445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1" y="1521443"/>
            <a:ext cx="1675149" cy="560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9895" y="237165"/>
            <a:ext cx="1876787" cy="873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829719" y="3832900"/>
            <a:ext cx="6456317" cy="277104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 </a:t>
            </a:r>
            <a:r>
              <a:rPr lang="en-US" sz="4050" b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MỪNG CÁC  </a:t>
            </a: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CON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87343" y="120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45695"/>
      </p:ext>
    </p:extLst>
  </p:cSld>
  <p:clrMapOvr>
    <a:masterClrMapping/>
  </p:clrMapOvr>
  <p:transition spd="slow">
    <p:checker dir="vert"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514600" y="3048000"/>
            <a:ext cx="746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.VnTime" panose="020B7200000000000000" pitchFamily="34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191000" y="2667001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.VnTime" panose="020B7200000000000000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57200" y="127681"/>
            <a:ext cx="11353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Bµi 4</a:t>
            </a:r>
            <a:r>
              <a:rPr lang="en-US" sz="3200">
                <a:solidFill>
                  <a:srgbClr val="0000FF"/>
                </a:solidFill>
                <a:latin typeface=".VnTime" panose="020B7200000000000000" pitchFamily="34" charset="0"/>
              </a:rPr>
              <a:t>: Mét cöa hµng b¸n 13 kg ®­ường lo¹i 5200 ®ång mét ki- l«- gam vµ 18 kg ®­ường lo¹i 5500 ®ång mét ki-l«-gam. Hái khi b¸n hÕt hai lo¹i ®­ường trªn cöa hµng ®ã thu ®­ược tÊt c¶ bao nhiªu tiÒn?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87773" y="262504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Tóm tắt: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3460" y="3236877"/>
            <a:ext cx="4097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Bán 13 kg:……….đồng</a:t>
            </a:r>
          </a:p>
          <a:p>
            <a:r>
              <a:rPr lang="en-US" sz="2400"/>
              <a:t>         1 kg: 5 200 đồng</a:t>
            </a:r>
          </a:p>
          <a:p>
            <a:r>
              <a:rPr lang="en-US" sz="2400"/>
              <a:t>Bán 18 kg:……….đồng</a:t>
            </a:r>
          </a:p>
          <a:p>
            <a:r>
              <a:rPr lang="en-US" sz="2400"/>
              <a:t>         1 kg: 5 500 đồng</a:t>
            </a:r>
          </a:p>
          <a:p>
            <a:r>
              <a:rPr lang="en-US" sz="2400"/>
              <a:t>Bán hết 2 loại thu:…..đồng?</a:t>
            </a:r>
          </a:p>
          <a:p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5791200" y="2459896"/>
            <a:ext cx="439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Hãy nêu cách giải bài toán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3318113"/>
            <a:ext cx="37338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Làm vở, trình bày bài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534236" y="1752600"/>
            <a:ext cx="10429164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Bài giải</a:t>
            </a:r>
          </a:p>
          <a:p>
            <a:pPr algn="ctr"/>
            <a:r>
              <a:rPr lang="vi-VN" sz="3200"/>
              <a:t>Số tiền bán 13 kg đưường loại 5 200 đồng 1 kg là:</a:t>
            </a:r>
          </a:p>
          <a:p>
            <a:pPr algn="ctr"/>
            <a:r>
              <a:rPr lang="en-US" sz="3200"/>
              <a:t>5 200 x 13 = 67 600  (đồng)</a:t>
            </a:r>
          </a:p>
          <a:p>
            <a:pPr algn="ctr"/>
            <a:r>
              <a:rPr lang="vi-VN" sz="3200"/>
              <a:t>Số tiền bán 18 kg đưường loại 5 500 đồng 1 kg là:</a:t>
            </a:r>
          </a:p>
          <a:p>
            <a:pPr algn="ctr"/>
            <a:r>
              <a:rPr lang="en-US" sz="3200"/>
              <a:t>5 500 x 18 = 99 000 (đồng)</a:t>
            </a:r>
          </a:p>
          <a:p>
            <a:pPr algn="ctr"/>
            <a:r>
              <a:rPr lang="vi-VN" sz="3200"/>
              <a:t>Số tiền bán cả 2 loại đưường là:</a:t>
            </a:r>
          </a:p>
          <a:p>
            <a:pPr algn="ctr"/>
            <a:r>
              <a:rPr lang="en-US" sz="3200"/>
              <a:t>67 600 + 99 000 = 166 600 (đồng)</a:t>
            </a:r>
          </a:p>
          <a:p>
            <a:pPr algn="ctr"/>
            <a:r>
              <a:rPr lang="en-US" sz="3200"/>
              <a:t>			Đáp số: 166 600 lần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34236" y="152401"/>
            <a:ext cx="384048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Hoàn thành bài sau tiết zoom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514600" y="3048001"/>
            <a:ext cx="746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latin typeface=".VnTime" panose="020B7200000000000000" pitchFamily="34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4191000" y="2667001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.VnTime" panose="020B7200000000000000" pitchFamily="34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676400" y="533401"/>
            <a:ext cx="8991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Time" panose="020B7200000000000000" pitchFamily="34" charset="0"/>
              </a:rPr>
              <a:t>Bµi 5</a:t>
            </a:r>
            <a:r>
              <a:rPr lang="en-US" sz="3600">
                <a:solidFill>
                  <a:srgbClr val="0000FF"/>
                </a:solidFill>
                <a:latin typeface=".VnTime" panose="020B7200000000000000" pitchFamily="34" charset="0"/>
              </a:rPr>
              <a:t>: Mét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trường học có 18 lớp, trong đó 12 lớp, mỗi lớp có 30 học sinh và 6 lớp mỗi lớp có 35 học sinh. Hỏi trường đó có tất cả bao nhiêu học sinh?</a:t>
            </a:r>
            <a:r>
              <a:rPr lang="en-US" sz="36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3600" y="3186113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Tóm tắt: </a:t>
            </a:r>
          </a:p>
          <a:p>
            <a:r>
              <a:rPr lang="en-US" sz="2800"/>
              <a:t>1 lớp: 30 HS</a:t>
            </a:r>
          </a:p>
          <a:p>
            <a:r>
              <a:rPr lang="en-US" sz="2800"/>
              <a:t>12 lớp:….HS?</a:t>
            </a:r>
          </a:p>
          <a:p>
            <a:r>
              <a:rPr lang="en-US" sz="2800"/>
              <a:t>1 lớp: 35 HS</a:t>
            </a:r>
          </a:p>
          <a:p>
            <a:r>
              <a:rPr lang="en-US" sz="2800"/>
              <a:t>6 lớp:……HS?</a:t>
            </a:r>
          </a:p>
          <a:p>
            <a:r>
              <a:rPr lang="en-US" sz="2800"/>
              <a:t>Cả trường có:…..HS?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31006" y="2950538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Con thấy bài toán 5 giống dạng bài nào?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4189713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Bài toán 5 giống dạng bài 4.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5043503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Hoàn thành sau tiết zoom.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524000" y="762001"/>
            <a:ext cx="91440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/>
              <a:t>Bài giải</a:t>
            </a:r>
          </a:p>
          <a:p>
            <a:pPr algn="ctr"/>
            <a:r>
              <a:rPr lang="en-US" sz="3200"/>
              <a:t>12 lớp </a:t>
            </a:r>
            <a:r>
              <a:rPr lang="en-US" sz="3200" smtClean="0"/>
              <a:t>có </a:t>
            </a:r>
            <a:r>
              <a:rPr lang="en-US" sz="3200"/>
              <a:t>số học sinh là:</a:t>
            </a:r>
          </a:p>
          <a:p>
            <a:pPr algn="ctr"/>
            <a:r>
              <a:rPr lang="en-US" sz="3200"/>
              <a:t>30 x 12 = 360   </a:t>
            </a:r>
            <a:r>
              <a:rPr lang="en-US" sz="3200" smtClean="0"/>
              <a:t>(học sinh)</a:t>
            </a:r>
            <a:endParaRPr lang="en-US" sz="3200"/>
          </a:p>
          <a:p>
            <a:pPr algn="ctr"/>
            <a:r>
              <a:rPr lang="en-US" sz="3200"/>
              <a:t>6 lớp </a:t>
            </a:r>
            <a:r>
              <a:rPr lang="en-US" sz="3200" smtClean="0"/>
              <a:t>có </a:t>
            </a:r>
            <a:r>
              <a:rPr lang="en-US" sz="3200"/>
              <a:t>số học sinh là:</a:t>
            </a:r>
          </a:p>
          <a:p>
            <a:pPr algn="ctr"/>
            <a:r>
              <a:rPr lang="en-US" sz="3200"/>
              <a:t>35 x 6 = 210   </a:t>
            </a:r>
            <a:r>
              <a:rPr lang="en-US" sz="3200" smtClean="0"/>
              <a:t>(học sinh)</a:t>
            </a:r>
            <a:endParaRPr lang="en-US" sz="3200"/>
          </a:p>
          <a:p>
            <a:pPr algn="ctr"/>
            <a:r>
              <a:rPr lang="vi-VN" sz="3200"/>
              <a:t>Trường </a:t>
            </a:r>
            <a:r>
              <a:rPr lang="vi-VN" sz="3200" smtClean="0"/>
              <a:t>đ</a:t>
            </a:r>
            <a:r>
              <a:rPr lang="en-US" sz="3200" smtClean="0"/>
              <a:t>ó có</a:t>
            </a:r>
            <a:r>
              <a:rPr lang="vi-VN" sz="3200" smtClean="0"/>
              <a:t> </a:t>
            </a:r>
            <a:r>
              <a:rPr lang="vi-VN" sz="3200"/>
              <a:t>tất cả số học sinh là:</a:t>
            </a:r>
          </a:p>
          <a:p>
            <a:pPr algn="ctr"/>
            <a:r>
              <a:rPr lang="en-US" sz="3200"/>
              <a:t>360 + 210 =  570 ( </a:t>
            </a:r>
            <a:r>
              <a:rPr lang="en-US" sz="3200" smtClean="0"/>
              <a:t>học sinh)</a:t>
            </a:r>
            <a:endParaRPr lang="en-US" sz="3200"/>
          </a:p>
          <a:p>
            <a:pPr algn="ctr"/>
            <a:r>
              <a:rPr lang="en-US" sz="3200"/>
              <a:t>			Đáp số: 570 học sinh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>
                <a16:creationId xmlns:a16="http://schemas.microsoft.com/office/drawing/2014/main" xmlns="" id="{6A58E0AF-9AE9-48F7-A639-839940A0DC29}"/>
              </a:ext>
            </a:extLst>
          </p:cNvPr>
          <p:cNvSpPr/>
          <p:nvPr/>
        </p:nvSpPr>
        <p:spPr>
          <a:xfrm>
            <a:off x="2667000" y="1500189"/>
            <a:ext cx="6858000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>
            <a:extLst>
              <a:ext uri="{FF2B5EF4-FFF2-40B4-BE49-F238E27FC236}">
                <a16:creationId xmlns:a16="http://schemas.microsoft.com/office/drawing/2014/main" xmlns="" id="{4E2E500A-D222-4259-98DC-05B189FA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28" y="2482456"/>
            <a:ext cx="2289572" cy="22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>
                <a16:creationId xmlns:a16="http://schemas.microsoft.com/office/drawing/2014/main" xmlns="" id="{258ADADF-9D82-4845-A861-D1031A0A33EF}"/>
              </a:ext>
            </a:extLst>
          </p:cNvPr>
          <p:cNvSpPr txBox="1"/>
          <p:nvPr/>
        </p:nvSpPr>
        <p:spPr>
          <a:xfrm rot="20124156">
            <a:off x="3237817" y="2767490"/>
            <a:ext cx="9407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784">
              <a:defRPr/>
            </a:pP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pc="-113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pc="-113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5622133" y="1965723"/>
            <a:ext cx="454819" cy="313729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2" tIns="25711" rIns="51422" bIns="25711"/>
          <a:lstStyle/>
          <a:p>
            <a:pPr defTabSz="685784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>
            <a:extLst>
              <a:ext uri="{FF2B5EF4-FFF2-40B4-BE49-F238E27FC236}">
                <a16:creationId xmlns:a16="http://schemas.microsoft.com/office/drawing/2014/main" xmlns="" id="{05293F9B-2CDD-4A92-AC37-1A060D99BB06}"/>
              </a:ext>
            </a:extLst>
          </p:cNvPr>
          <p:cNvGrpSpPr>
            <a:grpSpLocks/>
          </p:cNvGrpSpPr>
          <p:nvPr/>
        </p:nvGrpSpPr>
        <p:grpSpPr bwMode="auto">
          <a:xfrm>
            <a:off x="5622133" y="2066926"/>
            <a:ext cx="2984897" cy="794700"/>
            <a:chOff x="4441090" y="670090"/>
            <a:chExt cx="6037759" cy="1593658"/>
          </a:xfrm>
        </p:grpSpPr>
        <p:grpSp>
          <p:nvGrpSpPr>
            <p:cNvPr id="188444" name="组合 143">
              <a:extLst>
                <a:ext uri="{FF2B5EF4-FFF2-40B4-BE49-F238E27FC236}">
                  <a16:creationId xmlns:a16="http://schemas.microsoft.com/office/drawing/2014/main" xmlns="" id="{64890489-4FF3-4957-B843-4938910F3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90" y="760819"/>
              <a:ext cx="844068" cy="850669"/>
              <a:chOff x="4339492" y="760819"/>
              <a:chExt cx="844068" cy="850669"/>
            </a:xfrm>
          </p:grpSpPr>
          <p:sp>
            <p:nvSpPr>
              <p:cNvPr id="11" name="任意多边形 82">
                <a:extLst>
                  <a:ext uri="{FF2B5EF4-FFF2-40B4-BE49-F238E27FC236}">
                    <a16:creationId xmlns:a16="http://schemas.microsoft.com/office/drawing/2014/main" xmlns="" id="{4937EB44-E064-4775-AC4C-C959DC10167B}"/>
                  </a:ext>
                </a:extLst>
              </p:cNvPr>
              <p:cNvSpPr/>
              <p:nvPr/>
            </p:nvSpPr>
            <p:spPr bwMode="auto">
              <a:xfrm rot="3738964">
                <a:off x="4336652" y="763659"/>
                <a:ext cx="733003" cy="72732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sz="1575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A2EEE13-73D9-4006-85C6-AC44F5D6D8B1}"/>
                  </a:ext>
                </a:extLst>
              </p:cNvPr>
              <p:cNvSpPr txBox="1"/>
              <p:nvPr/>
            </p:nvSpPr>
            <p:spPr>
              <a:xfrm>
                <a:off x="4474358" y="801409"/>
                <a:ext cx="709202" cy="8100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z="2025" spc="169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025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>
                  <a16:creationId xmlns:a16="http://schemas.microsoft.com/office/drawing/2014/main" xmlns="" id="{D2B8F359-8B8C-461D-A1F7-A143F43D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789" y="1557824"/>
              <a:ext cx="5185060" cy="70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>
                  <a16:creationId xmlns:a16="http://schemas.microsoft.com/office/drawing/2014/main" xmlns="" id="{207C313E-A7CF-42ED-9BD4-D9C399997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1" y="670090"/>
              <a:ext cx="3762378" cy="112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025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>
            <a:extLst>
              <a:ext uri="{FF2B5EF4-FFF2-40B4-BE49-F238E27FC236}">
                <a16:creationId xmlns:a16="http://schemas.microsoft.com/office/drawing/2014/main" xmlns="" id="{FD1AB969-ED51-4AEC-803B-E18FF12BE660}"/>
              </a:ext>
            </a:extLst>
          </p:cNvPr>
          <p:cNvGrpSpPr>
            <a:grpSpLocks/>
          </p:cNvGrpSpPr>
          <p:nvPr/>
        </p:nvGrpSpPr>
        <p:grpSpPr bwMode="auto">
          <a:xfrm>
            <a:off x="5826921" y="2677716"/>
            <a:ext cx="3504009" cy="1703888"/>
            <a:chOff x="4441089" y="302494"/>
            <a:chExt cx="6230440" cy="3028896"/>
          </a:xfrm>
        </p:grpSpPr>
        <p:grpSp>
          <p:nvGrpSpPr>
            <p:cNvPr id="188439" name="组合 149">
              <a:extLst>
                <a:ext uri="{FF2B5EF4-FFF2-40B4-BE49-F238E27FC236}">
                  <a16:creationId xmlns:a16="http://schemas.microsoft.com/office/drawing/2014/main" xmlns="" id="{DEE2F938-B036-49F3-B32A-8024F69A8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73"/>
              <a:ext cx="730401" cy="730193"/>
              <a:chOff x="4339491" y="761773"/>
              <a:chExt cx="730401" cy="730193"/>
            </a:xfrm>
          </p:grpSpPr>
          <p:sp>
            <p:nvSpPr>
              <p:cNvPr id="17" name="任意多边形 82">
                <a:extLst>
                  <a:ext uri="{FF2B5EF4-FFF2-40B4-BE49-F238E27FC236}">
                    <a16:creationId xmlns:a16="http://schemas.microsoft.com/office/drawing/2014/main" xmlns="" id="{FBE89B2D-2448-4F45-9648-3D1E2632CAF0}"/>
                  </a:ext>
                </a:extLst>
              </p:cNvPr>
              <p:cNvSpPr/>
              <p:nvPr/>
            </p:nvSpPr>
            <p:spPr bwMode="auto">
              <a:xfrm rot="3738964">
                <a:off x="4337466" y="763798"/>
                <a:ext cx="730193" cy="72614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E95B354-D0E4-4BA7-8ABF-F3E756AD8321}"/>
                  </a:ext>
                </a:extLst>
              </p:cNvPr>
              <p:cNvSpPr txBox="1"/>
              <p:nvPr/>
            </p:nvSpPr>
            <p:spPr>
              <a:xfrm>
                <a:off x="4474980" y="801988"/>
                <a:ext cx="594912" cy="6565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>
                  <a16:creationId xmlns:a16="http://schemas.microsoft.com/office/drawing/2014/main" xmlns="" id="{66316BA4-5A67-4862-9803-F8688749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28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75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>
                  <a16:creationId xmlns:a16="http://schemas.microsoft.com/office/drawing/2014/main" xmlns="" id="{C8EC5548-90CE-44D3-BC41-95B9AF8C6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99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18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18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>
            <a:extLst>
              <a:ext uri="{FF2B5EF4-FFF2-40B4-BE49-F238E27FC236}">
                <a16:creationId xmlns:a16="http://schemas.microsoft.com/office/drawing/2014/main" xmlns="" id="{45232D06-D538-4D9A-94FF-7503ED2D1D5E}"/>
              </a:ext>
            </a:extLst>
          </p:cNvPr>
          <p:cNvGrpSpPr>
            <a:grpSpLocks/>
          </p:cNvGrpSpPr>
          <p:nvPr/>
        </p:nvGrpSpPr>
        <p:grpSpPr bwMode="auto">
          <a:xfrm>
            <a:off x="5765008" y="4302919"/>
            <a:ext cx="2770584" cy="740852"/>
            <a:chOff x="4441089" y="638359"/>
            <a:chExt cx="4927028" cy="1316613"/>
          </a:xfrm>
        </p:grpSpPr>
        <p:grpSp>
          <p:nvGrpSpPr>
            <p:cNvPr id="188434" name="组合 161">
              <a:extLst>
                <a:ext uri="{FF2B5EF4-FFF2-40B4-BE49-F238E27FC236}">
                  <a16:creationId xmlns:a16="http://schemas.microsoft.com/office/drawing/2014/main" xmlns="" id="{7BCFF7E6-5C2A-4F02-9689-4F00453CB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3200"/>
              <a:ext cx="779200" cy="727881"/>
              <a:chOff x="4339491" y="763200"/>
              <a:chExt cx="779200" cy="727881"/>
            </a:xfrm>
          </p:grpSpPr>
          <p:sp>
            <p:nvSpPr>
              <p:cNvPr id="23" name="任意多边形 82">
                <a:extLst>
                  <a:ext uri="{FF2B5EF4-FFF2-40B4-BE49-F238E27FC236}">
                    <a16:creationId xmlns:a16="http://schemas.microsoft.com/office/drawing/2014/main" xmlns="" id="{D6AFF14D-5EC8-4F34-BB93-3E435C337D7A}"/>
                  </a:ext>
                </a:extLst>
              </p:cNvPr>
              <p:cNvSpPr/>
              <p:nvPr/>
            </p:nvSpPr>
            <p:spPr bwMode="auto">
              <a:xfrm rot="3738964">
                <a:off x="4338673" y="764018"/>
                <a:ext cx="727881" cy="72624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0F631B37-01DA-4BC8-8255-DBD4DA15349D}"/>
                  </a:ext>
                </a:extLst>
              </p:cNvPr>
              <p:cNvSpPr txBox="1"/>
              <p:nvPr/>
            </p:nvSpPr>
            <p:spPr>
              <a:xfrm>
                <a:off x="4523698" y="807634"/>
                <a:ext cx="594993" cy="6563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>
                  <a16:creationId xmlns:a16="http://schemas.microsoft.com/office/drawing/2014/main" xmlns="" id="{10E07411-43B9-470E-8F4C-F0DF412C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831" y="1329378"/>
              <a:ext cx="4087286" cy="62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>
                  <a16:creationId xmlns:a16="http://schemas.microsoft.com/office/drawing/2014/main" xmlns="" id="{045A7169-208E-4998-A3D5-6B0496EE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638359"/>
              <a:ext cx="3762376" cy="99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025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:a16="http://schemas.microsoft.com/office/drawing/2014/main" xmlns="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7" y="1822848"/>
            <a:ext cx="139304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:a16="http://schemas.microsoft.com/office/drawing/2014/main" xmlns="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8861824" y="4569621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50D6C98D-BF43-4E65-B545-4037BED5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3253978" y="4031459"/>
            <a:ext cx="71913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07F678FA-65FD-47A4-A4AF-E41E627B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956323" y="3613550"/>
            <a:ext cx="72032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>
            <a:extLst>
              <a:ext uri="{FF2B5EF4-FFF2-40B4-BE49-F238E27FC236}">
                <a16:creationId xmlns:a16="http://schemas.microsoft.com/office/drawing/2014/main" xmlns="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31" y="1685927"/>
            <a:ext cx="378619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:a16="http://schemas.microsoft.com/office/drawing/2014/main" xmlns="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8"/>
            <a:ext cx="12192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1" name="Picture 2">
            <a:extLst>
              <a:ext uri="{FF2B5EF4-FFF2-40B4-BE49-F238E27FC236}">
                <a16:creationId xmlns:a16="http://schemas.microsoft.com/office/drawing/2014/main" xmlns="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7472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35283" y="1828801"/>
            <a:ext cx="4953000" cy="2854811"/>
            <a:chOff x="2461871" y="1721841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:a16="http://schemas.microsoft.com/office/drawing/2014/main" xmlns="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871" y="1721841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07B35A01-A935-4196-878C-5533D7A4A520}"/>
                </a:ext>
              </a:extLst>
            </p:cNvPr>
            <p:cNvSpPr/>
            <p:nvPr/>
          </p:nvSpPr>
          <p:spPr>
            <a:xfrm>
              <a:off x="3467186" y="2720581"/>
              <a:ext cx="2479775" cy="1125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50">
                <a:lnSpc>
                  <a:spcPct val="150000"/>
                </a:lnSpc>
                <a:defRPr/>
              </a:pPr>
              <a:r>
                <a:rPr lang="en-US" sz="24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– </a:t>
              </a:r>
            </a:p>
            <a:p>
              <a:pPr algn="ctr" defTabSz="514350">
                <a:lnSpc>
                  <a:spcPct val="150000"/>
                </a:lnSpc>
                <a:defRPr/>
              </a:pPr>
              <a:r>
                <a:rPr lang="en-US" sz="24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TRẢI NGHIỆM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2761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371600" y="2438400"/>
            <a:ext cx="9296400" cy="1524000"/>
          </a:xfrm>
          <a:prstGeom prst="rect">
            <a:avLst/>
          </a:prstGeom>
          <a:solidFill>
            <a:srgbClr val="F1E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   1. Ôn lại các tính chất </a:t>
            </a:r>
            <a:r>
              <a:rPr lang="en-US" sz="3200" smtClean="0">
                <a:solidFill>
                  <a:srgbClr val="663300"/>
                </a:solidFill>
                <a:latin typeface="Times New Roman" panose="02020603050405020304" pitchFamily="18" charset="0"/>
              </a:rPr>
              <a:t>của </a:t>
            </a:r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phép nhân</a:t>
            </a:r>
            <a:b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</a:br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2. Chuẩn bị: Nhân </a:t>
            </a:r>
            <a:r>
              <a:rPr lang="en-US" sz="3200" smtClean="0">
                <a:solidFill>
                  <a:srgbClr val="663300"/>
                </a:solidFill>
                <a:latin typeface="Times New Roman" panose="02020603050405020304" pitchFamily="18" charset="0"/>
              </a:rPr>
              <a:t>nhẩm </a:t>
            </a:r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số có hai chữ </a:t>
            </a:r>
            <a:r>
              <a:rPr lang="en-US" sz="3200" smtClean="0">
                <a:solidFill>
                  <a:srgbClr val="663300"/>
                </a:solidFill>
                <a:latin typeface="Times New Roman" panose="02020603050405020304" pitchFamily="18" charset="0"/>
              </a:rPr>
              <a:t>số với </a:t>
            </a:r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4191000" y="1219200"/>
            <a:ext cx="3276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sau bài học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0000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905000" y="1066800"/>
            <a:ext cx="8458200" cy="4648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</a:rPr>
              <a:t>Chuùc caùc em hoïc gioûi</a:t>
            </a:r>
            <a:r>
              <a:rPr lang="en-US" sz="4400"/>
              <a:t> </a:t>
            </a:r>
          </a:p>
        </p:txBody>
      </p:sp>
    </p:spTree>
  </p:cSld>
  <p:clrMapOvr>
    <a:masterClrMapping/>
  </p:clrMapOvr>
  <p:transition spd="slow">
    <p:diamond/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:a16="http://schemas.microsoft.com/office/drawing/2014/main" xmlns="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7" y="1822848"/>
            <a:ext cx="139304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:a16="http://schemas.microsoft.com/office/drawing/2014/main" xmlns="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8861824" y="4569621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:a16="http://schemas.microsoft.com/office/drawing/2014/main" xmlns="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33800" y="1752601"/>
            <a:ext cx="4953000" cy="2854811"/>
            <a:chOff x="-2983426" y="1826455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:a16="http://schemas.microsoft.com/office/drawing/2014/main" xmlns="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83426" y="1826455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07B35A01-A935-4196-878C-5533D7A4A520}"/>
                </a:ext>
              </a:extLst>
            </p:cNvPr>
            <p:cNvSpPr/>
            <p:nvPr/>
          </p:nvSpPr>
          <p:spPr>
            <a:xfrm>
              <a:off x="-2027245" y="3126400"/>
              <a:ext cx="2528908" cy="519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50">
                <a:defRPr/>
              </a:pPr>
              <a:r>
                <a:rPr lang="en-US" sz="3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  <p:pic>
        <p:nvPicPr>
          <p:cNvPr id="188431" name="Picture 2">
            <a:extLst>
              <a:ext uri="{FF2B5EF4-FFF2-40B4-BE49-F238E27FC236}">
                <a16:creationId xmlns:a16="http://schemas.microsoft.com/office/drawing/2014/main" xmlns="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7472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6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0441" y="1371601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Nêu các bước nhân với số có 2 chữ số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9041" y="2356825"/>
            <a:ext cx="6858000" cy="224676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>
                <a16:creationId xmlns:a16="http://schemas.microsoft.com/office/drawing/2014/main" xmlns="" id="{6A58E0AF-9AE9-48F7-A639-839940A0DC29}"/>
              </a:ext>
            </a:extLst>
          </p:cNvPr>
          <p:cNvSpPr/>
          <p:nvPr/>
        </p:nvSpPr>
        <p:spPr>
          <a:xfrm>
            <a:off x="2667000" y="1500189"/>
            <a:ext cx="6858000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>
            <a:extLst>
              <a:ext uri="{FF2B5EF4-FFF2-40B4-BE49-F238E27FC236}">
                <a16:creationId xmlns:a16="http://schemas.microsoft.com/office/drawing/2014/main" xmlns="" id="{4E2E500A-D222-4259-98DC-05B189FA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28" y="2482456"/>
            <a:ext cx="2289572" cy="22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>
                <a16:creationId xmlns:a16="http://schemas.microsoft.com/office/drawing/2014/main" xmlns="" id="{258ADADF-9D82-4845-A861-D1031A0A33EF}"/>
              </a:ext>
            </a:extLst>
          </p:cNvPr>
          <p:cNvSpPr txBox="1"/>
          <p:nvPr/>
        </p:nvSpPr>
        <p:spPr>
          <a:xfrm rot="20124156">
            <a:off x="3237817" y="2767490"/>
            <a:ext cx="9407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784">
              <a:defRPr/>
            </a:pP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pc="-113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pc="-113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5622133" y="1965723"/>
            <a:ext cx="454819" cy="313729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2" tIns="25711" rIns="51422" bIns="25711"/>
          <a:lstStyle/>
          <a:p>
            <a:pPr defTabSz="685784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>
            <a:extLst>
              <a:ext uri="{FF2B5EF4-FFF2-40B4-BE49-F238E27FC236}">
                <a16:creationId xmlns:a16="http://schemas.microsoft.com/office/drawing/2014/main" xmlns="" id="{05293F9B-2CDD-4A92-AC37-1A060D99BB06}"/>
              </a:ext>
            </a:extLst>
          </p:cNvPr>
          <p:cNvGrpSpPr>
            <a:grpSpLocks/>
          </p:cNvGrpSpPr>
          <p:nvPr/>
        </p:nvGrpSpPr>
        <p:grpSpPr bwMode="auto">
          <a:xfrm>
            <a:off x="5622133" y="2066926"/>
            <a:ext cx="2984897" cy="794700"/>
            <a:chOff x="4441090" y="670090"/>
            <a:chExt cx="6037759" cy="1593658"/>
          </a:xfrm>
        </p:grpSpPr>
        <p:grpSp>
          <p:nvGrpSpPr>
            <p:cNvPr id="188444" name="组合 143">
              <a:extLst>
                <a:ext uri="{FF2B5EF4-FFF2-40B4-BE49-F238E27FC236}">
                  <a16:creationId xmlns:a16="http://schemas.microsoft.com/office/drawing/2014/main" xmlns="" id="{64890489-4FF3-4957-B843-4938910F3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90" y="760819"/>
              <a:ext cx="844068" cy="850669"/>
              <a:chOff x="4339492" y="760819"/>
              <a:chExt cx="844068" cy="850669"/>
            </a:xfrm>
          </p:grpSpPr>
          <p:sp>
            <p:nvSpPr>
              <p:cNvPr id="11" name="任意多边形 82">
                <a:extLst>
                  <a:ext uri="{FF2B5EF4-FFF2-40B4-BE49-F238E27FC236}">
                    <a16:creationId xmlns:a16="http://schemas.microsoft.com/office/drawing/2014/main" xmlns="" id="{4937EB44-E064-4775-AC4C-C959DC10167B}"/>
                  </a:ext>
                </a:extLst>
              </p:cNvPr>
              <p:cNvSpPr/>
              <p:nvPr/>
            </p:nvSpPr>
            <p:spPr bwMode="auto">
              <a:xfrm rot="3738964">
                <a:off x="4336652" y="763659"/>
                <a:ext cx="733003" cy="72732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sz="1575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A2EEE13-73D9-4006-85C6-AC44F5D6D8B1}"/>
                  </a:ext>
                </a:extLst>
              </p:cNvPr>
              <p:cNvSpPr txBox="1"/>
              <p:nvPr/>
            </p:nvSpPr>
            <p:spPr>
              <a:xfrm>
                <a:off x="4474358" y="801409"/>
                <a:ext cx="709202" cy="8100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z="2025" spc="169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025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>
                  <a16:creationId xmlns:a16="http://schemas.microsoft.com/office/drawing/2014/main" xmlns="" id="{D2B8F359-8B8C-461D-A1F7-A143F43D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789" y="1557824"/>
              <a:ext cx="5185060" cy="70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>
                  <a16:creationId xmlns:a16="http://schemas.microsoft.com/office/drawing/2014/main" xmlns="" id="{207C313E-A7CF-42ED-9BD4-D9C399997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1" y="670090"/>
              <a:ext cx="3762378" cy="112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025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>
            <a:extLst>
              <a:ext uri="{FF2B5EF4-FFF2-40B4-BE49-F238E27FC236}">
                <a16:creationId xmlns:a16="http://schemas.microsoft.com/office/drawing/2014/main" xmlns="" id="{FD1AB969-ED51-4AEC-803B-E18FF12BE660}"/>
              </a:ext>
            </a:extLst>
          </p:cNvPr>
          <p:cNvGrpSpPr>
            <a:grpSpLocks/>
          </p:cNvGrpSpPr>
          <p:nvPr/>
        </p:nvGrpSpPr>
        <p:grpSpPr bwMode="auto">
          <a:xfrm>
            <a:off x="5826921" y="2677716"/>
            <a:ext cx="3504009" cy="1703888"/>
            <a:chOff x="4441089" y="302494"/>
            <a:chExt cx="6230440" cy="3028896"/>
          </a:xfrm>
        </p:grpSpPr>
        <p:grpSp>
          <p:nvGrpSpPr>
            <p:cNvPr id="188439" name="组合 149">
              <a:extLst>
                <a:ext uri="{FF2B5EF4-FFF2-40B4-BE49-F238E27FC236}">
                  <a16:creationId xmlns:a16="http://schemas.microsoft.com/office/drawing/2014/main" xmlns="" id="{DEE2F938-B036-49F3-B32A-8024F69A8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73"/>
              <a:ext cx="730401" cy="730193"/>
              <a:chOff x="4339491" y="761773"/>
              <a:chExt cx="730401" cy="730193"/>
            </a:xfrm>
          </p:grpSpPr>
          <p:sp>
            <p:nvSpPr>
              <p:cNvPr id="17" name="任意多边形 82">
                <a:extLst>
                  <a:ext uri="{FF2B5EF4-FFF2-40B4-BE49-F238E27FC236}">
                    <a16:creationId xmlns:a16="http://schemas.microsoft.com/office/drawing/2014/main" xmlns="" id="{FBE89B2D-2448-4F45-9648-3D1E2632CAF0}"/>
                  </a:ext>
                </a:extLst>
              </p:cNvPr>
              <p:cNvSpPr/>
              <p:nvPr/>
            </p:nvSpPr>
            <p:spPr bwMode="auto">
              <a:xfrm rot="3738964">
                <a:off x="4337466" y="763798"/>
                <a:ext cx="730193" cy="72614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E95B354-D0E4-4BA7-8ABF-F3E756AD8321}"/>
                  </a:ext>
                </a:extLst>
              </p:cNvPr>
              <p:cNvSpPr txBox="1"/>
              <p:nvPr/>
            </p:nvSpPr>
            <p:spPr>
              <a:xfrm>
                <a:off x="4474980" y="801988"/>
                <a:ext cx="594912" cy="6565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>
                  <a16:creationId xmlns:a16="http://schemas.microsoft.com/office/drawing/2014/main" xmlns="" id="{66316BA4-5A67-4862-9803-F8688749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28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75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>
                  <a16:creationId xmlns:a16="http://schemas.microsoft.com/office/drawing/2014/main" xmlns="" id="{C8EC5548-90CE-44D3-BC41-95B9AF8C6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99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18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18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>
            <a:extLst>
              <a:ext uri="{FF2B5EF4-FFF2-40B4-BE49-F238E27FC236}">
                <a16:creationId xmlns:a16="http://schemas.microsoft.com/office/drawing/2014/main" xmlns="" id="{45232D06-D538-4D9A-94FF-7503ED2D1D5E}"/>
              </a:ext>
            </a:extLst>
          </p:cNvPr>
          <p:cNvGrpSpPr>
            <a:grpSpLocks/>
          </p:cNvGrpSpPr>
          <p:nvPr/>
        </p:nvGrpSpPr>
        <p:grpSpPr bwMode="auto">
          <a:xfrm>
            <a:off x="5765008" y="4302919"/>
            <a:ext cx="2770584" cy="740852"/>
            <a:chOff x="4441089" y="638359"/>
            <a:chExt cx="4927028" cy="1316613"/>
          </a:xfrm>
        </p:grpSpPr>
        <p:grpSp>
          <p:nvGrpSpPr>
            <p:cNvPr id="188434" name="组合 161">
              <a:extLst>
                <a:ext uri="{FF2B5EF4-FFF2-40B4-BE49-F238E27FC236}">
                  <a16:creationId xmlns:a16="http://schemas.microsoft.com/office/drawing/2014/main" xmlns="" id="{7BCFF7E6-5C2A-4F02-9689-4F00453CB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3200"/>
              <a:ext cx="779200" cy="727881"/>
              <a:chOff x="4339491" y="763200"/>
              <a:chExt cx="779200" cy="727881"/>
            </a:xfrm>
          </p:grpSpPr>
          <p:sp>
            <p:nvSpPr>
              <p:cNvPr id="23" name="任意多边形 82">
                <a:extLst>
                  <a:ext uri="{FF2B5EF4-FFF2-40B4-BE49-F238E27FC236}">
                    <a16:creationId xmlns:a16="http://schemas.microsoft.com/office/drawing/2014/main" xmlns="" id="{D6AFF14D-5EC8-4F34-BB93-3E435C337D7A}"/>
                  </a:ext>
                </a:extLst>
              </p:cNvPr>
              <p:cNvSpPr/>
              <p:nvPr/>
            </p:nvSpPr>
            <p:spPr bwMode="auto">
              <a:xfrm rot="3738964">
                <a:off x="4338673" y="764018"/>
                <a:ext cx="727881" cy="72624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0F631B37-01DA-4BC8-8255-DBD4DA15349D}"/>
                  </a:ext>
                </a:extLst>
              </p:cNvPr>
              <p:cNvSpPr txBox="1"/>
              <p:nvPr/>
            </p:nvSpPr>
            <p:spPr>
              <a:xfrm>
                <a:off x="4523698" y="807634"/>
                <a:ext cx="594993" cy="6563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>
                  <a16:creationId xmlns:a16="http://schemas.microsoft.com/office/drawing/2014/main" xmlns="" id="{10E07411-43B9-470E-8F4C-F0DF412C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831" y="1329378"/>
              <a:ext cx="4087286" cy="62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>
                  <a16:creationId xmlns:a16="http://schemas.microsoft.com/office/drawing/2014/main" xmlns="" id="{045A7169-208E-4998-A3D5-6B0496EE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638359"/>
              <a:ext cx="3762376" cy="99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025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:a16="http://schemas.microsoft.com/office/drawing/2014/main" xmlns="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7" y="1822848"/>
            <a:ext cx="139304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:a16="http://schemas.microsoft.com/office/drawing/2014/main" xmlns="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8861824" y="4569621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50D6C98D-BF43-4E65-B545-4037BED5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3253978" y="4031459"/>
            <a:ext cx="71913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07F678FA-65FD-47A4-A4AF-E41E627B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956323" y="3613550"/>
            <a:ext cx="72032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>
            <a:extLst>
              <a:ext uri="{FF2B5EF4-FFF2-40B4-BE49-F238E27FC236}">
                <a16:creationId xmlns:a16="http://schemas.microsoft.com/office/drawing/2014/main" xmlns="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31" y="1685927"/>
            <a:ext cx="378619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:a16="http://schemas.microsoft.com/office/drawing/2014/main" xmlns="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21"/>
            <a:ext cx="12192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1" name="Picture 2">
            <a:extLst>
              <a:ext uri="{FF2B5EF4-FFF2-40B4-BE49-F238E27FC236}">
                <a16:creationId xmlns:a16="http://schemas.microsoft.com/office/drawing/2014/main" xmlns="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7472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33799" y="1828801"/>
            <a:ext cx="4953000" cy="2854811"/>
            <a:chOff x="2461871" y="1721841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:a16="http://schemas.microsoft.com/office/drawing/2014/main" xmlns="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871" y="1721841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07B35A01-A935-4196-878C-5533D7A4A520}"/>
                </a:ext>
              </a:extLst>
            </p:cNvPr>
            <p:cNvSpPr/>
            <p:nvPr/>
          </p:nvSpPr>
          <p:spPr>
            <a:xfrm>
              <a:off x="3446093" y="3027402"/>
              <a:ext cx="2528908" cy="519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50">
                <a:defRPr/>
              </a:pPr>
              <a:r>
                <a:rPr lang="en-US" sz="30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</a:t>
              </a:r>
              <a:endPara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650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492" y="990600"/>
            <a:ext cx="8229600" cy="1143000"/>
          </a:xfrm>
        </p:spPr>
        <p:txBody>
          <a:bodyPr/>
          <a:lstStyle/>
          <a:p>
            <a:pPr algn="ctr"/>
            <a:r>
              <a:rPr 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362200"/>
            <a:ext cx="8229600" cy="1524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(trang 69)</a:t>
            </a:r>
          </a:p>
        </p:txBody>
      </p:sp>
    </p:spTree>
    <p:extLst>
      <p:ext uri="{BB962C8B-B14F-4D97-AF65-F5344CB8AC3E}">
        <p14:creationId xmlns:p14="http://schemas.microsoft.com/office/powerpoint/2010/main" val="3790013788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04800"/>
            <a:ext cx="4876800" cy="822960"/>
          </a:xfrm>
        </p:spPr>
        <p:txBody>
          <a:bodyPr/>
          <a:lstStyle/>
          <a:p>
            <a:pPr marL="0" indent="0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Bài 1: Đặt tính rồi tính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45609" y="1926722"/>
            <a:ext cx="9144000" cy="58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a, 17 x 86            b, 428 x 39          c, 2057 x 23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95600" y="1100010"/>
            <a:ext cx="640080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Làm nháp, 3 HS chữa bài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28800" y="5570079"/>
            <a:ext cx="914400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Nêu ý nghĩa của phép nhân ở phần 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264987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       17</a:t>
            </a:r>
          </a:p>
          <a:p>
            <a:r>
              <a:rPr lang="en-US" sz="3200"/>
              <a:t>        86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0091" y="2896849"/>
            <a:ext cx="65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x</a:t>
            </a: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150092" y="3732775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18982" y="3728771"/>
            <a:ext cx="156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102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19300" y="4196604"/>
            <a:ext cx="156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136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976083" y="4781378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19300" y="4864548"/>
            <a:ext cx="156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1462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58352" y="2647256"/>
            <a:ext cx="2796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       428</a:t>
            </a:r>
          </a:p>
          <a:p>
            <a:r>
              <a:rPr lang="en-US" sz="3200"/>
              <a:t>          39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32043" y="2894235"/>
            <a:ext cx="65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x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032044" y="3730161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28782" y="3767837"/>
            <a:ext cx="2197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     3852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87873" y="4193990"/>
            <a:ext cx="199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      1284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858035" y="4778764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71765" y="4840184"/>
            <a:ext cx="156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26692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90630" y="2564087"/>
            <a:ext cx="2720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      2057 </a:t>
            </a:r>
          </a:p>
          <a:p>
            <a:r>
              <a:rPr lang="en-US" sz="3200"/>
              <a:t>           23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64321" y="2811066"/>
            <a:ext cx="65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x</a:t>
            </a: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8133213" y="3641305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99479" y="3600688"/>
            <a:ext cx="226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        6171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96269" y="3999867"/>
            <a:ext cx="2270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       4114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790313" y="4695595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21664" y="4644099"/>
            <a:ext cx="3019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          47311</a:t>
            </a:r>
          </a:p>
        </p:txBody>
      </p:sp>
    </p:spTree>
    <p:extLst>
      <p:ext uri="{BB962C8B-B14F-4D97-AF65-F5344CB8AC3E}">
        <p14:creationId xmlns:p14="http://schemas.microsoft.com/office/powerpoint/2010/main" val="1002255076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9" grpId="0"/>
      <p:bldP spid="10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7" grpId="0"/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76400" y="304800"/>
            <a:ext cx="9372600" cy="822960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2: Viết giá trị của biểu thức vào ô trống: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185191"/>
              </p:ext>
            </p:extLst>
          </p:nvPr>
        </p:nvGraphicFramePr>
        <p:xfrm>
          <a:off x="1905000" y="1127760"/>
          <a:ext cx="83058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x 78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33800" y="2438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234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2438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2340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0164" y="2438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1794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00364" y="2438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17940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7996" y="3886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HS làm nháp, điền KQ trên màn hình zoom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4658381"/>
            <a:ext cx="1005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Bài này con có cần đặt tính thực hiện cả 4 phép tính không?</a:t>
            </a:r>
          </a:p>
        </p:txBody>
      </p:sp>
    </p:spTree>
    <p:extLst>
      <p:ext uri="{BB962C8B-B14F-4D97-AF65-F5344CB8AC3E}">
        <p14:creationId xmlns:p14="http://schemas.microsoft.com/office/powerpoint/2010/main" val="1797357049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11049000" cy="1463040"/>
          </a:xfrm>
        </p:spPr>
        <p:txBody>
          <a:bodyPr/>
          <a:lstStyle/>
          <a:p>
            <a:pPr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Bài 3: Tim một người khỏe mạnh bình thường mỗi phút đập khoảng 75 lần. Hãy tính số lần đập của tim người đó trong 24 giờ.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660" y="1874520"/>
            <a:ext cx="8229600" cy="640080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41228" y="2514600"/>
            <a:ext cx="3211773" cy="90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1 phút: 25 lần đập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24 giờ :….lần đập?</a:t>
            </a: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277135" y="1630680"/>
            <a:ext cx="4774442" cy="8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Đơn vị chỉ thời gian trong bài như thế nào?</a:t>
            </a: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224818" y="2531660"/>
            <a:ext cx="4774442" cy="8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Để giải bài toán, ta cần làm gì?</a:t>
            </a: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24818" y="3200400"/>
            <a:ext cx="4774442" cy="8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Đổi 24 giờ =                         phút</a:t>
            </a: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32766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60 x 24= 1440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3418" y="3276827"/>
            <a:ext cx="3181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1440 phút:… lần đập?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081284" y="3892344"/>
            <a:ext cx="5486400" cy="563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Làm nháp, chữa trên màn hình zoom</a:t>
            </a:r>
          </a:p>
          <a:p>
            <a:pPr marL="0" indent="0">
              <a:buNone/>
            </a:pP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36590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667000" y="3822700"/>
            <a:ext cx="7239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</a:rPr>
              <a:t>Cách 2: </a:t>
            </a:r>
          </a:p>
          <a:p>
            <a:r>
              <a:rPr lang="fr-FR" sz="2800">
                <a:solidFill>
                  <a:srgbClr val="FF0000"/>
                </a:solidFill>
              </a:rPr>
              <a:t>24 giờ có số phút là:</a:t>
            </a:r>
          </a:p>
          <a:p>
            <a:r>
              <a:rPr lang="en-US" sz="2800">
                <a:solidFill>
                  <a:srgbClr val="FF0000"/>
                </a:solidFill>
              </a:rPr>
              <a:t>60 x 24= 1 440 (phút)</a:t>
            </a:r>
          </a:p>
          <a:p>
            <a:r>
              <a:rPr lang="vi-VN" sz="2800">
                <a:solidFill>
                  <a:srgbClr val="FF0000"/>
                </a:solidFill>
              </a:rPr>
              <a:t>Số lần tim người đó đập trong 24 giờ là:</a:t>
            </a:r>
          </a:p>
          <a:p>
            <a:r>
              <a:rPr lang="es-ES" sz="2800">
                <a:solidFill>
                  <a:srgbClr val="FF0000"/>
                </a:solidFill>
              </a:rPr>
              <a:t>1 440 x 75 = 108 000 (lần)</a:t>
            </a:r>
          </a:p>
          <a:p>
            <a:r>
              <a:rPr lang="en-US" sz="2800">
                <a:solidFill>
                  <a:srgbClr val="FF0000"/>
                </a:solidFill>
              </a:rPr>
              <a:t>			Đáp số: 108 000 lần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590800" y="1079500"/>
            <a:ext cx="6858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u="sng"/>
              <a:t>Cách 1: </a:t>
            </a:r>
          </a:p>
          <a:p>
            <a:r>
              <a:rPr lang="vi-VN" sz="2800"/>
              <a:t>Số lần tim người đó đập trong 1 giờ là:</a:t>
            </a:r>
          </a:p>
          <a:p>
            <a:r>
              <a:rPr lang="es-ES" sz="2800"/>
              <a:t>75 x 60=4 500 (lần)</a:t>
            </a:r>
          </a:p>
          <a:p>
            <a:r>
              <a:rPr lang="vi-VN" sz="2800"/>
              <a:t>Số lần tim người đó đập trong 24 giờ là:</a:t>
            </a:r>
          </a:p>
          <a:p>
            <a:r>
              <a:rPr lang="es-ES" sz="2800"/>
              <a:t>4 500 x 24 = 108 000 (lần)</a:t>
            </a:r>
          </a:p>
          <a:p>
            <a:r>
              <a:rPr lang="en-US" sz="2800"/>
              <a:t>			Đáp số: 108 000 lần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981200" y="609601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Bµi gi¶i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75572303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812</Words>
  <Application>Microsoft Office PowerPoint</Application>
  <PresentationFormat>Custom</PresentationFormat>
  <Paragraphs>136</Paragraphs>
  <Slides>16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TOÁN</vt:lpstr>
      <vt:lpstr>PowerPoint Presentation</vt:lpstr>
      <vt:lpstr>PowerPoint Presentation</vt:lpstr>
      <vt:lpstr>Bài 3: Tim một người khỏe mạnh bình thường mỗi phút đập khoảng 75 lần. Hãy tính số lần đập của tim người đó trong 24 giờ.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TOAN</dc:creator>
  <cp:lastModifiedBy>Admin</cp:lastModifiedBy>
  <cp:revision>100</cp:revision>
  <dcterms:created xsi:type="dcterms:W3CDTF">2009-11-26T03:11:28Z</dcterms:created>
  <dcterms:modified xsi:type="dcterms:W3CDTF">2021-12-13T05:39:59Z</dcterms:modified>
</cp:coreProperties>
</file>