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417" r:id="rId2"/>
    <p:sldId id="3243" r:id="rId3"/>
    <p:sldId id="3407" r:id="rId4"/>
    <p:sldId id="3408" r:id="rId5"/>
    <p:sldId id="3421" r:id="rId6"/>
    <p:sldId id="3427" r:id="rId7"/>
    <p:sldId id="3441" r:id="rId8"/>
    <p:sldId id="3418" r:id="rId9"/>
    <p:sldId id="3442" r:id="rId10"/>
    <p:sldId id="3439" r:id="rId11"/>
    <p:sldId id="3417" r:id="rId12"/>
    <p:sldId id="3409" r:id="rId13"/>
    <p:sldId id="3432" r:id="rId14"/>
    <p:sldId id="3433" r:id="rId15"/>
    <p:sldId id="3431" r:id="rId16"/>
    <p:sldId id="3434" r:id="rId17"/>
    <p:sldId id="3435" r:id="rId18"/>
    <p:sldId id="3437" r:id="rId19"/>
    <p:sldId id="3438" r:id="rId20"/>
    <p:sldId id="3413" r:id="rId21"/>
    <p:sldId id="3440" r:id="rId22"/>
    <p:sldId id="3415" r:id="rId23"/>
    <p:sldId id="3423" r:id="rId24"/>
    <p:sldId id="278" r:id="rId25"/>
    <p:sldId id="3412" r:id="rId26"/>
  </p:sldIdLst>
  <p:sldSz cx="9145588" cy="5145088"/>
  <p:notesSz cx="6858000" cy="9144000"/>
  <p:embeddedFontLst>
    <p:embeddedFont>
      <p:font typeface="微软雅黑" panose="020B0503020204020204" pitchFamily="34" charset="-122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Impact" panose="020B0806030902050204" pitchFamily="34" charset="0"/>
      <p:regular r:id="rId37"/>
    </p:embeddedFont>
    <p:embeddedFont>
      <p:font typeface="Tahoma" panose="020B0604030504040204" pitchFamily="34" charset="0"/>
      <p:regular r:id="rId38"/>
      <p:bold r:id="rId39"/>
    </p:embeddedFont>
  </p:embeddedFontLst>
  <p:custDataLst>
    <p:tags r:id="rId40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5295" indent="-12954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2495" indent="-26162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69695" indent="-39433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6895" indent="-52641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1625600" algn="l" defTabSz="65024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1950720" algn="l" defTabSz="65024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2275840" algn="l" defTabSz="65024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2601595" algn="l" defTabSz="65024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>
          <p15:clr>
            <a:srgbClr val="A4A3A4"/>
          </p15:clr>
        </p15:guide>
        <p15:guide id="2" pos="4050">
          <p15:clr>
            <a:srgbClr val="A4A3A4"/>
          </p15:clr>
        </p15:guide>
        <p15:guide id="3" orient="horz" pos="4183">
          <p15:clr>
            <a:srgbClr val="A4A3A4"/>
          </p15:clr>
        </p15:guide>
        <p15:guide id="4" pos="7588">
          <p15:clr>
            <a:srgbClr val="A4A3A4"/>
          </p15:clr>
        </p15:guide>
        <p15:guide id="5" pos="376">
          <p15:clr>
            <a:srgbClr val="A4A3A4"/>
          </p15:clr>
        </p15:guide>
        <p15:guide id="6" pos="1350">
          <p15:clr>
            <a:srgbClr val="A4A3A4"/>
          </p15:clr>
        </p15:guide>
        <p15:guide id="7" orient="horz" pos="233">
          <p15:clr>
            <a:srgbClr val="A4A3A4"/>
          </p15:clr>
        </p15:guide>
        <p15:guide id="8" orient="horz" pos="2976">
          <p15:clr>
            <a:srgbClr val="A4A3A4"/>
          </p15:clr>
        </p15:guide>
        <p15:guide id="9" pos="2881">
          <p15:clr>
            <a:srgbClr val="A4A3A4"/>
          </p15:clr>
        </p15:guide>
        <p15:guide id="10" pos="5397">
          <p15:clr>
            <a:srgbClr val="A4A3A4"/>
          </p15:clr>
        </p15:guide>
        <p15:guide id="11" pos="267">
          <p15:clr>
            <a:srgbClr val="A4A3A4"/>
          </p15:clr>
        </p15:guide>
        <p15:guide id="12" pos="9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8532"/>
    <a:srgbClr val="E8EEE9"/>
    <a:srgbClr val="D13C09"/>
    <a:srgbClr val="AE1233"/>
    <a:srgbClr val="9F7B63"/>
    <a:srgbClr val="F48E77"/>
    <a:srgbClr val="A1BD70"/>
    <a:srgbClr val="889EB6"/>
    <a:srgbClr val="004236"/>
    <a:srgbClr val="1692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8398" autoAdjust="0"/>
  </p:normalViewPr>
  <p:slideViewPr>
    <p:cSldViewPr>
      <p:cViewPr varScale="1">
        <p:scale>
          <a:sx n="90" d="100"/>
          <a:sy n="90" d="100"/>
        </p:scale>
        <p:origin x="840" y="84"/>
      </p:cViewPr>
      <p:guideLst>
        <p:guide orient="horz" pos="328"/>
        <p:guide pos="4050"/>
        <p:guide orient="horz" pos="4183"/>
        <p:guide pos="7588"/>
        <p:guide pos="376"/>
        <p:guide pos="1350"/>
        <p:guide orient="horz" pos="233"/>
        <p:guide orient="horz" pos="2976"/>
        <p:guide pos="2881"/>
        <p:guide pos="5397"/>
        <p:guide pos="267"/>
        <p:guide pos="96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t>2021/12/3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2385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4897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97409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29921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625600" algn="l" defTabSz="64960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950720" algn="l" defTabSz="64960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275840" algn="l" defTabSz="64960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600960" algn="l" defTabSz="64960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File ghi âm kể chuyện theo từng tranh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554745-8413-4732-B5EB-1684930933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6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181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324EA-D88B-4DB6-A454-EECCD39A6DBB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KC </a:t>
            </a:r>
            <a:r>
              <a:rPr lang="en-US" altLang="zh-CN" dirty="0" err="1"/>
              <a:t>lần</a:t>
            </a:r>
            <a:r>
              <a:rPr lang="en-US" altLang="zh-CN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54745-8413-4732-B5EB-1684930933F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731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KC </a:t>
            </a:r>
            <a:r>
              <a:rPr lang="en-US" altLang="zh-CN" dirty="0" err="1"/>
              <a:t>lần</a:t>
            </a:r>
            <a:r>
              <a:rPr lang="en-US" altLang="zh-CN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54745-8413-4732-B5EB-1684930933F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79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021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54745-8413-4732-B5EB-1684930933F1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cxnSp>
        <p:nvCxnSpPr>
          <p:cNvPr id="5" name="直接连接符 4"/>
          <p:cNvCxnSpPr/>
          <p:nvPr userDrawn="1"/>
        </p:nvCxnSpPr>
        <p:spPr>
          <a:xfrm>
            <a:off x="286" y="376184"/>
            <a:ext cx="3638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 userDrawn="1"/>
        </p:nvCxnSpPr>
        <p:spPr>
          <a:xfrm>
            <a:off x="5505736" y="376184"/>
            <a:ext cx="3638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Click="0" advTm="0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5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3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0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2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6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7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2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5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8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cxnSp>
        <p:nvCxnSpPr>
          <p:cNvPr id="5" name="直接连接符 4"/>
          <p:cNvCxnSpPr/>
          <p:nvPr userDrawn="1"/>
        </p:nvCxnSpPr>
        <p:spPr>
          <a:xfrm>
            <a:off x="286" y="376184"/>
            <a:ext cx="3638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 userDrawn="1"/>
        </p:nvCxnSpPr>
        <p:spPr>
          <a:xfrm>
            <a:off x="5505736" y="376184"/>
            <a:ext cx="3638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1283"/>
      </p:ext>
    </p:extLst>
  </p:cSld>
  <p:clrMapOvr>
    <a:masterClrMapping/>
  </p:clrMapOvr>
  <p:transition spd="med" advClick="0" advTm="0"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5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0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6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7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5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5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7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cxnSp>
        <p:nvCxnSpPr>
          <p:cNvPr id="5" name="直接连接符 4"/>
          <p:cNvCxnSpPr/>
          <p:nvPr userDrawn="1"/>
        </p:nvCxnSpPr>
        <p:spPr>
          <a:xfrm>
            <a:off x="286" y="376184"/>
            <a:ext cx="3638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 userDrawn="1"/>
        </p:nvCxnSpPr>
        <p:spPr>
          <a:xfrm>
            <a:off x="5505736" y="376184"/>
            <a:ext cx="3638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676043"/>
      </p:ext>
    </p:extLst>
  </p:cSld>
  <p:clrMapOvr>
    <a:masterClrMapping/>
  </p:clrMapOvr>
  <p:transition spd="med" advClick="0" advTm="0">
    <p:push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7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3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3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6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6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4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5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0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7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9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cxnSp>
        <p:nvCxnSpPr>
          <p:cNvPr id="5" name="直接连接符 4"/>
          <p:cNvCxnSpPr/>
          <p:nvPr userDrawn="1"/>
        </p:nvCxnSpPr>
        <p:spPr>
          <a:xfrm>
            <a:off x="286" y="376184"/>
            <a:ext cx="3638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 userDrawn="1"/>
        </p:nvCxnSpPr>
        <p:spPr>
          <a:xfrm>
            <a:off x="5505736" y="376184"/>
            <a:ext cx="3638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311101"/>
      </p:ext>
    </p:extLst>
  </p:cSld>
  <p:clrMapOvr>
    <a:masterClrMapping/>
  </p:clrMapOvr>
  <p:transition spd="med" advClick="0" advTm="0">
    <p:push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4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2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8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9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649753" y="1564121"/>
            <a:ext cx="3846084" cy="108045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1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649605" y="2635045"/>
            <a:ext cx="3846084" cy="80018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944638" y="0"/>
            <a:ext cx="5256315" cy="5145088"/>
            <a:chOff x="1619672" y="548680"/>
            <a:chExt cx="5904656" cy="5778928"/>
          </a:xfrm>
        </p:grpSpPr>
        <p:sp>
          <p:nvSpPr>
            <p:cNvPr id="5" name="Oval 4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800"/>
            </a:p>
          </p:txBody>
        </p:sp>
        <p:sp>
          <p:nvSpPr>
            <p:cNvPr id="6" name="Oval 5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800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36265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39B478-9C63-4BB1-9E8D-96445CF517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31FD95-3EE3-4D4E-8930-867DB5221C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B0F945-A992-43BB-BC86-71F1B1CA2D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51FC1-E240-4794-B03E-6CE6C30D27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793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cxnSp>
        <p:nvCxnSpPr>
          <p:cNvPr id="5" name="直接连接符 4"/>
          <p:cNvCxnSpPr/>
          <p:nvPr userDrawn="1"/>
        </p:nvCxnSpPr>
        <p:spPr>
          <a:xfrm>
            <a:off x="286" y="376184"/>
            <a:ext cx="3638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 userDrawn="1"/>
        </p:nvCxnSpPr>
        <p:spPr>
          <a:xfrm>
            <a:off x="5505736" y="376184"/>
            <a:ext cx="3638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482481"/>
      </p:ext>
    </p:extLst>
  </p:cSld>
  <p:clrMapOvr>
    <a:masterClrMapping/>
  </p:clrMapOvr>
  <p:transition spd="med" advClick="0" advTm="0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cxnSp>
        <p:nvCxnSpPr>
          <p:cNvPr id="5" name="直接连接符 4"/>
          <p:cNvCxnSpPr/>
          <p:nvPr userDrawn="1"/>
        </p:nvCxnSpPr>
        <p:spPr>
          <a:xfrm>
            <a:off x="286" y="376184"/>
            <a:ext cx="3638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 userDrawn="1"/>
        </p:nvCxnSpPr>
        <p:spPr>
          <a:xfrm>
            <a:off x="5505736" y="376184"/>
            <a:ext cx="3638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658920"/>
      </p:ext>
    </p:extLst>
  </p:cSld>
  <p:clrMapOvr>
    <a:masterClrMapping/>
  </p:clrMapOvr>
  <p:transition spd="med" advClick="0" advTm="0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cxnSp>
        <p:nvCxnSpPr>
          <p:cNvPr id="5" name="直接连接符 4"/>
          <p:cNvCxnSpPr/>
          <p:nvPr userDrawn="1"/>
        </p:nvCxnSpPr>
        <p:spPr>
          <a:xfrm>
            <a:off x="286" y="376184"/>
            <a:ext cx="3638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 userDrawn="1"/>
        </p:nvCxnSpPr>
        <p:spPr>
          <a:xfrm>
            <a:off x="5505736" y="376184"/>
            <a:ext cx="3638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187302"/>
      </p:ext>
    </p:extLst>
  </p:cSld>
  <p:clrMapOvr>
    <a:masterClrMapping/>
  </p:clrMapOvr>
  <p:transition spd="med" advClick="0" advTm="0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cxnSp>
        <p:nvCxnSpPr>
          <p:cNvPr id="5" name="直接连接符 4"/>
          <p:cNvCxnSpPr/>
          <p:nvPr userDrawn="1"/>
        </p:nvCxnSpPr>
        <p:spPr>
          <a:xfrm>
            <a:off x="286" y="376184"/>
            <a:ext cx="3638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 userDrawn="1"/>
        </p:nvCxnSpPr>
        <p:spPr>
          <a:xfrm>
            <a:off x="5505736" y="376184"/>
            <a:ext cx="3638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833120"/>
      </p:ext>
    </p:extLst>
  </p:cSld>
  <p:clrMapOvr>
    <a:masterClrMapping/>
  </p:clrMapOvr>
  <p:transition spd="med" advClick="0" advTm="0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901" y="274420"/>
            <a:ext cx="7887787" cy="993783"/>
          </a:xfrm>
          <a:prstGeom prst="rect">
            <a:avLst/>
          </a:prstGeom>
        </p:spPr>
        <p:txBody>
          <a:bodyPr vert="horz" lIns="65032" tIns="32516" rIns="65032" bIns="3251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901" y="1369841"/>
            <a:ext cx="7887787" cy="3264804"/>
          </a:xfrm>
          <a:prstGeom prst="rect">
            <a:avLst/>
          </a:prstGeom>
        </p:spPr>
        <p:txBody>
          <a:bodyPr vert="horz" lIns="65032" tIns="32516" rIns="65032" bIns="3251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901" y="4769032"/>
            <a:ext cx="2057193" cy="273290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9336" y="4769032"/>
            <a:ext cx="3086918" cy="273290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9496" y="4769032"/>
            <a:ext cx="2057193" cy="273290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2" r:id="rId2"/>
    <p:sldLayoutId id="2147483684" r:id="rId3"/>
    <p:sldLayoutId id="2147483682" r:id="rId4"/>
    <p:sldLayoutId id="2147483674" r:id="rId5"/>
    <p:sldLayoutId id="2147483659" r:id="rId6"/>
    <p:sldLayoutId id="2147483658" r:id="rId7"/>
    <p:sldLayoutId id="2147483655" r:id="rId8"/>
    <p:sldLayoutId id="2147483650" r:id="rId9"/>
    <p:sldLayoutId id="2147483695" r:id="rId10"/>
    <p:sldLayoutId id="2147483694" r:id="rId11"/>
    <p:sldLayoutId id="2147483693" r:id="rId12"/>
    <p:sldLayoutId id="2147483691" r:id="rId13"/>
    <p:sldLayoutId id="2147483690" r:id="rId14"/>
    <p:sldLayoutId id="2147483689" r:id="rId15"/>
    <p:sldLayoutId id="2147483688" r:id="rId16"/>
    <p:sldLayoutId id="2147483687" r:id="rId17"/>
    <p:sldLayoutId id="2147483685" r:id="rId18"/>
    <p:sldLayoutId id="2147483683" r:id="rId19"/>
    <p:sldLayoutId id="2147483681" r:id="rId20"/>
    <p:sldLayoutId id="2147483680" r:id="rId21"/>
    <p:sldLayoutId id="2147483679" r:id="rId22"/>
    <p:sldLayoutId id="2147483678" r:id="rId23"/>
    <p:sldLayoutId id="2147483677" r:id="rId24"/>
    <p:sldLayoutId id="2147483676" r:id="rId25"/>
    <p:sldLayoutId id="2147483675" r:id="rId26"/>
    <p:sldLayoutId id="2147483673" r:id="rId27"/>
    <p:sldLayoutId id="2147483672" r:id="rId28"/>
    <p:sldLayoutId id="2147483671" r:id="rId29"/>
    <p:sldLayoutId id="2147483670" r:id="rId30"/>
    <p:sldLayoutId id="2147483669" r:id="rId31"/>
    <p:sldLayoutId id="2147483668" r:id="rId32"/>
    <p:sldLayoutId id="2147483666" r:id="rId33"/>
    <p:sldLayoutId id="2147483665" r:id="rId34"/>
    <p:sldLayoutId id="2147483664" r:id="rId35"/>
    <p:sldLayoutId id="2147483663" r:id="rId36"/>
    <p:sldLayoutId id="2147483662" r:id="rId37"/>
    <p:sldLayoutId id="2147483661" r:id="rId38"/>
    <p:sldLayoutId id="2147483660" r:id="rId39"/>
    <p:sldLayoutId id="2147483657" r:id="rId40"/>
    <p:sldLayoutId id="2147483656" r:id="rId41"/>
    <p:sldLayoutId id="2147483654" r:id="rId42"/>
    <p:sldLayoutId id="2147483653" r:id="rId43"/>
    <p:sldLayoutId id="2147483651" r:id="rId44"/>
    <p:sldLayoutId id="2147483667" r:id="rId45"/>
    <p:sldLayoutId id="2147483686" r:id="rId46"/>
  </p:sldLayoutIdLst>
  <p:transition spd="med" advClick="0" advTm="0">
    <p:push dir="r"/>
  </p:transition>
  <p:txStyles>
    <p:titleStyle>
      <a:lvl1pPr algn="l" defTabSz="650240" rtl="0" eaLnBrk="1" latinLnBrk="0" hangingPunct="1">
        <a:lnSpc>
          <a:spcPct val="90000"/>
        </a:lnSpc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560" indent="-162560" algn="l" defTabSz="650240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8768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3792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8816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11328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43840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64155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5120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50240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75360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80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25600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50720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75840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01595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1.mp4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1.mp4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2FF933-2480-45BC-88C3-2FF5BE60DA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769" y="195868"/>
            <a:ext cx="7562152" cy="1080309"/>
          </a:xfrm>
        </p:spPr>
        <p:txBody>
          <a:bodyPr/>
          <a:lstStyle/>
          <a:p>
            <a:r>
              <a:rPr lang="en-US" dirty="0"/>
              <a:t>TRƯỜNG TIỂU HỌC ĐỨC GIANG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A12F746-3CBF-4515-A3BA-EF4B0E014A2A}"/>
              </a:ext>
            </a:extLst>
          </p:cNvPr>
          <p:cNvSpPr txBox="1"/>
          <p:nvPr/>
        </p:nvSpPr>
        <p:spPr>
          <a:xfrm>
            <a:off x="2916610" y="1420217"/>
            <a:ext cx="3312368" cy="646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1" b="1" dirty="0">
                <a:solidFill>
                  <a:srgbClr val="FF0000"/>
                </a:solidFill>
              </a:rPr>
              <a:t>KỂ CHUYỆN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2C388AB-134D-4C67-858A-D728CE6BAF76}"/>
              </a:ext>
            </a:extLst>
          </p:cNvPr>
          <p:cNvSpPr txBox="1"/>
          <p:nvPr/>
        </p:nvSpPr>
        <p:spPr>
          <a:xfrm>
            <a:off x="2628241" y="2193381"/>
            <a:ext cx="3889107" cy="64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1" b="1" dirty="0">
                <a:solidFill>
                  <a:srgbClr val="7030A0"/>
                </a:solidFill>
              </a:rPr>
              <a:t>Pa-</a:t>
            </a:r>
            <a:r>
              <a:rPr lang="en-US" sz="3601" b="1" dirty="0" err="1">
                <a:solidFill>
                  <a:srgbClr val="7030A0"/>
                </a:solidFill>
              </a:rPr>
              <a:t>xtơ</a:t>
            </a:r>
            <a:r>
              <a:rPr lang="en-US" sz="3601" b="1" dirty="0">
                <a:solidFill>
                  <a:srgbClr val="7030A0"/>
                </a:solidFill>
              </a:rPr>
              <a:t> </a:t>
            </a:r>
            <a:r>
              <a:rPr lang="en-US" sz="3601" b="1" dirty="0" err="1">
                <a:solidFill>
                  <a:srgbClr val="7030A0"/>
                </a:solidFill>
              </a:rPr>
              <a:t>và</a:t>
            </a:r>
            <a:r>
              <a:rPr lang="en-US" sz="3601" b="1" dirty="0">
                <a:solidFill>
                  <a:srgbClr val="7030A0"/>
                </a:solidFill>
              </a:rPr>
              <a:t> </a:t>
            </a:r>
            <a:r>
              <a:rPr lang="en-US" sz="3601" b="1" dirty="0" err="1">
                <a:solidFill>
                  <a:srgbClr val="7030A0"/>
                </a:solidFill>
              </a:rPr>
              <a:t>em</a:t>
            </a:r>
            <a:r>
              <a:rPr lang="en-US" sz="3601" b="1" dirty="0">
                <a:solidFill>
                  <a:srgbClr val="7030A0"/>
                </a:solidFill>
              </a:rPr>
              <a:t> </a:t>
            </a:r>
            <a:r>
              <a:rPr lang="en-US" sz="3601" b="1" dirty="0" err="1">
                <a:solidFill>
                  <a:srgbClr val="7030A0"/>
                </a:solidFill>
              </a:rPr>
              <a:t>bé</a:t>
            </a:r>
            <a:endParaRPr lang="en-US" sz="3601" b="1" dirty="0">
              <a:solidFill>
                <a:srgbClr val="7030A0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E703790-08F1-46AF-9631-40B13B2ADFA5}"/>
              </a:ext>
            </a:extLst>
          </p:cNvPr>
          <p:cNvSpPr txBox="1"/>
          <p:nvPr/>
        </p:nvSpPr>
        <p:spPr>
          <a:xfrm>
            <a:off x="5004917" y="2932647"/>
            <a:ext cx="2448697" cy="461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SGK </a:t>
            </a:r>
            <a:r>
              <a:rPr lang="en-US" sz="2400" b="1" dirty="0" err="1"/>
              <a:t>trang</a:t>
            </a:r>
            <a:r>
              <a:rPr lang="en-US" sz="2400" b="1" dirty="0"/>
              <a:t> 138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98B3D08-71A9-4375-8CE6-261E5070891A}"/>
              </a:ext>
            </a:extLst>
          </p:cNvPr>
          <p:cNvSpPr txBox="1"/>
          <p:nvPr/>
        </p:nvSpPr>
        <p:spPr>
          <a:xfrm>
            <a:off x="3130292" y="3868913"/>
            <a:ext cx="2861113" cy="369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Điệp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457246"/>
      </p:ext>
    </p:extLst>
  </p:cSld>
  <p:clrMapOvr>
    <a:masterClrMapping/>
  </p:clrMapOvr>
  <p:transition spd="med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9"/>
          <p:cNvGrpSpPr/>
          <p:nvPr/>
        </p:nvGrpSpPr>
        <p:grpSpPr>
          <a:xfrm>
            <a:off x="3830081" y="700336"/>
            <a:ext cx="1485423" cy="1485423"/>
            <a:chOff x="731404" y="2060848"/>
            <a:chExt cx="1980220" cy="1980220"/>
          </a:xfrm>
        </p:grpSpPr>
        <p:sp>
          <p:nvSpPr>
            <p:cNvPr id="6" name="Diamond 2"/>
            <p:cNvSpPr/>
            <p:nvPr/>
          </p:nvSpPr>
          <p:spPr bwMode="auto">
            <a:xfrm>
              <a:off x="731404" y="2060848"/>
              <a:ext cx="1980220" cy="1980220"/>
            </a:xfrm>
            <a:prstGeom prst="diamond">
              <a:avLst/>
            </a:prstGeom>
            <a:solidFill>
              <a:srgbClr val="00B0F0"/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TextBox 33"/>
            <p:cNvSpPr txBox="1"/>
            <p:nvPr/>
          </p:nvSpPr>
          <p:spPr>
            <a:xfrm>
              <a:off x="917232" y="2828933"/>
              <a:ext cx="1608565" cy="610759"/>
            </a:xfrm>
            <a:prstGeom prst="rect">
              <a:avLst/>
            </a:prstGeom>
            <a:noFill/>
          </p:spPr>
          <p:txBody>
            <a:bodyPr wrap="none">
              <a:normAutofit fontScale="70000" lnSpcReduction="20000"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0</a:t>
              </a:r>
              <a:r>
                <a:rPr lang="vi-VN" altLang="zh-CN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2</a:t>
              </a:r>
              <a:endParaRPr lang="en-US" altLang="zh-CN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26AF0BE3-FF41-466B-B6F5-DE43A159AF9C}"/>
              </a:ext>
            </a:extLst>
          </p:cNvPr>
          <p:cNvSpPr/>
          <p:nvPr/>
        </p:nvSpPr>
        <p:spPr>
          <a:xfrm>
            <a:off x="1059523" y="2119667"/>
            <a:ext cx="70265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THỰC HÀNH LUYỆN TẬP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65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Nhóm 71">
            <a:extLst>
              <a:ext uri="{FF2B5EF4-FFF2-40B4-BE49-F238E27FC236}">
                <a16:creationId xmlns:a16="http://schemas.microsoft.com/office/drawing/2014/main" id="{3549B355-AC91-4E91-A3C2-40D0D78E8D42}"/>
              </a:ext>
            </a:extLst>
          </p:cNvPr>
          <p:cNvGrpSpPr/>
          <p:nvPr/>
        </p:nvGrpSpPr>
        <p:grpSpPr>
          <a:xfrm>
            <a:off x="252314" y="772344"/>
            <a:ext cx="8640960" cy="4350472"/>
            <a:chOff x="1224422" y="31692"/>
            <a:chExt cx="6696744" cy="5486561"/>
          </a:xfrm>
        </p:grpSpPr>
        <p:pic>
          <p:nvPicPr>
            <p:cNvPr id="69" name="Hình ảnh 68">
              <a:extLst>
                <a:ext uri="{FF2B5EF4-FFF2-40B4-BE49-F238E27FC236}">
                  <a16:creationId xmlns:a16="http://schemas.microsoft.com/office/drawing/2014/main" id="{0B5FCBC0-F945-4915-BF0C-36CE179624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8" t="9798" r="18116" b="18815"/>
            <a:stretch/>
          </p:blipFill>
          <p:spPr>
            <a:xfrm>
              <a:off x="1260426" y="1845845"/>
              <a:ext cx="6624736" cy="3672408"/>
            </a:xfrm>
            <a:prstGeom prst="rect">
              <a:avLst/>
            </a:prstGeom>
          </p:spPr>
        </p:pic>
        <p:pic>
          <p:nvPicPr>
            <p:cNvPr id="71" name="Hình ảnh 70" descr="Ảnh có chứa văn bản, ảnh chụp màn hình, máy in&#10;&#10;Mô tả được tạo tự động">
              <a:extLst>
                <a:ext uri="{FF2B5EF4-FFF2-40B4-BE49-F238E27FC236}">
                  <a16:creationId xmlns:a16="http://schemas.microsoft.com/office/drawing/2014/main" id="{E83A2516-CC9D-4660-B0AB-8C26E6A89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8" t="19206" r="17719" b="45800"/>
            <a:stretch/>
          </p:blipFill>
          <p:spPr>
            <a:xfrm>
              <a:off x="1224422" y="31692"/>
              <a:ext cx="6696744" cy="1800200"/>
            </a:xfrm>
            <a:prstGeom prst="rect">
              <a:avLst/>
            </a:prstGeom>
          </p:spPr>
        </p:pic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7D5920E-2C3D-4E8B-BC5D-80E769841F5B}"/>
              </a:ext>
            </a:extLst>
          </p:cNvPr>
          <p:cNvSpPr txBox="1"/>
          <p:nvPr/>
        </p:nvSpPr>
        <p:spPr>
          <a:xfrm>
            <a:off x="468338" y="22272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1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1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1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1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1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1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1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1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1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1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1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1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1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1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1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1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1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Pa-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xtơ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 spd="med"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văn bản, ảnh chụp màn hình, máy in&#10;&#10;Mô tả được tạo tự động">
            <a:extLst>
              <a:ext uri="{FF2B5EF4-FFF2-40B4-BE49-F238E27FC236}">
                <a16:creationId xmlns:a16="http://schemas.microsoft.com/office/drawing/2014/main" id="{F9638A6E-2D4B-4BF3-BEB6-C94CD66843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8" t="19206" r="53612" b="45800"/>
          <a:stretch/>
        </p:blipFill>
        <p:spPr>
          <a:xfrm>
            <a:off x="4449416" y="124272"/>
            <a:ext cx="4572794" cy="4168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FDC49815-32A8-4BB7-A14E-7A84D31F76C8}"/>
              </a:ext>
            </a:extLst>
          </p:cNvPr>
          <p:cNvSpPr/>
          <p:nvPr/>
        </p:nvSpPr>
        <p:spPr>
          <a:xfrm>
            <a:off x="4363300" y="4319203"/>
            <a:ext cx="4788818" cy="707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7F1B7DB-52F9-44A3-BC3A-047EF004C9CE}"/>
              </a:ext>
            </a:extLst>
          </p:cNvPr>
          <p:cNvSpPr txBox="1"/>
          <p:nvPr/>
        </p:nvSpPr>
        <p:spPr>
          <a:xfrm>
            <a:off x="4458734" y="4312930"/>
            <a:ext cx="4590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Giô-dép</a:t>
            </a: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</a:t>
            </a: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cắn</a:t>
            </a: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Lu-</a:t>
            </a:r>
            <a:r>
              <a:rPr lang="en-US" alt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Pa-</a:t>
            </a:r>
            <a:r>
              <a:rPr lang="en-US" alt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xtơ</a:t>
            </a: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0F1A044C-89EA-46B5-B01F-527688EDEEDD}"/>
              </a:ext>
            </a:extLst>
          </p:cNvPr>
          <p:cNvSpPr/>
          <p:nvPr/>
        </p:nvSpPr>
        <p:spPr>
          <a:xfrm>
            <a:off x="196567" y="25477"/>
            <a:ext cx="4176464" cy="49385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09F588C-271F-4674-8E4C-3A963D3726E9}"/>
              </a:ext>
            </a:extLst>
          </p:cNvPr>
          <p:cNvSpPr txBox="1"/>
          <p:nvPr/>
        </p:nvSpPr>
        <p:spPr>
          <a:xfrm>
            <a:off x="259821" y="380868"/>
            <a:ext cx="417646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6-7-1885,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Giô-dép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Pa-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Lu-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Pa-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xtơ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Giô-dép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hoe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Pa-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xtơ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lịm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nghẹt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dội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FFF37BF0-169C-4098-ADE4-2DBF68E7F7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8" t="9797" r="53940" b="54509"/>
          <a:stretch/>
        </p:blipFill>
        <p:spPr>
          <a:xfrm>
            <a:off x="4716810" y="196280"/>
            <a:ext cx="4248472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Tập Đọc Lớp 5 Tuần 14 - Pa-xtơ Và Em Bé - Kể Chuyện Em Nghe (mp3cut.net) (1)">
            <a:hlinkClick r:id="" action="ppaction://media"/>
            <a:extLst>
              <a:ext uri="{FF2B5EF4-FFF2-40B4-BE49-F238E27FC236}">
                <a16:creationId xmlns:a16="http://schemas.microsoft.com/office/drawing/2014/main" id="{0CBE5152-5E31-44BB-BD57-3FFE4208F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1832"/>
            <a:ext cx="609600" cy="609600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BBAB0AD2-E734-4CC0-9902-49253D53F15B}"/>
              </a:ext>
            </a:extLst>
          </p:cNvPr>
          <p:cNvSpPr/>
          <p:nvPr/>
        </p:nvSpPr>
        <p:spPr>
          <a:xfrm>
            <a:off x="4644802" y="4372744"/>
            <a:ext cx="450078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8A9233E-B5B1-4873-B687-645F8F86B328}"/>
              </a:ext>
            </a:extLst>
          </p:cNvPr>
          <p:cNvSpPr txBox="1"/>
          <p:nvPr/>
        </p:nvSpPr>
        <p:spPr>
          <a:xfrm>
            <a:off x="4716810" y="4312060"/>
            <a:ext cx="4428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800" dirty="0">
                <a:latin typeface="Times New Roman" panose="02020603050405020304" pitchFamily="18" charset="0"/>
              </a:rPr>
              <a:t>    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Pa-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xtơ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trăn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,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suy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nghĩ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chữa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.</a:t>
            </a:r>
            <a:endParaRPr lang="en-US" sz="2200" b="1" dirty="0">
              <a:solidFill>
                <a:srgbClr val="FFFF00"/>
              </a:solidFill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589866C9-8BF0-4682-A1F1-22659EE97CE1}"/>
              </a:ext>
            </a:extLst>
          </p:cNvPr>
          <p:cNvSpPr/>
          <p:nvPr/>
        </p:nvSpPr>
        <p:spPr>
          <a:xfrm>
            <a:off x="108298" y="196280"/>
            <a:ext cx="4320481" cy="48245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AD91B4A-2FB7-49DF-9600-60F7338004BD}"/>
              </a:ext>
            </a:extLst>
          </p:cNvPr>
          <p:cNvSpPr txBox="1"/>
          <p:nvPr/>
        </p:nvSpPr>
        <p:spPr>
          <a:xfrm>
            <a:off x="144301" y="541796"/>
            <a:ext cx="424847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Pa-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“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Vắc-xin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92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B295E5A-8CFE-4C12-BBC8-B5FE2AF802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00" r="49009"/>
          <a:stretch/>
        </p:blipFill>
        <p:spPr>
          <a:xfrm>
            <a:off x="4897116" y="124271"/>
            <a:ext cx="4248472" cy="4127103"/>
          </a:xfrm>
          <a:prstGeom prst="rect">
            <a:avLst/>
          </a:prstGeom>
        </p:spPr>
      </p:pic>
      <p:pic>
        <p:nvPicPr>
          <p:cNvPr id="4" name="Tập Đọc Lớp 5 Tuần 14 - Pa-xtơ Và Em Bé - Kể Chuyện Em Nghe (mp3cut.net) (2)">
            <a:hlinkClick r:id="" action="ppaction://media"/>
            <a:extLst>
              <a:ext uri="{FF2B5EF4-FFF2-40B4-BE49-F238E27FC236}">
                <a16:creationId xmlns:a16="http://schemas.microsoft.com/office/drawing/2014/main" id="{EF95A8FF-C90F-47D3-A148-4E8845246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0426" y="-739824"/>
            <a:ext cx="609600" cy="609600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E2DDFB4B-4D36-46F8-AD55-380FBBCEE70B}"/>
              </a:ext>
            </a:extLst>
          </p:cNvPr>
          <p:cNvSpPr/>
          <p:nvPr/>
        </p:nvSpPr>
        <p:spPr>
          <a:xfrm>
            <a:off x="4932834" y="4300736"/>
            <a:ext cx="4104456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A066170-62EC-431D-8492-9F4E69ED5A96}"/>
              </a:ext>
            </a:extLst>
          </p:cNvPr>
          <p:cNvSpPr txBox="1"/>
          <p:nvPr/>
        </p:nvSpPr>
        <p:spPr>
          <a:xfrm>
            <a:off x="5076850" y="4251375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Pa-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xtơ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quyết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tiêm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vắc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xin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Giô-dép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.</a:t>
            </a:r>
            <a:endParaRPr lang="en-US" sz="2200" b="1" dirty="0">
              <a:solidFill>
                <a:srgbClr val="FFFF00"/>
              </a:solidFill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E41076F0-6456-42B4-83D1-6E263FF65E9D}"/>
              </a:ext>
            </a:extLst>
          </p:cNvPr>
          <p:cNvSpPr/>
          <p:nvPr/>
        </p:nvSpPr>
        <p:spPr>
          <a:xfrm>
            <a:off x="180306" y="124272"/>
            <a:ext cx="4608512" cy="48965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6B75B46-C572-44D9-8F08-FEA17A3483DF}"/>
              </a:ext>
            </a:extLst>
          </p:cNvPr>
          <p:cNvSpPr txBox="1"/>
          <p:nvPr/>
        </p:nvSpPr>
        <p:spPr>
          <a:xfrm>
            <a:off x="252314" y="628328"/>
            <a:ext cx="45365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Pa-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vắc-xin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7-7-1885,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vắc-xin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Giô-dép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Pa-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vắc-xin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074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5" grpId="0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ảnh chụp màn hình, máy in&#10;&#10;Mô tả được tạo tự động">
            <a:extLst>
              <a:ext uri="{FF2B5EF4-FFF2-40B4-BE49-F238E27FC236}">
                <a16:creationId xmlns:a16="http://schemas.microsoft.com/office/drawing/2014/main" id="{208E41B2-F7E6-4633-8B98-5EDB6A2397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2" t="19206" r="17719" b="45800"/>
          <a:stretch/>
        </p:blipFill>
        <p:spPr>
          <a:xfrm>
            <a:off x="4572794" y="204994"/>
            <a:ext cx="4392488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FA2D35C1-E344-4E99-B1DE-E6C15758B2C3}"/>
              </a:ext>
            </a:extLst>
          </p:cNvPr>
          <p:cNvSpPr/>
          <p:nvPr/>
        </p:nvSpPr>
        <p:spPr>
          <a:xfrm>
            <a:off x="4428778" y="4309450"/>
            <a:ext cx="460851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54F70F7-DC3D-47C7-AD3E-F9C0CF2D7323}"/>
              </a:ext>
            </a:extLst>
          </p:cNvPr>
          <p:cNvSpPr txBox="1"/>
          <p:nvPr/>
        </p:nvSpPr>
        <p:spPr>
          <a:xfrm>
            <a:off x="4572794" y="4258440"/>
            <a:ext cx="45005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400" b="0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Pa-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xtơ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suốt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ròng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quyết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tiêm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mũi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10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.</a:t>
            </a:r>
            <a:endParaRPr lang="en-US" sz="2100" b="1" dirty="0">
              <a:solidFill>
                <a:srgbClr val="FFFF00"/>
              </a:solidFill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9AD0498D-A007-4B58-8B14-7CB317A89519}"/>
              </a:ext>
            </a:extLst>
          </p:cNvPr>
          <p:cNvSpPr/>
          <p:nvPr/>
        </p:nvSpPr>
        <p:spPr>
          <a:xfrm>
            <a:off x="180306" y="177696"/>
            <a:ext cx="4248472" cy="47896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C01CF59-AAA7-49DD-942D-5A1FA3D59BF6}"/>
              </a:ext>
            </a:extLst>
          </p:cNvPr>
          <p:cNvSpPr txBox="1"/>
          <p:nvPr/>
        </p:nvSpPr>
        <p:spPr>
          <a:xfrm>
            <a:off x="324322" y="380407"/>
            <a:ext cx="40324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vắc-xin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Pa-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259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8EB3026-6A67-4E70-B0F4-B770108ACA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8" t="9797" r="18116" b="54652"/>
          <a:stretch/>
        </p:blipFill>
        <p:spPr>
          <a:xfrm>
            <a:off x="4212754" y="124272"/>
            <a:ext cx="4932834" cy="4104456"/>
          </a:xfrm>
          <a:prstGeom prst="rect">
            <a:avLst/>
          </a:prstGeom>
        </p:spPr>
      </p:pic>
      <p:pic>
        <p:nvPicPr>
          <p:cNvPr id="3" name="Tập Đọc Lớp 5 Tuần 14 - Pa-xtơ Và Em Bé - Kể Chuyện Em Nghe (mp3cut.net) (4)">
            <a:hlinkClick r:id="" action="ppaction://media"/>
            <a:extLst>
              <a:ext uri="{FF2B5EF4-FFF2-40B4-BE49-F238E27FC236}">
                <a16:creationId xmlns:a16="http://schemas.microsoft.com/office/drawing/2014/main" id="{2701ACDF-88D2-467A-B425-0D4DCB97F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2396" y="-955848"/>
            <a:ext cx="609600" cy="609600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34FE7252-DE44-498A-BD6F-A2D7DAAE756D}"/>
              </a:ext>
            </a:extLst>
          </p:cNvPr>
          <p:cNvSpPr/>
          <p:nvPr/>
        </p:nvSpPr>
        <p:spPr>
          <a:xfrm>
            <a:off x="4356770" y="4228728"/>
            <a:ext cx="468052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DD5AEB-849B-4DF8-A939-D8B09D6564A7}"/>
              </a:ext>
            </a:extLst>
          </p:cNvPr>
          <p:cNvSpPr txBox="1"/>
          <p:nvPr/>
        </p:nvSpPr>
        <p:spPr>
          <a:xfrm>
            <a:off x="4572794" y="4243505"/>
            <a:ext cx="432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Sau 7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chờ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đợi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Giô-dép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yên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khỏe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mạnh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.</a:t>
            </a:r>
            <a:endParaRPr lang="en-US" sz="2200" b="1" dirty="0">
              <a:solidFill>
                <a:srgbClr val="FFFF00"/>
              </a:solidFill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B0C11162-A578-4821-986E-987980443002}"/>
              </a:ext>
            </a:extLst>
          </p:cNvPr>
          <p:cNvSpPr/>
          <p:nvPr/>
        </p:nvSpPr>
        <p:spPr>
          <a:xfrm>
            <a:off x="108298" y="124272"/>
            <a:ext cx="4140174" cy="48886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708A437-D1B1-4E8F-96CA-DEE6B4B6150C}"/>
              </a:ext>
            </a:extLst>
          </p:cNvPr>
          <p:cNvSpPr txBox="1"/>
          <p:nvPr/>
        </p:nvSpPr>
        <p:spPr>
          <a:xfrm>
            <a:off x="234455" y="469788"/>
            <a:ext cx="38521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vắc-xin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đẵng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Pa-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Qua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Tai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Pa-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896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ADD5F187-E948-465F-AECA-17C3C4B46E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120" t="50000"/>
          <a:stretch/>
        </p:blipFill>
        <p:spPr>
          <a:xfrm>
            <a:off x="4356770" y="124272"/>
            <a:ext cx="4788819" cy="4104456"/>
          </a:xfrm>
          <a:prstGeom prst="rect">
            <a:avLst/>
          </a:prstGeom>
        </p:spPr>
      </p:pic>
      <p:pic>
        <p:nvPicPr>
          <p:cNvPr id="3" name="Tập Đọc Lớp 5 Tuần 14 - Pa-xtơ Và Em Bé - Kể Chuyện Em Nghe (mp3cut.net) (5)">
            <a:hlinkClick r:id="" action="ppaction://media"/>
            <a:extLst>
              <a:ext uri="{FF2B5EF4-FFF2-40B4-BE49-F238E27FC236}">
                <a16:creationId xmlns:a16="http://schemas.microsoft.com/office/drawing/2014/main" id="{349406ED-E4C2-450E-9DEF-47650DF8D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322" y="-644874"/>
            <a:ext cx="609600" cy="609600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E0C57ED-DA34-4991-88B5-F3942FCCB896}"/>
              </a:ext>
            </a:extLst>
          </p:cNvPr>
          <p:cNvSpPr/>
          <p:nvPr/>
        </p:nvSpPr>
        <p:spPr>
          <a:xfrm>
            <a:off x="4428778" y="4228728"/>
            <a:ext cx="460851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52CC40A-1662-401B-A280-146D3F1AE661}"/>
              </a:ext>
            </a:extLst>
          </p:cNvPr>
          <p:cNvSpPr txBox="1"/>
          <p:nvPr/>
        </p:nvSpPr>
        <p:spPr>
          <a:xfrm>
            <a:off x="4558479" y="4251375"/>
            <a:ext cx="432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đài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Lu-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Pa-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xtơ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Viện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chống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dại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mang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.</a:t>
            </a:r>
            <a:endParaRPr lang="en-US" sz="2200" b="1" dirty="0">
              <a:solidFill>
                <a:srgbClr val="FFFF00"/>
              </a:solidFill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B289A866-7CAE-4E18-9AC9-59AF150CFB53}"/>
              </a:ext>
            </a:extLst>
          </p:cNvPr>
          <p:cNvSpPr/>
          <p:nvPr/>
        </p:nvSpPr>
        <p:spPr>
          <a:xfrm>
            <a:off x="180306" y="124272"/>
            <a:ext cx="4219842" cy="48245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DB53F14-443E-4925-8275-8DD956D1AC49}"/>
              </a:ext>
            </a:extLst>
          </p:cNvPr>
          <p:cNvSpPr txBox="1"/>
          <p:nvPr/>
        </p:nvSpPr>
        <p:spPr>
          <a:xfrm>
            <a:off x="252540" y="1049050"/>
            <a:ext cx="40038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 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640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Nhóm 71">
            <a:extLst>
              <a:ext uri="{FF2B5EF4-FFF2-40B4-BE49-F238E27FC236}">
                <a16:creationId xmlns:a16="http://schemas.microsoft.com/office/drawing/2014/main" id="{3549B355-AC91-4E91-A3C2-40D0D78E8D42}"/>
              </a:ext>
            </a:extLst>
          </p:cNvPr>
          <p:cNvGrpSpPr/>
          <p:nvPr/>
        </p:nvGrpSpPr>
        <p:grpSpPr>
          <a:xfrm>
            <a:off x="252314" y="844352"/>
            <a:ext cx="8712968" cy="4176464"/>
            <a:chOff x="1224422" y="31692"/>
            <a:chExt cx="6696744" cy="5486561"/>
          </a:xfrm>
        </p:grpSpPr>
        <p:pic>
          <p:nvPicPr>
            <p:cNvPr id="69" name="Hình ảnh 68">
              <a:extLst>
                <a:ext uri="{FF2B5EF4-FFF2-40B4-BE49-F238E27FC236}">
                  <a16:creationId xmlns:a16="http://schemas.microsoft.com/office/drawing/2014/main" id="{0B5FCBC0-F945-4915-BF0C-36CE179624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8" t="9798" r="18116" b="18815"/>
            <a:stretch/>
          </p:blipFill>
          <p:spPr>
            <a:xfrm>
              <a:off x="1260426" y="1845845"/>
              <a:ext cx="6624736" cy="3672408"/>
            </a:xfrm>
            <a:prstGeom prst="rect">
              <a:avLst/>
            </a:prstGeom>
          </p:spPr>
        </p:pic>
        <p:pic>
          <p:nvPicPr>
            <p:cNvPr id="71" name="Hình ảnh 70" descr="Ảnh có chứa văn bản, ảnh chụp màn hình, máy in&#10;&#10;Mô tả được tạo tự động">
              <a:extLst>
                <a:ext uri="{FF2B5EF4-FFF2-40B4-BE49-F238E27FC236}">
                  <a16:creationId xmlns:a16="http://schemas.microsoft.com/office/drawing/2014/main" id="{E83A2516-CC9D-4660-B0AB-8C26E6A89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8" t="19206" r="17719" b="45800"/>
            <a:stretch/>
          </p:blipFill>
          <p:spPr>
            <a:xfrm>
              <a:off x="1224422" y="31692"/>
              <a:ext cx="6696744" cy="1800200"/>
            </a:xfrm>
            <a:prstGeom prst="rect">
              <a:avLst/>
            </a:prstGeom>
          </p:spPr>
        </p:pic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D2A3128-C103-46F0-84ED-A2495A245ED3}"/>
              </a:ext>
            </a:extLst>
          </p:cNvPr>
          <p:cNvSpPr txBox="1"/>
          <p:nvPr/>
        </p:nvSpPr>
        <p:spPr>
          <a:xfrm>
            <a:off x="828378" y="0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4054414"/>
      </p:ext>
    </p:extLst>
  </p:cSld>
  <p:clrMapOvr>
    <a:masterClrMapping/>
  </p:clrMapOvr>
  <p:transition spd="med">
    <p:push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1623E8C-DE4A-42C0-A370-7B709BBE789D}"/>
              </a:ext>
            </a:extLst>
          </p:cNvPr>
          <p:cNvSpPr txBox="1">
            <a:spLocks noChangeArrowheads="1"/>
          </p:cNvSpPr>
          <p:nvPr/>
        </p:nvSpPr>
        <p:spPr>
          <a:xfrm>
            <a:off x="612354" y="1348408"/>
            <a:ext cx="7848872" cy="29500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Tx/>
              <a:buNone/>
            </a:pP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fr-FR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90B059B-CD37-4A9F-96BA-504747A1876D}"/>
              </a:ext>
            </a:extLst>
          </p:cNvPr>
          <p:cNvSpPr txBox="1"/>
          <p:nvPr/>
        </p:nvSpPr>
        <p:spPr>
          <a:xfrm>
            <a:off x="1332434" y="477252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Aft>
                <a:spcPts val="0"/>
              </a:spcAft>
              <a:buFontTx/>
              <a:buNone/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3677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" y="-41982"/>
            <a:ext cx="9138700" cy="5020816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C8E6126-CFDD-4FE6-B1F7-9FEC838296C5}"/>
              </a:ext>
            </a:extLst>
          </p:cNvPr>
          <p:cNvSpPr txBox="1"/>
          <p:nvPr/>
        </p:nvSpPr>
        <p:spPr>
          <a:xfrm>
            <a:off x="3204642" y="484312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CHUYỆN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8D1869D-4C65-462D-A0FA-31F911DAD407}"/>
              </a:ext>
            </a:extLst>
          </p:cNvPr>
          <p:cNvSpPr txBox="1"/>
          <p:nvPr/>
        </p:nvSpPr>
        <p:spPr>
          <a:xfrm>
            <a:off x="2988618" y="1362906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Pa-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xtơ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EF3C954-8342-47C1-AB58-C371D0B89578}"/>
              </a:ext>
            </a:extLst>
          </p:cNvPr>
          <p:cNvSpPr txBox="1"/>
          <p:nvPr/>
        </p:nvSpPr>
        <p:spPr>
          <a:xfrm>
            <a:off x="5580906" y="235652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Hoài</a:t>
            </a: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5">
            <a:extLst>
              <a:ext uri="{FF2B5EF4-FFF2-40B4-BE49-F238E27FC236}">
                <a16:creationId xmlns:a16="http://schemas.microsoft.com/office/drawing/2014/main" id="{7261C5BA-3B88-4E0D-BA6B-E46D78363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674" y="1101156"/>
            <a:ext cx="2590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4000" b="1">
                <a:solidFill>
                  <a:srgbClr val="0000FF"/>
                </a:solidFill>
                <a:latin typeface="Tahoma" panose="020B0604030504040204" pitchFamily="34" charset="0"/>
              </a:rPr>
              <a:t>Ý nghĩa</a:t>
            </a:r>
          </a:p>
        </p:txBody>
      </p:sp>
      <p:sp>
        <p:nvSpPr>
          <p:cNvPr id="30" name="Text Box 11">
            <a:extLst>
              <a:ext uri="{FF2B5EF4-FFF2-40B4-BE49-F238E27FC236}">
                <a16:creationId xmlns:a16="http://schemas.microsoft.com/office/drawing/2014/main" id="{1B30762D-C7C9-4125-BF39-5831FDC0A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418" y="402881"/>
            <a:ext cx="6858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chuyện muốn nói với các em điều gì?</a:t>
            </a:r>
          </a:p>
        </p:txBody>
      </p:sp>
      <p:sp>
        <p:nvSpPr>
          <p:cNvPr id="31" name="Text Box 15">
            <a:extLst>
              <a:ext uri="{FF2B5EF4-FFF2-40B4-BE49-F238E27FC236}">
                <a16:creationId xmlns:a16="http://schemas.microsoft.com/office/drawing/2014/main" id="{EC095502-5870-4606-8951-A248002F5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370" y="1981993"/>
            <a:ext cx="756084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tấm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hậu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Pa-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xtơ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khiến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cống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hiến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minh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khoa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5021567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9"/>
          <p:cNvGrpSpPr/>
          <p:nvPr/>
        </p:nvGrpSpPr>
        <p:grpSpPr>
          <a:xfrm>
            <a:off x="3830082" y="634244"/>
            <a:ext cx="1485423" cy="1485423"/>
            <a:chOff x="731404" y="2060848"/>
            <a:chExt cx="1980220" cy="1980220"/>
          </a:xfrm>
        </p:grpSpPr>
        <p:sp>
          <p:nvSpPr>
            <p:cNvPr id="6" name="Diamond 2"/>
            <p:cNvSpPr/>
            <p:nvPr/>
          </p:nvSpPr>
          <p:spPr bwMode="auto">
            <a:xfrm>
              <a:off x="731404" y="2060848"/>
              <a:ext cx="1980220" cy="1980220"/>
            </a:xfrm>
            <a:prstGeom prst="diamond">
              <a:avLst/>
            </a:prstGeom>
            <a:solidFill>
              <a:srgbClr val="00B050"/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TextBox 33"/>
            <p:cNvSpPr txBox="1"/>
            <p:nvPr/>
          </p:nvSpPr>
          <p:spPr>
            <a:xfrm>
              <a:off x="917232" y="2828933"/>
              <a:ext cx="1608565" cy="610759"/>
            </a:xfrm>
            <a:prstGeom prst="rect">
              <a:avLst/>
            </a:prstGeom>
            <a:noFill/>
          </p:spPr>
          <p:txBody>
            <a:bodyPr wrap="none">
              <a:normAutofit fontScale="70000" lnSpcReduction="20000"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0</a:t>
              </a:r>
              <a:r>
                <a:rPr lang="vi-VN" altLang="zh-CN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3</a:t>
              </a:r>
              <a:endParaRPr lang="en-US" altLang="zh-CN" sz="4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26AF0BE3-FF41-466B-B6F5-DE43A159AF9C}"/>
              </a:ext>
            </a:extLst>
          </p:cNvPr>
          <p:cNvSpPr/>
          <p:nvPr/>
        </p:nvSpPr>
        <p:spPr>
          <a:xfrm>
            <a:off x="827224" y="2119667"/>
            <a:ext cx="7491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VẬN DỤNG TRẢI NGHIỆM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759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2">
            <a:extLst>
              <a:ext uri="{FF2B5EF4-FFF2-40B4-BE49-F238E27FC236}">
                <a16:creationId xmlns:a16="http://schemas.microsoft.com/office/drawing/2014/main" id="{43715EA5-B237-4D15-864F-405B87677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652" y="340296"/>
            <a:ext cx="8224614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Vì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Pa-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xtơ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suy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day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dứt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nhiều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trước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tiêm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vắc-xin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Giô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–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30" name="Text Box 4">
            <a:extLst>
              <a:ext uri="{FF2B5EF4-FFF2-40B4-BE49-F238E27FC236}">
                <a16:creationId xmlns:a16="http://schemas.microsoft.com/office/drawing/2014/main" id="{D7EFDC2B-D087-4628-BD59-761D35836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487" y="1492424"/>
            <a:ext cx="822461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Pa-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xtơ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phải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suy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nghĩ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day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dứt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nhiều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trước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tiêm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vắc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-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xin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Giô-dép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vì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vắc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–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xin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chữa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bệnh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dại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thí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nghiệm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kết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quả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loài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nhưng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chưa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lần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thí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nghiệm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cơ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Pa-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xtơ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muốn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bé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khỏi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nhưng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dám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lấy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thí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nghiệm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Ông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sợ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tai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biến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7">
            <a:extLst>
              <a:ext uri="{FF2B5EF4-FFF2-40B4-BE49-F238E27FC236}">
                <a16:creationId xmlns:a16="http://schemas.microsoft.com/office/drawing/2014/main" id="{E04391D3-97E6-4614-936B-19EE2D2D7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94" y="700336"/>
            <a:ext cx="83058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3333FF"/>
                </a:solidFill>
                <a:latin typeface="Arial" charset="0"/>
                <a:ea typeface="+mn-ea"/>
              </a:rPr>
              <a:t>      </a:t>
            </a:r>
            <a:r>
              <a:rPr lang="en-US" sz="2400" b="1" dirty="0" err="1">
                <a:latin typeface="Arial" charset="0"/>
                <a:ea typeface="+mn-ea"/>
              </a:rPr>
              <a:t>Để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cứu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em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bé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bị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chó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dại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cắn</a:t>
            </a:r>
            <a:r>
              <a:rPr lang="en-US" sz="2400" b="1" dirty="0">
                <a:latin typeface="Arial" charset="0"/>
                <a:ea typeface="+mn-ea"/>
              </a:rPr>
              <a:t>, Pa-</a:t>
            </a:r>
            <a:r>
              <a:rPr lang="en-US" sz="2400" b="1" dirty="0" err="1">
                <a:latin typeface="Arial" charset="0"/>
                <a:ea typeface="+mn-ea"/>
              </a:rPr>
              <a:t>xtơ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đã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đi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đến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một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quyết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định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táo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bạo</a:t>
            </a:r>
            <a:r>
              <a:rPr lang="en-US" sz="2400" b="1" dirty="0">
                <a:latin typeface="Arial" charset="0"/>
                <a:ea typeface="+mn-ea"/>
              </a:rPr>
              <a:t>: </a:t>
            </a:r>
            <a:r>
              <a:rPr lang="en-US" sz="2400" b="1" dirty="0" err="1">
                <a:latin typeface="Arial" charset="0"/>
                <a:ea typeface="+mn-ea"/>
              </a:rPr>
              <a:t>dùng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thuốc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chống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bệnh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dại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mới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thí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nghiệm</a:t>
            </a:r>
            <a:r>
              <a:rPr lang="en-US" sz="2400" b="1" dirty="0">
                <a:latin typeface="Arial" charset="0"/>
                <a:ea typeface="+mn-ea"/>
              </a:rPr>
              <a:t> ở </a:t>
            </a:r>
            <a:r>
              <a:rPr lang="en-US" sz="2400" b="1" dirty="0" err="1">
                <a:latin typeface="Arial" charset="0"/>
                <a:ea typeface="+mn-ea"/>
              </a:rPr>
              <a:t>động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vật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để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tiêm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cho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em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bé</a:t>
            </a:r>
            <a:r>
              <a:rPr lang="en-US" sz="2400" b="1" dirty="0">
                <a:latin typeface="Arial" charset="0"/>
                <a:ea typeface="+mn-ea"/>
              </a:rPr>
              <a:t>. </a:t>
            </a:r>
            <a:r>
              <a:rPr lang="en-US" sz="2400" b="1" dirty="0" err="1">
                <a:latin typeface="Arial" charset="0"/>
                <a:ea typeface="+mn-ea"/>
              </a:rPr>
              <a:t>Ông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đã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thực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hiện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việc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này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một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cách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thận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trọng</a:t>
            </a:r>
            <a:r>
              <a:rPr lang="en-US" sz="2400" b="1" dirty="0">
                <a:latin typeface="Arial" charset="0"/>
                <a:ea typeface="+mn-ea"/>
              </a:rPr>
              <a:t>, </a:t>
            </a:r>
            <a:r>
              <a:rPr lang="en-US" sz="2400" b="1" dirty="0" err="1">
                <a:latin typeface="Arial" charset="0"/>
                <a:ea typeface="+mn-ea"/>
              </a:rPr>
              <a:t>tỉnh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táo</a:t>
            </a:r>
            <a:r>
              <a:rPr lang="en-US" sz="2400" b="1" dirty="0">
                <a:latin typeface="Arial" charset="0"/>
                <a:ea typeface="+mn-ea"/>
              </a:rPr>
              <a:t>, </a:t>
            </a:r>
            <a:r>
              <a:rPr lang="en-US" sz="2400" b="1" dirty="0" err="1">
                <a:latin typeface="Arial" charset="0"/>
                <a:ea typeface="+mn-ea"/>
              </a:rPr>
              <a:t>có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tính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toán</a:t>
            </a:r>
            <a:r>
              <a:rPr lang="en-US" sz="2400" b="1" dirty="0">
                <a:latin typeface="Arial" charset="0"/>
                <a:ea typeface="+mn-ea"/>
              </a:rPr>
              <a:t>, </a:t>
            </a:r>
            <a:r>
              <a:rPr lang="en-US" sz="2400" b="1" dirty="0" err="1">
                <a:latin typeface="Arial" charset="0"/>
                <a:ea typeface="+mn-ea"/>
              </a:rPr>
              <a:t>cân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nhắc</a:t>
            </a:r>
            <a:r>
              <a:rPr lang="en-US" sz="2400" b="1" dirty="0">
                <a:latin typeface="Arial" charset="0"/>
                <a:ea typeface="+mn-ea"/>
              </a:rPr>
              <a:t>. </a:t>
            </a:r>
            <a:r>
              <a:rPr lang="en-US" sz="2400" b="1" dirty="0" err="1">
                <a:latin typeface="Arial" charset="0"/>
                <a:ea typeface="+mn-ea"/>
              </a:rPr>
              <a:t>Ông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đã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dồn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tất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cả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tâm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trí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và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sức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lực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để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theo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dõi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sự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tiến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triển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của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quá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trình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điều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trị</a:t>
            </a:r>
            <a:r>
              <a:rPr lang="en-US" sz="2400" b="1" dirty="0">
                <a:latin typeface="Arial" charset="0"/>
                <a:ea typeface="+mn-ea"/>
              </a:rPr>
              <a:t>. </a:t>
            </a:r>
            <a:r>
              <a:rPr lang="en-US" sz="2400" b="1" dirty="0" err="1">
                <a:latin typeface="Arial" charset="0"/>
                <a:ea typeface="+mn-ea"/>
              </a:rPr>
              <a:t>Cuối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cùng</a:t>
            </a:r>
            <a:r>
              <a:rPr lang="en-US" sz="2400" b="1" dirty="0">
                <a:latin typeface="Arial" charset="0"/>
                <a:ea typeface="+mn-ea"/>
              </a:rPr>
              <a:t> Pa-</a:t>
            </a:r>
            <a:r>
              <a:rPr lang="en-US" sz="2400" b="1" dirty="0" err="1">
                <a:latin typeface="Arial" charset="0"/>
                <a:ea typeface="+mn-ea"/>
              </a:rPr>
              <a:t>xtơ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đã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chiến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thắng</a:t>
            </a:r>
            <a:r>
              <a:rPr lang="en-US" sz="2400" b="1" dirty="0">
                <a:latin typeface="Arial" charset="0"/>
                <a:ea typeface="+mn-ea"/>
              </a:rPr>
              <a:t>, khoa </a:t>
            </a:r>
            <a:r>
              <a:rPr lang="en-US" sz="2400" b="1" dirty="0" err="1">
                <a:latin typeface="Arial" charset="0"/>
                <a:ea typeface="+mn-ea"/>
              </a:rPr>
              <a:t>học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đã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chiến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thắng</a:t>
            </a:r>
            <a:r>
              <a:rPr lang="en-US" sz="2400" b="1" dirty="0">
                <a:latin typeface="Arial" charset="0"/>
                <a:ea typeface="+mn-ea"/>
              </a:rPr>
              <a:t>. </a:t>
            </a:r>
            <a:r>
              <a:rPr lang="en-US" sz="2400" b="1" dirty="0" err="1">
                <a:latin typeface="Arial" charset="0"/>
                <a:ea typeface="+mn-ea"/>
              </a:rPr>
              <a:t>Loài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người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có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thêm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một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thứ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thuốc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chữa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bệnh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mới</a:t>
            </a:r>
            <a:r>
              <a:rPr lang="en-US" sz="2400" b="1" dirty="0">
                <a:latin typeface="Arial" charset="0"/>
                <a:ea typeface="+mn-ea"/>
              </a:rPr>
              <a:t>. </a:t>
            </a:r>
            <a:r>
              <a:rPr lang="en-US" sz="2400" b="1" dirty="0" err="1">
                <a:latin typeface="Arial" charset="0"/>
                <a:ea typeface="+mn-ea"/>
              </a:rPr>
              <a:t>Một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căn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bệnh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bị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đẩy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lùi</a:t>
            </a:r>
            <a:r>
              <a:rPr lang="en-US" sz="2400" b="1" dirty="0">
                <a:latin typeface="Arial" charset="0"/>
                <a:ea typeface="+mn-ea"/>
              </a:rPr>
              <a:t>. </a:t>
            </a:r>
            <a:r>
              <a:rPr lang="en-US" sz="2400" b="1" dirty="0" err="1">
                <a:latin typeface="Arial" charset="0"/>
                <a:ea typeface="+mn-ea"/>
              </a:rPr>
              <a:t>Nhiều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người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sẽ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được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cứu</a:t>
            </a:r>
            <a:r>
              <a:rPr lang="en-US" sz="2400" b="1" dirty="0">
                <a:latin typeface="Arial" charset="0"/>
                <a:ea typeface="+mn-ea"/>
              </a:rPr>
              <a:t> </a:t>
            </a:r>
            <a:r>
              <a:rPr lang="en-US" sz="2400" b="1" dirty="0" err="1">
                <a:latin typeface="Arial" charset="0"/>
                <a:ea typeface="+mn-ea"/>
              </a:rPr>
              <a:t>sống</a:t>
            </a:r>
            <a:r>
              <a:rPr lang="en-US" sz="2400" b="1" dirty="0">
                <a:latin typeface="Arial" charset="0"/>
                <a:ea typeface="+mn-ea"/>
              </a:rPr>
              <a:t>.</a:t>
            </a:r>
            <a:endParaRPr lang="en-US" sz="2800" b="1" dirty="0">
              <a:latin typeface="Arial" charset="0"/>
              <a:ea typeface="+mn-ea"/>
            </a:endParaRPr>
          </a:p>
        </p:txBody>
      </p:sp>
      <p:sp>
        <p:nvSpPr>
          <p:cNvPr id="33" name="WordArt 8">
            <a:extLst>
              <a:ext uri="{FF2B5EF4-FFF2-40B4-BE49-F238E27FC236}">
                <a16:creationId xmlns:a16="http://schemas.microsoft.com/office/drawing/2014/main" id="{11FFB661-E5B4-47D5-A31B-78A64AE02C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16610" y="18107"/>
            <a:ext cx="2924894" cy="836364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"/>
                <a:ea typeface="+mn-ea"/>
                <a:cs typeface="Arial"/>
              </a:rPr>
              <a:t>KẾT LUẬN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334E4420-298F-4D67-AADD-FBA2B5AFB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53" y="1943701"/>
            <a:ext cx="1772197" cy="41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101" u="sng">
                <a:solidFill>
                  <a:srgbClr val="000000"/>
                </a:solidFill>
                <a:latin typeface="Times New Roman" panose="02020603050405020304" pitchFamily="18" charset="0"/>
              </a:rPr>
              <a:t>Luyện đọc</a:t>
            </a:r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E5DA8E5D-BAB2-40BA-9E3F-6B05DDF26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8285" y="2172371"/>
            <a:ext cx="800347" cy="2481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</a:endParaRPr>
          </a:p>
        </p:txBody>
      </p:sp>
      <p:sp>
        <p:nvSpPr>
          <p:cNvPr id="20484" name="Line 4">
            <a:extLst>
              <a:ext uri="{FF2B5EF4-FFF2-40B4-BE49-F238E27FC236}">
                <a16:creationId xmlns:a16="http://schemas.microsoft.com/office/drawing/2014/main" id="{812B5F66-0DC9-44C8-BCD4-15FA007D71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1465" y="2115203"/>
            <a:ext cx="0" cy="2686879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5" name="Text Box 5">
            <a:extLst>
              <a:ext uri="{FF2B5EF4-FFF2-40B4-BE49-F238E27FC236}">
                <a16:creationId xmlns:a16="http://schemas.microsoft.com/office/drawing/2014/main" id="{AC87D650-D03C-4D17-B14E-994C93173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4471" y="2000868"/>
            <a:ext cx="2000867" cy="41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101" u="sng">
                <a:solidFill>
                  <a:srgbClr val="000000"/>
                </a:solidFill>
                <a:latin typeface="Times New Roman" panose="02020603050405020304" pitchFamily="18" charset="0"/>
              </a:rPr>
              <a:t>Tìm hiểu bài</a:t>
            </a:r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8BFF2F17-CA24-468F-ADC4-57323331E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736" y="2343874"/>
            <a:ext cx="400173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Times New Roman" panose="02020603050405020304" pitchFamily="18" charset="0"/>
              </a:rPr>
              <a:t>     Ai ơi đã </a:t>
            </a:r>
            <a:r>
              <a:rPr lang="en-US" altLang="en-US" sz="1800">
                <a:solidFill>
                  <a:srgbClr val="0000CC"/>
                </a:solidFill>
                <a:latin typeface="Times New Roman" panose="02020603050405020304" pitchFamily="18" charset="0"/>
              </a:rPr>
              <a:t>quyết </a:t>
            </a:r>
            <a:r>
              <a:rPr lang="en-US" altLang="en-US" sz="1800">
                <a:solidFill>
                  <a:srgbClr val="000000"/>
                </a:solidFill>
                <a:latin typeface="Times New Roman" panose="02020603050405020304" pitchFamily="18" charset="0"/>
              </a:rPr>
              <a:t>thì </a:t>
            </a:r>
            <a:r>
              <a:rPr lang="en-US" altLang="en-US" sz="1800">
                <a:solidFill>
                  <a:srgbClr val="0000CC"/>
                </a:solidFill>
                <a:latin typeface="Times New Roman" panose="02020603050405020304" pitchFamily="18" charset="0"/>
              </a:rPr>
              <a:t>hành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Times New Roman" panose="02020603050405020304" pitchFamily="18" charset="0"/>
              </a:rPr>
              <a:t>Đã đan thì </a:t>
            </a:r>
            <a:r>
              <a:rPr lang="en-US" altLang="en-US" sz="1800">
                <a:solidFill>
                  <a:srgbClr val="0000CC"/>
                </a:solidFill>
                <a:latin typeface="Times New Roman" panose="02020603050405020304" pitchFamily="18" charset="0"/>
              </a:rPr>
              <a:t>lận tròn vành</a:t>
            </a:r>
            <a:r>
              <a:rPr lang="en-US" altLang="en-US" sz="1800">
                <a:solidFill>
                  <a:srgbClr val="000000"/>
                </a:solidFill>
                <a:latin typeface="Times New Roman" panose="02020603050405020304" pitchFamily="18" charset="0"/>
              </a:rPr>
              <a:t> mới thôi!</a:t>
            </a:r>
          </a:p>
        </p:txBody>
      </p:sp>
      <p:sp>
        <p:nvSpPr>
          <p:cNvPr id="20487" name="Text Box 7">
            <a:extLst>
              <a:ext uri="{FF2B5EF4-FFF2-40B4-BE49-F238E27FC236}">
                <a16:creationId xmlns:a16="http://schemas.microsoft.com/office/drawing/2014/main" id="{D4D8717E-0CF5-40E8-A75A-972EC0453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574" y="3315724"/>
            <a:ext cx="3144220" cy="90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101">
                <a:solidFill>
                  <a:srgbClr val="000000"/>
                </a:solidFill>
                <a:latin typeface="Times New Roman" panose="02020603050405020304" pitchFamily="18" charset="0"/>
              </a:rPr>
              <a:t>      Người có </a:t>
            </a:r>
            <a:r>
              <a:rPr lang="en-US" altLang="en-US" sz="2101">
                <a:solidFill>
                  <a:srgbClr val="0000CC"/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sz="2101">
                <a:solidFill>
                  <a:srgbClr val="000000"/>
                </a:solidFill>
                <a:latin typeface="Times New Roman" panose="02020603050405020304" pitchFamily="18" charset="0"/>
              </a:rPr>
              <a:t> thì </a:t>
            </a:r>
            <a:r>
              <a:rPr lang="en-US" altLang="en-US" sz="2101">
                <a:solidFill>
                  <a:srgbClr val="0000CC"/>
                </a:solidFill>
                <a:latin typeface="Times New Roman" panose="02020603050405020304" pitchFamily="18" charset="0"/>
              </a:rPr>
              <a:t>nên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101">
                <a:solidFill>
                  <a:srgbClr val="000000"/>
                </a:solidFill>
                <a:latin typeface="Times New Roman" panose="02020603050405020304" pitchFamily="18" charset="0"/>
              </a:rPr>
              <a:t>     Nhà có </a:t>
            </a:r>
            <a:r>
              <a:rPr lang="en-US" altLang="en-US" sz="2101">
                <a:solidFill>
                  <a:srgbClr val="0000CC"/>
                </a:solidFill>
                <a:latin typeface="Times New Roman" panose="02020603050405020304" pitchFamily="18" charset="0"/>
              </a:rPr>
              <a:t>nền</a:t>
            </a:r>
            <a:r>
              <a:rPr lang="en-US" altLang="en-US" sz="2101">
                <a:solidFill>
                  <a:srgbClr val="000000"/>
                </a:solidFill>
                <a:latin typeface="Times New Roman" panose="02020603050405020304" pitchFamily="18" charset="0"/>
              </a:rPr>
              <a:t> thì </a:t>
            </a:r>
            <a:r>
              <a:rPr lang="en-US" altLang="en-US" sz="2101">
                <a:solidFill>
                  <a:srgbClr val="0000CC"/>
                </a:solidFill>
                <a:latin typeface="Times New Roman" panose="02020603050405020304" pitchFamily="18" charset="0"/>
              </a:rPr>
              <a:t>vững</a:t>
            </a:r>
            <a:r>
              <a:rPr lang="en-US" altLang="en-US" sz="2101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0488" name="Text Box 8">
            <a:extLst>
              <a:ext uri="{FF2B5EF4-FFF2-40B4-BE49-F238E27FC236}">
                <a16:creationId xmlns:a16="http://schemas.microsoft.com/office/drawing/2014/main" id="{8CDBA097-8472-4EBB-82ED-569EED677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736" y="4344741"/>
            <a:ext cx="3773064" cy="392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951">
                <a:solidFill>
                  <a:srgbClr val="0000CC"/>
                </a:solidFill>
                <a:latin typeface="Times New Roman" panose="02020603050405020304" pitchFamily="18" charset="0"/>
              </a:rPr>
              <a:t>Chớ thấy</a:t>
            </a:r>
            <a:r>
              <a:rPr lang="en-US" altLang="en-US" sz="1951">
                <a:solidFill>
                  <a:srgbClr val="000000"/>
                </a:solidFill>
                <a:latin typeface="Times New Roman" panose="02020603050405020304" pitchFamily="18" charset="0"/>
              </a:rPr>
              <a:t> sóng cả mà </a:t>
            </a:r>
            <a:r>
              <a:rPr lang="en-US" altLang="en-US" sz="1951">
                <a:solidFill>
                  <a:srgbClr val="0000CC"/>
                </a:solidFill>
                <a:latin typeface="Times New Roman" panose="02020603050405020304" pitchFamily="18" charset="0"/>
              </a:rPr>
              <a:t>rã</a:t>
            </a:r>
            <a:r>
              <a:rPr lang="en-US" altLang="en-US" sz="1951">
                <a:solidFill>
                  <a:srgbClr val="000000"/>
                </a:solidFill>
                <a:latin typeface="Times New Roman" panose="02020603050405020304" pitchFamily="18" charset="0"/>
              </a:rPr>
              <a:t> tay chèo.</a:t>
            </a:r>
          </a:p>
        </p:txBody>
      </p:sp>
      <p:sp>
        <p:nvSpPr>
          <p:cNvPr id="20489" name="Text Box 9">
            <a:extLst>
              <a:ext uri="{FF2B5EF4-FFF2-40B4-BE49-F238E27FC236}">
                <a16:creationId xmlns:a16="http://schemas.microsoft.com/office/drawing/2014/main" id="{041C0EC5-5FBB-4142-A866-AC594D233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85" y="228671"/>
            <a:ext cx="5430926" cy="101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1">
                <a:solidFill>
                  <a:schemeClr val="hlink"/>
                </a:solidFill>
                <a:latin typeface="Times New Roman" panose="02020603050405020304" pitchFamily="18" charset="0"/>
              </a:rPr>
              <a:t>Thứ tư ngày 3 tháng 11 năm 2010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1" u="sng">
                <a:solidFill>
                  <a:schemeClr val="hlink"/>
                </a:solidFill>
                <a:latin typeface="Times New Roman" panose="02020603050405020304" pitchFamily="18" charset="0"/>
              </a:rPr>
              <a:t>Tập đọc</a:t>
            </a:r>
            <a:endParaRPr lang="en-US" altLang="en-US" sz="240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90" name="Text Box 10">
            <a:extLst>
              <a:ext uri="{FF2B5EF4-FFF2-40B4-BE49-F238E27FC236}">
                <a16:creationId xmlns:a16="http://schemas.microsoft.com/office/drawing/2014/main" id="{E2BECF72-2AF5-466E-BE05-792BD9A6A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18" y="1200521"/>
            <a:ext cx="5659596" cy="71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1">
                <a:latin typeface="Times New Roman" panose="02020603050405020304" pitchFamily="18" charset="0"/>
              </a:rPr>
              <a:t>Tiết 22: </a:t>
            </a:r>
            <a:r>
              <a:rPr lang="en-US" altLang="en-US" sz="4051">
                <a:latin typeface="Times New Roman" panose="02020603050405020304" pitchFamily="18" charset="0"/>
              </a:rPr>
              <a:t>Có chí thì nên</a:t>
            </a:r>
          </a:p>
        </p:txBody>
      </p:sp>
      <p:sp>
        <p:nvSpPr>
          <p:cNvPr id="20491" name="Text Box 11">
            <a:extLst>
              <a:ext uri="{FF2B5EF4-FFF2-40B4-BE49-F238E27FC236}">
                <a16:creationId xmlns:a16="http://schemas.microsoft.com/office/drawing/2014/main" id="{12B97AF5-CB20-45C8-A30F-D48B98332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0135" y="2458209"/>
            <a:ext cx="798617" cy="41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1">
                <a:latin typeface="Times New Roman" panose="02020603050405020304" pitchFamily="18" charset="0"/>
              </a:rPr>
              <a:t>- nên,</a:t>
            </a:r>
          </a:p>
        </p:txBody>
      </p:sp>
      <p:sp>
        <p:nvSpPr>
          <p:cNvPr id="20492" name="Text Box 12">
            <a:extLst>
              <a:ext uri="{FF2B5EF4-FFF2-40B4-BE49-F238E27FC236}">
                <a16:creationId xmlns:a16="http://schemas.microsoft.com/office/drawing/2014/main" id="{BF3D2B6F-7022-4A01-B562-40698F409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6147" y="2458209"/>
            <a:ext cx="708848" cy="41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1">
                <a:latin typeface="Times New Roman" panose="02020603050405020304" pitchFamily="18" charset="0"/>
              </a:rPr>
              <a:t>hành</a:t>
            </a:r>
          </a:p>
        </p:txBody>
      </p:sp>
      <p:sp>
        <p:nvSpPr>
          <p:cNvPr id="20493" name="Text Box 13">
            <a:extLst>
              <a:ext uri="{FF2B5EF4-FFF2-40B4-BE49-F238E27FC236}">
                <a16:creationId xmlns:a16="http://schemas.microsoft.com/office/drawing/2014/main" id="{C83BFF5E-BC9B-4262-8613-E8A641F8F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0135" y="2915550"/>
            <a:ext cx="739305" cy="41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1">
                <a:latin typeface="Times New Roman" panose="02020603050405020304" pitchFamily="18" charset="0"/>
              </a:rPr>
              <a:t>- lận,</a:t>
            </a:r>
          </a:p>
        </p:txBody>
      </p:sp>
      <p:sp>
        <p:nvSpPr>
          <p:cNvPr id="20494" name="Text Box 14">
            <a:extLst>
              <a:ext uri="{FF2B5EF4-FFF2-40B4-BE49-F238E27FC236}">
                <a16:creationId xmlns:a16="http://schemas.microsoft.com/office/drawing/2014/main" id="{A02B8E81-21E5-48F7-BF51-13D7FACD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6147" y="2915550"/>
            <a:ext cx="574196" cy="41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1">
                <a:latin typeface="Times New Roman" panose="02020603050405020304" pitchFamily="18" charset="0"/>
              </a:rPr>
              <a:t>keo</a:t>
            </a:r>
          </a:p>
        </p:txBody>
      </p:sp>
      <p:sp>
        <p:nvSpPr>
          <p:cNvPr id="20495" name="Text Box 15">
            <a:extLst>
              <a:ext uri="{FF2B5EF4-FFF2-40B4-BE49-F238E27FC236}">
                <a16:creationId xmlns:a16="http://schemas.microsoft.com/office/drawing/2014/main" id="{CC71BC10-D226-46B0-B955-F2F0FA016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303" y="3315724"/>
            <a:ext cx="649537" cy="41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1">
                <a:latin typeface="Times New Roman" panose="02020603050405020304" pitchFamily="18" charset="0"/>
              </a:rPr>
              <a:t>- cả,</a:t>
            </a:r>
          </a:p>
        </p:txBody>
      </p:sp>
      <p:sp>
        <p:nvSpPr>
          <p:cNvPr id="20496" name="Text Box 16">
            <a:extLst>
              <a:ext uri="{FF2B5EF4-FFF2-40B4-BE49-F238E27FC236}">
                <a16:creationId xmlns:a16="http://schemas.microsoft.com/office/drawing/2014/main" id="{0DA15FD1-47AF-4134-9567-6CF01FFD5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6147" y="3315724"/>
            <a:ext cx="394660" cy="41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1">
                <a:latin typeface="Times New Roman" panose="02020603050405020304" pitchFamily="18" charset="0"/>
              </a:rPr>
              <a:t>rã</a:t>
            </a:r>
          </a:p>
        </p:txBody>
      </p:sp>
      <p:pic>
        <p:nvPicPr>
          <p:cNvPr id="20497" name="Picture 17" descr="537032">
            <a:extLst>
              <a:ext uri="{FF2B5EF4-FFF2-40B4-BE49-F238E27FC236}">
                <a16:creationId xmlns:a16="http://schemas.microsoft.com/office/drawing/2014/main" id="{615542D0-106E-41D8-8584-A6724DEC6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6" r="8333"/>
          <a:stretch>
            <a:fillRect/>
          </a:stretch>
        </p:blipFill>
        <p:spPr bwMode="auto">
          <a:xfrm>
            <a:off x="0" y="-506172"/>
            <a:ext cx="9145587" cy="595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1" name="Picture 21" descr="arrowball-1">
            <a:extLst>
              <a:ext uri="{FF2B5EF4-FFF2-40B4-BE49-F238E27FC236}">
                <a16:creationId xmlns:a16="http://schemas.microsoft.com/office/drawing/2014/main" id="{E0321ACF-AE1C-45E4-B34A-679A2A2954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002" y="2115203"/>
            <a:ext cx="428757" cy="35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23" descr="logo 2">
            <a:extLst>
              <a:ext uri="{FF2B5EF4-FFF2-40B4-BE49-F238E27FC236}">
                <a16:creationId xmlns:a16="http://schemas.microsoft.com/office/drawing/2014/main" id="{1A882BC7-6AB1-4C81-AA46-C5997AFDD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57689"/>
            <a:ext cx="686012" cy="55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1" name="Text Box 25">
            <a:extLst>
              <a:ext uri="{FF2B5EF4-FFF2-40B4-BE49-F238E27FC236}">
                <a16:creationId xmlns:a16="http://schemas.microsoft.com/office/drawing/2014/main" id="{7C6FE41B-7207-4D9F-BE01-2FE37314E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523" y="2086620"/>
            <a:ext cx="6050242" cy="41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1">
                <a:latin typeface="Times New Roman" panose="02020603050405020304" pitchFamily="18" charset="0"/>
              </a:rPr>
              <a:t>Kể lại cho người thân nghe câu chuyện</a:t>
            </a:r>
            <a:endParaRPr lang="en-US" altLang="en-US" sz="2101" u="sng">
              <a:latin typeface="Times New Roman" panose="02020603050405020304" pitchFamily="18" charset="0"/>
            </a:endParaRPr>
          </a:p>
        </p:txBody>
      </p:sp>
      <p:sp>
        <p:nvSpPr>
          <p:cNvPr id="20503" name="WordArt 27">
            <a:extLst>
              <a:ext uri="{FF2B5EF4-FFF2-40B4-BE49-F238E27FC236}">
                <a16:creationId xmlns:a16="http://schemas.microsoft.com/office/drawing/2014/main" id="{326658C9-1093-46B8-A3C8-CEFD30F028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6639" y="951604"/>
            <a:ext cx="3773064" cy="1129061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2701" kern="10" spc="-27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cs typeface="Times New Roman" panose="02020603050405020304" pitchFamily="18" charset="0"/>
              </a:rPr>
              <a:t>Dặn dò</a:t>
            </a: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56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172EC9EB-5E6C-40BB-9655-4A7788AAAC40}"/>
              </a:ext>
            </a:extLst>
          </p:cNvPr>
          <p:cNvSpPr/>
          <p:nvPr/>
        </p:nvSpPr>
        <p:spPr>
          <a:xfrm>
            <a:off x="2282754" y="2119667"/>
            <a:ext cx="4580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TẠM BIỆT NHÉ!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4BEF01A-178F-4E11-B9B1-D00A6D4C4CFA}"/>
              </a:ext>
            </a:extLst>
          </p:cNvPr>
          <p:cNvSpPr/>
          <p:nvPr/>
        </p:nvSpPr>
        <p:spPr>
          <a:xfrm>
            <a:off x="2470954" y="62522"/>
            <a:ext cx="45079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YÊU CẦU CẦN ĐẠT</a:t>
            </a:r>
            <a:endParaRPr lang="en-US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8F81EC96-3E02-4351-B58C-7739AC33D8E9}"/>
              </a:ext>
            </a:extLst>
          </p:cNvPr>
          <p:cNvGrpSpPr/>
          <p:nvPr/>
        </p:nvGrpSpPr>
        <p:grpSpPr>
          <a:xfrm>
            <a:off x="841441" y="930847"/>
            <a:ext cx="1633384" cy="2716335"/>
            <a:chOff x="1404442" y="916360"/>
            <a:chExt cx="1633384" cy="2716335"/>
          </a:xfrm>
        </p:grpSpPr>
        <p:grpSp>
          <p:nvGrpSpPr>
            <p:cNvPr id="38" name="Group 69"/>
            <p:cNvGrpSpPr/>
            <p:nvPr/>
          </p:nvGrpSpPr>
          <p:grpSpPr>
            <a:xfrm>
              <a:off x="1404442" y="916360"/>
              <a:ext cx="1485423" cy="1485423"/>
              <a:chOff x="731404" y="2060848"/>
              <a:chExt cx="1980220" cy="1980220"/>
            </a:xfrm>
          </p:grpSpPr>
          <p:sp>
            <p:nvSpPr>
              <p:cNvPr id="42" name="Diamond 2"/>
              <p:cNvSpPr/>
              <p:nvPr/>
            </p:nvSpPr>
            <p:spPr bwMode="auto">
              <a:xfrm>
                <a:off x="731404" y="2060848"/>
                <a:ext cx="1980220" cy="1980220"/>
              </a:xfrm>
              <a:prstGeom prst="diamond">
                <a:avLst/>
              </a:prstGeom>
              <a:solidFill>
                <a:schemeClr val="accent1">
                  <a:lumMod val="100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TextBox 33"/>
              <p:cNvSpPr txBox="1"/>
              <p:nvPr/>
            </p:nvSpPr>
            <p:spPr>
              <a:xfrm>
                <a:off x="917230" y="2764892"/>
                <a:ext cx="1608565" cy="610759"/>
              </a:xfrm>
              <a:prstGeom prst="rect">
                <a:avLst/>
              </a:prstGeom>
              <a:noFill/>
            </p:spPr>
            <p:txBody>
              <a:bodyPr wrap="none">
                <a:normAutofit fontScale="70000" lnSpcReduction="20000"/>
              </a:bodyPr>
              <a:lstStyle/>
              <a:p>
                <a:pPr algn="ctr"/>
                <a:r>
                  <a:rPr lang="en-US" altLang="zh-CN" sz="40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</a:p>
            </p:txBody>
          </p:sp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9E2B049C-30A0-415C-859A-0D97A8DC2DC3}"/>
                </a:ext>
              </a:extLst>
            </p:cNvPr>
            <p:cNvSpPr txBox="1"/>
            <p:nvPr/>
          </p:nvSpPr>
          <p:spPr>
            <a:xfrm>
              <a:off x="1687468" y="2432366"/>
              <a:ext cx="13503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 dirty="0" err="1"/>
                <a:t>Biết</a:t>
              </a:r>
              <a:r>
                <a:rPr lang="vi-VN" b="1" dirty="0"/>
                <a:t> </a:t>
              </a:r>
              <a:r>
                <a:rPr lang="vi-VN" b="1" dirty="0" err="1"/>
                <a:t>kể</a:t>
              </a:r>
              <a:r>
                <a:rPr lang="vi-VN" b="1" dirty="0"/>
                <a:t> </a:t>
              </a:r>
              <a:r>
                <a:rPr lang="vi-VN" b="1" dirty="0" err="1"/>
                <a:t>chuyện</a:t>
              </a:r>
              <a:r>
                <a:rPr lang="vi-VN" b="1" dirty="0"/>
                <a:t> </a:t>
              </a:r>
              <a:r>
                <a:rPr lang="vi-VN" b="1" dirty="0" err="1"/>
                <a:t>đúng</a:t>
              </a:r>
              <a:r>
                <a:rPr lang="vi-VN" b="1" dirty="0"/>
                <a:t> </a:t>
              </a:r>
              <a:r>
                <a:rPr lang="vi-VN" b="1" dirty="0" err="1"/>
                <a:t>trình</a:t>
              </a:r>
              <a:r>
                <a:rPr lang="vi-VN" b="1" dirty="0"/>
                <a:t> </a:t>
              </a:r>
              <a:r>
                <a:rPr lang="vi-VN" b="1" dirty="0" err="1"/>
                <a:t>tự</a:t>
              </a:r>
              <a:r>
                <a:rPr lang="vi-VN" b="1" dirty="0"/>
                <a:t> </a:t>
              </a:r>
              <a:r>
                <a:rPr lang="vi-VN" b="1" dirty="0" err="1"/>
                <a:t>hình</a:t>
              </a:r>
              <a:r>
                <a:rPr lang="vi-VN" b="1" dirty="0"/>
                <a:t> </a:t>
              </a:r>
              <a:endParaRPr lang="en-US" b="1" dirty="0"/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5A64B773-097A-423F-8C36-9420D536D5E4}"/>
              </a:ext>
            </a:extLst>
          </p:cNvPr>
          <p:cNvGrpSpPr/>
          <p:nvPr/>
        </p:nvGrpSpPr>
        <p:grpSpPr>
          <a:xfrm>
            <a:off x="2836371" y="916360"/>
            <a:ext cx="1581494" cy="2977238"/>
            <a:chOff x="3045158" y="916360"/>
            <a:chExt cx="1581494" cy="2977238"/>
          </a:xfrm>
        </p:grpSpPr>
        <p:grpSp>
          <p:nvGrpSpPr>
            <p:cNvPr id="47" name="Group 70"/>
            <p:cNvGrpSpPr/>
            <p:nvPr/>
          </p:nvGrpSpPr>
          <p:grpSpPr>
            <a:xfrm>
              <a:off x="3045158" y="916360"/>
              <a:ext cx="1485423" cy="1485423"/>
              <a:chOff x="2918647" y="2060848"/>
              <a:chExt cx="1980220" cy="1980220"/>
            </a:xfrm>
          </p:grpSpPr>
          <p:sp>
            <p:nvSpPr>
              <p:cNvPr id="51" name="Diamond 3"/>
              <p:cNvSpPr/>
              <p:nvPr/>
            </p:nvSpPr>
            <p:spPr bwMode="auto">
              <a:xfrm>
                <a:off x="2918647" y="2060848"/>
                <a:ext cx="1980220" cy="1980220"/>
              </a:xfrm>
              <a:prstGeom prst="diamond">
                <a:avLst/>
              </a:prstGeom>
              <a:solidFill>
                <a:schemeClr val="accent2">
                  <a:lumMod val="100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TextBox 35"/>
              <p:cNvSpPr txBox="1"/>
              <p:nvPr/>
            </p:nvSpPr>
            <p:spPr>
              <a:xfrm>
                <a:off x="3246319" y="2764892"/>
                <a:ext cx="1274731" cy="617511"/>
              </a:xfrm>
              <a:prstGeom prst="rect">
                <a:avLst/>
              </a:prstGeom>
              <a:noFill/>
            </p:spPr>
            <p:txBody>
              <a:bodyPr wrap="none">
                <a:normAutofit fontScale="70000" lnSpcReduction="20000"/>
              </a:bodyPr>
              <a:lstStyle/>
              <a:p>
                <a:pPr algn="ctr"/>
                <a:r>
                  <a:rPr lang="en-US" altLang="zh-CN" sz="40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</a:p>
            </p:txBody>
          </p:sp>
        </p:grpSp>
        <p:sp>
          <p:nvSpPr>
            <p:cNvPr id="73" name="Hộp Văn bản 72">
              <a:extLst>
                <a:ext uri="{FF2B5EF4-FFF2-40B4-BE49-F238E27FC236}">
                  <a16:creationId xmlns:a16="http://schemas.microsoft.com/office/drawing/2014/main" id="{7393096D-7D0F-4F59-A9BD-F064C48C5C2A}"/>
                </a:ext>
              </a:extLst>
            </p:cNvPr>
            <p:cNvSpPr txBox="1"/>
            <p:nvPr/>
          </p:nvSpPr>
          <p:spPr>
            <a:xfrm>
              <a:off x="3213237" y="2416270"/>
              <a:ext cx="141341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 dirty="0" err="1"/>
                <a:t>Biết</a:t>
              </a:r>
              <a:r>
                <a:rPr lang="vi-VN" b="1" dirty="0"/>
                <a:t> </a:t>
              </a:r>
              <a:r>
                <a:rPr lang="vi-VN" b="1" dirty="0" err="1"/>
                <a:t>kể</a:t>
              </a:r>
              <a:r>
                <a:rPr lang="vi-VN" b="1" dirty="0"/>
                <a:t> </a:t>
              </a:r>
              <a:r>
                <a:rPr lang="vi-VN" b="1" dirty="0" err="1"/>
                <a:t>tự</a:t>
              </a:r>
              <a:r>
                <a:rPr lang="vi-VN" b="1" dirty="0"/>
                <a:t> nhiên, </a:t>
              </a:r>
              <a:r>
                <a:rPr lang="vi-VN" b="1" dirty="0" err="1"/>
                <a:t>kết</a:t>
              </a:r>
              <a:r>
                <a:rPr lang="vi-VN" b="1" dirty="0"/>
                <a:t> </a:t>
              </a:r>
              <a:r>
                <a:rPr lang="vi-VN" b="1" dirty="0" err="1"/>
                <a:t>hợp</a:t>
              </a:r>
              <a:r>
                <a:rPr lang="vi-VN" b="1" dirty="0"/>
                <a:t> </a:t>
              </a:r>
              <a:r>
                <a:rPr lang="vi-VN" b="1" dirty="0" err="1"/>
                <a:t>các</a:t>
              </a:r>
              <a:r>
                <a:rPr lang="vi-VN" b="1" dirty="0"/>
                <a:t>  </a:t>
              </a:r>
              <a:r>
                <a:rPr lang="vi-VN" b="1" dirty="0" err="1"/>
                <a:t>biểu</a:t>
              </a:r>
              <a:r>
                <a:rPr lang="vi-VN" b="1" dirty="0"/>
                <a:t> </a:t>
              </a:r>
              <a:r>
                <a:rPr lang="vi-VN" b="1" dirty="0" err="1"/>
                <a:t>cảm</a:t>
              </a:r>
              <a:r>
                <a:rPr lang="vi-VN" b="1" dirty="0"/>
                <a:t> sinh </a:t>
              </a:r>
              <a:r>
                <a:rPr lang="vi-VN" b="1" dirty="0" err="1"/>
                <a:t>động</a:t>
              </a:r>
              <a:r>
                <a:rPr lang="vi-VN" b="1" dirty="0"/>
                <a:t> </a:t>
              </a:r>
              <a:endParaRPr lang="en-US" b="1" dirty="0"/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FB5CB420-3E1F-4343-81EB-7F8532D2A409}"/>
              </a:ext>
            </a:extLst>
          </p:cNvPr>
          <p:cNvGrpSpPr/>
          <p:nvPr/>
        </p:nvGrpSpPr>
        <p:grpSpPr>
          <a:xfrm>
            <a:off x="4755189" y="941327"/>
            <a:ext cx="1619296" cy="3225261"/>
            <a:chOff x="4685874" y="930847"/>
            <a:chExt cx="1619296" cy="3225261"/>
          </a:xfrm>
        </p:grpSpPr>
        <p:grpSp>
          <p:nvGrpSpPr>
            <p:cNvPr id="56" name="Group 71"/>
            <p:cNvGrpSpPr/>
            <p:nvPr/>
          </p:nvGrpSpPr>
          <p:grpSpPr>
            <a:xfrm>
              <a:off x="4685874" y="930847"/>
              <a:ext cx="1485423" cy="1485423"/>
              <a:chOff x="5105890" y="2060848"/>
              <a:chExt cx="1980220" cy="1980220"/>
            </a:xfrm>
          </p:grpSpPr>
          <p:sp>
            <p:nvSpPr>
              <p:cNvPr id="60" name="Diamond 4"/>
              <p:cNvSpPr/>
              <p:nvPr/>
            </p:nvSpPr>
            <p:spPr bwMode="auto">
              <a:xfrm>
                <a:off x="5105890" y="2060848"/>
                <a:ext cx="1980220" cy="1980220"/>
              </a:xfrm>
              <a:prstGeom prst="diamond">
                <a:avLst/>
              </a:prstGeom>
              <a:solidFill>
                <a:schemeClr val="accent3">
                  <a:lumMod val="100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TextBox 37"/>
              <p:cNvSpPr txBox="1"/>
              <p:nvPr/>
            </p:nvSpPr>
            <p:spPr>
              <a:xfrm>
                <a:off x="5291716" y="2898268"/>
                <a:ext cx="1608565" cy="610759"/>
              </a:xfrm>
              <a:prstGeom prst="rect">
                <a:avLst/>
              </a:prstGeom>
              <a:noFill/>
            </p:spPr>
            <p:txBody>
              <a:bodyPr wrap="none">
                <a:normAutofit fontScale="70000" lnSpcReduction="20000"/>
              </a:bodyPr>
              <a:lstStyle/>
              <a:p>
                <a:pPr algn="ctr"/>
                <a:r>
                  <a:rPr lang="en-US" altLang="zh-CN" sz="40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</a:p>
            </p:txBody>
          </p:sp>
        </p:grpSp>
        <p:sp>
          <p:nvSpPr>
            <p:cNvPr id="74" name="Hộp Văn bản 73">
              <a:extLst>
                <a:ext uri="{FF2B5EF4-FFF2-40B4-BE49-F238E27FC236}">
                  <a16:creationId xmlns:a16="http://schemas.microsoft.com/office/drawing/2014/main" id="{D510E760-6AC4-4410-9861-B183AC40D9D9}"/>
                </a:ext>
              </a:extLst>
            </p:cNvPr>
            <p:cNvSpPr txBox="1"/>
            <p:nvPr/>
          </p:nvSpPr>
          <p:spPr>
            <a:xfrm>
              <a:off x="4927371" y="2401782"/>
              <a:ext cx="137779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 dirty="0" err="1"/>
                <a:t>Có</a:t>
              </a:r>
              <a:r>
                <a:rPr lang="vi-VN" b="1" dirty="0"/>
                <a:t> </a:t>
              </a:r>
              <a:r>
                <a:rPr lang="vi-VN" b="1" dirty="0" err="1"/>
                <a:t>thái</a:t>
              </a:r>
              <a:r>
                <a:rPr lang="vi-VN" b="1" dirty="0"/>
                <a:t> </a:t>
              </a:r>
              <a:r>
                <a:rPr lang="vi-VN" b="1" dirty="0" err="1"/>
                <a:t>độ</a:t>
              </a:r>
              <a:r>
                <a:rPr lang="vi-VN" b="1" dirty="0"/>
                <a:t> </a:t>
              </a:r>
              <a:r>
                <a:rPr lang="vi-VN" b="1" dirty="0" err="1"/>
                <a:t>cảm</a:t>
              </a:r>
              <a:r>
                <a:rPr lang="vi-VN" b="1" dirty="0"/>
                <a:t> </a:t>
              </a:r>
              <a:r>
                <a:rPr lang="vi-VN" b="1" dirty="0" err="1"/>
                <a:t>phục</a:t>
              </a:r>
              <a:r>
                <a:rPr lang="vi-VN" b="1" dirty="0"/>
                <a:t> </a:t>
              </a:r>
              <a:r>
                <a:rPr lang="vi-VN" b="1" dirty="0" err="1"/>
                <a:t>trước</a:t>
              </a:r>
              <a:r>
                <a:rPr lang="vi-VN" b="1" dirty="0"/>
                <a:t> </a:t>
              </a:r>
              <a:r>
                <a:rPr lang="vi-VN" b="1" dirty="0" err="1"/>
                <a:t>tài</a:t>
              </a:r>
              <a:r>
                <a:rPr lang="vi-VN" b="1" dirty="0"/>
                <a:t> năng </a:t>
              </a:r>
              <a:r>
                <a:rPr lang="vi-VN" b="1" dirty="0" err="1"/>
                <a:t>và</a:t>
              </a:r>
              <a:r>
                <a:rPr lang="vi-VN" b="1" dirty="0"/>
                <a:t> </a:t>
              </a:r>
              <a:r>
                <a:rPr lang="vi-VN" b="1" dirty="0" err="1"/>
                <a:t>sự</a:t>
              </a:r>
              <a:r>
                <a:rPr lang="vi-VN" b="1" dirty="0"/>
                <a:t> ân </a:t>
              </a:r>
              <a:r>
                <a:rPr lang="vi-VN" b="1" dirty="0" err="1"/>
                <a:t>cần</a:t>
              </a:r>
              <a:r>
                <a:rPr lang="vi-VN" b="1" dirty="0"/>
                <a:t> </a:t>
              </a:r>
              <a:r>
                <a:rPr lang="vi-VN" b="1" dirty="0" err="1"/>
                <a:t>của</a:t>
              </a:r>
              <a:r>
                <a:rPr lang="vi-VN" b="1" dirty="0"/>
                <a:t> </a:t>
              </a:r>
              <a:r>
                <a:rPr lang="vi-VN" b="1" dirty="0" err="1"/>
                <a:t>Pa</a:t>
              </a:r>
              <a:r>
                <a:rPr lang="vi-VN" b="1" dirty="0"/>
                <a:t> – </a:t>
              </a:r>
              <a:r>
                <a:rPr lang="vi-VN" b="1" dirty="0" err="1"/>
                <a:t>xtơ</a:t>
              </a:r>
              <a:endParaRPr lang="en-US" b="1" dirty="0"/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025ED968-9B7D-411C-A250-24EEF7C743F9}"/>
              </a:ext>
            </a:extLst>
          </p:cNvPr>
          <p:cNvGrpSpPr/>
          <p:nvPr/>
        </p:nvGrpSpPr>
        <p:grpSpPr>
          <a:xfrm>
            <a:off x="6759779" y="930847"/>
            <a:ext cx="1568973" cy="3471485"/>
            <a:chOff x="6464316" y="916360"/>
            <a:chExt cx="1568973" cy="3471485"/>
          </a:xfrm>
        </p:grpSpPr>
        <p:grpSp>
          <p:nvGrpSpPr>
            <p:cNvPr id="65" name="Group 72"/>
            <p:cNvGrpSpPr/>
            <p:nvPr/>
          </p:nvGrpSpPr>
          <p:grpSpPr>
            <a:xfrm>
              <a:off x="6464316" y="916360"/>
              <a:ext cx="1485423" cy="1485423"/>
              <a:chOff x="7476733" y="2060848"/>
              <a:chExt cx="1980220" cy="1980220"/>
            </a:xfrm>
          </p:grpSpPr>
          <p:sp>
            <p:nvSpPr>
              <p:cNvPr id="69" name="Diamond 5"/>
              <p:cNvSpPr/>
              <p:nvPr/>
            </p:nvSpPr>
            <p:spPr bwMode="auto">
              <a:xfrm>
                <a:off x="7476733" y="2060848"/>
                <a:ext cx="1980220" cy="1980220"/>
              </a:xfrm>
              <a:prstGeom prst="diamond">
                <a:avLst/>
              </a:prstGeom>
              <a:solidFill>
                <a:schemeClr val="accent4">
                  <a:lumMod val="100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TextBox 39"/>
              <p:cNvSpPr txBox="1"/>
              <p:nvPr/>
            </p:nvSpPr>
            <p:spPr>
              <a:xfrm>
                <a:off x="7662559" y="2912237"/>
                <a:ext cx="1608565" cy="610759"/>
              </a:xfrm>
              <a:prstGeom prst="rect">
                <a:avLst/>
              </a:prstGeom>
              <a:noFill/>
            </p:spPr>
            <p:txBody>
              <a:bodyPr wrap="none">
                <a:normAutofit fontScale="70000" lnSpcReduction="20000"/>
              </a:bodyPr>
              <a:lstStyle/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</a:p>
            </p:txBody>
          </p:sp>
        </p:grp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EE42E2BB-8D6F-40F6-939C-82B211097A44}"/>
                </a:ext>
              </a:extLst>
            </p:cNvPr>
            <p:cNvSpPr txBox="1"/>
            <p:nvPr/>
          </p:nvSpPr>
          <p:spPr>
            <a:xfrm>
              <a:off x="6655490" y="2356520"/>
              <a:ext cx="1377799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 dirty="0"/>
                <a:t>Nâng cao tinh </a:t>
              </a:r>
              <a:r>
                <a:rPr lang="vi-VN" b="1" dirty="0" err="1"/>
                <a:t>thần</a:t>
              </a:r>
              <a:r>
                <a:rPr lang="vi-VN" b="1" dirty="0"/>
                <a:t> </a:t>
              </a:r>
              <a:r>
                <a:rPr lang="vi-VN" b="1" dirty="0" err="1"/>
                <a:t>cảnh</a:t>
              </a:r>
              <a:r>
                <a:rPr lang="vi-VN" b="1" dirty="0"/>
                <a:t> </a:t>
              </a:r>
              <a:r>
                <a:rPr lang="vi-VN" b="1" dirty="0" err="1"/>
                <a:t>giác</a:t>
              </a:r>
              <a:r>
                <a:rPr lang="vi-VN" b="1" dirty="0"/>
                <a:t>, </a:t>
              </a:r>
              <a:r>
                <a:rPr lang="vi-VN" b="1" dirty="0" err="1"/>
                <a:t>cẩn</a:t>
              </a:r>
              <a:r>
                <a:rPr lang="vi-VN" b="1" dirty="0"/>
                <a:t> </a:t>
              </a:r>
              <a:r>
                <a:rPr lang="vi-VN" b="1" dirty="0" err="1"/>
                <a:t>thận</a:t>
              </a:r>
              <a:r>
                <a:rPr lang="vi-VN" b="1" dirty="0"/>
                <a:t> </a:t>
              </a:r>
              <a:r>
                <a:rPr lang="vi-VN" b="1" dirty="0" err="1"/>
                <a:t>trước</a:t>
              </a:r>
              <a:r>
                <a:rPr lang="vi-VN" b="1" dirty="0"/>
                <a:t> </a:t>
              </a:r>
              <a:r>
                <a:rPr lang="vi-VN" b="1" dirty="0" err="1"/>
                <a:t>các</a:t>
              </a:r>
              <a:r>
                <a:rPr lang="vi-VN" b="1" dirty="0"/>
                <a:t> </a:t>
              </a:r>
              <a:r>
                <a:rPr lang="vi-VN" b="1" dirty="0" err="1"/>
                <a:t>loài</a:t>
              </a:r>
              <a:r>
                <a:rPr lang="vi-VN" b="1" dirty="0"/>
                <a:t> </a:t>
              </a:r>
              <a:r>
                <a:rPr lang="vi-VN" b="1" dirty="0" err="1"/>
                <a:t>vật</a:t>
              </a:r>
              <a:r>
                <a:rPr lang="vi-VN" b="1" dirty="0"/>
                <a:t> nuôi.</a:t>
              </a:r>
              <a:endParaRPr lang="en-US" b="1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9"/>
          <p:cNvGrpSpPr/>
          <p:nvPr/>
        </p:nvGrpSpPr>
        <p:grpSpPr>
          <a:xfrm>
            <a:off x="3830082" y="568360"/>
            <a:ext cx="1485423" cy="1485423"/>
            <a:chOff x="731404" y="2060848"/>
            <a:chExt cx="1980220" cy="1980220"/>
          </a:xfrm>
        </p:grpSpPr>
        <p:sp>
          <p:nvSpPr>
            <p:cNvPr id="6" name="Diamond 2"/>
            <p:cNvSpPr/>
            <p:nvPr/>
          </p:nvSpPr>
          <p:spPr bwMode="auto">
            <a:xfrm>
              <a:off x="731404" y="2060848"/>
              <a:ext cx="1980220" cy="1980220"/>
            </a:xfrm>
            <a:prstGeom prst="diamond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TextBox 33"/>
            <p:cNvSpPr txBox="1"/>
            <p:nvPr/>
          </p:nvSpPr>
          <p:spPr>
            <a:xfrm>
              <a:off x="917232" y="2828933"/>
              <a:ext cx="1608565" cy="610759"/>
            </a:xfrm>
            <a:prstGeom prst="rect">
              <a:avLst/>
            </a:prstGeom>
            <a:noFill/>
          </p:spPr>
          <p:txBody>
            <a:bodyPr wrap="none">
              <a:normAutofit fontScale="70000" lnSpcReduction="20000"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</p:grp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26AF0BE3-FF41-466B-B6F5-DE43A159AF9C}"/>
              </a:ext>
            </a:extLst>
          </p:cNvPr>
          <p:cNvSpPr/>
          <p:nvPr/>
        </p:nvSpPr>
        <p:spPr>
          <a:xfrm>
            <a:off x="2867847" y="2053783"/>
            <a:ext cx="3409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KHÁM PHÁ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9" descr="pasteur_09122710946">
            <a:extLst>
              <a:ext uri="{FF2B5EF4-FFF2-40B4-BE49-F238E27FC236}">
                <a16:creationId xmlns:a16="http://schemas.microsoft.com/office/drawing/2014/main" id="{4868B25C-333A-4953-965B-EEEB1309F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306" y="401177"/>
            <a:ext cx="2880320" cy="3768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 Box 11">
            <a:extLst>
              <a:ext uri="{FF2B5EF4-FFF2-40B4-BE49-F238E27FC236}">
                <a16:creationId xmlns:a16="http://schemas.microsoft.com/office/drawing/2014/main" id="{1576EEDB-C858-44A4-8509-61071C68F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666" y="700336"/>
            <a:ext cx="525658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   Lu-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Pa-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xtơ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là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một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trong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những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nhà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bác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học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cống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hiến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to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lớn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nhất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cho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nhân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loại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sinh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ngày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27-12-1822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tại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nước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Pháp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Từ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năm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26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tuổi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một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phát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minh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khoa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học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về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tinh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học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làm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cho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tên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tuổi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nổi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tiếng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trong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giới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khoa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học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. Sau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đó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nghiên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cứu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sự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lên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men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rượu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chứng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minh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việc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diệt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trừ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men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gây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bệnh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ở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rượu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là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cần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đun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nóng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rượu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lên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55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độ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C. </a:t>
            </a:r>
          </a:p>
        </p:txBody>
      </p:sp>
    </p:spTree>
  </p:cSld>
  <p:clrMapOvr>
    <a:masterClrMapping/>
  </p:clrMapOvr>
  <p:transition spd="med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5" descr="pasteur_09122710946">
            <a:extLst>
              <a:ext uri="{FF2B5EF4-FFF2-40B4-BE49-F238E27FC236}">
                <a16:creationId xmlns:a16="http://schemas.microsoft.com/office/drawing/2014/main" id="{CC527556-6A5C-4B9E-9CAF-55EC96657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705" y="459053"/>
            <a:ext cx="2266925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Rectangle 6">
            <a:extLst>
              <a:ext uri="{FF2B5EF4-FFF2-40B4-BE49-F238E27FC236}">
                <a16:creationId xmlns:a16="http://schemas.microsoft.com/office/drawing/2014/main" id="{244ED10A-F2A2-4887-B946-62E70730D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562" y="412304"/>
            <a:ext cx="650443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000" b="1" dirty="0">
                <a:latin typeface="Arial" charset="0"/>
                <a:ea typeface="+mn-ea"/>
              </a:rPr>
              <a:t>     </a:t>
            </a:r>
            <a:r>
              <a:rPr lang="en-US" sz="2000" b="1" dirty="0" err="1">
                <a:latin typeface="Arial" charset="0"/>
                <a:ea typeface="+mn-ea"/>
              </a:rPr>
              <a:t>Từ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năm</a:t>
            </a:r>
            <a:r>
              <a:rPr lang="en-US" sz="2000" b="1" dirty="0">
                <a:latin typeface="Arial" charset="0"/>
                <a:ea typeface="+mn-ea"/>
              </a:rPr>
              <a:t> 1868, </a:t>
            </a:r>
            <a:r>
              <a:rPr lang="en-US" sz="2000" b="1" dirty="0" err="1">
                <a:latin typeface="Arial" charset="0"/>
                <a:ea typeface="+mn-ea"/>
              </a:rPr>
              <a:t>ông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bị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liệt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nửa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người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nhưng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ông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tiếp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tục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hoàn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thành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các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công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trình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vĩ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đại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của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mình</a:t>
            </a:r>
            <a:r>
              <a:rPr lang="en-US" sz="2000" b="1" dirty="0">
                <a:latin typeface="Arial" charset="0"/>
                <a:ea typeface="+mn-ea"/>
              </a:rPr>
              <a:t>: </a:t>
            </a:r>
            <a:r>
              <a:rPr lang="en-US" sz="2000" b="1" dirty="0" err="1">
                <a:latin typeface="Arial" charset="0"/>
                <a:ea typeface="+mn-ea"/>
              </a:rPr>
              <a:t>Tìm</a:t>
            </a:r>
            <a:r>
              <a:rPr lang="en-US" sz="2000" b="1" dirty="0">
                <a:latin typeface="Arial" charset="0"/>
                <a:ea typeface="+mn-ea"/>
              </a:rPr>
              <a:t> ra </a:t>
            </a:r>
            <a:r>
              <a:rPr lang="en-US" sz="2000" b="1" dirty="0" err="1">
                <a:latin typeface="Arial" charset="0"/>
                <a:ea typeface="+mn-ea"/>
              </a:rPr>
              <a:t>nguyên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nhân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gây</a:t>
            </a:r>
            <a:r>
              <a:rPr lang="en-US" sz="2000" b="1" dirty="0">
                <a:latin typeface="Arial" charset="0"/>
                <a:ea typeface="+mn-ea"/>
              </a:rPr>
              <a:t> ra </a:t>
            </a:r>
            <a:r>
              <a:rPr lang="en-US" sz="2000" b="1" dirty="0" err="1">
                <a:latin typeface="Arial" charset="0"/>
                <a:ea typeface="+mn-ea"/>
              </a:rPr>
              <a:t>các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bệnh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truyền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nhiễm</a:t>
            </a:r>
            <a:r>
              <a:rPr lang="en-US" sz="2000" b="1" dirty="0">
                <a:latin typeface="Arial" charset="0"/>
                <a:ea typeface="+mn-ea"/>
              </a:rPr>
              <a:t> ở </a:t>
            </a:r>
            <a:r>
              <a:rPr lang="en-US" sz="2000" b="1" dirty="0" err="1">
                <a:latin typeface="Arial" charset="0"/>
                <a:ea typeface="+mn-ea"/>
              </a:rPr>
              <a:t>súc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vật</a:t>
            </a:r>
            <a:r>
              <a:rPr lang="en-US" sz="2000" b="1" dirty="0">
                <a:latin typeface="Arial" charset="0"/>
                <a:ea typeface="+mn-ea"/>
              </a:rPr>
              <a:t>. </a:t>
            </a:r>
            <a:r>
              <a:rPr lang="en-US" sz="2000" b="1" dirty="0" err="1">
                <a:latin typeface="Arial" charset="0"/>
                <a:ea typeface="+mn-ea"/>
              </a:rPr>
              <a:t>Năm</a:t>
            </a:r>
            <a:r>
              <a:rPr lang="en-US" sz="2000" b="1" dirty="0">
                <a:latin typeface="Arial" charset="0"/>
                <a:ea typeface="+mn-ea"/>
              </a:rPr>
              <a:t> 1873, </a:t>
            </a:r>
            <a:r>
              <a:rPr lang="en-US" sz="2000" b="1" dirty="0" err="1">
                <a:latin typeface="Arial" charset="0"/>
                <a:ea typeface="+mn-ea"/>
              </a:rPr>
              <a:t>Paxtơ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được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bầu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vào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Viện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Hàn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lâm</a:t>
            </a:r>
            <a:r>
              <a:rPr lang="en-US" sz="2000" b="1" dirty="0">
                <a:latin typeface="Arial" charset="0"/>
                <a:ea typeface="+mn-ea"/>
              </a:rPr>
              <a:t> Y </a:t>
            </a:r>
            <a:r>
              <a:rPr lang="en-US" sz="2000" b="1" dirty="0" err="1">
                <a:latin typeface="Arial" charset="0"/>
                <a:ea typeface="+mn-ea"/>
              </a:rPr>
              <a:t>học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Pháp</a:t>
            </a:r>
            <a:r>
              <a:rPr lang="en-US" sz="2000" b="1" dirty="0">
                <a:latin typeface="Arial" charset="0"/>
                <a:ea typeface="+mn-ea"/>
              </a:rPr>
              <a:t>. </a:t>
            </a:r>
            <a:r>
              <a:rPr lang="en-US" sz="2000" b="1" dirty="0" err="1">
                <a:latin typeface="Arial" charset="0"/>
                <a:ea typeface="+mn-ea"/>
              </a:rPr>
              <a:t>Năm</a:t>
            </a:r>
            <a:r>
              <a:rPr lang="en-US" sz="2000" b="1" dirty="0">
                <a:latin typeface="Arial" charset="0"/>
                <a:ea typeface="+mn-ea"/>
              </a:rPr>
              <a:t> 1881 </a:t>
            </a:r>
            <a:r>
              <a:rPr lang="en-US" sz="2000" b="1" dirty="0" err="1">
                <a:latin typeface="Arial" charset="0"/>
                <a:ea typeface="+mn-ea"/>
              </a:rPr>
              <a:t>được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tặng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thưởng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Huân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chương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Bắc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đẩu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Bội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tinh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và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được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bầu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vào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Viện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Hàn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lâm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Pháp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quốc</a:t>
            </a:r>
            <a:r>
              <a:rPr lang="en-US" sz="2000" b="1" dirty="0">
                <a:latin typeface="Arial" charset="0"/>
                <a:ea typeface="+mn-ea"/>
              </a:rPr>
              <a:t>. </a:t>
            </a:r>
            <a:r>
              <a:rPr lang="en-US" sz="2000" b="1" dirty="0" err="1">
                <a:latin typeface="Arial" charset="0"/>
                <a:ea typeface="+mn-ea"/>
              </a:rPr>
              <a:t>Và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một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phát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minh</a:t>
            </a:r>
            <a:r>
              <a:rPr lang="en-US" sz="2000" b="1" dirty="0">
                <a:latin typeface="Arial" charset="0"/>
                <a:ea typeface="+mn-ea"/>
              </a:rPr>
              <a:t> to </a:t>
            </a:r>
            <a:r>
              <a:rPr lang="en-US" sz="2000" b="1" dirty="0" err="1">
                <a:latin typeface="Arial" charset="0"/>
                <a:ea typeface="+mn-ea"/>
              </a:rPr>
              <a:t>lớn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của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ông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trong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thời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gian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này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là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tìm</a:t>
            </a:r>
            <a:r>
              <a:rPr lang="en-US" sz="2000" b="1" dirty="0">
                <a:latin typeface="Arial" charset="0"/>
                <a:ea typeface="+mn-ea"/>
              </a:rPr>
              <a:t> ra </a:t>
            </a:r>
            <a:r>
              <a:rPr lang="en-US" sz="2000" b="1" dirty="0" err="1">
                <a:latin typeface="Arial" charset="0"/>
                <a:ea typeface="+mn-ea"/>
              </a:rPr>
              <a:t>Vắcxin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phòng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bệnh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chó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dại</a:t>
            </a:r>
            <a:r>
              <a:rPr lang="en-US" sz="2000" b="1" dirty="0">
                <a:latin typeface="Arial" charset="0"/>
                <a:ea typeface="+mn-ea"/>
              </a:rPr>
              <a:t>. </a:t>
            </a:r>
            <a:r>
              <a:rPr lang="en-US" sz="2000" b="1" dirty="0" err="1">
                <a:latin typeface="Arial" charset="0"/>
                <a:ea typeface="+mn-ea"/>
              </a:rPr>
              <a:t>Phát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minh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này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được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đánh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giá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là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đã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mở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đầu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cho</a:t>
            </a:r>
            <a:r>
              <a:rPr lang="en-US" sz="2000" b="1" dirty="0">
                <a:latin typeface="Arial" charset="0"/>
                <a:ea typeface="+mn-ea"/>
              </a:rPr>
              <a:t> Y </a:t>
            </a:r>
            <a:r>
              <a:rPr lang="en-US" sz="2000" b="1" dirty="0" err="1">
                <a:latin typeface="Arial" charset="0"/>
                <a:ea typeface="+mn-ea"/>
              </a:rPr>
              <a:t>học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hiện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đại</a:t>
            </a:r>
            <a:r>
              <a:rPr lang="en-US" sz="2000" b="1" dirty="0">
                <a:latin typeface="Arial" charset="0"/>
                <a:ea typeface="+mn-ea"/>
              </a:rPr>
              <a:t>. </a:t>
            </a:r>
            <a:r>
              <a:rPr lang="en-US" sz="2000" b="1" dirty="0" err="1">
                <a:latin typeface="Arial" charset="0"/>
                <a:ea typeface="+mn-ea"/>
              </a:rPr>
              <a:t>Ông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mất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ngày</a:t>
            </a:r>
            <a:r>
              <a:rPr lang="en-US" sz="2000" b="1" dirty="0">
                <a:latin typeface="Arial" charset="0"/>
                <a:ea typeface="+mn-ea"/>
              </a:rPr>
              <a:t> 28-9-1895. </a:t>
            </a:r>
            <a:r>
              <a:rPr lang="en-US" sz="2000" b="1" dirty="0" err="1">
                <a:latin typeface="Arial" charset="0"/>
                <a:ea typeface="+mn-ea"/>
              </a:rPr>
              <a:t>Chính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phủ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Pháp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đã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tổ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chức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quốc</a:t>
            </a:r>
            <a:r>
              <a:rPr lang="en-US" sz="2000" b="1" dirty="0">
                <a:latin typeface="Arial" charset="0"/>
                <a:ea typeface="+mn-ea"/>
              </a:rPr>
              <a:t> tang </a:t>
            </a:r>
            <a:r>
              <a:rPr lang="en-US" sz="2000" b="1" dirty="0" err="1">
                <a:latin typeface="Arial" charset="0"/>
                <a:ea typeface="+mn-ea"/>
              </a:rPr>
              <a:t>để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tưởng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nhớ</a:t>
            </a:r>
            <a:r>
              <a:rPr lang="en-US" sz="2000" b="1" dirty="0">
                <a:latin typeface="Arial" charset="0"/>
                <a:ea typeface="+mn-ea"/>
              </a:rPr>
              <a:t> </a:t>
            </a:r>
            <a:r>
              <a:rPr lang="en-US" sz="2000" b="1" dirty="0" err="1">
                <a:latin typeface="Arial" charset="0"/>
                <a:ea typeface="+mn-ea"/>
              </a:rPr>
              <a:t>ông</a:t>
            </a:r>
            <a:r>
              <a:rPr lang="en-US" sz="2000" b="1" dirty="0">
                <a:latin typeface="Arial" charset="0"/>
                <a:ea typeface="+mn-ea"/>
              </a:rPr>
              <a:t>.</a:t>
            </a:r>
          </a:p>
        </p:txBody>
      </p:sp>
    </p:spTree>
  </p:cSld>
  <p:clrMapOvr>
    <a:masterClrMapping/>
  </p:clrMapOvr>
  <p:transition spd="med"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Nhóm 71">
            <a:extLst>
              <a:ext uri="{FF2B5EF4-FFF2-40B4-BE49-F238E27FC236}">
                <a16:creationId xmlns:a16="http://schemas.microsoft.com/office/drawing/2014/main" id="{3549B355-AC91-4E91-A3C2-40D0D78E8D42}"/>
              </a:ext>
            </a:extLst>
          </p:cNvPr>
          <p:cNvGrpSpPr/>
          <p:nvPr/>
        </p:nvGrpSpPr>
        <p:grpSpPr>
          <a:xfrm>
            <a:off x="540346" y="124272"/>
            <a:ext cx="7344816" cy="4536504"/>
            <a:chOff x="1224422" y="31692"/>
            <a:chExt cx="6696744" cy="5486561"/>
          </a:xfrm>
        </p:grpSpPr>
        <p:pic>
          <p:nvPicPr>
            <p:cNvPr id="69" name="Hình ảnh 68">
              <a:extLst>
                <a:ext uri="{FF2B5EF4-FFF2-40B4-BE49-F238E27FC236}">
                  <a16:creationId xmlns:a16="http://schemas.microsoft.com/office/drawing/2014/main" id="{0B5FCBC0-F945-4915-BF0C-36CE179624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8" t="9798" r="18116" b="18815"/>
            <a:stretch/>
          </p:blipFill>
          <p:spPr>
            <a:xfrm>
              <a:off x="1260426" y="1845845"/>
              <a:ext cx="6624736" cy="3672408"/>
            </a:xfrm>
            <a:prstGeom prst="rect">
              <a:avLst/>
            </a:prstGeom>
          </p:spPr>
        </p:pic>
        <p:pic>
          <p:nvPicPr>
            <p:cNvPr id="71" name="Hình ảnh 70" descr="Ảnh có chứa văn bản, ảnh chụp màn hình, máy in&#10;&#10;Mô tả được tạo tự động">
              <a:extLst>
                <a:ext uri="{FF2B5EF4-FFF2-40B4-BE49-F238E27FC236}">
                  <a16:creationId xmlns:a16="http://schemas.microsoft.com/office/drawing/2014/main" id="{E83A2516-CC9D-4660-B0AB-8C26E6A89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8" t="19206" r="17719" b="45800"/>
            <a:stretch/>
          </p:blipFill>
          <p:spPr>
            <a:xfrm>
              <a:off x="1224422" y="31692"/>
              <a:ext cx="6696744" cy="1800200"/>
            </a:xfrm>
            <a:prstGeom prst="rect">
              <a:avLst/>
            </a:prstGeom>
          </p:spPr>
        </p:pic>
      </p:grpSp>
      <p:pic>
        <p:nvPicPr>
          <p:cNvPr id="2" name="Tuan 14 Paxto va em be">
            <a:hlinkClick r:id="" action="ppaction://media"/>
            <a:extLst>
              <a:ext uri="{FF2B5EF4-FFF2-40B4-BE49-F238E27FC236}">
                <a16:creationId xmlns:a16="http://schemas.microsoft.com/office/drawing/2014/main" id="{D351C19B-1747-461B-A930-99108C7B609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302" y="151555"/>
            <a:ext cx="8856984" cy="4958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6656519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7">
            <a:extLst>
              <a:ext uri="{FF2B5EF4-FFF2-40B4-BE49-F238E27FC236}">
                <a16:creationId xmlns:a16="http://schemas.microsoft.com/office/drawing/2014/main" id="{39CF287E-8245-400E-BBC0-3D966777F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362" y="790596"/>
            <a:ext cx="5867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1.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Bác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sĩ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Lu -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Pa-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xtơ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id="{CB2C7ACD-973F-47F4-B31C-AE4380CD4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953" y="1184524"/>
            <a:ext cx="4114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2.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Cậu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bé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Giô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dép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" name="Rectangle 11">
            <a:extLst>
              <a:ext uri="{FF2B5EF4-FFF2-40B4-BE49-F238E27FC236}">
                <a16:creationId xmlns:a16="http://schemas.microsoft.com/office/drawing/2014/main" id="{23D61250-B179-4B8A-AFB9-9FC82B4D2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0" y="1578452"/>
            <a:ext cx="350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3.Thuốc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vắc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xin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Rectangle 13">
            <a:extLst>
              <a:ext uri="{FF2B5EF4-FFF2-40B4-BE49-F238E27FC236}">
                <a16:creationId xmlns:a16="http://schemas.microsoft.com/office/drawing/2014/main" id="{06F55996-F856-43CE-84F4-87F9ABDA6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362" y="2076779"/>
            <a:ext cx="7696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4.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Ngày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6 / 7 / 1885 (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ngày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Giô-dép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được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đưa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đến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gặp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bác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sĩ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Pa-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xtơ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)</a:t>
            </a:r>
          </a:p>
        </p:txBody>
      </p:sp>
      <p:sp>
        <p:nvSpPr>
          <p:cNvPr id="38" name="Rectangle 16">
            <a:extLst>
              <a:ext uri="{FF2B5EF4-FFF2-40B4-BE49-F238E27FC236}">
                <a16:creationId xmlns:a16="http://schemas.microsoft.com/office/drawing/2014/main" id="{A4BEF1BD-920D-4135-8F56-FA1335CFF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770" y="2574285"/>
            <a:ext cx="8305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5.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Ngày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7 / 7 / 1885 (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ngày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những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giọt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vắc-xin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chống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dại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đầu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tiên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được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tiêm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thử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nghiệm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trên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cơ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thể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con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người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)</a:t>
            </a:r>
          </a:p>
        </p:txBody>
      </p:sp>
      <p:sp>
        <p:nvSpPr>
          <p:cNvPr id="39" name="Text Box 19">
            <a:extLst>
              <a:ext uri="{FF2B5EF4-FFF2-40B4-BE49-F238E27FC236}">
                <a16:creationId xmlns:a16="http://schemas.microsoft.com/office/drawing/2014/main" id="{91EDBDC9-BC98-449D-8F97-44FBB3BBE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3019" y="42215"/>
            <a:ext cx="609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MỘT SỐ CHI TIẾT CẦN NHỚ</a:t>
            </a:r>
          </a:p>
        </p:txBody>
      </p:sp>
    </p:spTree>
    <p:extLst>
      <p:ext uri="{BB962C8B-B14F-4D97-AF65-F5344CB8AC3E}">
        <p14:creationId xmlns:p14="http://schemas.microsoft.com/office/powerpoint/2010/main" val="4212413116"/>
      </p:ext>
    </p:extLst>
  </p:cSld>
  <p:clrMapOvr>
    <a:masterClrMapping/>
  </p:clrMapOvr>
  <p:transition spd="med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Nhóm 71">
            <a:extLst>
              <a:ext uri="{FF2B5EF4-FFF2-40B4-BE49-F238E27FC236}">
                <a16:creationId xmlns:a16="http://schemas.microsoft.com/office/drawing/2014/main" id="{3549B355-AC91-4E91-A3C2-40D0D78E8D42}"/>
              </a:ext>
            </a:extLst>
          </p:cNvPr>
          <p:cNvGrpSpPr/>
          <p:nvPr/>
        </p:nvGrpSpPr>
        <p:grpSpPr>
          <a:xfrm>
            <a:off x="540346" y="124272"/>
            <a:ext cx="7344816" cy="4536504"/>
            <a:chOff x="1224422" y="31692"/>
            <a:chExt cx="6696744" cy="5486561"/>
          </a:xfrm>
        </p:grpSpPr>
        <p:pic>
          <p:nvPicPr>
            <p:cNvPr id="69" name="Hình ảnh 68">
              <a:extLst>
                <a:ext uri="{FF2B5EF4-FFF2-40B4-BE49-F238E27FC236}">
                  <a16:creationId xmlns:a16="http://schemas.microsoft.com/office/drawing/2014/main" id="{0B5FCBC0-F945-4915-BF0C-36CE179624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8" t="9798" r="18116" b="18815"/>
            <a:stretch/>
          </p:blipFill>
          <p:spPr>
            <a:xfrm>
              <a:off x="1260426" y="1845845"/>
              <a:ext cx="6624736" cy="3672408"/>
            </a:xfrm>
            <a:prstGeom prst="rect">
              <a:avLst/>
            </a:prstGeom>
          </p:spPr>
        </p:pic>
        <p:pic>
          <p:nvPicPr>
            <p:cNvPr id="71" name="Hình ảnh 70" descr="Ảnh có chứa văn bản, ảnh chụp màn hình, máy in&#10;&#10;Mô tả được tạo tự động">
              <a:extLst>
                <a:ext uri="{FF2B5EF4-FFF2-40B4-BE49-F238E27FC236}">
                  <a16:creationId xmlns:a16="http://schemas.microsoft.com/office/drawing/2014/main" id="{E83A2516-CC9D-4660-B0AB-8C26E6A89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8" t="19206" r="17719" b="45800"/>
            <a:stretch/>
          </p:blipFill>
          <p:spPr>
            <a:xfrm>
              <a:off x="1224422" y="31692"/>
              <a:ext cx="6696744" cy="1800200"/>
            </a:xfrm>
            <a:prstGeom prst="rect">
              <a:avLst/>
            </a:prstGeom>
          </p:spPr>
        </p:pic>
      </p:grpSp>
      <p:pic>
        <p:nvPicPr>
          <p:cNvPr id="2" name="Tuan 14 Paxto va em be">
            <a:hlinkClick r:id="" action="ppaction://media"/>
            <a:extLst>
              <a:ext uri="{FF2B5EF4-FFF2-40B4-BE49-F238E27FC236}">
                <a16:creationId xmlns:a16="http://schemas.microsoft.com/office/drawing/2014/main" id="{D351C19B-1747-461B-A930-99108C7B609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302" y="124272"/>
            <a:ext cx="8856984" cy="49859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8517741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810039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theme1.xml><?xml version="1.0" encoding="utf-8"?>
<a:theme xmlns:a="http://schemas.openxmlformats.org/drawingml/2006/main" name="1_自定义设计方案">
  <a:themeElements>
    <a:clrScheme name="自定义 2">
      <a:dk1>
        <a:sysClr val="windowText" lastClr="000000"/>
      </a:dk1>
      <a:lt1>
        <a:sysClr val="window" lastClr="FFFFFF"/>
      </a:lt1>
      <a:dk2>
        <a:srgbClr val="4E5B6F"/>
      </a:dk2>
      <a:lt2>
        <a:srgbClr val="7F7F7F"/>
      </a:lt2>
      <a:accent1>
        <a:srgbClr val="E14A41"/>
      </a:accent1>
      <a:accent2>
        <a:srgbClr val="39B2D1"/>
      </a:accent2>
      <a:accent3>
        <a:srgbClr val="F07E1B"/>
      </a:accent3>
      <a:accent4>
        <a:srgbClr val="4DB345"/>
      </a:accent4>
      <a:accent5>
        <a:srgbClr val="E14A41"/>
      </a:accent5>
      <a:accent6>
        <a:srgbClr val="39B2D1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1498</Words>
  <Application>Microsoft Office PowerPoint</Application>
  <PresentationFormat>Tùy chỉnh</PresentationFormat>
  <Paragraphs>102</Paragraphs>
  <Slides>25</Slides>
  <Notes>14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25</vt:i4>
      </vt:variant>
    </vt:vector>
  </HeadingPairs>
  <TitlesOfParts>
    <vt:vector size="33" baseType="lpstr">
      <vt:lpstr>微软雅黑</vt:lpstr>
      <vt:lpstr>Impact</vt:lpstr>
      <vt:lpstr>Times New Roman</vt:lpstr>
      <vt:lpstr>Tahoma</vt:lpstr>
      <vt:lpstr>Calibri Light</vt:lpstr>
      <vt:lpstr>Arial</vt:lpstr>
      <vt:lpstr>Calibri</vt:lpstr>
      <vt:lpstr>1_自定义设计方案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41</dc:title>
  <dc:creator/>
  <cp:lastModifiedBy/>
  <cp:revision>2</cp:revision>
  <dcterms:created xsi:type="dcterms:W3CDTF">2016-10-17T14:00:00Z</dcterms:created>
  <dcterms:modified xsi:type="dcterms:W3CDTF">2021-12-03T08:44:35Z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