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Nanum Pen Script" panose="020B0604020202020204" charset="-127"/>
      <p:regular r:id="rId48"/>
    </p:embeddedFont>
    <p:embeddedFont>
      <p:font typeface="Corben" panose="020B0604020202020204" charset="0"/>
      <p:bold r:id="rId49"/>
    </p:embeddedFont>
    <p:embeddedFont>
      <p:font typeface="Nuni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40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2" name="Google Shape;20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9" name="Google Shape;21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Chọn hình và hãy đặt câu để phân biệt từ nhiều nghĩa</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Bài học hôm nay sẽ giúp các em:</a:t>
            </a:r>
            <a:endParaRPr/>
          </a:p>
          <a:p>
            <a:pPr marL="228600" lvl="0" indent="-228600" algn="l" rtl="0">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marL="228600" lvl="0" indent="-228600" algn="l" rtl="0">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1.xml"/><Relationship Id="rId1" Type="http://schemas.openxmlformats.org/officeDocument/2006/relationships/slideLayout" Target="../slideLayouts/slideLayout43.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
        <p:nvSpPr>
          <p:cNvPr id="1132" name="Google Shape;1132;p1"/>
          <p:cNvSpPr txBox="1"/>
          <p:nvPr/>
        </p:nvSpPr>
        <p:spPr>
          <a:xfrm>
            <a:off x="949087" y="59125"/>
            <a:ext cx="7312500" cy="39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
        <p:nvSpPr>
          <p:cNvPr id="1325" name="Google Shape;1325;p1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b) </a:t>
            </a:r>
            <a:r>
              <a:rPr lang="en-US" sz="2800" b="0" i="0" u="none" strike="noStrike" cap="none" dirty="0" err="1">
                <a:solidFill>
                  <a:srgbClr val="000000"/>
                </a:solidFill>
                <a:latin typeface="Times New Roman"/>
                <a:ea typeface="Times New Roman"/>
                <a:cs typeface="Times New Roman"/>
                <a:sym typeface="Times New Roman"/>
              </a:rPr>
              <a:t>Tất</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cả</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những</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gì</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không</a:t>
            </a:r>
            <a:r>
              <a:rPr lang="en-US" sz="2800" b="0" i="0" u="none" strike="noStrike" cap="none" dirty="0">
                <a:solidFill>
                  <a:srgbClr val="000000"/>
                </a:solidFill>
                <a:latin typeface="Times New Roman"/>
                <a:ea typeface="Times New Roman"/>
                <a:cs typeface="Times New Roman"/>
                <a:sym typeface="Times New Roman"/>
              </a:rPr>
              <a:t> do con </a:t>
            </a:r>
            <a:r>
              <a:rPr lang="en-US" sz="2800" b="0" i="0" u="none" strike="noStrike" cap="none" dirty="0" err="1">
                <a:solidFill>
                  <a:srgbClr val="000000"/>
                </a:solidFill>
                <a:latin typeface="Times New Roman"/>
                <a:ea typeface="Times New Roman"/>
                <a:cs typeface="Times New Roman"/>
                <a:sym typeface="Times New Roman"/>
              </a:rPr>
              <a:t>người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tạo</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ra.</a:t>
            </a:r>
            <a:endParaRPr dirty="0"/>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lvl="0"/>
            <a:r>
              <a:rPr lang="en-US" sz="28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c) </a:t>
            </a:r>
            <a:r>
              <a:rPr lang="en-US" sz="2800" dirty="0" err="1">
                <a:latin typeface="Times New Roman"/>
                <a:ea typeface="Times New Roman"/>
                <a:cs typeface="Times New Roman"/>
                <a:sym typeface="Times New Roman"/>
              </a:rPr>
              <a:t>Tất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a:t>
            </a:r>
            <a:r>
              <a:rPr lang="en-US" sz="2800" dirty="0">
                <a:latin typeface="Times New Roman"/>
                <a:ea typeface="Times New Roman"/>
                <a:cs typeface="Times New Roman"/>
                <a:sym typeface="Times New Roman"/>
              </a:rPr>
              <a:t> </a:t>
            </a:r>
            <a:r>
              <a:rPr lang="en-US" sz="2800" dirty="0" err="1" smtClean="0">
                <a:latin typeface="Times New Roman"/>
                <a:ea typeface="Times New Roman"/>
                <a:cs typeface="Times New Roman"/>
                <a:sym typeface="Times New Roman"/>
              </a:rPr>
              <a:t>mọi</a:t>
            </a:r>
            <a:r>
              <a:rPr lang="en-US" sz="2800" dirty="0" smtClean="0">
                <a:latin typeface="Times New Roman"/>
                <a:ea typeface="Times New Roman"/>
                <a:cs typeface="Times New Roman"/>
                <a:sym typeface="Times New Roman"/>
              </a:rPr>
              <a:t> </a:t>
            </a:r>
            <a:r>
              <a:rPr lang="en-US" sz="2800" dirty="0" err="1" smtClean="0">
                <a:latin typeface="Times New Roman"/>
                <a:ea typeface="Times New Roman"/>
                <a:cs typeface="Times New Roman"/>
                <a:sym typeface="Times New Roman"/>
              </a:rPr>
              <a:t>thứ</a:t>
            </a:r>
            <a:r>
              <a:rPr lang="en-US" sz="2800" dirty="0" smtClean="0">
                <a:latin typeface="Times New Roman"/>
                <a:ea typeface="Times New Roman"/>
                <a:cs typeface="Times New Roman"/>
                <a:sym typeface="Times New Roman"/>
              </a:rPr>
              <a:t> </a:t>
            </a:r>
            <a:r>
              <a:rPr lang="en-US" sz="2800" b="0" i="0" u="none" strike="noStrike" cap="none"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xung</a:t>
            </a:r>
            <a:r>
              <a:rPr lang="en-US" sz="2800" b="0"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quanh</a:t>
            </a:r>
            <a:r>
              <a:rPr lang="en-US" sz="28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con </a:t>
            </a:r>
            <a:r>
              <a:rPr lang="en-US" sz="28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người</a:t>
            </a:r>
            <a:r>
              <a:rPr lang="en-US" sz="28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endParaRPr dirty="0">
              <a:latin typeface="Times New Roman" panose="02020603050405020304" pitchFamily="18" charset="0"/>
              <a:cs typeface="Times New Roman" panose="02020603050405020304" pitchFamily="18" charset="0"/>
            </a:endParaRPr>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
        <p:nvSpPr>
          <p:cNvPr id="1231" name="Google Shape;1231;p2"/>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
        <p:nvSpPr>
          <p:cNvPr id="1743" name="Google Shape;1743;p2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p29" descr="philippines"/>
          <p:cNvPicPr preferRelativeResize="0"/>
          <p:nvPr/>
        </p:nvPicPr>
        <p:blipFill rotWithShape="1">
          <a:blip r:embed="rId3">
            <a:alphaModFix/>
          </a:blip>
          <a:srcRect/>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anim calcmode="lin" valueType="num">
                                      <p:cBhvr additive="base">
                                        <p:cTn id="7" dur="500"/>
                                        <p:tgtEl>
                                          <p:spTgt spid="1784"/>
                                        </p:tgtEl>
                                        <p:attrNameLst>
                                          <p:attrName>ppt_w</p:attrName>
                                        </p:attrNameLst>
                                      </p:cBhvr>
                                      <p:tavLst>
                                        <p:tav tm="0">
                                          <p:val>
                                            <p:strVal val="0"/>
                                          </p:val>
                                        </p:tav>
                                        <p:tav tm="100000">
                                          <p:val>
                                            <p:strVal val="#ppt_w"/>
                                          </p:val>
                                        </p:tav>
                                      </p:tavLst>
                                    </p:anim>
                                    <p:anim calcmode="lin" valueType="num">
                                      <p:cBhvr additive="base">
                                        <p:cTn id="8" dur="500"/>
                                        <p:tgtEl>
                                          <p:spTgt spid="17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5"/>
                                        </p:tgtEl>
                                        <p:attrNameLst>
                                          <p:attrName>style.visibility</p:attrName>
                                        </p:attrNameLst>
                                      </p:cBhvr>
                                      <p:to>
                                        <p:strVal val="visible"/>
                                      </p:to>
                                    </p:set>
                                    <p:anim calcmode="lin" valueType="num">
                                      <p:cBhvr additive="base">
                                        <p:cTn id="11" dur="500"/>
                                        <p:tgtEl>
                                          <p:spTgt spid="1785"/>
                                        </p:tgtEl>
                                        <p:attrNameLst>
                                          <p:attrName>ppt_w</p:attrName>
                                        </p:attrNameLst>
                                      </p:cBhvr>
                                      <p:tavLst>
                                        <p:tav tm="0">
                                          <p:val>
                                            <p:strVal val="0"/>
                                          </p:val>
                                        </p:tav>
                                        <p:tav tm="100000">
                                          <p:val>
                                            <p:strVal val="#ppt_w"/>
                                          </p:val>
                                        </p:tav>
                                      </p:tavLst>
                                    </p:anim>
                                    <p:anim calcmode="lin" valueType="num">
                                      <p:cBhvr additive="base">
                                        <p:cTn id="12" dur="500"/>
                                        <p:tgtEl>
                                          <p:spTgt spid="17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571236" y="480325"/>
            <a:ext cx="846062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4400" dirty="0">
                <a:solidFill>
                  <a:srgbClr val="276E2F"/>
                </a:solidFill>
                <a:latin typeface="Corben"/>
                <a:ea typeface="Corben"/>
                <a:cs typeface="Corben"/>
                <a:sym typeface="Corben"/>
              </a:rPr>
              <a:t>YÊU CẦU CẦN ĐẠT</a:t>
            </a:r>
            <a:endParaRPr sz="4400" dirty="0">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
        <p:nvSpPr>
          <p:cNvPr id="1241" name="Google Shape;1241;p3"/>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pic>
        <p:nvPicPr>
          <p:cNvPr id="2014" name="Google Shape;2014;p34"/>
          <p:cNvPicPr preferRelativeResize="0"/>
          <p:nvPr/>
        </p:nvPicPr>
        <p:blipFill rotWithShape="1">
          <a:blip r:embed="rId3">
            <a:alphaModFix/>
          </a:blip>
          <a:srcRect/>
          <a:stretch/>
        </p:blipFill>
        <p:spPr>
          <a:xfrm>
            <a:off x="179705" y="195580"/>
            <a:ext cx="1799590" cy="2028825"/>
          </a:xfrm>
          <a:prstGeom prst="rect">
            <a:avLst/>
          </a:prstGeom>
          <a:noFill/>
          <a:ln>
            <a:noFill/>
          </a:ln>
        </p:spPr>
      </p:pic>
      <p:sp>
        <p:nvSpPr>
          <p:cNvPr id="2015" name="Google Shape;2015;p34"/>
          <p:cNvSpPr/>
          <p:nvPr/>
        </p:nvSpPr>
        <p:spPr>
          <a:xfrm>
            <a:off x="1475740" y="1995805"/>
            <a:ext cx="724154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TRÒ CHƠI: “TRUYỀN ĐIỆN”</a:t>
            </a:r>
            <a:endParaRPr/>
          </a:p>
        </p:txBody>
      </p:sp>
      <p:sp>
        <p:nvSpPr>
          <p:cNvPr id="2016" name="Google Shape;2016;p34"/>
          <p:cNvSpPr txBox="1"/>
          <p:nvPr/>
        </p:nvSpPr>
        <p:spPr>
          <a:xfrm>
            <a:off x="3036012" y="3651870"/>
            <a:ext cx="3330178"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17" name="Google Shape;2017;p34"/>
          <p:cNvSpPr txBox="1"/>
          <p:nvPr/>
        </p:nvSpPr>
        <p:spPr>
          <a:xfrm>
            <a:off x="3057131" y="4058729"/>
            <a:ext cx="302895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18" name="Google Shape;2018;p34"/>
          <p:cNvSpPr txBox="1"/>
          <p:nvPr/>
        </p:nvSpPr>
        <p:spPr>
          <a:xfrm>
            <a:off x="3033210" y="4447587"/>
            <a:ext cx="342900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d) Tả chiều sâu: hun hút, </a:t>
            </a:r>
            <a:endParaRPr/>
          </a:p>
        </p:txBody>
      </p:sp>
      <p:sp>
        <p:nvSpPr>
          <p:cNvPr id="2019" name="Google Shape;2019;p34"/>
          <p:cNvSpPr/>
          <p:nvPr/>
        </p:nvSpPr>
        <p:spPr>
          <a:xfrm>
            <a:off x="3036012" y="3247164"/>
            <a:ext cx="296926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2020" name="Google Shape;2020;p34"/>
          <p:cNvPicPr preferRelativeResize="0"/>
          <p:nvPr/>
        </p:nvPicPr>
        <p:blipFill rotWithShape="1">
          <a:blip r:embed="rId4">
            <a:alphaModFix/>
          </a:blip>
          <a:srcRect/>
          <a:stretch/>
        </p:blipFill>
        <p:spPr>
          <a:xfrm>
            <a:off x="2494557" y="347745"/>
            <a:ext cx="4154885" cy="14597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20"/>
                                        </p:tgtEl>
                                        <p:attrNameLst>
                                          <p:attrName>style.visibility</p:attrName>
                                        </p:attrNameLst>
                                      </p:cBhvr>
                                      <p:to>
                                        <p:strVal val="visible"/>
                                      </p:to>
                                    </p:set>
                                    <p:anim calcmode="lin" valueType="num">
                                      <p:cBhvr additive="base">
                                        <p:cTn id="7" dur="500"/>
                                        <p:tgtEl>
                                          <p:spTgt spid="2020"/>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014"/>
                                        </p:tgtEl>
                                        <p:attrNameLst>
                                          <p:attrName>style.visibility</p:attrName>
                                        </p:attrNameLst>
                                      </p:cBhvr>
                                      <p:to>
                                        <p:strVal val="visible"/>
                                      </p:to>
                                    </p:set>
                                    <p:anim calcmode="lin" valueType="num">
                                      <p:cBhvr additive="base">
                                        <p:cTn id="10" dur="500"/>
                                        <p:tgtEl>
                                          <p:spTgt spid="2014"/>
                                        </p:tgtEl>
                                        <p:attrNameLst>
                                          <p:attrName>ppt_w</p:attrName>
                                        </p:attrNameLst>
                                      </p:cBhvr>
                                      <p:tavLst>
                                        <p:tav tm="0">
                                          <p:val>
                                            <p:strVal val="0"/>
                                          </p:val>
                                        </p:tav>
                                        <p:tav tm="100000">
                                          <p:val>
                                            <p:strVal val="#ppt_w"/>
                                          </p:val>
                                        </p:tav>
                                      </p:tavLst>
                                    </p:anim>
                                    <p:anim calcmode="lin" valueType="num">
                                      <p:cBhvr additive="base">
                                        <p:cTn id="11" dur="500"/>
                                        <p:tgtEl>
                                          <p:spTgt spid="201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015"/>
                                        </p:tgtEl>
                                        <p:attrNameLst>
                                          <p:attrName>style.visibility</p:attrName>
                                        </p:attrNameLst>
                                      </p:cBhvr>
                                      <p:to>
                                        <p:strVal val="visible"/>
                                      </p:to>
                                    </p:set>
                                    <p:anim calcmode="lin" valueType="num">
                                      <p:cBhvr additive="base">
                                        <p:cTn id="16" dur="500"/>
                                        <p:tgtEl>
                                          <p:spTgt spid="2015"/>
                                        </p:tgtEl>
                                        <p:attrNameLst>
                                          <p:attrName>ppt_w</p:attrName>
                                        </p:attrNameLst>
                                      </p:cBhvr>
                                      <p:tavLst>
                                        <p:tav tm="0">
                                          <p:val>
                                            <p:strVal val="0"/>
                                          </p:val>
                                        </p:tav>
                                        <p:tav tm="100000">
                                          <p:val>
                                            <p:strVal val="#ppt_w"/>
                                          </p:val>
                                        </p:tav>
                                      </p:tavLst>
                                    </p:anim>
                                    <p:anim calcmode="lin" valueType="num">
                                      <p:cBhvr additive="base">
                                        <p:cTn id="17" dur="500"/>
                                        <p:tgtEl>
                                          <p:spTgt spid="2015"/>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6">
                                            <p:txEl>
                                              <p:pRg st="0" end="0"/>
                                            </p:txEl>
                                          </p:spTgt>
                                        </p:tgtEl>
                                        <p:attrNameLst>
                                          <p:attrName>style.visibility</p:attrName>
                                        </p:attrNameLst>
                                      </p:cBhvr>
                                      <p:to>
                                        <p:strVal val="visible"/>
                                      </p:to>
                                    </p:set>
                                    <p:animEffect transition="in" filter="fade">
                                      <p:cBhvr>
                                        <p:cTn id="22" dur="500"/>
                                        <p:tgtEl>
                                          <p:spTgt spid="201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17">
                                            <p:txEl>
                                              <p:pRg st="0" end="0"/>
                                            </p:txEl>
                                          </p:spTgt>
                                        </p:tgtEl>
                                        <p:attrNameLst>
                                          <p:attrName>style.visibility</p:attrName>
                                        </p:attrNameLst>
                                      </p:cBhvr>
                                      <p:to>
                                        <p:strVal val="visible"/>
                                      </p:to>
                                    </p:set>
                                    <p:animEffect transition="in" filter="fade">
                                      <p:cBhvr>
                                        <p:cTn id="25" dur="500"/>
                                        <p:tgtEl>
                                          <p:spTgt spid="201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18">
                                            <p:txEl>
                                              <p:pRg st="0" end="0"/>
                                            </p:txEl>
                                          </p:spTgt>
                                        </p:tgtEl>
                                        <p:attrNameLst>
                                          <p:attrName>style.visibility</p:attrName>
                                        </p:attrNameLst>
                                      </p:cBhvr>
                                      <p:to>
                                        <p:strVal val="visible"/>
                                      </p:to>
                                    </p:set>
                                    <p:animEffect transition="in" filter="fade">
                                      <p:cBhvr>
                                        <p:cTn id="28" dur="500"/>
                                        <p:tgtEl>
                                          <p:spTgt spid="20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19">
                                            <p:txEl>
                                              <p:pRg st="0" end="0"/>
                                            </p:txEl>
                                          </p:spTgt>
                                        </p:tgtEl>
                                        <p:attrNameLst>
                                          <p:attrName>style.visibility</p:attrName>
                                        </p:attrNameLst>
                                      </p:cBhvr>
                                      <p:to>
                                        <p:strVal val="visible"/>
                                      </p:to>
                                    </p:set>
                                    <p:animEffect transition="in" filter="fade">
                                      <p:cBhvr>
                                        <p:cTn id="31" dur="500"/>
                                        <p:tgtEl>
                                          <p:spTgt spid="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7"/>
          <p:cNvSpPr txBox="1"/>
          <p:nvPr/>
        </p:nvSpPr>
        <p:spPr>
          <a:xfrm>
            <a:off x="1515715" y="2156252"/>
            <a:ext cx="61125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000000"/>
                </a:solidFill>
                <a:latin typeface="Times New Roman"/>
                <a:ea typeface="Times New Roman"/>
                <a:cs typeface="Times New Roman"/>
                <a:sym typeface="Times New Roman"/>
              </a:rPr>
              <a:t>VIDEO SÓNG NƯỚC</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rot="591968">
            <a:off x="539552" y="195456"/>
            <a:ext cx="4341286" cy="3099435"/>
          </a:xfrm>
          <a:prstGeom prst="rect">
            <a:avLst/>
          </a:prstGeom>
          <a:noFill/>
          <a:ln>
            <a:noFill/>
          </a:ln>
        </p:spPr>
      </p:pic>
      <p:sp>
        <p:nvSpPr>
          <p:cNvPr id="1247" name="Google Shape;1247;p4"/>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8" name="Google Shape;1248;p4"/>
          <p:cNvPicPr preferRelativeResize="0"/>
          <p:nvPr/>
        </p:nvPicPr>
        <p:blipFill rotWithShape="1">
          <a:blip r:embed="rId4">
            <a:alphaModFix/>
          </a:blip>
          <a:srcRect/>
          <a:stretch/>
        </p:blipFill>
        <p:spPr>
          <a:xfrm rot="10800000" flipH="1">
            <a:off x="3707764" y="3363595"/>
            <a:ext cx="4808159" cy="1264920"/>
          </a:xfrm>
          <a:prstGeom prst="rect">
            <a:avLst/>
          </a:prstGeom>
          <a:noFill/>
          <a:ln>
            <a:noFill/>
          </a:ln>
        </p:spPr>
      </p:pic>
      <p:sp>
        <p:nvSpPr>
          <p:cNvPr id="1249" name="Google Shape;1249;p4"/>
          <p:cNvSpPr txBox="1">
            <a:spLocks noGrp="1"/>
          </p:cNvSpPr>
          <p:nvPr>
            <p:ph type="title" idx="2"/>
          </p:nvPr>
        </p:nvSpPr>
        <p:spPr>
          <a:xfrm>
            <a:off x="1005483" y="865342"/>
            <a:ext cx="3779519" cy="1062355"/>
          </a:xfrm>
          <a:prstGeom prst="rect">
            <a:avLst/>
          </a:prstGeom>
          <a:noFill/>
          <a:ln>
            <a:noFill/>
          </a:ln>
        </p:spPr>
        <p:txBody>
          <a:bodyPr spcFirstLastPara="1" wrap="square" lIns="91425" tIns="91425" rIns="91425" bIns="91425" anchor="ctr" anchorCtr="0">
            <a:noAutofit/>
          </a:bodyPr>
          <a:lstStyle/>
          <a:p>
            <a:pPr marL="0" lvl="0" indent="0" algn="ctr" rtl="0">
              <a:lnSpc>
                <a:spcPct val="74000"/>
              </a:lnSpc>
              <a:spcBef>
                <a:spcPts val="0"/>
              </a:spcBef>
              <a:spcAft>
                <a:spcPts val="0"/>
              </a:spcAft>
              <a:buSzPts val="6000"/>
              <a:buNone/>
            </a:pPr>
            <a:r>
              <a:rPr lang="en-US" sz="3600" dirty="0" err="1">
                <a:solidFill>
                  <a:schemeClr val="dk2"/>
                </a:solidFill>
                <a:latin typeface="Arial"/>
                <a:ea typeface="Arial"/>
                <a:cs typeface="Arial"/>
                <a:sym typeface="Arial"/>
              </a:rPr>
              <a:t>Tiết</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trước</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em</a:t>
            </a:r>
            <a:r>
              <a:rPr lang="en-US" sz="3600" dirty="0">
                <a:solidFill>
                  <a:schemeClr val="dk2"/>
                </a:solidFill>
                <a:latin typeface="Arial"/>
                <a:ea typeface="Arial"/>
                <a:cs typeface="Arial"/>
                <a:sym typeface="Arial"/>
              </a:rPr>
              <a:t> </a:t>
            </a:r>
            <a:br>
              <a:rPr lang="en-US" sz="3600" dirty="0">
                <a:solidFill>
                  <a:schemeClr val="dk2"/>
                </a:solidFill>
                <a:latin typeface="Arial"/>
                <a:ea typeface="Arial"/>
                <a:cs typeface="Arial"/>
                <a:sym typeface="Arial"/>
              </a:rPr>
            </a:br>
            <a:r>
              <a:rPr lang="en-US" sz="3600" dirty="0" err="1">
                <a:solidFill>
                  <a:schemeClr val="dk2"/>
                </a:solidFill>
                <a:latin typeface="Arial"/>
                <a:ea typeface="Arial"/>
                <a:cs typeface="Arial"/>
                <a:sym typeface="Arial"/>
              </a:rPr>
              <a:t>đã</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học</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bài</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gì</a:t>
            </a:r>
            <a:r>
              <a:rPr lang="en-US" sz="3600" dirty="0">
                <a:solidFill>
                  <a:schemeClr val="dk2"/>
                </a:solidFill>
                <a:latin typeface="Arial"/>
                <a:ea typeface="Arial"/>
                <a:cs typeface="Arial"/>
                <a:sym typeface="Arial"/>
              </a:rPr>
              <a:t>?</a:t>
            </a:r>
            <a:endParaRPr sz="4800" dirty="0"/>
          </a:p>
        </p:txBody>
      </p:sp>
      <p:sp>
        <p:nvSpPr>
          <p:cNvPr id="1250" name="Google Shape;1250;p4"/>
          <p:cNvSpPr txBox="1">
            <a:spLocks noGrp="1"/>
          </p:cNvSpPr>
          <p:nvPr>
            <p:ph type="subTitle" idx="1"/>
          </p:nvPr>
        </p:nvSpPr>
        <p:spPr>
          <a:xfrm>
            <a:off x="3742788" y="3643905"/>
            <a:ext cx="4608651" cy="643255"/>
          </a:xfrm>
          <a:prstGeom prst="rect">
            <a:avLst/>
          </a:prstGeom>
          <a:noFill/>
          <a:ln>
            <a:noFill/>
          </a:ln>
        </p:spPr>
        <p:txBody>
          <a:bodyPr spcFirstLastPara="1" wrap="square" lIns="91425" tIns="91425" rIns="91425" bIns="91425" anchor="ctr" anchorCtr="0">
            <a:noAutofit/>
          </a:bodyPr>
          <a:lstStyle/>
          <a:p>
            <a:pPr marL="457200" lvl="0" indent="-342900" algn="ctr" rtl="0">
              <a:lnSpc>
                <a:spcPct val="98000"/>
              </a:lnSpc>
              <a:spcBef>
                <a:spcPts val="0"/>
              </a:spcBef>
              <a:spcAft>
                <a:spcPts val="0"/>
              </a:spcAft>
              <a:buSzPts val="1800"/>
              <a:buNone/>
            </a:pPr>
            <a:r>
              <a:rPr lang="en-US" sz="3600" b="1">
                <a:solidFill>
                  <a:schemeClr val="dk2"/>
                </a:solidFill>
                <a:latin typeface="Arial"/>
                <a:ea typeface="Arial"/>
                <a:cs typeface="Arial"/>
                <a:sym typeface="Arial"/>
              </a:rPr>
              <a:t>Luyện tập về từ nhiều nghĩa</a:t>
            </a:r>
            <a:endParaRPr sz="3600" b="1">
              <a:solidFill>
                <a:schemeClr val="dk2"/>
              </a:solidFill>
              <a:latin typeface="Arial"/>
              <a:ea typeface="Arial"/>
              <a:cs typeface="Arial"/>
              <a:sym typeface="Arial"/>
            </a:endParaRPr>
          </a:p>
        </p:txBody>
      </p:sp>
      <p:pic>
        <p:nvPicPr>
          <p:cNvPr id="1251" name="Google Shape;1251;p4"/>
          <p:cNvPicPr preferRelativeResize="0"/>
          <p:nvPr/>
        </p:nvPicPr>
        <p:blipFill rotWithShape="1">
          <a:blip r:embed="rId5">
            <a:alphaModFix/>
          </a:blip>
          <a:srcRect/>
          <a:stretch/>
        </p:blipFill>
        <p:spPr>
          <a:xfrm>
            <a:off x="5436235" y="627380"/>
            <a:ext cx="2717165" cy="2693035"/>
          </a:xfrm>
          <a:prstGeom prst="rect">
            <a:avLst/>
          </a:prstGeom>
          <a:noFill/>
          <a:ln>
            <a:noFill/>
          </a:ln>
        </p:spPr>
      </p:pic>
      <p:pic>
        <p:nvPicPr>
          <p:cNvPr id="1252" name="Google Shape;1252;p4"/>
          <p:cNvPicPr preferRelativeResize="0"/>
          <p:nvPr/>
        </p:nvPicPr>
        <p:blipFill rotWithShape="1">
          <a:blip r:embed="rId6">
            <a:alphaModFix/>
          </a:blip>
          <a:srcRect b="57238"/>
          <a:stretch/>
        </p:blipFill>
        <p:spPr>
          <a:xfrm>
            <a:off x="35560" y="2608580"/>
            <a:ext cx="1975485" cy="2534920"/>
          </a:xfrm>
          <a:prstGeom prst="rect">
            <a:avLst/>
          </a:prstGeom>
          <a:noFill/>
          <a:ln>
            <a:noFill/>
          </a:ln>
        </p:spPr>
      </p:pic>
      <p:sp>
        <p:nvSpPr>
          <p:cNvPr id="1253" name="Google Shape;1253;p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0">
                                            <p:txEl>
                                              <p:pRg st="0" end="0"/>
                                            </p:txEl>
                                          </p:spTgt>
                                        </p:tgtEl>
                                        <p:attrNameLst>
                                          <p:attrName>style.visibility</p:attrName>
                                        </p:attrNameLst>
                                      </p:cBhvr>
                                      <p:to>
                                        <p:strVal val="visible"/>
                                      </p:to>
                                    </p:set>
                                    <p:animEffect transition="in" filter="fade">
                                      <p:cBhvr>
                                        <p:cTn id="25" dur="500"/>
                                        <p:tgtEl>
                                          <p:spTgt spid="125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8"/>
                                        </p:tgtEl>
                                        <p:attrNameLst>
                                          <p:attrName>style.visibility</p:attrName>
                                        </p:attrNameLst>
                                      </p:cBhvr>
                                      <p:to>
                                        <p:strVal val="visible"/>
                                      </p:to>
                                    </p:set>
                                    <p:animEffect transition="in" filter="fade">
                                      <p:cBhvr>
                                        <p:cTn id="28" dur="5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1136714" y="2273278"/>
            <a:ext cx="3705225"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a:solidFill>
                  <a:srgbClr val="000000"/>
                </a:solidFill>
                <a:latin typeface="Arial"/>
                <a:ea typeface="Arial"/>
                <a:cs typeface="Arial"/>
                <a:sym typeface="Arial"/>
              </a:rPr>
              <a:t>Mái nhà chung </a:t>
            </a:r>
            <a:endParaRPr/>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
        <p:nvSpPr>
          <p:cNvPr id="2579" name="Google Shape;2579;p42"/>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4">
            <a:alphaModFix/>
          </a:blip>
          <a:srcRect/>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586"/>
                                        </p:tgtEl>
                                        <p:attrNameLst>
                                          <p:attrName>style.visibility</p:attrName>
                                        </p:attrNameLst>
                                      </p:cBhvr>
                                      <p:to>
                                        <p:strVal val="visible"/>
                                      </p:to>
                                    </p:set>
                                    <p:anim calcmode="lin" valueType="num">
                                      <p:cBhvr additive="base">
                                        <p:cTn id="25" dur="500"/>
                                        <p:tgtEl>
                                          <p:spTgt spid="2586"/>
                                        </p:tgtEl>
                                        <p:attrNameLst>
                                          <p:attrName>ppt_w</p:attrName>
                                        </p:attrNameLst>
                                      </p:cBhvr>
                                      <p:tavLst>
                                        <p:tav tm="0">
                                          <p:val>
                                            <p:strVal val="0"/>
                                          </p:val>
                                        </p:tav>
                                        <p:tav tm="100000">
                                          <p:val>
                                            <p:strVal val="#ppt_w"/>
                                          </p:val>
                                        </p:tav>
                                      </p:tavLst>
                                    </p:anim>
                                    <p:anim calcmode="lin" valueType="num">
                                      <p:cBhvr additive="base">
                                        <p:cTn id="26" dur="500"/>
                                        <p:tgtEl>
                                          <p:spTgt spid="25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259" name="Google Shape;1259;p5"/>
          <p:cNvSpPr txBox="1"/>
          <p:nvPr/>
        </p:nvSpPr>
        <p:spPr>
          <a:xfrm>
            <a:off x="972185" y="2067560"/>
            <a:ext cx="603885"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đi</a:t>
            </a:r>
            <a:endParaRPr/>
          </a:p>
        </p:txBody>
      </p:sp>
      <p:sp>
        <p:nvSpPr>
          <p:cNvPr id="1260" name="Google Shape;1260;p5"/>
          <p:cNvSpPr txBox="1"/>
          <p:nvPr/>
        </p:nvSpPr>
        <p:spPr>
          <a:xfrm>
            <a:off x="3780155" y="1419860"/>
            <a:ext cx="66040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cổ</a:t>
            </a:r>
            <a:endParaRPr/>
          </a:p>
        </p:txBody>
      </p:sp>
      <p:sp>
        <p:nvSpPr>
          <p:cNvPr id="1261" name="Google Shape;1261;p5"/>
          <p:cNvSpPr txBox="1"/>
          <p:nvPr/>
        </p:nvSpPr>
        <p:spPr>
          <a:xfrm>
            <a:off x="3716655" y="3429000"/>
            <a:ext cx="123825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chân</a:t>
            </a:r>
            <a:endParaRPr/>
          </a:p>
        </p:txBody>
      </p:sp>
      <p:sp>
        <p:nvSpPr>
          <p:cNvPr id="1262" name="Google Shape;1262;p5"/>
          <p:cNvSpPr txBox="1"/>
          <p:nvPr/>
        </p:nvSpPr>
        <p:spPr>
          <a:xfrm>
            <a:off x="6299835" y="2139315"/>
            <a:ext cx="131953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đứng</a:t>
            </a:r>
            <a:endParaRPr/>
          </a:p>
        </p:txBody>
      </p:sp>
      <p:pic>
        <p:nvPicPr>
          <p:cNvPr id="1263" name="Google Shape;1263;p5"/>
          <p:cNvPicPr preferRelativeResize="0"/>
          <p:nvPr/>
        </p:nvPicPr>
        <p:blipFill rotWithShape="1">
          <a:blip r:embed="rId3">
            <a:alphaModFix/>
          </a:blip>
          <a:srcRect/>
          <a:stretch/>
        </p:blipFill>
        <p:spPr>
          <a:xfrm>
            <a:off x="3636010" y="2787650"/>
            <a:ext cx="1702435" cy="1923415"/>
          </a:xfrm>
          <a:prstGeom prst="rect">
            <a:avLst/>
          </a:prstGeom>
          <a:noFill/>
          <a:ln>
            <a:noFill/>
          </a:ln>
        </p:spPr>
      </p:pic>
      <p:pic>
        <p:nvPicPr>
          <p:cNvPr id="1264" name="Google Shape;1264;p5"/>
          <p:cNvPicPr preferRelativeResize="0"/>
          <p:nvPr/>
        </p:nvPicPr>
        <p:blipFill rotWithShape="1">
          <a:blip r:embed="rId4">
            <a:alphaModFix/>
          </a:blip>
          <a:srcRect/>
          <a:stretch/>
        </p:blipFill>
        <p:spPr>
          <a:xfrm>
            <a:off x="5364480" y="772160"/>
            <a:ext cx="3096260" cy="3014980"/>
          </a:xfrm>
          <a:prstGeom prst="rect">
            <a:avLst/>
          </a:prstGeom>
          <a:noFill/>
          <a:ln>
            <a:noFill/>
          </a:ln>
        </p:spPr>
      </p:pic>
      <p:pic>
        <p:nvPicPr>
          <p:cNvPr id="1265" name="Google Shape;1265;p5"/>
          <p:cNvPicPr preferRelativeResize="0"/>
          <p:nvPr/>
        </p:nvPicPr>
        <p:blipFill rotWithShape="1">
          <a:blip r:embed="rId5">
            <a:alphaModFix/>
          </a:blip>
          <a:srcRect/>
          <a:stretch/>
        </p:blipFill>
        <p:spPr>
          <a:xfrm>
            <a:off x="2123440" y="267335"/>
            <a:ext cx="3191510" cy="2206625"/>
          </a:xfrm>
          <a:prstGeom prst="rect">
            <a:avLst/>
          </a:prstGeom>
          <a:noFill/>
          <a:ln>
            <a:noFill/>
          </a:ln>
        </p:spPr>
      </p:pic>
      <p:pic>
        <p:nvPicPr>
          <p:cNvPr id="1266" name="Google Shape;1266;p5"/>
          <p:cNvPicPr preferRelativeResize="0"/>
          <p:nvPr/>
        </p:nvPicPr>
        <p:blipFill rotWithShape="1">
          <a:blip r:embed="rId6">
            <a:alphaModFix/>
          </a:blip>
          <a:srcRect/>
          <a:stretch/>
        </p:blipFill>
        <p:spPr>
          <a:xfrm>
            <a:off x="0" y="771525"/>
            <a:ext cx="3832860" cy="3426460"/>
          </a:xfrm>
          <a:prstGeom prst="rect">
            <a:avLst/>
          </a:prstGeom>
          <a:noFill/>
          <a:ln>
            <a:noFill/>
          </a:ln>
        </p:spPr>
      </p:pic>
      <p:sp>
        <p:nvSpPr>
          <p:cNvPr id="1267" name="Google Shape;1267;p5"/>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66"/>
                                        </p:tgtEl>
                                      </p:cBhvr>
                                    </p:animEffect>
                                    <p:set>
                                      <p:cBhvr>
                                        <p:cTn id="7" dur="1" fill="hold">
                                          <p:stCondLst>
                                            <p:cond delay="500"/>
                                          </p:stCondLst>
                                        </p:cTn>
                                        <p:tgtEl>
                                          <p:spTgt spid="12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65"/>
                                        </p:tgtEl>
                                      </p:cBhvr>
                                    </p:animEffect>
                                    <p:set>
                                      <p:cBhvr>
                                        <p:cTn id="12" dur="1" fill="hold">
                                          <p:stCondLst>
                                            <p:cond delay="500"/>
                                          </p:stCondLst>
                                        </p:cTn>
                                        <p:tgtEl>
                                          <p:spTgt spid="12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63"/>
                                        </p:tgtEl>
                                      </p:cBhvr>
                                    </p:animEffect>
                                    <p:set>
                                      <p:cBhvr>
                                        <p:cTn id="17" dur="1" fill="hold">
                                          <p:stCondLst>
                                            <p:cond delay="500"/>
                                          </p:stCondLst>
                                        </p:cTn>
                                        <p:tgtEl>
                                          <p:spTgt spid="12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64"/>
                                        </p:tgtEl>
                                      </p:cBhvr>
                                    </p:animEffect>
                                    <p:set>
                                      <p:cBhvr>
                                        <p:cTn id="22" dur="1" fill="hold">
                                          <p:stCondLst>
                                            <p:cond delay="500"/>
                                          </p:stCondLst>
                                        </p:cTn>
                                        <p:tgtEl>
                                          <p:spTgt spid="12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59"/>
                                        </p:tgtEl>
                                      </p:cBhvr>
                                    </p:animEffect>
                                    <p:set>
                                      <p:cBhvr>
                                        <p:cTn id="27" dur="1" fill="hold">
                                          <p:stCondLst>
                                            <p:cond delay="500"/>
                                          </p:stCondLst>
                                        </p:cTn>
                                        <p:tgtEl>
                                          <p:spTgt spid="125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0"/>
                                        </p:tgtEl>
                                      </p:cBhvr>
                                    </p:animEffect>
                                    <p:set>
                                      <p:cBhvr>
                                        <p:cTn id="32" dur="1" fill="hold">
                                          <p:stCondLst>
                                            <p:cond delay="500"/>
                                          </p:stCondLst>
                                        </p:cTn>
                                        <p:tgtEl>
                                          <p:spTgt spid="12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1"/>
                                        </p:tgtEl>
                                      </p:cBhvr>
                                    </p:animEffect>
                                    <p:set>
                                      <p:cBhvr>
                                        <p:cTn id="37" dur="1" fill="hold">
                                          <p:stCondLst>
                                            <p:cond delay="500"/>
                                          </p:stCondLst>
                                        </p:cTn>
                                        <p:tgtEl>
                                          <p:spTgt spid="12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62"/>
                                        </p:tgtEl>
                                      </p:cBhvr>
                                    </p:animEffect>
                                    <p:set>
                                      <p:cBhvr>
                                        <p:cTn id="42" dur="1" fill="hold">
                                          <p:stCondLst>
                                            <p:cond delay="500"/>
                                          </p:stCondLst>
                                        </p:cTn>
                                        <p:tgtEl>
                                          <p:spTgt spid="1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
        <p:nvSpPr>
          <p:cNvPr id="1278" name="Google Shape;1278;p6"/>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4" y="618172"/>
            <a:ext cx="539051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dirty="0">
                <a:solidFill>
                  <a:srgbClr val="003852"/>
                </a:solidFill>
                <a:latin typeface="Arial"/>
                <a:ea typeface="Arial"/>
                <a:cs typeface="Arial"/>
                <a:sym typeface="Arial"/>
              </a:rPr>
              <a:t>DU LỊCH </a:t>
            </a:r>
            <a:endParaRPr sz="6000" b="1" i="0" u="none" strike="noStrike" cap="none" dirty="0">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dirty="0">
                <a:solidFill>
                  <a:srgbClr val="003852"/>
                </a:solidFill>
                <a:latin typeface="Arial"/>
                <a:ea typeface="Arial"/>
                <a:cs typeface="Arial"/>
                <a:sym typeface="Arial"/>
              </a:rPr>
              <a:t>QUA MÀN ẢNH</a:t>
            </a:r>
            <a:endParaRP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1161</Words>
  <Application>Microsoft Office PowerPoint</Application>
  <PresentationFormat>On-screen Show (16:9)</PresentationFormat>
  <Paragraphs>134</Paragraphs>
  <Slides>43</Slides>
  <Notes>43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Times New Roman</vt:lpstr>
      <vt:lpstr>Nanum Pen Script</vt:lpstr>
      <vt:lpstr>Corben</vt:lpstr>
      <vt:lpstr>Nunito</vt:lpstr>
      <vt:lpstr>Arial</vt:lpstr>
      <vt:lpstr>World Environment Day by Slidesgo</vt:lpstr>
      <vt:lpstr>3_Default Design</vt:lpstr>
      <vt:lpstr>Default Design</vt:lpstr>
      <vt:lpstr>PowerPoint Presentation</vt:lpstr>
      <vt:lpstr>PowerPoint Presentation</vt:lpstr>
      <vt:lpstr>YÊU CẦU CẦN ĐẠT</vt:lpstr>
      <vt:lpstr>Tiết trước em  đã học bài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cp:revision>
  <dcterms:created xsi:type="dcterms:W3CDTF">2021-09-27T12:48:00Z</dcterms:created>
  <dcterms:modified xsi:type="dcterms:W3CDTF">2022-10-25T06:49:06Z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